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CEF81-5E46-E284-9759-4AF98EFDD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852608"/>
            <a:ext cx="8361229" cy="2098226"/>
          </a:xfrm>
        </p:spPr>
        <p:txBody>
          <a:bodyPr/>
          <a:lstStyle/>
          <a:p>
            <a:r>
              <a:rPr lang="es-AR" sz="4800" b="1" dirty="0">
                <a:solidFill>
                  <a:srgbClr val="002060"/>
                </a:solidFill>
                <a:latin typeface="Cabin" pitchFamily="2" charset="0"/>
              </a:rPr>
              <a:t>Proyecto de informatización y automatización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0E55E0-959F-A637-C610-287568ECD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164037"/>
            <a:ext cx="6831673" cy="878479"/>
          </a:xfrm>
        </p:spPr>
        <p:txBody>
          <a:bodyPr/>
          <a:lstStyle/>
          <a:p>
            <a:r>
              <a:rPr lang="es-AR" b="1" dirty="0"/>
              <a:t>ANÁLISIS FUNCIONAL Y DE PROCESOS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4AAC2C-23FB-44D9-FFD4-B80572FFF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242" y="95528"/>
            <a:ext cx="1905000" cy="1905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FCDFD52-32D9-CB19-BB6C-95D361C1A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664" y="5684025"/>
            <a:ext cx="1667141" cy="427692"/>
          </a:xfrm>
          <a:prstGeom prst="rect">
            <a:avLst/>
          </a:prstGeom>
        </p:spPr>
      </p:pic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5B7FC508-84A0-2A24-5AE3-A0494C624FC6}"/>
              </a:ext>
            </a:extLst>
          </p:cNvPr>
          <p:cNvCxnSpPr/>
          <p:nvPr/>
        </p:nvCxnSpPr>
        <p:spPr>
          <a:xfrm>
            <a:off x="2802390" y="4021174"/>
            <a:ext cx="6709189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55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CEF81-5E46-E284-9759-4AF98EFDD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852608"/>
            <a:ext cx="8361229" cy="789429"/>
          </a:xfrm>
        </p:spPr>
        <p:txBody>
          <a:bodyPr/>
          <a:lstStyle/>
          <a:p>
            <a:r>
              <a:rPr lang="es-AR" sz="4800" b="1" dirty="0">
                <a:solidFill>
                  <a:srgbClr val="002060"/>
                </a:solidFill>
                <a:latin typeface="Cabin" pitchFamily="2" charset="0"/>
              </a:rPr>
              <a:t>Ingreso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4AAC2C-23FB-44D9-FFD4-B80572FFF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242" y="95528"/>
            <a:ext cx="1905000" cy="1905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FCDFD52-32D9-CB19-BB6C-95D361C1A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731" y="5684025"/>
            <a:ext cx="1667141" cy="427692"/>
          </a:xfrm>
          <a:prstGeom prst="rect">
            <a:avLst/>
          </a:prstGeom>
        </p:spPr>
      </p:pic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5B7FC508-84A0-2A24-5AE3-A0494C624FC6}"/>
              </a:ext>
            </a:extLst>
          </p:cNvPr>
          <p:cNvCxnSpPr/>
          <p:nvPr/>
        </p:nvCxnSpPr>
        <p:spPr>
          <a:xfrm>
            <a:off x="2802390" y="2797284"/>
            <a:ext cx="6709189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ubtítulo 2">
            <a:extLst>
              <a:ext uri="{FF2B5EF4-FFF2-40B4-BE49-F238E27FC236}">
                <a16:creationId xmlns:a16="http://schemas.microsoft.com/office/drawing/2014/main" id="{25DA33C5-75C2-094A-0DF0-58258FD99A6D}"/>
              </a:ext>
            </a:extLst>
          </p:cNvPr>
          <p:cNvSpPr txBox="1">
            <a:spLocks/>
          </p:cNvSpPr>
          <p:nvPr/>
        </p:nvSpPr>
        <p:spPr>
          <a:xfrm>
            <a:off x="1280611" y="3453622"/>
            <a:ext cx="2463336" cy="9701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b="1" dirty="0">
                <a:solidFill>
                  <a:srgbClr val="C00000"/>
                </a:solidFill>
              </a:rPr>
              <a:t>PROCESO TAREAS ASIGNADAS</a:t>
            </a:r>
          </a:p>
          <a:p>
            <a:pPr algn="l"/>
            <a:endParaRPr lang="es-AR" sz="3200" b="1" dirty="0"/>
          </a:p>
          <a:p>
            <a:pPr algn="l"/>
            <a:endParaRPr lang="es-AR" sz="3200" b="1" dirty="0"/>
          </a:p>
          <a:p>
            <a:endParaRPr lang="es-AR" b="1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5BB779E-2460-C069-383C-0EE2DA0626F1}"/>
              </a:ext>
            </a:extLst>
          </p:cNvPr>
          <p:cNvSpPr txBox="1">
            <a:spLocks/>
          </p:cNvSpPr>
          <p:nvPr/>
        </p:nvSpPr>
        <p:spPr>
          <a:xfrm>
            <a:off x="4878343" y="3201513"/>
            <a:ext cx="2463336" cy="1417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b="1" dirty="0"/>
              <a:t>BASE DE DATOS DE TAREAS ASIGNADAS</a:t>
            </a:r>
          </a:p>
          <a:p>
            <a:pPr algn="l"/>
            <a:endParaRPr lang="es-AR" sz="3200" b="1" dirty="0"/>
          </a:p>
          <a:p>
            <a:pPr algn="l"/>
            <a:endParaRPr lang="es-AR" sz="3200" b="1" dirty="0"/>
          </a:p>
          <a:p>
            <a:endParaRPr lang="es-AR" b="1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3B819DF-0247-E24B-94E7-09DF183296A1}"/>
              </a:ext>
            </a:extLst>
          </p:cNvPr>
          <p:cNvCxnSpPr>
            <a:cxnSpLocks/>
          </p:cNvCxnSpPr>
          <p:nvPr/>
        </p:nvCxnSpPr>
        <p:spPr>
          <a:xfrm>
            <a:off x="3786466" y="3910171"/>
            <a:ext cx="1069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948992F-38C5-50FF-81B6-A3D839D37397}"/>
              </a:ext>
            </a:extLst>
          </p:cNvPr>
          <p:cNvCxnSpPr>
            <a:cxnSpLocks/>
          </p:cNvCxnSpPr>
          <p:nvPr/>
        </p:nvCxnSpPr>
        <p:spPr>
          <a:xfrm>
            <a:off x="7411818" y="3910171"/>
            <a:ext cx="1069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28508C9-3FBE-B453-3E01-1EF284603793}"/>
              </a:ext>
            </a:extLst>
          </p:cNvPr>
          <p:cNvSpPr txBox="1">
            <a:spLocks/>
          </p:cNvSpPr>
          <p:nvPr/>
        </p:nvSpPr>
        <p:spPr>
          <a:xfrm>
            <a:off x="8384020" y="2983648"/>
            <a:ext cx="2463336" cy="2736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b="1" dirty="0"/>
              <a:t>MATRÍCULA (ID)</a:t>
            </a:r>
          </a:p>
          <a:p>
            <a:r>
              <a:rPr lang="es-AR" sz="2400" b="1" dirty="0"/>
              <a:t>TAREA (ID)</a:t>
            </a:r>
          </a:p>
          <a:p>
            <a:r>
              <a:rPr lang="es-AR" sz="2400" b="1" dirty="0"/>
              <a:t>FECHA ASIG.</a:t>
            </a:r>
          </a:p>
          <a:p>
            <a:r>
              <a:rPr lang="es-AR" sz="2400" b="1" dirty="0"/>
              <a:t>FECHA ENTREGA</a:t>
            </a:r>
          </a:p>
          <a:p>
            <a:r>
              <a:rPr lang="es-AR" sz="2400" b="1" dirty="0"/>
              <a:t>LINK</a:t>
            </a:r>
          </a:p>
          <a:p>
            <a:r>
              <a:rPr lang="es-AR" sz="2400" b="1" dirty="0"/>
              <a:t>…..</a:t>
            </a:r>
          </a:p>
          <a:p>
            <a:pPr algn="l"/>
            <a:endParaRPr lang="es-AR" sz="3200" b="1" dirty="0"/>
          </a:p>
          <a:p>
            <a:pPr algn="l"/>
            <a:endParaRPr lang="es-AR" sz="3200" b="1" dirty="0"/>
          </a:p>
          <a:p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175414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CEF81-5E46-E284-9759-4AF98EFDD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852608"/>
            <a:ext cx="8361229" cy="789429"/>
          </a:xfrm>
        </p:spPr>
        <p:txBody>
          <a:bodyPr/>
          <a:lstStyle/>
          <a:p>
            <a:r>
              <a:rPr lang="es-AR" sz="4800" b="1" dirty="0">
                <a:solidFill>
                  <a:srgbClr val="C00000"/>
                </a:solidFill>
                <a:latin typeface="Cabin" pitchFamily="2" charset="0"/>
              </a:rPr>
              <a:t>Ingreso de datos WEB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4AAC2C-23FB-44D9-FFD4-B80572FFF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242" y="95528"/>
            <a:ext cx="1905000" cy="1905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FCDFD52-32D9-CB19-BB6C-95D361C1A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731" y="5684025"/>
            <a:ext cx="1667141" cy="427692"/>
          </a:xfrm>
          <a:prstGeom prst="rect">
            <a:avLst/>
          </a:prstGeom>
        </p:spPr>
      </p:pic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5B7FC508-84A0-2A24-5AE3-A0494C624FC6}"/>
              </a:ext>
            </a:extLst>
          </p:cNvPr>
          <p:cNvCxnSpPr>
            <a:cxnSpLocks/>
          </p:cNvCxnSpPr>
          <p:nvPr/>
        </p:nvCxnSpPr>
        <p:spPr>
          <a:xfrm>
            <a:off x="2560320" y="2797284"/>
            <a:ext cx="716045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ubtítulo 2">
            <a:extLst>
              <a:ext uri="{FF2B5EF4-FFF2-40B4-BE49-F238E27FC236}">
                <a16:creationId xmlns:a16="http://schemas.microsoft.com/office/drawing/2014/main" id="{25DA33C5-75C2-094A-0DF0-58258FD99A6D}"/>
              </a:ext>
            </a:extLst>
          </p:cNvPr>
          <p:cNvSpPr txBox="1">
            <a:spLocks/>
          </p:cNvSpPr>
          <p:nvPr/>
        </p:nvSpPr>
        <p:spPr>
          <a:xfrm>
            <a:off x="1252991" y="3169310"/>
            <a:ext cx="2463336" cy="1417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b="1" dirty="0">
                <a:solidFill>
                  <a:srgbClr val="002060"/>
                </a:solidFill>
              </a:rPr>
              <a:t>GOOGLE ANALYTICS (O WP STATS)</a:t>
            </a:r>
          </a:p>
          <a:p>
            <a:pPr algn="l"/>
            <a:endParaRPr lang="es-AR" sz="3200" b="1" dirty="0"/>
          </a:p>
          <a:p>
            <a:pPr algn="l"/>
            <a:endParaRPr lang="es-AR" sz="3200" b="1" dirty="0"/>
          </a:p>
          <a:p>
            <a:endParaRPr lang="es-AR" b="1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5BB779E-2460-C069-383C-0EE2DA0626F1}"/>
              </a:ext>
            </a:extLst>
          </p:cNvPr>
          <p:cNvSpPr txBox="1">
            <a:spLocks/>
          </p:cNvSpPr>
          <p:nvPr/>
        </p:nvSpPr>
        <p:spPr>
          <a:xfrm>
            <a:off x="4878343" y="3201513"/>
            <a:ext cx="2463336" cy="1417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b="1" dirty="0"/>
              <a:t>BASE DE DATOS ESTADÍSTICAS WEB.</a:t>
            </a:r>
          </a:p>
          <a:p>
            <a:pPr algn="l"/>
            <a:endParaRPr lang="es-AR" sz="3200" b="1" dirty="0"/>
          </a:p>
          <a:p>
            <a:pPr algn="l"/>
            <a:endParaRPr lang="es-AR" sz="3200" b="1" dirty="0"/>
          </a:p>
          <a:p>
            <a:endParaRPr lang="es-AR" b="1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3B819DF-0247-E24B-94E7-09DF183296A1}"/>
              </a:ext>
            </a:extLst>
          </p:cNvPr>
          <p:cNvCxnSpPr>
            <a:cxnSpLocks/>
          </p:cNvCxnSpPr>
          <p:nvPr/>
        </p:nvCxnSpPr>
        <p:spPr>
          <a:xfrm>
            <a:off x="3842738" y="3910171"/>
            <a:ext cx="1069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948992F-38C5-50FF-81B6-A3D839D37397}"/>
              </a:ext>
            </a:extLst>
          </p:cNvPr>
          <p:cNvCxnSpPr>
            <a:cxnSpLocks/>
          </p:cNvCxnSpPr>
          <p:nvPr/>
        </p:nvCxnSpPr>
        <p:spPr>
          <a:xfrm>
            <a:off x="7411818" y="3910171"/>
            <a:ext cx="1069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28508C9-3FBE-B453-3E01-1EF284603793}"/>
              </a:ext>
            </a:extLst>
          </p:cNvPr>
          <p:cNvSpPr txBox="1">
            <a:spLocks/>
          </p:cNvSpPr>
          <p:nvPr/>
        </p:nvSpPr>
        <p:spPr>
          <a:xfrm>
            <a:off x="8384020" y="2983648"/>
            <a:ext cx="2463336" cy="2736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b="1" dirty="0"/>
              <a:t>CÓDIGO(ID)</a:t>
            </a:r>
          </a:p>
          <a:p>
            <a:r>
              <a:rPr lang="es-AR" sz="2400" b="1" dirty="0"/>
              <a:t>DESCRIPCIÓN</a:t>
            </a:r>
          </a:p>
          <a:p>
            <a:r>
              <a:rPr lang="es-AR" sz="2400" b="1" dirty="0"/>
              <a:t>DATO 1</a:t>
            </a:r>
          </a:p>
          <a:p>
            <a:r>
              <a:rPr lang="es-AR" sz="2400" b="1" dirty="0"/>
              <a:t>DATO 2</a:t>
            </a:r>
          </a:p>
          <a:p>
            <a:r>
              <a:rPr lang="es-AR" sz="2400" b="1" dirty="0"/>
              <a:t>DATO 3</a:t>
            </a:r>
          </a:p>
          <a:p>
            <a:r>
              <a:rPr lang="es-AR" sz="2400" b="1" dirty="0"/>
              <a:t>…..</a:t>
            </a:r>
          </a:p>
          <a:p>
            <a:pPr algn="l"/>
            <a:endParaRPr lang="es-AR" sz="3200" b="1" dirty="0"/>
          </a:p>
          <a:p>
            <a:pPr algn="l"/>
            <a:endParaRPr lang="es-AR" sz="3200" b="1" dirty="0"/>
          </a:p>
          <a:p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393605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CEF81-5E46-E284-9759-4AF98EFDD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852608"/>
            <a:ext cx="8361229" cy="789429"/>
          </a:xfrm>
        </p:spPr>
        <p:txBody>
          <a:bodyPr/>
          <a:lstStyle/>
          <a:p>
            <a:r>
              <a:rPr lang="es-AR" sz="4800" b="1" dirty="0">
                <a:solidFill>
                  <a:srgbClr val="C00000"/>
                </a:solidFill>
                <a:latin typeface="Cabin" pitchFamily="2" charset="0"/>
              </a:rPr>
              <a:t>Ingreso de datos WEB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4AAC2C-23FB-44D9-FFD4-B80572FFF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242" y="95528"/>
            <a:ext cx="1905000" cy="1905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FCDFD52-32D9-CB19-BB6C-95D361C1A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731" y="5684025"/>
            <a:ext cx="1667141" cy="427692"/>
          </a:xfrm>
          <a:prstGeom prst="rect">
            <a:avLst/>
          </a:prstGeom>
        </p:spPr>
      </p:pic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5B7FC508-84A0-2A24-5AE3-A0494C624FC6}"/>
              </a:ext>
            </a:extLst>
          </p:cNvPr>
          <p:cNvCxnSpPr>
            <a:cxnSpLocks/>
          </p:cNvCxnSpPr>
          <p:nvPr/>
        </p:nvCxnSpPr>
        <p:spPr>
          <a:xfrm>
            <a:off x="2560320" y="2797284"/>
            <a:ext cx="716045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ubtítulo 2">
            <a:extLst>
              <a:ext uri="{FF2B5EF4-FFF2-40B4-BE49-F238E27FC236}">
                <a16:creationId xmlns:a16="http://schemas.microsoft.com/office/drawing/2014/main" id="{25DA33C5-75C2-094A-0DF0-58258FD99A6D}"/>
              </a:ext>
            </a:extLst>
          </p:cNvPr>
          <p:cNvSpPr txBox="1">
            <a:spLocks/>
          </p:cNvSpPr>
          <p:nvPr/>
        </p:nvSpPr>
        <p:spPr>
          <a:xfrm>
            <a:off x="1252991" y="3169310"/>
            <a:ext cx="2463336" cy="1417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b="1" dirty="0">
                <a:solidFill>
                  <a:srgbClr val="002060"/>
                </a:solidFill>
              </a:rPr>
              <a:t>META BUSINESS SUITE (FACEBOOK)</a:t>
            </a:r>
          </a:p>
          <a:p>
            <a:pPr algn="l"/>
            <a:endParaRPr lang="es-AR" sz="3200" b="1" dirty="0"/>
          </a:p>
          <a:p>
            <a:pPr algn="l"/>
            <a:endParaRPr lang="es-AR" sz="3200" b="1" dirty="0"/>
          </a:p>
          <a:p>
            <a:endParaRPr lang="es-AR" b="1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5BB779E-2460-C069-383C-0EE2DA0626F1}"/>
              </a:ext>
            </a:extLst>
          </p:cNvPr>
          <p:cNvSpPr txBox="1">
            <a:spLocks/>
          </p:cNvSpPr>
          <p:nvPr/>
        </p:nvSpPr>
        <p:spPr>
          <a:xfrm>
            <a:off x="4878343" y="3201513"/>
            <a:ext cx="2463336" cy="1417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b="1" dirty="0"/>
              <a:t>BASE DE DATOS ESTADÍSTICAS FACEBOOK.</a:t>
            </a:r>
          </a:p>
          <a:p>
            <a:pPr algn="l"/>
            <a:endParaRPr lang="es-AR" sz="3200" b="1" dirty="0"/>
          </a:p>
          <a:p>
            <a:pPr algn="l"/>
            <a:endParaRPr lang="es-AR" sz="3200" b="1" dirty="0"/>
          </a:p>
          <a:p>
            <a:endParaRPr lang="es-AR" b="1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3B819DF-0247-E24B-94E7-09DF183296A1}"/>
              </a:ext>
            </a:extLst>
          </p:cNvPr>
          <p:cNvCxnSpPr>
            <a:cxnSpLocks/>
          </p:cNvCxnSpPr>
          <p:nvPr/>
        </p:nvCxnSpPr>
        <p:spPr>
          <a:xfrm>
            <a:off x="3842738" y="3910171"/>
            <a:ext cx="1069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948992F-38C5-50FF-81B6-A3D839D37397}"/>
              </a:ext>
            </a:extLst>
          </p:cNvPr>
          <p:cNvCxnSpPr>
            <a:cxnSpLocks/>
          </p:cNvCxnSpPr>
          <p:nvPr/>
        </p:nvCxnSpPr>
        <p:spPr>
          <a:xfrm>
            <a:off x="7411818" y="3910171"/>
            <a:ext cx="1069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28508C9-3FBE-B453-3E01-1EF284603793}"/>
              </a:ext>
            </a:extLst>
          </p:cNvPr>
          <p:cNvSpPr txBox="1">
            <a:spLocks/>
          </p:cNvSpPr>
          <p:nvPr/>
        </p:nvSpPr>
        <p:spPr>
          <a:xfrm>
            <a:off x="8384020" y="2983648"/>
            <a:ext cx="2463336" cy="2736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b="1" dirty="0"/>
              <a:t>CÓDIGO(ID)</a:t>
            </a:r>
          </a:p>
          <a:p>
            <a:r>
              <a:rPr lang="es-AR" sz="2400" b="1" dirty="0"/>
              <a:t>DESCRIPCIÓN</a:t>
            </a:r>
          </a:p>
          <a:p>
            <a:r>
              <a:rPr lang="es-AR" sz="2400" b="1" dirty="0"/>
              <a:t>DATO 1</a:t>
            </a:r>
          </a:p>
          <a:p>
            <a:r>
              <a:rPr lang="es-AR" sz="2400" b="1" dirty="0"/>
              <a:t>DATO 2</a:t>
            </a:r>
          </a:p>
          <a:p>
            <a:r>
              <a:rPr lang="es-AR" sz="2400" b="1" dirty="0"/>
              <a:t>DATO 3</a:t>
            </a:r>
          </a:p>
          <a:p>
            <a:r>
              <a:rPr lang="es-AR" sz="2400" b="1" dirty="0"/>
              <a:t>…..</a:t>
            </a:r>
          </a:p>
          <a:p>
            <a:pPr algn="l"/>
            <a:endParaRPr lang="es-AR" sz="3200" b="1" dirty="0"/>
          </a:p>
          <a:p>
            <a:pPr algn="l"/>
            <a:endParaRPr lang="es-AR" sz="3200" b="1" dirty="0"/>
          </a:p>
          <a:p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2214714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CEF81-5E46-E284-9759-4AF98EFDD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852608"/>
            <a:ext cx="8361229" cy="789429"/>
          </a:xfrm>
        </p:spPr>
        <p:txBody>
          <a:bodyPr/>
          <a:lstStyle/>
          <a:p>
            <a:r>
              <a:rPr lang="es-AR" sz="4800" b="1" dirty="0">
                <a:solidFill>
                  <a:srgbClr val="002060"/>
                </a:solidFill>
                <a:latin typeface="Cabin" pitchFamily="2" charset="0"/>
              </a:rPr>
              <a:t>Ingreso de datos MKT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4AAC2C-23FB-44D9-FFD4-B80572FFF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242" y="95528"/>
            <a:ext cx="1905000" cy="1905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FCDFD52-32D9-CB19-BB6C-95D361C1A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731" y="5684025"/>
            <a:ext cx="1667141" cy="427692"/>
          </a:xfrm>
          <a:prstGeom prst="rect">
            <a:avLst/>
          </a:prstGeom>
        </p:spPr>
      </p:pic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5B7FC508-84A0-2A24-5AE3-A0494C624FC6}"/>
              </a:ext>
            </a:extLst>
          </p:cNvPr>
          <p:cNvCxnSpPr>
            <a:cxnSpLocks/>
          </p:cNvCxnSpPr>
          <p:nvPr/>
        </p:nvCxnSpPr>
        <p:spPr>
          <a:xfrm>
            <a:off x="2560320" y="2797284"/>
            <a:ext cx="716045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ubtítulo 2">
            <a:extLst>
              <a:ext uri="{FF2B5EF4-FFF2-40B4-BE49-F238E27FC236}">
                <a16:creationId xmlns:a16="http://schemas.microsoft.com/office/drawing/2014/main" id="{25DA33C5-75C2-094A-0DF0-58258FD99A6D}"/>
              </a:ext>
            </a:extLst>
          </p:cNvPr>
          <p:cNvSpPr txBox="1">
            <a:spLocks/>
          </p:cNvSpPr>
          <p:nvPr/>
        </p:nvSpPr>
        <p:spPr>
          <a:xfrm>
            <a:off x="1252991" y="3169310"/>
            <a:ext cx="2463336" cy="1417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sz="2400" b="1" dirty="0">
              <a:solidFill>
                <a:srgbClr val="002060"/>
              </a:solidFill>
            </a:endParaRPr>
          </a:p>
          <a:p>
            <a:r>
              <a:rPr lang="es-AR" sz="2400" b="1" dirty="0">
                <a:solidFill>
                  <a:srgbClr val="002060"/>
                </a:solidFill>
              </a:rPr>
              <a:t>SIN DATOS</a:t>
            </a:r>
          </a:p>
          <a:p>
            <a:pPr algn="l"/>
            <a:endParaRPr lang="es-AR" sz="3200" b="1" dirty="0"/>
          </a:p>
          <a:p>
            <a:pPr algn="l"/>
            <a:endParaRPr lang="es-AR" sz="3200" b="1" dirty="0"/>
          </a:p>
          <a:p>
            <a:endParaRPr lang="es-AR" b="1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5BB779E-2460-C069-383C-0EE2DA0626F1}"/>
              </a:ext>
            </a:extLst>
          </p:cNvPr>
          <p:cNvSpPr txBox="1">
            <a:spLocks/>
          </p:cNvSpPr>
          <p:nvPr/>
        </p:nvSpPr>
        <p:spPr>
          <a:xfrm>
            <a:off x="4878343" y="3201513"/>
            <a:ext cx="2463336" cy="1417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b="1" dirty="0"/>
              <a:t>BASE DE DATOS MKT Y COMERCIAL</a:t>
            </a:r>
          </a:p>
          <a:p>
            <a:pPr algn="l"/>
            <a:endParaRPr lang="es-AR" sz="3200" b="1" dirty="0"/>
          </a:p>
          <a:p>
            <a:pPr algn="l"/>
            <a:endParaRPr lang="es-AR" sz="3200" b="1" dirty="0"/>
          </a:p>
          <a:p>
            <a:endParaRPr lang="es-AR" b="1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3B819DF-0247-E24B-94E7-09DF183296A1}"/>
              </a:ext>
            </a:extLst>
          </p:cNvPr>
          <p:cNvCxnSpPr>
            <a:cxnSpLocks/>
          </p:cNvCxnSpPr>
          <p:nvPr/>
        </p:nvCxnSpPr>
        <p:spPr>
          <a:xfrm>
            <a:off x="3842738" y="3910171"/>
            <a:ext cx="1069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948992F-38C5-50FF-81B6-A3D839D37397}"/>
              </a:ext>
            </a:extLst>
          </p:cNvPr>
          <p:cNvCxnSpPr>
            <a:cxnSpLocks/>
          </p:cNvCxnSpPr>
          <p:nvPr/>
        </p:nvCxnSpPr>
        <p:spPr>
          <a:xfrm>
            <a:off x="7411818" y="3910171"/>
            <a:ext cx="1069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28508C9-3FBE-B453-3E01-1EF284603793}"/>
              </a:ext>
            </a:extLst>
          </p:cNvPr>
          <p:cNvSpPr txBox="1">
            <a:spLocks/>
          </p:cNvSpPr>
          <p:nvPr/>
        </p:nvSpPr>
        <p:spPr>
          <a:xfrm>
            <a:off x="8384020" y="3201512"/>
            <a:ext cx="2463336" cy="1197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sz="2400" b="1" dirty="0"/>
          </a:p>
          <a:p>
            <a:r>
              <a:rPr lang="es-AR" sz="2400" b="1" dirty="0"/>
              <a:t>SIN DATOS</a:t>
            </a:r>
          </a:p>
          <a:p>
            <a:pPr algn="l"/>
            <a:endParaRPr lang="es-AR" sz="3200" b="1" dirty="0"/>
          </a:p>
          <a:p>
            <a:pPr algn="l"/>
            <a:endParaRPr lang="es-AR" sz="3200" b="1" dirty="0"/>
          </a:p>
          <a:p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379089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CEF81-5E46-E284-9759-4AF98EFDD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852608"/>
            <a:ext cx="8361229" cy="789429"/>
          </a:xfrm>
        </p:spPr>
        <p:txBody>
          <a:bodyPr/>
          <a:lstStyle/>
          <a:p>
            <a:r>
              <a:rPr lang="es-AR" sz="4800" b="1" dirty="0">
                <a:solidFill>
                  <a:srgbClr val="002060"/>
                </a:solidFill>
                <a:latin typeface="Cabin" pitchFamily="2" charset="0"/>
              </a:rPr>
              <a:t>REPORTES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4AAC2C-23FB-44D9-FFD4-B80572FFF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242" y="95528"/>
            <a:ext cx="1905000" cy="1905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FCDFD52-32D9-CB19-BB6C-95D361C1A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731" y="5684025"/>
            <a:ext cx="1667141" cy="427692"/>
          </a:xfrm>
          <a:prstGeom prst="rect">
            <a:avLst/>
          </a:prstGeom>
        </p:spPr>
      </p:pic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5B7FC508-84A0-2A24-5AE3-A0494C624FC6}"/>
              </a:ext>
            </a:extLst>
          </p:cNvPr>
          <p:cNvCxnSpPr>
            <a:cxnSpLocks/>
          </p:cNvCxnSpPr>
          <p:nvPr/>
        </p:nvCxnSpPr>
        <p:spPr>
          <a:xfrm>
            <a:off x="2560320" y="2797284"/>
            <a:ext cx="716045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ubtítulo 2">
            <a:extLst>
              <a:ext uri="{FF2B5EF4-FFF2-40B4-BE49-F238E27FC236}">
                <a16:creationId xmlns:a16="http://schemas.microsoft.com/office/drawing/2014/main" id="{25DA33C5-75C2-094A-0DF0-58258FD99A6D}"/>
              </a:ext>
            </a:extLst>
          </p:cNvPr>
          <p:cNvSpPr txBox="1">
            <a:spLocks/>
          </p:cNvSpPr>
          <p:nvPr/>
        </p:nvSpPr>
        <p:spPr>
          <a:xfrm>
            <a:off x="1252278" y="2857134"/>
            <a:ext cx="2463336" cy="2106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sz="2400" b="1" dirty="0">
              <a:solidFill>
                <a:srgbClr val="C00000"/>
              </a:solidFill>
            </a:endParaRPr>
          </a:p>
          <a:p>
            <a:r>
              <a:rPr lang="es-AR" sz="2400" b="1" dirty="0">
                <a:solidFill>
                  <a:srgbClr val="C00000"/>
                </a:solidFill>
              </a:rPr>
              <a:t>FUENTE DE DATOS DE ORIGEN</a:t>
            </a:r>
          </a:p>
          <a:p>
            <a:pPr algn="l"/>
            <a:endParaRPr lang="es-AR" sz="3200" b="1" dirty="0"/>
          </a:p>
          <a:p>
            <a:pPr algn="l"/>
            <a:endParaRPr lang="es-AR" sz="3200" b="1" dirty="0"/>
          </a:p>
          <a:p>
            <a:endParaRPr lang="es-AR" b="1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5BB779E-2460-C069-383C-0EE2DA0626F1}"/>
              </a:ext>
            </a:extLst>
          </p:cNvPr>
          <p:cNvSpPr txBox="1">
            <a:spLocks/>
          </p:cNvSpPr>
          <p:nvPr/>
        </p:nvSpPr>
        <p:spPr>
          <a:xfrm>
            <a:off x="4878343" y="3201513"/>
            <a:ext cx="2463336" cy="1417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sz="2400" b="1" dirty="0"/>
          </a:p>
          <a:p>
            <a:r>
              <a:rPr lang="es-AR" sz="2400" b="1" dirty="0"/>
              <a:t>PROCESAMIENTO</a:t>
            </a:r>
          </a:p>
          <a:p>
            <a:pPr algn="l"/>
            <a:endParaRPr lang="es-AR" sz="3200" b="1" dirty="0"/>
          </a:p>
          <a:p>
            <a:pPr algn="l"/>
            <a:endParaRPr lang="es-AR" sz="3200" b="1" dirty="0"/>
          </a:p>
          <a:p>
            <a:endParaRPr lang="es-AR" b="1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3B819DF-0247-E24B-94E7-09DF183296A1}"/>
              </a:ext>
            </a:extLst>
          </p:cNvPr>
          <p:cNvCxnSpPr>
            <a:cxnSpLocks/>
          </p:cNvCxnSpPr>
          <p:nvPr/>
        </p:nvCxnSpPr>
        <p:spPr>
          <a:xfrm>
            <a:off x="3505114" y="3910171"/>
            <a:ext cx="1069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948992F-38C5-50FF-81B6-A3D839D37397}"/>
              </a:ext>
            </a:extLst>
          </p:cNvPr>
          <p:cNvCxnSpPr>
            <a:cxnSpLocks/>
          </p:cNvCxnSpPr>
          <p:nvPr/>
        </p:nvCxnSpPr>
        <p:spPr>
          <a:xfrm>
            <a:off x="7552497" y="3910171"/>
            <a:ext cx="1069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28508C9-3FBE-B453-3E01-1EF284603793}"/>
              </a:ext>
            </a:extLst>
          </p:cNvPr>
          <p:cNvSpPr txBox="1">
            <a:spLocks/>
          </p:cNvSpPr>
          <p:nvPr/>
        </p:nvSpPr>
        <p:spPr>
          <a:xfrm>
            <a:off x="8476386" y="3201514"/>
            <a:ext cx="2463336" cy="1417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b="1" dirty="0"/>
              <a:t>INFORME A PANTALLA O IMPRESORA</a:t>
            </a:r>
          </a:p>
          <a:p>
            <a:pPr algn="l"/>
            <a:endParaRPr lang="es-AR" sz="3200" b="1" dirty="0"/>
          </a:p>
          <a:p>
            <a:pPr algn="l"/>
            <a:endParaRPr lang="es-AR" sz="3200" b="1" dirty="0"/>
          </a:p>
          <a:p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805040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CEF81-5E46-E284-9759-4AF98EFDD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852608"/>
            <a:ext cx="8361229" cy="789429"/>
          </a:xfrm>
        </p:spPr>
        <p:txBody>
          <a:bodyPr/>
          <a:lstStyle/>
          <a:p>
            <a:r>
              <a:rPr lang="es-AR" sz="4800" b="1" dirty="0">
                <a:solidFill>
                  <a:srgbClr val="002060"/>
                </a:solidFill>
                <a:latin typeface="Cabin" pitchFamily="2" charset="0"/>
              </a:rPr>
              <a:t>EXPORTACIÓN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4AAC2C-23FB-44D9-FFD4-B80572FFF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242" y="95528"/>
            <a:ext cx="1905000" cy="1905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FCDFD52-32D9-CB19-BB6C-95D361C1A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731" y="5684025"/>
            <a:ext cx="1667141" cy="427692"/>
          </a:xfrm>
          <a:prstGeom prst="rect">
            <a:avLst/>
          </a:prstGeom>
        </p:spPr>
      </p:pic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5B7FC508-84A0-2A24-5AE3-A0494C624FC6}"/>
              </a:ext>
            </a:extLst>
          </p:cNvPr>
          <p:cNvCxnSpPr>
            <a:cxnSpLocks/>
          </p:cNvCxnSpPr>
          <p:nvPr/>
        </p:nvCxnSpPr>
        <p:spPr>
          <a:xfrm>
            <a:off x="2560320" y="2797284"/>
            <a:ext cx="716045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ubtítulo 2">
            <a:extLst>
              <a:ext uri="{FF2B5EF4-FFF2-40B4-BE49-F238E27FC236}">
                <a16:creationId xmlns:a16="http://schemas.microsoft.com/office/drawing/2014/main" id="{25DA33C5-75C2-094A-0DF0-58258FD99A6D}"/>
              </a:ext>
            </a:extLst>
          </p:cNvPr>
          <p:cNvSpPr txBox="1">
            <a:spLocks/>
          </p:cNvSpPr>
          <p:nvPr/>
        </p:nvSpPr>
        <p:spPr>
          <a:xfrm>
            <a:off x="1252278" y="2857134"/>
            <a:ext cx="2463336" cy="2106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sz="2400" b="1" dirty="0">
              <a:solidFill>
                <a:srgbClr val="002060"/>
              </a:solidFill>
            </a:endParaRPr>
          </a:p>
          <a:p>
            <a:r>
              <a:rPr lang="es-AR" sz="2400" b="1" dirty="0">
                <a:solidFill>
                  <a:srgbClr val="C00000"/>
                </a:solidFill>
              </a:rPr>
              <a:t>FUENTE DE DATOS DE ORIGEN</a:t>
            </a:r>
          </a:p>
          <a:p>
            <a:pPr algn="l"/>
            <a:endParaRPr lang="es-AR" sz="3200" b="1" dirty="0"/>
          </a:p>
          <a:p>
            <a:pPr algn="l"/>
            <a:endParaRPr lang="es-AR" sz="3200" b="1" dirty="0"/>
          </a:p>
          <a:p>
            <a:endParaRPr lang="es-AR" b="1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5BB779E-2460-C069-383C-0EE2DA0626F1}"/>
              </a:ext>
            </a:extLst>
          </p:cNvPr>
          <p:cNvSpPr txBox="1">
            <a:spLocks/>
          </p:cNvSpPr>
          <p:nvPr/>
        </p:nvSpPr>
        <p:spPr>
          <a:xfrm>
            <a:off x="4775603" y="3218241"/>
            <a:ext cx="2463336" cy="1417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sz="2400" b="1" dirty="0"/>
          </a:p>
          <a:p>
            <a:r>
              <a:rPr lang="es-AR" sz="2400" b="1" dirty="0"/>
              <a:t>PROCESAMIENTO</a:t>
            </a:r>
            <a:endParaRPr lang="es-AR" sz="3200" b="1" dirty="0"/>
          </a:p>
          <a:p>
            <a:pPr algn="l"/>
            <a:endParaRPr lang="es-AR" sz="3200" b="1" dirty="0"/>
          </a:p>
          <a:p>
            <a:endParaRPr lang="es-AR" b="1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3B819DF-0247-E24B-94E7-09DF183296A1}"/>
              </a:ext>
            </a:extLst>
          </p:cNvPr>
          <p:cNvCxnSpPr>
            <a:cxnSpLocks/>
          </p:cNvCxnSpPr>
          <p:nvPr/>
        </p:nvCxnSpPr>
        <p:spPr>
          <a:xfrm>
            <a:off x="3505114" y="3910171"/>
            <a:ext cx="1069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948992F-38C5-50FF-81B6-A3D839D37397}"/>
              </a:ext>
            </a:extLst>
          </p:cNvPr>
          <p:cNvCxnSpPr>
            <a:cxnSpLocks/>
          </p:cNvCxnSpPr>
          <p:nvPr/>
        </p:nvCxnSpPr>
        <p:spPr>
          <a:xfrm>
            <a:off x="7439954" y="3910171"/>
            <a:ext cx="1069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28508C9-3FBE-B453-3E01-1EF284603793}"/>
              </a:ext>
            </a:extLst>
          </p:cNvPr>
          <p:cNvSpPr txBox="1">
            <a:spLocks/>
          </p:cNvSpPr>
          <p:nvPr/>
        </p:nvSpPr>
        <p:spPr>
          <a:xfrm>
            <a:off x="8476386" y="3201514"/>
            <a:ext cx="2463336" cy="1417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b="1" dirty="0"/>
              <a:t>EXPORTACIÓN PARA MS EXCEL, CSV O TXT</a:t>
            </a:r>
          </a:p>
          <a:p>
            <a:pPr algn="l"/>
            <a:endParaRPr lang="es-AR" sz="3200" b="1" dirty="0"/>
          </a:p>
          <a:p>
            <a:pPr algn="l"/>
            <a:endParaRPr lang="es-AR" sz="3200" b="1" dirty="0"/>
          </a:p>
          <a:p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193016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CEF81-5E46-E284-9759-4AF98EFDD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852608"/>
            <a:ext cx="8361229" cy="789429"/>
          </a:xfrm>
        </p:spPr>
        <p:txBody>
          <a:bodyPr/>
          <a:lstStyle/>
          <a:p>
            <a:r>
              <a:rPr lang="es-AR" sz="4800" b="1" dirty="0">
                <a:solidFill>
                  <a:srgbClr val="002060"/>
                </a:solidFill>
                <a:latin typeface="Cabin" pitchFamily="2" charset="0"/>
              </a:rPr>
              <a:t>GRAFICACIÓN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4AAC2C-23FB-44D9-FFD4-B80572FFF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242" y="95528"/>
            <a:ext cx="1905000" cy="1905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FCDFD52-32D9-CB19-BB6C-95D361C1A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731" y="5684025"/>
            <a:ext cx="1667141" cy="427692"/>
          </a:xfrm>
          <a:prstGeom prst="rect">
            <a:avLst/>
          </a:prstGeom>
        </p:spPr>
      </p:pic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5B7FC508-84A0-2A24-5AE3-A0494C624FC6}"/>
              </a:ext>
            </a:extLst>
          </p:cNvPr>
          <p:cNvCxnSpPr>
            <a:cxnSpLocks/>
          </p:cNvCxnSpPr>
          <p:nvPr/>
        </p:nvCxnSpPr>
        <p:spPr>
          <a:xfrm>
            <a:off x="2560320" y="2797284"/>
            <a:ext cx="716045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ubtítulo 2">
            <a:extLst>
              <a:ext uri="{FF2B5EF4-FFF2-40B4-BE49-F238E27FC236}">
                <a16:creationId xmlns:a16="http://schemas.microsoft.com/office/drawing/2014/main" id="{25DA33C5-75C2-094A-0DF0-58258FD99A6D}"/>
              </a:ext>
            </a:extLst>
          </p:cNvPr>
          <p:cNvSpPr txBox="1">
            <a:spLocks/>
          </p:cNvSpPr>
          <p:nvPr/>
        </p:nvSpPr>
        <p:spPr>
          <a:xfrm>
            <a:off x="1252278" y="2857134"/>
            <a:ext cx="2463336" cy="2106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sz="2400" b="1" dirty="0">
              <a:solidFill>
                <a:srgbClr val="002060"/>
              </a:solidFill>
            </a:endParaRPr>
          </a:p>
          <a:p>
            <a:r>
              <a:rPr lang="es-AR" sz="2400" b="1" dirty="0">
                <a:solidFill>
                  <a:srgbClr val="C00000"/>
                </a:solidFill>
              </a:rPr>
              <a:t>EXPORTACIÓN PARA MS EXCEL, CSV O TXT</a:t>
            </a:r>
          </a:p>
          <a:p>
            <a:pPr algn="l"/>
            <a:endParaRPr lang="es-AR" sz="3200" b="1" dirty="0"/>
          </a:p>
          <a:p>
            <a:pPr algn="l"/>
            <a:endParaRPr lang="es-AR" sz="3200" b="1" dirty="0"/>
          </a:p>
          <a:p>
            <a:endParaRPr lang="es-AR" b="1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5BB779E-2460-C069-383C-0EE2DA0626F1}"/>
              </a:ext>
            </a:extLst>
          </p:cNvPr>
          <p:cNvSpPr txBox="1">
            <a:spLocks/>
          </p:cNvSpPr>
          <p:nvPr/>
        </p:nvSpPr>
        <p:spPr>
          <a:xfrm>
            <a:off x="4864074" y="3002339"/>
            <a:ext cx="2463336" cy="156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sz="2400" b="1" dirty="0"/>
          </a:p>
          <a:p>
            <a:r>
              <a:rPr lang="es-AR" sz="2400" b="1" dirty="0"/>
              <a:t>PROCESAMIENTO</a:t>
            </a:r>
            <a:br>
              <a:rPr lang="es-AR" sz="2400" b="1" dirty="0"/>
            </a:br>
            <a:r>
              <a:rPr lang="es-AR" sz="2400" b="1" dirty="0"/>
              <a:t>MANUAL</a:t>
            </a:r>
            <a:endParaRPr lang="es-AR" sz="3200" b="1" dirty="0"/>
          </a:p>
          <a:p>
            <a:pPr algn="l"/>
            <a:endParaRPr lang="es-AR" sz="3200" b="1" dirty="0"/>
          </a:p>
          <a:p>
            <a:endParaRPr lang="es-AR" b="1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3B819DF-0247-E24B-94E7-09DF183296A1}"/>
              </a:ext>
            </a:extLst>
          </p:cNvPr>
          <p:cNvCxnSpPr>
            <a:cxnSpLocks/>
          </p:cNvCxnSpPr>
          <p:nvPr/>
        </p:nvCxnSpPr>
        <p:spPr>
          <a:xfrm>
            <a:off x="3687992" y="3910171"/>
            <a:ext cx="1069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948992F-38C5-50FF-81B6-A3D839D37397}"/>
              </a:ext>
            </a:extLst>
          </p:cNvPr>
          <p:cNvCxnSpPr>
            <a:cxnSpLocks/>
          </p:cNvCxnSpPr>
          <p:nvPr/>
        </p:nvCxnSpPr>
        <p:spPr>
          <a:xfrm>
            <a:off x="7355546" y="3910171"/>
            <a:ext cx="1069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28508C9-3FBE-B453-3E01-1EF284603793}"/>
              </a:ext>
            </a:extLst>
          </p:cNvPr>
          <p:cNvSpPr txBox="1">
            <a:spLocks/>
          </p:cNvSpPr>
          <p:nvPr/>
        </p:nvSpPr>
        <p:spPr>
          <a:xfrm>
            <a:off x="8476386" y="3201514"/>
            <a:ext cx="2463336" cy="1417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b="1" dirty="0"/>
              <a:t>GRÁFICO PERSONALIZADO O PREDISEÑADO</a:t>
            </a:r>
          </a:p>
          <a:p>
            <a:pPr algn="l"/>
            <a:endParaRPr lang="es-AR" sz="3200" b="1" dirty="0"/>
          </a:p>
          <a:p>
            <a:pPr algn="l"/>
            <a:endParaRPr lang="es-AR" sz="3200" b="1" dirty="0"/>
          </a:p>
          <a:p>
            <a:pPr algn="l"/>
            <a:endParaRPr lang="es-AR" sz="3200" b="1" dirty="0"/>
          </a:p>
          <a:p>
            <a:endParaRPr lang="es-A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1DBED3-1BDC-C02F-2A9F-310EDB654C76}"/>
              </a:ext>
            </a:extLst>
          </p:cNvPr>
          <p:cNvSpPr txBox="1">
            <a:spLocks/>
          </p:cNvSpPr>
          <p:nvPr/>
        </p:nvSpPr>
        <p:spPr>
          <a:xfrm>
            <a:off x="8425020" y="4618829"/>
            <a:ext cx="2463336" cy="100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b="1" dirty="0">
                <a:solidFill>
                  <a:schemeClr val="bg1">
                    <a:lumMod val="50000"/>
                  </a:schemeClr>
                </a:solidFill>
              </a:rPr>
              <a:t>MS EXCEL O </a:t>
            </a:r>
            <a:br>
              <a:rPr lang="es-AR" sz="24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s-AR" sz="2400" b="1" dirty="0">
                <a:solidFill>
                  <a:schemeClr val="bg1">
                    <a:lumMod val="50000"/>
                  </a:schemeClr>
                </a:solidFill>
              </a:rPr>
              <a:t>POWER BI</a:t>
            </a:r>
          </a:p>
          <a:p>
            <a:pPr algn="l"/>
            <a:endParaRPr lang="es-AR" sz="3200" b="1" dirty="0"/>
          </a:p>
          <a:p>
            <a:pPr algn="l"/>
            <a:endParaRPr lang="es-AR" sz="3200" b="1" dirty="0"/>
          </a:p>
          <a:p>
            <a:pPr algn="l"/>
            <a:endParaRPr lang="es-AR" sz="3200" b="1" dirty="0"/>
          </a:p>
          <a:p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2630866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CEF81-5E46-E284-9759-4AF98EFDD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852608"/>
            <a:ext cx="8361229" cy="789429"/>
          </a:xfrm>
        </p:spPr>
        <p:txBody>
          <a:bodyPr/>
          <a:lstStyle/>
          <a:p>
            <a:r>
              <a:rPr lang="es-AR" sz="4800" b="1" dirty="0">
                <a:solidFill>
                  <a:srgbClr val="C00000"/>
                </a:solidFill>
                <a:latin typeface="Cabin" pitchFamily="2" charset="0"/>
              </a:rPr>
              <a:t>SUGERENCIAS PARA LA WEB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4AAC2C-23FB-44D9-FFD4-B80572FFF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242" y="95528"/>
            <a:ext cx="1905000" cy="1905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FCDFD52-32D9-CB19-BB6C-95D361C1A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731" y="5684025"/>
            <a:ext cx="1667141" cy="427692"/>
          </a:xfrm>
          <a:prstGeom prst="rect">
            <a:avLst/>
          </a:prstGeom>
        </p:spPr>
      </p:pic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5B7FC508-84A0-2A24-5AE3-A0494C624FC6}"/>
              </a:ext>
            </a:extLst>
          </p:cNvPr>
          <p:cNvCxnSpPr>
            <a:cxnSpLocks/>
          </p:cNvCxnSpPr>
          <p:nvPr/>
        </p:nvCxnSpPr>
        <p:spPr>
          <a:xfrm>
            <a:off x="2222694" y="2857134"/>
            <a:ext cx="786384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ubtítulo 2">
            <a:extLst>
              <a:ext uri="{FF2B5EF4-FFF2-40B4-BE49-F238E27FC236}">
                <a16:creationId xmlns:a16="http://schemas.microsoft.com/office/drawing/2014/main" id="{25DA33C5-75C2-094A-0DF0-58258FD99A6D}"/>
              </a:ext>
            </a:extLst>
          </p:cNvPr>
          <p:cNvSpPr txBox="1">
            <a:spLocks/>
          </p:cNvSpPr>
          <p:nvPr/>
        </p:nvSpPr>
        <p:spPr>
          <a:xfrm>
            <a:off x="1270836" y="3036547"/>
            <a:ext cx="2714812" cy="1053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b="1" dirty="0">
                <a:solidFill>
                  <a:srgbClr val="002060"/>
                </a:solidFill>
              </a:rPr>
              <a:t>POSICIONAMIENTO SEO</a:t>
            </a:r>
          </a:p>
          <a:p>
            <a:pPr algn="l"/>
            <a:endParaRPr lang="es-AR" sz="3200" b="1" dirty="0"/>
          </a:p>
          <a:p>
            <a:pPr algn="l"/>
            <a:endParaRPr lang="es-AR" sz="3200" b="1" dirty="0"/>
          </a:p>
          <a:p>
            <a:endParaRPr lang="es-AR" b="1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5BB779E-2460-C069-383C-0EE2DA0626F1}"/>
              </a:ext>
            </a:extLst>
          </p:cNvPr>
          <p:cNvSpPr txBox="1">
            <a:spLocks/>
          </p:cNvSpPr>
          <p:nvPr/>
        </p:nvSpPr>
        <p:spPr>
          <a:xfrm>
            <a:off x="5004751" y="3525070"/>
            <a:ext cx="2463336" cy="1053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b="1" dirty="0">
                <a:solidFill>
                  <a:schemeClr val="accent6">
                    <a:lumMod val="75000"/>
                  </a:schemeClr>
                </a:solidFill>
              </a:rPr>
              <a:t>PROMOCIÓN EN REDES SOCIALES</a:t>
            </a:r>
            <a:endParaRPr lang="es-AR" sz="32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endParaRPr lang="es-AR" sz="3200" b="1" dirty="0"/>
          </a:p>
          <a:p>
            <a:endParaRPr lang="es-AR" b="1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3B819DF-0247-E24B-94E7-09DF183296A1}"/>
              </a:ext>
            </a:extLst>
          </p:cNvPr>
          <p:cNvCxnSpPr>
            <a:cxnSpLocks/>
          </p:cNvCxnSpPr>
          <p:nvPr/>
        </p:nvCxnSpPr>
        <p:spPr>
          <a:xfrm>
            <a:off x="3936602" y="4050115"/>
            <a:ext cx="8319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948992F-38C5-50FF-81B6-A3D839D37397}"/>
              </a:ext>
            </a:extLst>
          </p:cNvPr>
          <p:cNvCxnSpPr>
            <a:cxnSpLocks/>
          </p:cNvCxnSpPr>
          <p:nvPr/>
        </p:nvCxnSpPr>
        <p:spPr>
          <a:xfrm>
            <a:off x="7594693" y="3994579"/>
            <a:ext cx="1069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28508C9-3FBE-B453-3E01-1EF284603793}"/>
              </a:ext>
            </a:extLst>
          </p:cNvPr>
          <p:cNvSpPr txBox="1">
            <a:spLocks/>
          </p:cNvSpPr>
          <p:nvPr/>
        </p:nvSpPr>
        <p:spPr>
          <a:xfrm>
            <a:off x="8457828" y="3242143"/>
            <a:ext cx="2463336" cy="15048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b="1" dirty="0">
                <a:solidFill>
                  <a:srgbClr val="002060"/>
                </a:solidFill>
              </a:rPr>
              <a:t>+ PUBLICACIONES</a:t>
            </a:r>
          </a:p>
          <a:p>
            <a:r>
              <a:rPr lang="es-AR" sz="2400" b="1" dirty="0">
                <a:solidFill>
                  <a:srgbClr val="002060"/>
                </a:solidFill>
              </a:rPr>
              <a:t>MKT WEB</a:t>
            </a:r>
            <a:br>
              <a:rPr lang="es-AR" sz="2400" b="1" dirty="0">
                <a:solidFill>
                  <a:srgbClr val="002060"/>
                </a:solidFill>
              </a:rPr>
            </a:br>
            <a:r>
              <a:rPr lang="es-AR" sz="2400" b="1" dirty="0">
                <a:solidFill>
                  <a:srgbClr val="002060"/>
                </a:solidFill>
              </a:rPr>
              <a:t>MAIL MKT</a:t>
            </a:r>
            <a:br>
              <a:rPr lang="es-AR" sz="2400" b="1" dirty="0">
                <a:solidFill>
                  <a:srgbClr val="002060"/>
                </a:solidFill>
              </a:rPr>
            </a:br>
            <a:r>
              <a:rPr lang="es-AR" sz="2400" b="1" dirty="0">
                <a:solidFill>
                  <a:srgbClr val="002060"/>
                </a:solidFill>
              </a:rPr>
              <a:t>PUBLICIDAD</a:t>
            </a:r>
          </a:p>
          <a:p>
            <a:pPr algn="l"/>
            <a:endParaRPr lang="es-AR" sz="3200" b="1" dirty="0"/>
          </a:p>
          <a:p>
            <a:pPr algn="l"/>
            <a:endParaRPr lang="es-AR" sz="3200" b="1" dirty="0"/>
          </a:p>
          <a:p>
            <a:pPr algn="l"/>
            <a:endParaRPr lang="es-AR" sz="3200" b="1" dirty="0"/>
          </a:p>
          <a:p>
            <a:endParaRPr lang="es-AR" b="1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12CBC84-96CA-EBE0-FDAA-F449BCFA05EF}"/>
              </a:ext>
            </a:extLst>
          </p:cNvPr>
          <p:cNvSpPr txBox="1">
            <a:spLocks/>
          </p:cNvSpPr>
          <p:nvPr/>
        </p:nvSpPr>
        <p:spPr>
          <a:xfrm>
            <a:off x="1242700" y="3960983"/>
            <a:ext cx="2714812" cy="12018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b="1" dirty="0">
                <a:solidFill>
                  <a:schemeClr val="tx1"/>
                </a:solidFill>
              </a:rPr>
              <a:t>PALABRAS CLAVE</a:t>
            </a:r>
            <a:br>
              <a:rPr lang="es-AR" sz="2400" b="1" dirty="0">
                <a:solidFill>
                  <a:schemeClr val="tx1"/>
                </a:solidFill>
              </a:rPr>
            </a:br>
            <a:r>
              <a:rPr lang="es-AR" sz="2400" b="1" dirty="0">
                <a:solidFill>
                  <a:schemeClr val="tx1"/>
                </a:solidFill>
              </a:rPr>
              <a:t>ROBOTS</a:t>
            </a:r>
            <a:br>
              <a:rPr lang="es-AR" sz="2400" b="1" dirty="0">
                <a:solidFill>
                  <a:schemeClr val="tx1"/>
                </a:solidFill>
              </a:rPr>
            </a:br>
            <a:r>
              <a:rPr lang="es-AR" sz="2400" b="1" dirty="0">
                <a:solidFill>
                  <a:schemeClr val="tx1"/>
                </a:solidFill>
              </a:rPr>
              <a:t>MOTORES</a:t>
            </a:r>
          </a:p>
          <a:p>
            <a:pPr algn="l"/>
            <a:endParaRPr lang="es-AR" sz="3200" b="1" dirty="0"/>
          </a:p>
          <a:p>
            <a:pPr algn="l"/>
            <a:endParaRPr lang="es-AR" sz="3200" b="1" dirty="0"/>
          </a:p>
          <a:p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711714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CEF81-5E46-E284-9759-4AF98EFDD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852608"/>
            <a:ext cx="8361229" cy="789429"/>
          </a:xfrm>
        </p:spPr>
        <p:txBody>
          <a:bodyPr/>
          <a:lstStyle/>
          <a:p>
            <a:r>
              <a:rPr lang="es-AR" sz="4800" b="1" dirty="0">
                <a:solidFill>
                  <a:srgbClr val="C00000"/>
                </a:solidFill>
                <a:latin typeface="Cabin" pitchFamily="2" charset="0"/>
              </a:rPr>
              <a:t>SUGERENCIAS PARA </a:t>
            </a:r>
            <a:r>
              <a:rPr lang="es-AR" sz="4800" b="1" dirty="0" err="1">
                <a:solidFill>
                  <a:srgbClr val="C00000"/>
                </a:solidFill>
                <a:latin typeface="Cabin" pitchFamily="2" charset="0"/>
              </a:rPr>
              <a:t>rrss</a:t>
            </a:r>
            <a:endParaRPr lang="es-AR" sz="4800" b="1" dirty="0">
              <a:solidFill>
                <a:srgbClr val="C00000"/>
              </a:solidFill>
              <a:latin typeface="Cabin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4AAC2C-23FB-44D9-FFD4-B80572FFF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242" y="95528"/>
            <a:ext cx="1905000" cy="1905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FCDFD52-32D9-CB19-BB6C-95D361C1A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731" y="5684025"/>
            <a:ext cx="1667141" cy="427692"/>
          </a:xfrm>
          <a:prstGeom prst="rect">
            <a:avLst/>
          </a:prstGeom>
        </p:spPr>
      </p:pic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5B7FC508-84A0-2A24-5AE3-A0494C624FC6}"/>
              </a:ext>
            </a:extLst>
          </p:cNvPr>
          <p:cNvCxnSpPr>
            <a:cxnSpLocks/>
          </p:cNvCxnSpPr>
          <p:nvPr/>
        </p:nvCxnSpPr>
        <p:spPr>
          <a:xfrm>
            <a:off x="2222694" y="2857134"/>
            <a:ext cx="786384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ubtítulo 2">
            <a:extLst>
              <a:ext uri="{FF2B5EF4-FFF2-40B4-BE49-F238E27FC236}">
                <a16:creationId xmlns:a16="http://schemas.microsoft.com/office/drawing/2014/main" id="{25DA33C5-75C2-094A-0DF0-58258FD99A6D}"/>
              </a:ext>
            </a:extLst>
          </p:cNvPr>
          <p:cNvSpPr txBox="1">
            <a:spLocks/>
          </p:cNvSpPr>
          <p:nvPr/>
        </p:nvSpPr>
        <p:spPr>
          <a:xfrm>
            <a:off x="1270836" y="3523600"/>
            <a:ext cx="2714812" cy="1053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b="1" dirty="0">
                <a:solidFill>
                  <a:srgbClr val="002060"/>
                </a:solidFill>
              </a:rPr>
              <a:t>MAYOR CANTIDAD DE PUBLICACIONES</a:t>
            </a:r>
          </a:p>
          <a:p>
            <a:pPr algn="l"/>
            <a:endParaRPr lang="es-AR" sz="3200" b="1" dirty="0"/>
          </a:p>
          <a:p>
            <a:pPr algn="l"/>
            <a:endParaRPr lang="es-AR" sz="3200" b="1" dirty="0"/>
          </a:p>
          <a:p>
            <a:endParaRPr lang="es-AR" b="1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5BB779E-2460-C069-383C-0EE2DA0626F1}"/>
              </a:ext>
            </a:extLst>
          </p:cNvPr>
          <p:cNvSpPr txBox="1">
            <a:spLocks/>
          </p:cNvSpPr>
          <p:nvPr/>
        </p:nvSpPr>
        <p:spPr>
          <a:xfrm>
            <a:off x="5068054" y="3398942"/>
            <a:ext cx="2463336" cy="13023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b="1" dirty="0">
                <a:solidFill>
                  <a:schemeClr val="accent6">
                    <a:lumMod val="75000"/>
                  </a:schemeClr>
                </a:solidFill>
              </a:rPr>
              <a:t>CAPTACIÓN DE USUARIOS Y GRUPOS</a:t>
            </a:r>
            <a:endParaRPr lang="es-AR" sz="32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endParaRPr lang="es-AR" sz="3200" b="1" dirty="0"/>
          </a:p>
          <a:p>
            <a:endParaRPr lang="es-AR" b="1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3B819DF-0247-E24B-94E7-09DF183296A1}"/>
              </a:ext>
            </a:extLst>
          </p:cNvPr>
          <p:cNvCxnSpPr>
            <a:cxnSpLocks/>
          </p:cNvCxnSpPr>
          <p:nvPr/>
        </p:nvCxnSpPr>
        <p:spPr>
          <a:xfrm>
            <a:off x="4172787" y="3994579"/>
            <a:ext cx="8319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948992F-38C5-50FF-81B6-A3D839D37397}"/>
              </a:ext>
            </a:extLst>
          </p:cNvPr>
          <p:cNvCxnSpPr>
            <a:cxnSpLocks/>
          </p:cNvCxnSpPr>
          <p:nvPr/>
        </p:nvCxnSpPr>
        <p:spPr>
          <a:xfrm>
            <a:off x="7299274" y="3994579"/>
            <a:ext cx="1069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28508C9-3FBE-B453-3E01-1EF284603793}"/>
              </a:ext>
            </a:extLst>
          </p:cNvPr>
          <p:cNvSpPr txBox="1">
            <a:spLocks/>
          </p:cNvSpPr>
          <p:nvPr/>
        </p:nvSpPr>
        <p:spPr>
          <a:xfrm>
            <a:off x="8457828" y="3327337"/>
            <a:ext cx="2463336" cy="1334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b="1" dirty="0">
                <a:solidFill>
                  <a:srgbClr val="002060"/>
                </a:solidFill>
              </a:rPr>
              <a:t>INTERACCIÓN CON USUARIOS Y GRUPOS</a:t>
            </a:r>
          </a:p>
          <a:p>
            <a:pPr algn="l"/>
            <a:endParaRPr lang="es-AR" sz="3200" b="1" dirty="0"/>
          </a:p>
          <a:p>
            <a:pPr algn="l"/>
            <a:endParaRPr lang="es-AR" sz="3200" b="1" dirty="0"/>
          </a:p>
          <a:p>
            <a:pPr algn="l"/>
            <a:endParaRPr lang="es-AR" sz="3200" b="1" dirty="0"/>
          </a:p>
          <a:p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78145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CEF81-5E46-E284-9759-4AF98EFDD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852608"/>
            <a:ext cx="8361229" cy="789429"/>
          </a:xfrm>
        </p:spPr>
        <p:txBody>
          <a:bodyPr/>
          <a:lstStyle/>
          <a:p>
            <a:r>
              <a:rPr lang="es-AR" sz="4800" b="1" dirty="0">
                <a:solidFill>
                  <a:srgbClr val="C00000"/>
                </a:solidFill>
                <a:latin typeface="Cabin" pitchFamily="2" charset="0"/>
              </a:rPr>
              <a:t>OBJETIVOS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0E55E0-959F-A637-C610-287568ECD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108965"/>
            <a:ext cx="6831673" cy="1933552"/>
          </a:xfrm>
        </p:spPr>
        <p:txBody>
          <a:bodyPr>
            <a:normAutofit/>
          </a:bodyPr>
          <a:lstStyle/>
          <a:p>
            <a:pPr algn="l"/>
            <a:r>
              <a:rPr lang="es-AR" sz="2200" b="1" dirty="0"/>
              <a:t>DESARROLLAR UN ENTORNO INFORMATIZADO PARA: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sz="22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200" b="1" dirty="0"/>
              <a:t>ALMACENAR DATOS DE PARTICIPANTES / ALUMNOS.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200" b="1" dirty="0"/>
              <a:t>ALMACENAR DATOS OPERATIVOS Y COMERCIALES.</a:t>
            </a:r>
          </a:p>
          <a:p>
            <a:endParaRPr lang="es-AR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4AAC2C-23FB-44D9-FFD4-B80572FFF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242" y="95528"/>
            <a:ext cx="1905000" cy="1905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FCDFD52-32D9-CB19-BB6C-95D361C1A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731" y="5684025"/>
            <a:ext cx="1667141" cy="427692"/>
          </a:xfrm>
          <a:prstGeom prst="rect">
            <a:avLst/>
          </a:prstGeom>
        </p:spPr>
      </p:pic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5B7FC508-84A0-2A24-5AE3-A0494C624FC6}"/>
              </a:ext>
            </a:extLst>
          </p:cNvPr>
          <p:cNvCxnSpPr/>
          <p:nvPr/>
        </p:nvCxnSpPr>
        <p:spPr>
          <a:xfrm>
            <a:off x="2802390" y="2797284"/>
            <a:ext cx="6709189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85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CEF81-5E46-E284-9759-4AF98EFDD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852608"/>
            <a:ext cx="8361229" cy="789429"/>
          </a:xfrm>
        </p:spPr>
        <p:txBody>
          <a:bodyPr/>
          <a:lstStyle/>
          <a:p>
            <a:r>
              <a:rPr lang="es-AR" sz="4800" b="1" dirty="0">
                <a:solidFill>
                  <a:srgbClr val="FF0000"/>
                </a:solidFill>
                <a:latin typeface="Cabin" pitchFamily="2" charset="0"/>
              </a:rPr>
              <a:t>OBJETIVOS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0E55E0-959F-A637-C610-287568ECD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108965"/>
            <a:ext cx="6831673" cy="193355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200" b="1" dirty="0"/>
              <a:t>ALMACENAR DIVERSOS INDICADORES.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200" b="1" dirty="0"/>
              <a:t>PROCESAMIENTO DE DATOS.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200" b="1" dirty="0"/>
              <a:t>ANÁLISIS DE DATOS, REPORTES, EXPORTACIONES </a:t>
            </a:r>
            <a:br>
              <a:rPr lang="es-AR" sz="2200" b="1" dirty="0"/>
            </a:br>
            <a:r>
              <a:rPr lang="es-AR" sz="2200" b="1" dirty="0"/>
              <a:t>Y GRÁFICAS.</a:t>
            </a:r>
          </a:p>
          <a:p>
            <a:endParaRPr lang="es-AR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4AAC2C-23FB-44D9-FFD4-B80572FFF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242" y="95528"/>
            <a:ext cx="1905000" cy="1905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FCDFD52-32D9-CB19-BB6C-95D361C1A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731" y="5684025"/>
            <a:ext cx="1667141" cy="427692"/>
          </a:xfrm>
          <a:prstGeom prst="rect">
            <a:avLst/>
          </a:prstGeom>
        </p:spPr>
      </p:pic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5B7FC508-84A0-2A24-5AE3-A0494C624FC6}"/>
              </a:ext>
            </a:extLst>
          </p:cNvPr>
          <p:cNvCxnSpPr/>
          <p:nvPr/>
        </p:nvCxnSpPr>
        <p:spPr>
          <a:xfrm>
            <a:off x="2802390" y="2797284"/>
            <a:ext cx="6709189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65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CEF81-5E46-E284-9759-4AF98EFDD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852608"/>
            <a:ext cx="8361229" cy="789429"/>
          </a:xfrm>
        </p:spPr>
        <p:txBody>
          <a:bodyPr/>
          <a:lstStyle/>
          <a:p>
            <a:r>
              <a:rPr lang="es-AR" sz="4800" b="1" dirty="0">
                <a:solidFill>
                  <a:srgbClr val="002060"/>
                </a:solidFill>
                <a:latin typeface="Cabin" pitchFamily="2" charset="0"/>
              </a:rPr>
              <a:t>MÉTODOS DE DESARROLLO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0E55E0-959F-A637-C610-287568ECD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2390" y="3108965"/>
            <a:ext cx="6709189" cy="193355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2400" b="1" dirty="0"/>
              <a:t>PLANILLAS DE DATOS DE MS EXCEL ENLAZADAS, CON TABLAS DINÁMICAS Y GRÁFICAS PREDETERMINADAS (OPCIONAL POWER BI).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4AAC2C-23FB-44D9-FFD4-B80572FFF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242" y="95528"/>
            <a:ext cx="1905000" cy="1905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FCDFD52-32D9-CB19-BB6C-95D361C1A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731" y="5684025"/>
            <a:ext cx="1667141" cy="427692"/>
          </a:xfrm>
          <a:prstGeom prst="rect">
            <a:avLst/>
          </a:prstGeom>
        </p:spPr>
      </p:pic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5B7FC508-84A0-2A24-5AE3-A0494C624FC6}"/>
              </a:ext>
            </a:extLst>
          </p:cNvPr>
          <p:cNvCxnSpPr/>
          <p:nvPr/>
        </p:nvCxnSpPr>
        <p:spPr>
          <a:xfrm>
            <a:off x="2802390" y="2797284"/>
            <a:ext cx="6709189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47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CEF81-5E46-E284-9759-4AF98EFDD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852608"/>
            <a:ext cx="8361229" cy="789429"/>
          </a:xfrm>
        </p:spPr>
        <p:txBody>
          <a:bodyPr/>
          <a:lstStyle/>
          <a:p>
            <a:r>
              <a:rPr lang="es-AR" sz="4800" b="1" dirty="0">
                <a:solidFill>
                  <a:srgbClr val="002060"/>
                </a:solidFill>
                <a:latin typeface="Cabin" pitchFamily="2" charset="0"/>
              </a:rPr>
              <a:t>MÉTODOS DE DESARROLLO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0E55E0-959F-A637-C610-287568ECD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2390" y="3108965"/>
            <a:ext cx="6709189" cy="193355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2400" b="1" dirty="0"/>
              <a:t>SISTEMA INFORMÁTICO INTEGRADO DE GESTIÓN CON BASES DE DATOS, HERRAMIENTAS DE EXPORTACIÓN Y GENERACIÓN DE GRÁFICAS EN POWER BI.</a:t>
            </a:r>
          </a:p>
          <a:p>
            <a:pPr algn="l"/>
            <a:endParaRPr lang="es-AR" sz="3200" b="1" dirty="0"/>
          </a:p>
          <a:p>
            <a:pPr algn="l"/>
            <a:endParaRPr lang="es-AR" sz="3200" b="1" dirty="0"/>
          </a:p>
          <a:p>
            <a:endParaRPr lang="es-AR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4AAC2C-23FB-44D9-FFD4-B80572FFF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242" y="95528"/>
            <a:ext cx="1905000" cy="1905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FCDFD52-32D9-CB19-BB6C-95D361C1A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731" y="5684025"/>
            <a:ext cx="1667141" cy="427692"/>
          </a:xfrm>
          <a:prstGeom prst="rect">
            <a:avLst/>
          </a:prstGeom>
        </p:spPr>
      </p:pic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5B7FC508-84A0-2A24-5AE3-A0494C624FC6}"/>
              </a:ext>
            </a:extLst>
          </p:cNvPr>
          <p:cNvCxnSpPr/>
          <p:nvPr/>
        </p:nvCxnSpPr>
        <p:spPr>
          <a:xfrm>
            <a:off x="2802390" y="2797284"/>
            <a:ext cx="6709189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35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CEF81-5E46-E284-9759-4AF98EFDD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852608"/>
            <a:ext cx="8361229" cy="789429"/>
          </a:xfrm>
        </p:spPr>
        <p:txBody>
          <a:bodyPr/>
          <a:lstStyle/>
          <a:p>
            <a:r>
              <a:rPr lang="es-AR" sz="4800" b="1" dirty="0">
                <a:solidFill>
                  <a:srgbClr val="C00000"/>
                </a:solidFill>
                <a:latin typeface="Cabin" pitchFamily="2" charset="0"/>
              </a:rPr>
              <a:t>OBTENCIÓN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0E55E0-959F-A637-C610-287568ECD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385" y="3064849"/>
            <a:ext cx="2463336" cy="1933552"/>
          </a:xfrm>
        </p:spPr>
        <p:txBody>
          <a:bodyPr>
            <a:normAutofit fontScale="85000" lnSpcReduction="20000"/>
          </a:bodyPr>
          <a:lstStyle/>
          <a:p>
            <a:r>
              <a:rPr lang="es-AR" sz="2800" b="1" dirty="0"/>
              <a:t>GOOGLE FORMS</a:t>
            </a:r>
          </a:p>
          <a:p>
            <a:endParaRPr lang="es-AR" sz="2800" b="1" dirty="0"/>
          </a:p>
          <a:p>
            <a:r>
              <a:rPr lang="es-AR" sz="2800" b="1" dirty="0">
                <a:solidFill>
                  <a:schemeClr val="bg1">
                    <a:lumMod val="50000"/>
                  </a:schemeClr>
                </a:solidFill>
              </a:rPr>
              <a:t>(OPCIONAL:</a:t>
            </a:r>
          </a:p>
          <a:p>
            <a:r>
              <a:rPr lang="es-AR" sz="2800" b="1" dirty="0">
                <a:solidFill>
                  <a:schemeClr val="bg1">
                    <a:lumMod val="50000"/>
                  </a:schemeClr>
                </a:solidFill>
              </a:rPr>
              <a:t>FORMULARIOS EN LA WEB)</a:t>
            </a:r>
          </a:p>
          <a:p>
            <a:pPr algn="l"/>
            <a:endParaRPr lang="es-AR" sz="3200" b="1" dirty="0"/>
          </a:p>
          <a:p>
            <a:endParaRPr lang="es-AR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4AAC2C-23FB-44D9-FFD4-B80572FFF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242" y="95528"/>
            <a:ext cx="1905000" cy="1905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FCDFD52-32D9-CB19-BB6C-95D361C1A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731" y="5684025"/>
            <a:ext cx="1667141" cy="427692"/>
          </a:xfrm>
          <a:prstGeom prst="rect">
            <a:avLst/>
          </a:prstGeom>
        </p:spPr>
      </p:pic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5B7FC508-84A0-2A24-5AE3-A0494C624FC6}"/>
              </a:ext>
            </a:extLst>
          </p:cNvPr>
          <p:cNvCxnSpPr/>
          <p:nvPr/>
        </p:nvCxnSpPr>
        <p:spPr>
          <a:xfrm>
            <a:off x="2802390" y="2797284"/>
            <a:ext cx="6709189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ubtítulo 2">
            <a:extLst>
              <a:ext uri="{FF2B5EF4-FFF2-40B4-BE49-F238E27FC236}">
                <a16:creationId xmlns:a16="http://schemas.microsoft.com/office/drawing/2014/main" id="{25DA33C5-75C2-094A-0DF0-58258FD99A6D}"/>
              </a:ext>
            </a:extLst>
          </p:cNvPr>
          <p:cNvSpPr txBox="1">
            <a:spLocks/>
          </p:cNvSpPr>
          <p:nvPr/>
        </p:nvSpPr>
        <p:spPr>
          <a:xfrm>
            <a:off x="4864074" y="3064849"/>
            <a:ext cx="2463336" cy="211957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100" b="1" dirty="0"/>
              <a:t>GOOGLE ANALYTICS</a:t>
            </a:r>
          </a:p>
          <a:p>
            <a:endParaRPr lang="es-AR" sz="3100" b="1" dirty="0"/>
          </a:p>
          <a:p>
            <a:r>
              <a:rPr lang="es-AR" sz="3100" b="1" dirty="0">
                <a:solidFill>
                  <a:schemeClr val="bg1">
                    <a:lumMod val="50000"/>
                  </a:schemeClr>
                </a:solidFill>
              </a:rPr>
              <a:t>(OPCIONAL: ESTADÍSTICAS WORDPRESS)</a:t>
            </a:r>
          </a:p>
          <a:p>
            <a:pPr algn="l"/>
            <a:endParaRPr lang="es-AR" sz="3100" b="1" dirty="0"/>
          </a:p>
          <a:p>
            <a:pPr algn="l"/>
            <a:endParaRPr lang="es-AR" sz="3200" b="1" dirty="0"/>
          </a:p>
          <a:p>
            <a:endParaRPr lang="es-AR" b="1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5BB779E-2460-C069-383C-0EE2DA0626F1}"/>
              </a:ext>
            </a:extLst>
          </p:cNvPr>
          <p:cNvSpPr txBox="1">
            <a:spLocks/>
          </p:cNvSpPr>
          <p:nvPr/>
        </p:nvSpPr>
        <p:spPr>
          <a:xfrm>
            <a:off x="7813278" y="3020963"/>
            <a:ext cx="2463336" cy="193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b="1" dirty="0"/>
              <a:t>META BUSINESS SUITE (FACEBOOK)</a:t>
            </a:r>
          </a:p>
          <a:p>
            <a:pPr algn="l"/>
            <a:endParaRPr lang="es-AR" sz="3200" b="1" dirty="0"/>
          </a:p>
          <a:p>
            <a:pPr algn="l"/>
            <a:endParaRPr lang="es-AR" sz="3200" b="1" dirty="0"/>
          </a:p>
          <a:p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41284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CEF81-5E46-E284-9759-4AF98EFDD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852608"/>
            <a:ext cx="8361229" cy="789429"/>
          </a:xfrm>
        </p:spPr>
        <p:txBody>
          <a:bodyPr/>
          <a:lstStyle/>
          <a:p>
            <a:r>
              <a:rPr lang="es-AR" sz="4800" b="1" dirty="0">
                <a:solidFill>
                  <a:srgbClr val="002060"/>
                </a:solidFill>
                <a:latin typeface="Cabin" pitchFamily="2" charset="0"/>
              </a:rPr>
              <a:t>Ingreso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0E55E0-959F-A637-C610-287568ECD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2028" y="3093940"/>
            <a:ext cx="2375261" cy="1933552"/>
          </a:xfrm>
        </p:spPr>
        <p:txBody>
          <a:bodyPr>
            <a:normAutofit fontScale="85000" lnSpcReduction="20000"/>
          </a:bodyPr>
          <a:lstStyle/>
          <a:p>
            <a:r>
              <a:rPr lang="es-AR" sz="2800" b="1" dirty="0"/>
              <a:t>GOOGLE FORMS</a:t>
            </a:r>
          </a:p>
          <a:p>
            <a:endParaRPr lang="es-AR" sz="2800" b="1" dirty="0"/>
          </a:p>
          <a:p>
            <a:r>
              <a:rPr lang="es-AR" sz="2800" b="1" dirty="0">
                <a:solidFill>
                  <a:schemeClr val="bg1">
                    <a:lumMod val="50000"/>
                  </a:schemeClr>
                </a:solidFill>
              </a:rPr>
              <a:t>(OPCIONAL:</a:t>
            </a:r>
          </a:p>
          <a:p>
            <a:r>
              <a:rPr lang="es-AR" sz="2800" b="1" dirty="0">
                <a:solidFill>
                  <a:schemeClr val="bg1">
                    <a:lumMod val="50000"/>
                  </a:schemeClr>
                </a:solidFill>
              </a:rPr>
              <a:t>FORMULARIOS EN LA WEB)</a:t>
            </a:r>
          </a:p>
          <a:p>
            <a:pPr algn="l"/>
            <a:endParaRPr lang="es-AR" sz="3200" b="1" dirty="0"/>
          </a:p>
          <a:p>
            <a:endParaRPr lang="es-AR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4AAC2C-23FB-44D9-FFD4-B80572FFF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242" y="95528"/>
            <a:ext cx="1905000" cy="1905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FCDFD52-32D9-CB19-BB6C-95D361C1A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731" y="5684025"/>
            <a:ext cx="1667141" cy="427692"/>
          </a:xfrm>
          <a:prstGeom prst="rect">
            <a:avLst/>
          </a:prstGeom>
        </p:spPr>
      </p:pic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5B7FC508-84A0-2A24-5AE3-A0494C624FC6}"/>
              </a:ext>
            </a:extLst>
          </p:cNvPr>
          <p:cNvCxnSpPr/>
          <p:nvPr/>
        </p:nvCxnSpPr>
        <p:spPr>
          <a:xfrm>
            <a:off x="2802390" y="2797284"/>
            <a:ext cx="6709189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ubtítulo 2">
            <a:extLst>
              <a:ext uri="{FF2B5EF4-FFF2-40B4-BE49-F238E27FC236}">
                <a16:creationId xmlns:a16="http://schemas.microsoft.com/office/drawing/2014/main" id="{25DA33C5-75C2-094A-0DF0-58258FD99A6D}"/>
              </a:ext>
            </a:extLst>
          </p:cNvPr>
          <p:cNvSpPr txBox="1">
            <a:spLocks/>
          </p:cNvSpPr>
          <p:nvPr/>
        </p:nvSpPr>
        <p:spPr>
          <a:xfrm>
            <a:off x="4996169" y="3600350"/>
            <a:ext cx="2463336" cy="970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b="1" dirty="0"/>
              <a:t>PROCESO INSCRIPCIÓN</a:t>
            </a:r>
          </a:p>
          <a:p>
            <a:pPr algn="l"/>
            <a:endParaRPr lang="es-AR" sz="3200" b="1" dirty="0"/>
          </a:p>
          <a:p>
            <a:pPr algn="l"/>
            <a:endParaRPr lang="es-AR" sz="3200" b="1" dirty="0"/>
          </a:p>
          <a:p>
            <a:endParaRPr lang="es-AR" b="1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5BB779E-2460-C069-383C-0EE2DA0626F1}"/>
              </a:ext>
            </a:extLst>
          </p:cNvPr>
          <p:cNvSpPr txBox="1">
            <a:spLocks/>
          </p:cNvSpPr>
          <p:nvPr/>
        </p:nvSpPr>
        <p:spPr>
          <a:xfrm>
            <a:off x="8331865" y="3282681"/>
            <a:ext cx="2463336" cy="1417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b="1" dirty="0"/>
              <a:t>BASE DE DATOS DE INSCRIPCIÓN DE ALUMNO / PARTICIPANTE</a:t>
            </a:r>
          </a:p>
          <a:p>
            <a:pPr algn="l"/>
            <a:endParaRPr lang="es-AR" sz="3200" b="1" dirty="0"/>
          </a:p>
          <a:p>
            <a:pPr algn="l"/>
            <a:endParaRPr lang="es-AR" sz="3200" b="1" dirty="0"/>
          </a:p>
          <a:p>
            <a:endParaRPr lang="es-AR" b="1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B65330D-AFA6-EBE8-A995-EE62102BFF44}"/>
              </a:ext>
            </a:extLst>
          </p:cNvPr>
          <p:cNvCxnSpPr>
            <a:cxnSpLocks/>
          </p:cNvCxnSpPr>
          <p:nvPr/>
        </p:nvCxnSpPr>
        <p:spPr>
          <a:xfrm>
            <a:off x="3854546" y="3991339"/>
            <a:ext cx="12886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3B819DF-0247-E24B-94E7-09DF183296A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262391" y="3991339"/>
            <a:ext cx="1069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20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CEF81-5E46-E284-9759-4AF98EFDD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852608"/>
            <a:ext cx="8361229" cy="789429"/>
          </a:xfrm>
        </p:spPr>
        <p:txBody>
          <a:bodyPr/>
          <a:lstStyle/>
          <a:p>
            <a:r>
              <a:rPr lang="es-AR" sz="4800" b="1" dirty="0">
                <a:solidFill>
                  <a:srgbClr val="002060"/>
                </a:solidFill>
                <a:latin typeface="Cabin" pitchFamily="2" charset="0"/>
              </a:rPr>
              <a:t>Ingreso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4AAC2C-23FB-44D9-FFD4-B80572FFF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242" y="95528"/>
            <a:ext cx="1905000" cy="1905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FCDFD52-32D9-CB19-BB6C-95D361C1A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731" y="5684025"/>
            <a:ext cx="1667141" cy="427692"/>
          </a:xfrm>
          <a:prstGeom prst="rect">
            <a:avLst/>
          </a:prstGeom>
        </p:spPr>
      </p:pic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5B7FC508-84A0-2A24-5AE3-A0494C624FC6}"/>
              </a:ext>
            </a:extLst>
          </p:cNvPr>
          <p:cNvCxnSpPr/>
          <p:nvPr/>
        </p:nvCxnSpPr>
        <p:spPr>
          <a:xfrm>
            <a:off x="2802390" y="2797284"/>
            <a:ext cx="6709189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ubtítulo 2">
            <a:extLst>
              <a:ext uri="{FF2B5EF4-FFF2-40B4-BE49-F238E27FC236}">
                <a16:creationId xmlns:a16="http://schemas.microsoft.com/office/drawing/2014/main" id="{25DA33C5-75C2-094A-0DF0-58258FD99A6D}"/>
              </a:ext>
            </a:extLst>
          </p:cNvPr>
          <p:cNvSpPr txBox="1">
            <a:spLocks/>
          </p:cNvSpPr>
          <p:nvPr/>
        </p:nvSpPr>
        <p:spPr>
          <a:xfrm>
            <a:off x="1344644" y="3394483"/>
            <a:ext cx="2463336" cy="970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b="1" dirty="0">
                <a:solidFill>
                  <a:srgbClr val="C00000"/>
                </a:solidFill>
              </a:rPr>
              <a:t>PROCESO INSCRIPCIÓN</a:t>
            </a:r>
          </a:p>
          <a:p>
            <a:pPr algn="l"/>
            <a:endParaRPr lang="es-AR" sz="3200" b="1" dirty="0"/>
          </a:p>
          <a:p>
            <a:pPr algn="l"/>
            <a:endParaRPr lang="es-AR" sz="3200" b="1" dirty="0"/>
          </a:p>
          <a:p>
            <a:endParaRPr lang="es-AR" b="1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5BB779E-2460-C069-383C-0EE2DA0626F1}"/>
              </a:ext>
            </a:extLst>
          </p:cNvPr>
          <p:cNvSpPr txBox="1">
            <a:spLocks/>
          </p:cNvSpPr>
          <p:nvPr/>
        </p:nvSpPr>
        <p:spPr>
          <a:xfrm>
            <a:off x="4878343" y="3201513"/>
            <a:ext cx="2463336" cy="1417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b="1" dirty="0"/>
              <a:t>BASE DE DATOS DE INSCRIPCIÓN DE ALUMNO / PARTICIPANTE</a:t>
            </a:r>
          </a:p>
          <a:p>
            <a:pPr algn="l"/>
            <a:endParaRPr lang="es-AR" sz="3200" b="1" dirty="0"/>
          </a:p>
          <a:p>
            <a:pPr algn="l"/>
            <a:endParaRPr lang="es-AR" sz="3200" b="1" dirty="0"/>
          </a:p>
          <a:p>
            <a:endParaRPr lang="es-AR" b="1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3B819DF-0247-E24B-94E7-09DF183296A1}"/>
              </a:ext>
            </a:extLst>
          </p:cNvPr>
          <p:cNvCxnSpPr>
            <a:cxnSpLocks/>
          </p:cNvCxnSpPr>
          <p:nvPr/>
        </p:nvCxnSpPr>
        <p:spPr>
          <a:xfrm>
            <a:off x="3645786" y="3910171"/>
            <a:ext cx="1069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948992F-38C5-50FF-81B6-A3D839D37397}"/>
              </a:ext>
            </a:extLst>
          </p:cNvPr>
          <p:cNvCxnSpPr>
            <a:cxnSpLocks/>
          </p:cNvCxnSpPr>
          <p:nvPr/>
        </p:nvCxnSpPr>
        <p:spPr>
          <a:xfrm>
            <a:off x="7411818" y="3910171"/>
            <a:ext cx="1069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28508C9-3FBE-B453-3E01-1EF284603793}"/>
              </a:ext>
            </a:extLst>
          </p:cNvPr>
          <p:cNvSpPr txBox="1">
            <a:spLocks/>
          </p:cNvSpPr>
          <p:nvPr/>
        </p:nvSpPr>
        <p:spPr>
          <a:xfrm>
            <a:off x="8384020" y="2983648"/>
            <a:ext cx="2463336" cy="27361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b="1" dirty="0"/>
              <a:t>MATRÍCULA (ID)</a:t>
            </a:r>
          </a:p>
          <a:p>
            <a:r>
              <a:rPr lang="es-AR" sz="2400" b="1" dirty="0"/>
              <a:t>APELLIDO</a:t>
            </a:r>
            <a:br>
              <a:rPr lang="es-AR" sz="2400" b="1" dirty="0"/>
            </a:br>
            <a:r>
              <a:rPr lang="es-AR" sz="2400" b="1" dirty="0"/>
              <a:t>NOMBRE</a:t>
            </a:r>
            <a:br>
              <a:rPr lang="es-AR" sz="2400" b="1" dirty="0"/>
            </a:br>
            <a:r>
              <a:rPr lang="es-AR" sz="2400" b="1" dirty="0"/>
              <a:t>CIUDAD</a:t>
            </a:r>
            <a:br>
              <a:rPr lang="es-AR" sz="2400" b="1" dirty="0"/>
            </a:br>
            <a:r>
              <a:rPr lang="es-AR" sz="2400" b="1" dirty="0"/>
              <a:t>PROVINCIA</a:t>
            </a:r>
            <a:br>
              <a:rPr lang="es-AR" sz="2400" b="1" dirty="0"/>
            </a:br>
            <a:r>
              <a:rPr lang="es-AR" sz="2400" b="1" dirty="0"/>
              <a:t>PAÍS</a:t>
            </a:r>
            <a:br>
              <a:rPr lang="es-AR" sz="2400" b="1" dirty="0"/>
            </a:br>
            <a:r>
              <a:rPr lang="es-AR" sz="2400" b="1" dirty="0"/>
              <a:t>CURSO / ACTIVIDAD</a:t>
            </a:r>
          </a:p>
          <a:p>
            <a:r>
              <a:rPr lang="es-AR" sz="2400" b="1" dirty="0"/>
              <a:t>…..</a:t>
            </a:r>
          </a:p>
          <a:p>
            <a:pPr algn="l"/>
            <a:endParaRPr lang="es-AR" sz="3200" b="1" dirty="0"/>
          </a:p>
          <a:p>
            <a:pPr algn="l"/>
            <a:endParaRPr lang="es-AR" sz="3200" b="1" dirty="0"/>
          </a:p>
          <a:p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451933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CEF81-5E46-E284-9759-4AF98EFDD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852608"/>
            <a:ext cx="8361229" cy="789429"/>
          </a:xfrm>
        </p:spPr>
        <p:txBody>
          <a:bodyPr/>
          <a:lstStyle/>
          <a:p>
            <a:r>
              <a:rPr lang="es-AR" sz="4800" b="1" dirty="0">
                <a:solidFill>
                  <a:srgbClr val="002060"/>
                </a:solidFill>
                <a:latin typeface="Cabin" pitchFamily="2" charset="0"/>
              </a:rPr>
              <a:t>Ingreso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4AAC2C-23FB-44D9-FFD4-B80572FFF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242" y="95528"/>
            <a:ext cx="1905000" cy="1905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FCDFD52-32D9-CB19-BB6C-95D361C1A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731" y="5684025"/>
            <a:ext cx="1667141" cy="427692"/>
          </a:xfrm>
          <a:prstGeom prst="rect">
            <a:avLst/>
          </a:prstGeom>
        </p:spPr>
      </p:pic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5B7FC508-84A0-2A24-5AE3-A0494C624FC6}"/>
              </a:ext>
            </a:extLst>
          </p:cNvPr>
          <p:cNvCxnSpPr/>
          <p:nvPr/>
        </p:nvCxnSpPr>
        <p:spPr>
          <a:xfrm>
            <a:off x="2802390" y="2797284"/>
            <a:ext cx="6709189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ubtítulo 2">
            <a:extLst>
              <a:ext uri="{FF2B5EF4-FFF2-40B4-BE49-F238E27FC236}">
                <a16:creationId xmlns:a16="http://schemas.microsoft.com/office/drawing/2014/main" id="{25DA33C5-75C2-094A-0DF0-58258FD99A6D}"/>
              </a:ext>
            </a:extLst>
          </p:cNvPr>
          <p:cNvSpPr txBox="1">
            <a:spLocks/>
          </p:cNvSpPr>
          <p:nvPr/>
        </p:nvSpPr>
        <p:spPr>
          <a:xfrm>
            <a:off x="1098787" y="3275320"/>
            <a:ext cx="2463336" cy="126970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b="1" dirty="0">
                <a:solidFill>
                  <a:srgbClr val="C00000"/>
                </a:solidFill>
              </a:rPr>
              <a:t>PROCESO EVALUACIÓN COMPETENCIAS Y HABILIDADES</a:t>
            </a:r>
          </a:p>
          <a:p>
            <a:pPr algn="l"/>
            <a:endParaRPr lang="es-AR" sz="3200" b="1" dirty="0"/>
          </a:p>
          <a:p>
            <a:pPr algn="l"/>
            <a:endParaRPr lang="es-AR" sz="3200" b="1" dirty="0"/>
          </a:p>
          <a:p>
            <a:endParaRPr lang="es-AR" b="1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5BB779E-2460-C069-383C-0EE2DA0626F1}"/>
              </a:ext>
            </a:extLst>
          </p:cNvPr>
          <p:cNvSpPr txBox="1">
            <a:spLocks/>
          </p:cNvSpPr>
          <p:nvPr/>
        </p:nvSpPr>
        <p:spPr>
          <a:xfrm>
            <a:off x="4878343" y="3201513"/>
            <a:ext cx="2463336" cy="1417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b="1" dirty="0"/>
              <a:t>BASE DE DATOS DE EVALUACIÓN DE ALUMNOS / PARTICIPANTES</a:t>
            </a:r>
          </a:p>
          <a:p>
            <a:pPr algn="l"/>
            <a:endParaRPr lang="es-AR" sz="3200" b="1" dirty="0"/>
          </a:p>
          <a:p>
            <a:pPr algn="l"/>
            <a:endParaRPr lang="es-AR" sz="3200" b="1" dirty="0"/>
          </a:p>
          <a:p>
            <a:endParaRPr lang="es-AR" b="1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3B819DF-0247-E24B-94E7-09DF183296A1}"/>
              </a:ext>
            </a:extLst>
          </p:cNvPr>
          <p:cNvCxnSpPr>
            <a:cxnSpLocks/>
          </p:cNvCxnSpPr>
          <p:nvPr/>
        </p:nvCxnSpPr>
        <p:spPr>
          <a:xfrm>
            <a:off x="3645786" y="3910171"/>
            <a:ext cx="1069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948992F-38C5-50FF-81B6-A3D839D37397}"/>
              </a:ext>
            </a:extLst>
          </p:cNvPr>
          <p:cNvCxnSpPr>
            <a:cxnSpLocks/>
          </p:cNvCxnSpPr>
          <p:nvPr/>
        </p:nvCxnSpPr>
        <p:spPr>
          <a:xfrm>
            <a:off x="7411818" y="3910171"/>
            <a:ext cx="1069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28508C9-3FBE-B453-3E01-1EF284603793}"/>
              </a:ext>
            </a:extLst>
          </p:cNvPr>
          <p:cNvSpPr txBox="1">
            <a:spLocks/>
          </p:cNvSpPr>
          <p:nvPr/>
        </p:nvSpPr>
        <p:spPr>
          <a:xfrm>
            <a:off x="8384020" y="2983648"/>
            <a:ext cx="2463336" cy="2736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b="1" dirty="0"/>
              <a:t>MATRÍCULA (ID)</a:t>
            </a:r>
          </a:p>
          <a:p>
            <a:r>
              <a:rPr lang="es-AR" sz="2400" b="1" dirty="0"/>
              <a:t>KPI 1</a:t>
            </a:r>
          </a:p>
          <a:p>
            <a:r>
              <a:rPr lang="es-AR" sz="2400" b="1" dirty="0"/>
              <a:t>KPI 2</a:t>
            </a:r>
          </a:p>
          <a:p>
            <a:r>
              <a:rPr lang="es-AR" sz="2400" b="1" dirty="0"/>
              <a:t>KPI 3</a:t>
            </a:r>
          </a:p>
          <a:p>
            <a:r>
              <a:rPr lang="es-AR" sz="2400" b="1" dirty="0"/>
              <a:t>KPI 4</a:t>
            </a:r>
          </a:p>
          <a:p>
            <a:r>
              <a:rPr lang="es-AR" sz="2400" b="1" dirty="0"/>
              <a:t>…..</a:t>
            </a:r>
          </a:p>
          <a:p>
            <a:pPr algn="l"/>
            <a:endParaRPr lang="es-AR" sz="3200" b="1" dirty="0"/>
          </a:p>
          <a:p>
            <a:pPr algn="l"/>
            <a:endParaRPr lang="es-AR" sz="3200" b="1" dirty="0"/>
          </a:p>
          <a:p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4235281479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194</TotalTime>
  <Words>404</Words>
  <Application>Microsoft Office PowerPoint</Application>
  <PresentationFormat>Panorámica</PresentationFormat>
  <Paragraphs>148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Cabin</vt:lpstr>
      <vt:lpstr>Franklin Gothic Book</vt:lpstr>
      <vt:lpstr>Recorte</vt:lpstr>
      <vt:lpstr>Proyecto de informatización y automatización</vt:lpstr>
      <vt:lpstr>OBJETIVOS</vt:lpstr>
      <vt:lpstr>OBJETIVOS</vt:lpstr>
      <vt:lpstr>MÉTODOS DE DESARROLLO</vt:lpstr>
      <vt:lpstr>MÉTODOS DE DESARROLLO</vt:lpstr>
      <vt:lpstr>OBTENCIÓN DE DATOS</vt:lpstr>
      <vt:lpstr>Ingreso de datos</vt:lpstr>
      <vt:lpstr>Ingreso de datos</vt:lpstr>
      <vt:lpstr>Ingreso de datos</vt:lpstr>
      <vt:lpstr>Ingreso de datos</vt:lpstr>
      <vt:lpstr>Ingreso de datos WEB</vt:lpstr>
      <vt:lpstr>Ingreso de datos WEB</vt:lpstr>
      <vt:lpstr>Ingreso de datos MKT</vt:lpstr>
      <vt:lpstr>REPORTES DE DATOS</vt:lpstr>
      <vt:lpstr>EXPORTACIÓN DE DATOS</vt:lpstr>
      <vt:lpstr>GRAFICACIÓN DE DATOS</vt:lpstr>
      <vt:lpstr>SUGERENCIAS PARA LA WEB</vt:lpstr>
      <vt:lpstr>SUGERENCIAS PARA rrss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informatización y automatización</dc:title>
  <dc:creator>Julián Marcelo Zappia</dc:creator>
  <cp:lastModifiedBy>Julián Marcelo Zappia</cp:lastModifiedBy>
  <cp:revision>36</cp:revision>
  <dcterms:created xsi:type="dcterms:W3CDTF">2023-04-05T19:32:43Z</dcterms:created>
  <dcterms:modified xsi:type="dcterms:W3CDTF">2023-04-05T22:47:07Z</dcterms:modified>
</cp:coreProperties>
</file>