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EB3C5D-CC64-4CAC-B4B3-25CCF4E9CD3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3B71047-7008-487C-BF81-833CDB6E54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5F3DAE-EACA-4FA6-BDCE-B5A867ED7A60}"/>
              </a:ext>
            </a:extLst>
          </p:cNvPr>
          <p:cNvSpPr>
            <a:spLocks noGrp="1"/>
          </p:cNvSpPr>
          <p:nvPr>
            <p:ph type="dt" sz="half" idx="10"/>
          </p:nvPr>
        </p:nvSpPr>
        <p:spPr/>
        <p:txBody>
          <a:bodyPr/>
          <a:lstStyle/>
          <a:p>
            <a:fld id="{00711079-17EE-4C7B-B360-FBCBB1DCFCED}" type="datetimeFigureOut">
              <a:rPr lang="zh-CN" altLang="en-US" smtClean="0"/>
              <a:t>2020/7/29</a:t>
            </a:fld>
            <a:endParaRPr lang="zh-CN" altLang="en-US"/>
          </a:p>
        </p:txBody>
      </p:sp>
      <p:sp>
        <p:nvSpPr>
          <p:cNvPr id="5" name="页脚占位符 4">
            <a:extLst>
              <a:ext uri="{FF2B5EF4-FFF2-40B4-BE49-F238E27FC236}">
                <a16:creationId xmlns:a16="http://schemas.microsoft.com/office/drawing/2014/main" id="{80A7A7AB-4A98-4C96-9C12-1A73AB2FFF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7FF396-C879-4B50-B6EE-3B4B88EFA66E}"/>
              </a:ext>
            </a:extLst>
          </p:cNvPr>
          <p:cNvSpPr>
            <a:spLocks noGrp="1"/>
          </p:cNvSpPr>
          <p:nvPr>
            <p:ph type="sldNum" sz="quarter" idx="12"/>
          </p:nvPr>
        </p:nvSpPr>
        <p:spPr/>
        <p:txBody>
          <a:bodyPr/>
          <a:lstStyle/>
          <a:p>
            <a:fld id="{633529B0-A030-4899-9E85-F406E77A13C9}" type="slidenum">
              <a:rPr lang="zh-CN" altLang="en-US" smtClean="0"/>
              <a:t>‹#›</a:t>
            </a:fld>
            <a:endParaRPr lang="zh-CN" altLang="en-US"/>
          </a:p>
        </p:txBody>
      </p:sp>
    </p:spTree>
    <p:extLst>
      <p:ext uri="{BB962C8B-B14F-4D97-AF65-F5344CB8AC3E}">
        <p14:creationId xmlns:p14="http://schemas.microsoft.com/office/powerpoint/2010/main" val="2412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07CA0-F3D9-4C0D-9CDF-A8FA4B28821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7CB4FFB-2CB1-4B16-B3CB-35276446F22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7C98ECE-A290-4345-B895-9BA67F11D10F}"/>
              </a:ext>
            </a:extLst>
          </p:cNvPr>
          <p:cNvSpPr>
            <a:spLocks noGrp="1"/>
          </p:cNvSpPr>
          <p:nvPr>
            <p:ph type="dt" sz="half" idx="10"/>
          </p:nvPr>
        </p:nvSpPr>
        <p:spPr/>
        <p:txBody>
          <a:bodyPr/>
          <a:lstStyle/>
          <a:p>
            <a:fld id="{00711079-17EE-4C7B-B360-FBCBB1DCFCED}" type="datetimeFigureOut">
              <a:rPr lang="zh-CN" altLang="en-US" smtClean="0"/>
              <a:t>2020/7/29</a:t>
            </a:fld>
            <a:endParaRPr lang="zh-CN" altLang="en-US"/>
          </a:p>
        </p:txBody>
      </p:sp>
      <p:sp>
        <p:nvSpPr>
          <p:cNvPr id="5" name="页脚占位符 4">
            <a:extLst>
              <a:ext uri="{FF2B5EF4-FFF2-40B4-BE49-F238E27FC236}">
                <a16:creationId xmlns:a16="http://schemas.microsoft.com/office/drawing/2014/main" id="{76A919D3-1CCD-4786-B92C-6199B17344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7E7668-867A-4772-BBAB-F3213BE1BC2E}"/>
              </a:ext>
            </a:extLst>
          </p:cNvPr>
          <p:cNvSpPr>
            <a:spLocks noGrp="1"/>
          </p:cNvSpPr>
          <p:nvPr>
            <p:ph type="sldNum" sz="quarter" idx="12"/>
          </p:nvPr>
        </p:nvSpPr>
        <p:spPr/>
        <p:txBody>
          <a:bodyPr/>
          <a:lstStyle/>
          <a:p>
            <a:fld id="{633529B0-A030-4899-9E85-F406E77A13C9}" type="slidenum">
              <a:rPr lang="zh-CN" altLang="en-US" smtClean="0"/>
              <a:t>‹#›</a:t>
            </a:fld>
            <a:endParaRPr lang="zh-CN" altLang="en-US"/>
          </a:p>
        </p:txBody>
      </p:sp>
    </p:spTree>
    <p:extLst>
      <p:ext uri="{BB962C8B-B14F-4D97-AF65-F5344CB8AC3E}">
        <p14:creationId xmlns:p14="http://schemas.microsoft.com/office/powerpoint/2010/main" val="211263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0E43927-D6AD-4DDB-B36C-3DF674A04C8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B12BA0B-761D-49D3-9D8D-99D7446A904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3D1D49-2B3F-4700-8E13-6398F5C7371A}"/>
              </a:ext>
            </a:extLst>
          </p:cNvPr>
          <p:cNvSpPr>
            <a:spLocks noGrp="1"/>
          </p:cNvSpPr>
          <p:nvPr>
            <p:ph type="dt" sz="half" idx="10"/>
          </p:nvPr>
        </p:nvSpPr>
        <p:spPr/>
        <p:txBody>
          <a:bodyPr/>
          <a:lstStyle/>
          <a:p>
            <a:fld id="{00711079-17EE-4C7B-B360-FBCBB1DCFCED}" type="datetimeFigureOut">
              <a:rPr lang="zh-CN" altLang="en-US" smtClean="0"/>
              <a:t>2020/7/29</a:t>
            </a:fld>
            <a:endParaRPr lang="zh-CN" altLang="en-US"/>
          </a:p>
        </p:txBody>
      </p:sp>
      <p:sp>
        <p:nvSpPr>
          <p:cNvPr id="5" name="页脚占位符 4">
            <a:extLst>
              <a:ext uri="{FF2B5EF4-FFF2-40B4-BE49-F238E27FC236}">
                <a16:creationId xmlns:a16="http://schemas.microsoft.com/office/drawing/2014/main" id="{D4893CB3-39EB-4EE8-BFF9-0E7B865E4D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BE54EB-F707-4571-BB4F-85FCC80A51F2}"/>
              </a:ext>
            </a:extLst>
          </p:cNvPr>
          <p:cNvSpPr>
            <a:spLocks noGrp="1"/>
          </p:cNvSpPr>
          <p:nvPr>
            <p:ph type="sldNum" sz="quarter" idx="12"/>
          </p:nvPr>
        </p:nvSpPr>
        <p:spPr/>
        <p:txBody>
          <a:bodyPr/>
          <a:lstStyle/>
          <a:p>
            <a:fld id="{633529B0-A030-4899-9E85-F406E77A13C9}" type="slidenum">
              <a:rPr lang="zh-CN" altLang="en-US" smtClean="0"/>
              <a:t>‹#›</a:t>
            </a:fld>
            <a:endParaRPr lang="zh-CN" altLang="en-US"/>
          </a:p>
        </p:txBody>
      </p:sp>
    </p:spTree>
    <p:extLst>
      <p:ext uri="{BB962C8B-B14F-4D97-AF65-F5344CB8AC3E}">
        <p14:creationId xmlns:p14="http://schemas.microsoft.com/office/powerpoint/2010/main" val="2757550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285709-BC8B-4CDC-A7B8-2A8E8F6D52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04DB04-C301-4A2C-8CD1-C4D54036521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2AD70F-1052-41B4-9B2B-35759480A626}"/>
              </a:ext>
            </a:extLst>
          </p:cNvPr>
          <p:cNvSpPr>
            <a:spLocks noGrp="1"/>
          </p:cNvSpPr>
          <p:nvPr>
            <p:ph type="dt" sz="half" idx="10"/>
          </p:nvPr>
        </p:nvSpPr>
        <p:spPr/>
        <p:txBody>
          <a:bodyPr/>
          <a:lstStyle/>
          <a:p>
            <a:fld id="{00711079-17EE-4C7B-B360-FBCBB1DCFCED}" type="datetimeFigureOut">
              <a:rPr lang="zh-CN" altLang="en-US" smtClean="0"/>
              <a:t>2020/7/29</a:t>
            </a:fld>
            <a:endParaRPr lang="zh-CN" altLang="en-US"/>
          </a:p>
        </p:txBody>
      </p:sp>
      <p:sp>
        <p:nvSpPr>
          <p:cNvPr id="5" name="页脚占位符 4">
            <a:extLst>
              <a:ext uri="{FF2B5EF4-FFF2-40B4-BE49-F238E27FC236}">
                <a16:creationId xmlns:a16="http://schemas.microsoft.com/office/drawing/2014/main" id="{9ACB671E-62BD-4622-B9CB-670C97F6CC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51AF96-53B7-40EF-BC91-019E93313D5E}"/>
              </a:ext>
            </a:extLst>
          </p:cNvPr>
          <p:cNvSpPr>
            <a:spLocks noGrp="1"/>
          </p:cNvSpPr>
          <p:nvPr>
            <p:ph type="sldNum" sz="quarter" idx="12"/>
          </p:nvPr>
        </p:nvSpPr>
        <p:spPr/>
        <p:txBody>
          <a:bodyPr/>
          <a:lstStyle/>
          <a:p>
            <a:fld id="{633529B0-A030-4899-9E85-F406E77A13C9}" type="slidenum">
              <a:rPr lang="zh-CN" altLang="en-US" smtClean="0"/>
              <a:t>‹#›</a:t>
            </a:fld>
            <a:endParaRPr lang="zh-CN" altLang="en-US"/>
          </a:p>
        </p:txBody>
      </p:sp>
    </p:spTree>
    <p:extLst>
      <p:ext uri="{BB962C8B-B14F-4D97-AF65-F5344CB8AC3E}">
        <p14:creationId xmlns:p14="http://schemas.microsoft.com/office/powerpoint/2010/main" val="377013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9BAB1-2880-40F1-B614-B865DBE5CA2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9913C0B-04FF-4055-90FB-D5AD166C5B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135EEA4-AB5F-44BB-B87A-D46CECF7FAF8}"/>
              </a:ext>
            </a:extLst>
          </p:cNvPr>
          <p:cNvSpPr>
            <a:spLocks noGrp="1"/>
          </p:cNvSpPr>
          <p:nvPr>
            <p:ph type="dt" sz="half" idx="10"/>
          </p:nvPr>
        </p:nvSpPr>
        <p:spPr/>
        <p:txBody>
          <a:bodyPr/>
          <a:lstStyle/>
          <a:p>
            <a:fld id="{00711079-17EE-4C7B-B360-FBCBB1DCFCED}" type="datetimeFigureOut">
              <a:rPr lang="zh-CN" altLang="en-US" smtClean="0"/>
              <a:t>2020/7/29</a:t>
            </a:fld>
            <a:endParaRPr lang="zh-CN" altLang="en-US"/>
          </a:p>
        </p:txBody>
      </p:sp>
      <p:sp>
        <p:nvSpPr>
          <p:cNvPr id="5" name="页脚占位符 4">
            <a:extLst>
              <a:ext uri="{FF2B5EF4-FFF2-40B4-BE49-F238E27FC236}">
                <a16:creationId xmlns:a16="http://schemas.microsoft.com/office/drawing/2014/main" id="{39E047FD-2103-4966-AC04-5F40F09F14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E2EA9C-9B8E-45B4-B4FF-9367C263FB11}"/>
              </a:ext>
            </a:extLst>
          </p:cNvPr>
          <p:cNvSpPr>
            <a:spLocks noGrp="1"/>
          </p:cNvSpPr>
          <p:nvPr>
            <p:ph type="sldNum" sz="quarter" idx="12"/>
          </p:nvPr>
        </p:nvSpPr>
        <p:spPr/>
        <p:txBody>
          <a:bodyPr/>
          <a:lstStyle/>
          <a:p>
            <a:fld id="{633529B0-A030-4899-9E85-F406E77A13C9}" type="slidenum">
              <a:rPr lang="zh-CN" altLang="en-US" smtClean="0"/>
              <a:t>‹#›</a:t>
            </a:fld>
            <a:endParaRPr lang="zh-CN" altLang="en-US"/>
          </a:p>
        </p:txBody>
      </p:sp>
    </p:spTree>
    <p:extLst>
      <p:ext uri="{BB962C8B-B14F-4D97-AF65-F5344CB8AC3E}">
        <p14:creationId xmlns:p14="http://schemas.microsoft.com/office/powerpoint/2010/main" val="30513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2CEAF-4958-45F2-8EFE-F3E33D7349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1EA6A2-D644-45EB-BD4D-90DEFAEE63E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7B9AAC3-08DB-4783-96B7-1F29426E206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969408-DE80-43F3-A145-62FE627EC895}"/>
              </a:ext>
            </a:extLst>
          </p:cNvPr>
          <p:cNvSpPr>
            <a:spLocks noGrp="1"/>
          </p:cNvSpPr>
          <p:nvPr>
            <p:ph type="dt" sz="half" idx="10"/>
          </p:nvPr>
        </p:nvSpPr>
        <p:spPr/>
        <p:txBody>
          <a:bodyPr/>
          <a:lstStyle/>
          <a:p>
            <a:fld id="{00711079-17EE-4C7B-B360-FBCBB1DCFCED}" type="datetimeFigureOut">
              <a:rPr lang="zh-CN" altLang="en-US" smtClean="0"/>
              <a:t>2020/7/29</a:t>
            </a:fld>
            <a:endParaRPr lang="zh-CN" altLang="en-US"/>
          </a:p>
        </p:txBody>
      </p:sp>
      <p:sp>
        <p:nvSpPr>
          <p:cNvPr id="6" name="页脚占位符 5">
            <a:extLst>
              <a:ext uri="{FF2B5EF4-FFF2-40B4-BE49-F238E27FC236}">
                <a16:creationId xmlns:a16="http://schemas.microsoft.com/office/drawing/2014/main" id="{12BFBC2C-8B94-408F-B7B1-DB48DD8FC6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345238-8327-4FBD-B34D-BDFDAEA23616}"/>
              </a:ext>
            </a:extLst>
          </p:cNvPr>
          <p:cNvSpPr>
            <a:spLocks noGrp="1"/>
          </p:cNvSpPr>
          <p:nvPr>
            <p:ph type="sldNum" sz="quarter" idx="12"/>
          </p:nvPr>
        </p:nvSpPr>
        <p:spPr/>
        <p:txBody>
          <a:bodyPr/>
          <a:lstStyle/>
          <a:p>
            <a:fld id="{633529B0-A030-4899-9E85-F406E77A13C9}" type="slidenum">
              <a:rPr lang="zh-CN" altLang="en-US" smtClean="0"/>
              <a:t>‹#›</a:t>
            </a:fld>
            <a:endParaRPr lang="zh-CN" altLang="en-US"/>
          </a:p>
        </p:txBody>
      </p:sp>
    </p:spTree>
    <p:extLst>
      <p:ext uri="{BB962C8B-B14F-4D97-AF65-F5344CB8AC3E}">
        <p14:creationId xmlns:p14="http://schemas.microsoft.com/office/powerpoint/2010/main" val="109013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792A6-4719-4305-9CFA-EA0131E874F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A787C95-02A1-4E1B-BB61-7045518ED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C3E7A02-8BF6-405D-B4C8-F35BBD712BB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AAB3AEE-63BB-4FA2-8388-42D56C4CFB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9A332BE-2C1C-433F-9818-A2D0F0294D5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4FF3279-C358-45D7-919D-C018920D0360}"/>
              </a:ext>
            </a:extLst>
          </p:cNvPr>
          <p:cNvSpPr>
            <a:spLocks noGrp="1"/>
          </p:cNvSpPr>
          <p:nvPr>
            <p:ph type="dt" sz="half" idx="10"/>
          </p:nvPr>
        </p:nvSpPr>
        <p:spPr/>
        <p:txBody>
          <a:bodyPr/>
          <a:lstStyle/>
          <a:p>
            <a:fld id="{00711079-17EE-4C7B-B360-FBCBB1DCFCED}" type="datetimeFigureOut">
              <a:rPr lang="zh-CN" altLang="en-US" smtClean="0"/>
              <a:t>2020/7/29</a:t>
            </a:fld>
            <a:endParaRPr lang="zh-CN" altLang="en-US"/>
          </a:p>
        </p:txBody>
      </p:sp>
      <p:sp>
        <p:nvSpPr>
          <p:cNvPr id="8" name="页脚占位符 7">
            <a:extLst>
              <a:ext uri="{FF2B5EF4-FFF2-40B4-BE49-F238E27FC236}">
                <a16:creationId xmlns:a16="http://schemas.microsoft.com/office/drawing/2014/main" id="{71629373-BAEF-4BA2-B2E4-01171C2ED52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3CBD911-F5FB-4798-A05D-9D9CD7D01F9A}"/>
              </a:ext>
            </a:extLst>
          </p:cNvPr>
          <p:cNvSpPr>
            <a:spLocks noGrp="1"/>
          </p:cNvSpPr>
          <p:nvPr>
            <p:ph type="sldNum" sz="quarter" idx="12"/>
          </p:nvPr>
        </p:nvSpPr>
        <p:spPr/>
        <p:txBody>
          <a:bodyPr/>
          <a:lstStyle/>
          <a:p>
            <a:fld id="{633529B0-A030-4899-9E85-F406E77A13C9}" type="slidenum">
              <a:rPr lang="zh-CN" altLang="en-US" smtClean="0"/>
              <a:t>‹#›</a:t>
            </a:fld>
            <a:endParaRPr lang="zh-CN" altLang="en-US"/>
          </a:p>
        </p:txBody>
      </p:sp>
    </p:spTree>
    <p:extLst>
      <p:ext uri="{BB962C8B-B14F-4D97-AF65-F5344CB8AC3E}">
        <p14:creationId xmlns:p14="http://schemas.microsoft.com/office/powerpoint/2010/main" val="3146274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861D5-4FFD-4922-86C9-595D004C0D5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E972915-11A4-46ED-97EB-8774A7358799}"/>
              </a:ext>
            </a:extLst>
          </p:cNvPr>
          <p:cNvSpPr>
            <a:spLocks noGrp="1"/>
          </p:cNvSpPr>
          <p:nvPr>
            <p:ph type="dt" sz="half" idx="10"/>
          </p:nvPr>
        </p:nvSpPr>
        <p:spPr/>
        <p:txBody>
          <a:bodyPr/>
          <a:lstStyle/>
          <a:p>
            <a:fld id="{00711079-17EE-4C7B-B360-FBCBB1DCFCED}" type="datetimeFigureOut">
              <a:rPr lang="zh-CN" altLang="en-US" smtClean="0"/>
              <a:t>2020/7/29</a:t>
            </a:fld>
            <a:endParaRPr lang="zh-CN" altLang="en-US"/>
          </a:p>
        </p:txBody>
      </p:sp>
      <p:sp>
        <p:nvSpPr>
          <p:cNvPr id="4" name="页脚占位符 3">
            <a:extLst>
              <a:ext uri="{FF2B5EF4-FFF2-40B4-BE49-F238E27FC236}">
                <a16:creationId xmlns:a16="http://schemas.microsoft.com/office/drawing/2014/main" id="{A137C5D5-7C73-4224-9F8E-922D42F1862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D36268A-1A97-4F4E-8945-0168389E32A3}"/>
              </a:ext>
            </a:extLst>
          </p:cNvPr>
          <p:cNvSpPr>
            <a:spLocks noGrp="1"/>
          </p:cNvSpPr>
          <p:nvPr>
            <p:ph type="sldNum" sz="quarter" idx="12"/>
          </p:nvPr>
        </p:nvSpPr>
        <p:spPr/>
        <p:txBody>
          <a:bodyPr/>
          <a:lstStyle/>
          <a:p>
            <a:fld id="{633529B0-A030-4899-9E85-F406E77A13C9}" type="slidenum">
              <a:rPr lang="zh-CN" altLang="en-US" smtClean="0"/>
              <a:t>‹#›</a:t>
            </a:fld>
            <a:endParaRPr lang="zh-CN" altLang="en-US"/>
          </a:p>
        </p:txBody>
      </p:sp>
    </p:spTree>
    <p:extLst>
      <p:ext uri="{BB962C8B-B14F-4D97-AF65-F5344CB8AC3E}">
        <p14:creationId xmlns:p14="http://schemas.microsoft.com/office/powerpoint/2010/main" val="26153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7A9A204-0510-42DD-9302-15B2E6025D52}"/>
              </a:ext>
            </a:extLst>
          </p:cNvPr>
          <p:cNvSpPr>
            <a:spLocks noGrp="1"/>
          </p:cNvSpPr>
          <p:nvPr>
            <p:ph type="dt" sz="half" idx="10"/>
          </p:nvPr>
        </p:nvSpPr>
        <p:spPr/>
        <p:txBody>
          <a:bodyPr/>
          <a:lstStyle/>
          <a:p>
            <a:fld id="{00711079-17EE-4C7B-B360-FBCBB1DCFCED}" type="datetimeFigureOut">
              <a:rPr lang="zh-CN" altLang="en-US" smtClean="0"/>
              <a:t>2020/7/29</a:t>
            </a:fld>
            <a:endParaRPr lang="zh-CN" altLang="en-US"/>
          </a:p>
        </p:txBody>
      </p:sp>
      <p:sp>
        <p:nvSpPr>
          <p:cNvPr id="3" name="页脚占位符 2">
            <a:extLst>
              <a:ext uri="{FF2B5EF4-FFF2-40B4-BE49-F238E27FC236}">
                <a16:creationId xmlns:a16="http://schemas.microsoft.com/office/drawing/2014/main" id="{E9623699-2613-44AE-9D30-6A84974661C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FD16E15-FE30-4B9F-8ADA-62BE442295E9}"/>
              </a:ext>
            </a:extLst>
          </p:cNvPr>
          <p:cNvSpPr>
            <a:spLocks noGrp="1"/>
          </p:cNvSpPr>
          <p:nvPr>
            <p:ph type="sldNum" sz="quarter" idx="12"/>
          </p:nvPr>
        </p:nvSpPr>
        <p:spPr/>
        <p:txBody>
          <a:bodyPr/>
          <a:lstStyle/>
          <a:p>
            <a:fld id="{633529B0-A030-4899-9E85-F406E77A13C9}" type="slidenum">
              <a:rPr lang="zh-CN" altLang="en-US" smtClean="0"/>
              <a:t>‹#›</a:t>
            </a:fld>
            <a:endParaRPr lang="zh-CN" altLang="en-US"/>
          </a:p>
        </p:txBody>
      </p:sp>
    </p:spTree>
    <p:extLst>
      <p:ext uri="{BB962C8B-B14F-4D97-AF65-F5344CB8AC3E}">
        <p14:creationId xmlns:p14="http://schemas.microsoft.com/office/powerpoint/2010/main" val="3766066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3155D-ABBF-400D-B8D7-B62F893ABC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A05C414-F689-4A69-8386-C596158E0D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9A90DCF-D2B2-4B9B-852F-F08B6DCC0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3962E64-3E6C-4E3D-B472-066610376796}"/>
              </a:ext>
            </a:extLst>
          </p:cNvPr>
          <p:cNvSpPr>
            <a:spLocks noGrp="1"/>
          </p:cNvSpPr>
          <p:nvPr>
            <p:ph type="dt" sz="half" idx="10"/>
          </p:nvPr>
        </p:nvSpPr>
        <p:spPr/>
        <p:txBody>
          <a:bodyPr/>
          <a:lstStyle/>
          <a:p>
            <a:fld id="{00711079-17EE-4C7B-B360-FBCBB1DCFCED}" type="datetimeFigureOut">
              <a:rPr lang="zh-CN" altLang="en-US" smtClean="0"/>
              <a:t>2020/7/29</a:t>
            </a:fld>
            <a:endParaRPr lang="zh-CN" altLang="en-US"/>
          </a:p>
        </p:txBody>
      </p:sp>
      <p:sp>
        <p:nvSpPr>
          <p:cNvPr id="6" name="页脚占位符 5">
            <a:extLst>
              <a:ext uri="{FF2B5EF4-FFF2-40B4-BE49-F238E27FC236}">
                <a16:creationId xmlns:a16="http://schemas.microsoft.com/office/drawing/2014/main" id="{D7EA6360-F96D-48E4-A8C5-75A90ED8FD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AE1C1D-BE9E-40D4-B567-83D662F62BE2}"/>
              </a:ext>
            </a:extLst>
          </p:cNvPr>
          <p:cNvSpPr>
            <a:spLocks noGrp="1"/>
          </p:cNvSpPr>
          <p:nvPr>
            <p:ph type="sldNum" sz="quarter" idx="12"/>
          </p:nvPr>
        </p:nvSpPr>
        <p:spPr/>
        <p:txBody>
          <a:bodyPr/>
          <a:lstStyle/>
          <a:p>
            <a:fld id="{633529B0-A030-4899-9E85-F406E77A13C9}" type="slidenum">
              <a:rPr lang="zh-CN" altLang="en-US" smtClean="0"/>
              <a:t>‹#›</a:t>
            </a:fld>
            <a:endParaRPr lang="zh-CN" altLang="en-US"/>
          </a:p>
        </p:txBody>
      </p:sp>
    </p:spTree>
    <p:extLst>
      <p:ext uri="{BB962C8B-B14F-4D97-AF65-F5344CB8AC3E}">
        <p14:creationId xmlns:p14="http://schemas.microsoft.com/office/powerpoint/2010/main" val="8330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173ED-A5AB-4ED2-A1ED-2656741931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089E333-4376-4815-806C-A038589396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D136434-69A6-4D15-8CA7-D646DBA28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79EF57-F15D-47D7-B30C-82DAEEA48B99}"/>
              </a:ext>
            </a:extLst>
          </p:cNvPr>
          <p:cNvSpPr>
            <a:spLocks noGrp="1"/>
          </p:cNvSpPr>
          <p:nvPr>
            <p:ph type="dt" sz="half" idx="10"/>
          </p:nvPr>
        </p:nvSpPr>
        <p:spPr/>
        <p:txBody>
          <a:bodyPr/>
          <a:lstStyle/>
          <a:p>
            <a:fld id="{00711079-17EE-4C7B-B360-FBCBB1DCFCED}" type="datetimeFigureOut">
              <a:rPr lang="zh-CN" altLang="en-US" smtClean="0"/>
              <a:t>2020/7/29</a:t>
            </a:fld>
            <a:endParaRPr lang="zh-CN" altLang="en-US"/>
          </a:p>
        </p:txBody>
      </p:sp>
      <p:sp>
        <p:nvSpPr>
          <p:cNvPr id="6" name="页脚占位符 5">
            <a:extLst>
              <a:ext uri="{FF2B5EF4-FFF2-40B4-BE49-F238E27FC236}">
                <a16:creationId xmlns:a16="http://schemas.microsoft.com/office/drawing/2014/main" id="{2449DABC-A83E-4C2C-A8FA-9A4DAD94DA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520B28-9817-4335-80E7-8B23C00D9EB8}"/>
              </a:ext>
            </a:extLst>
          </p:cNvPr>
          <p:cNvSpPr>
            <a:spLocks noGrp="1"/>
          </p:cNvSpPr>
          <p:nvPr>
            <p:ph type="sldNum" sz="quarter" idx="12"/>
          </p:nvPr>
        </p:nvSpPr>
        <p:spPr/>
        <p:txBody>
          <a:bodyPr/>
          <a:lstStyle/>
          <a:p>
            <a:fld id="{633529B0-A030-4899-9E85-F406E77A13C9}" type="slidenum">
              <a:rPr lang="zh-CN" altLang="en-US" smtClean="0"/>
              <a:t>‹#›</a:t>
            </a:fld>
            <a:endParaRPr lang="zh-CN" altLang="en-US"/>
          </a:p>
        </p:txBody>
      </p:sp>
    </p:spTree>
    <p:extLst>
      <p:ext uri="{BB962C8B-B14F-4D97-AF65-F5344CB8AC3E}">
        <p14:creationId xmlns:p14="http://schemas.microsoft.com/office/powerpoint/2010/main" val="1156756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6F2A58A-465C-4741-888F-D2880E6172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BF5C679-8C6B-43FB-BB4E-14DB2A1670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8ABB36-0C46-412F-B12A-3DB8B0171F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711079-17EE-4C7B-B360-FBCBB1DCFCED}" type="datetimeFigureOut">
              <a:rPr lang="zh-CN" altLang="en-US" smtClean="0"/>
              <a:t>2020/7/29</a:t>
            </a:fld>
            <a:endParaRPr lang="zh-CN" altLang="en-US"/>
          </a:p>
        </p:txBody>
      </p:sp>
      <p:sp>
        <p:nvSpPr>
          <p:cNvPr id="5" name="页脚占位符 4">
            <a:extLst>
              <a:ext uri="{FF2B5EF4-FFF2-40B4-BE49-F238E27FC236}">
                <a16:creationId xmlns:a16="http://schemas.microsoft.com/office/drawing/2014/main" id="{0D0591FA-59C2-45E8-AB27-A9BCA69E63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3AA81AE-64CD-4456-A943-EE0A76139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3529B0-A030-4899-9E85-F406E77A13C9}" type="slidenum">
              <a:rPr lang="zh-CN" altLang="en-US" smtClean="0"/>
              <a:t>‹#›</a:t>
            </a:fld>
            <a:endParaRPr lang="zh-CN" altLang="en-US"/>
          </a:p>
        </p:txBody>
      </p:sp>
    </p:spTree>
    <p:extLst>
      <p:ext uri="{BB962C8B-B14F-4D97-AF65-F5344CB8AC3E}">
        <p14:creationId xmlns:p14="http://schemas.microsoft.com/office/powerpoint/2010/main" val="2824064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cademic.oup.com/nar/article/45/W1/W12/3831091"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academic.oup.com/nar/article/41/6/e74/2902455"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B66CC8A-CD14-43A0-9292-358C0D623598}"/>
              </a:ext>
            </a:extLst>
          </p:cNvPr>
          <p:cNvSpPr txBox="1"/>
          <p:nvPr/>
        </p:nvSpPr>
        <p:spPr>
          <a:xfrm>
            <a:off x="4234206" y="1962957"/>
            <a:ext cx="3723588" cy="1107996"/>
          </a:xfrm>
          <a:prstGeom prst="rect">
            <a:avLst/>
          </a:prstGeom>
          <a:noFill/>
        </p:spPr>
        <p:txBody>
          <a:bodyPr wrap="square" rtlCol="0">
            <a:spAutoFit/>
          </a:bodyPr>
          <a:lstStyle/>
          <a:p>
            <a:r>
              <a:rPr lang="zh-CN" altLang="en-US" sz="6600" b="1" dirty="0"/>
              <a:t>技术汇报</a:t>
            </a:r>
          </a:p>
        </p:txBody>
      </p:sp>
      <p:sp>
        <p:nvSpPr>
          <p:cNvPr id="7" name="文本框 6">
            <a:extLst>
              <a:ext uri="{FF2B5EF4-FFF2-40B4-BE49-F238E27FC236}">
                <a16:creationId xmlns:a16="http://schemas.microsoft.com/office/drawing/2014/main" id="{ECD8940C-9498-4D77-AE58-BB1643904E28}"/>
              </a:ext>
            </a:extLst>
          </p:cNvPr>
          <p:cNvSpPr txBox="1"/>
          <p:nvPr/>
        </p:nvSpPr>
        <p:spPr>
          <a:xfrm>
            <a:off x="9115719" y="4769963"/>
            <a:ext cx="2422689" cy="830997"/>
          </a:xfrm>
          <a:prstGeom prst="rect">
            <a:avLst/>
          </a:prstGeom>
          <a:noFill/>
        </p:spPr>
        <p:txBody>
          <a:bodyPr wrap="square" rtlCol="0">
            <a:spAutoFit/>
          </a:bodyPr>
          <a:lstStyle/>
          <a:p>
            <a:r>
              <a:rPr lang="zh-CN" altLang="en-US" sz="2400" dirty="0"/>
              <a:t>张敬民</a:t>
            </a:r>
            <a:endParaRPr lang="en-US" altLang="zh-CN" sz="2400" dirty="0"/>
          </a:p>
          <a:p>
            <a:r>
              <a:rPr lang="en-US" altLang="zh-CN" sz="2400" dirty="0"/>
              <a:t>2020.07.29</a:t>
            </a:r>
            <a:endParaRPr lang="zh-CN" altLang="en-US" sz="2400" dirty="0"/>
          </a:p>
        </p:txBody>
      </p:sp>
    </p:spTree>
    <p:extLst>
      <p:ext uri="{BB962C8B-B14F-4D97-AF65-F5344CB8AC3E}">
        <p14:creationId xmlns:p14="http://schemas.microsoft.com/office/powerpoint/2010/main" val="3520260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0AAB5DD-DB69-4752-BFEB-BF2144011123}"/>
              </a:ext>
            </a:extLst>
          </p:cNvPr>
          <p:cNvPicPr>
            <a:picLocks noChangeAspect="1"/>
          </p:cNvPicPr>
          <p:nvPr/>
        </p:nvPicPr>
        <p:blipFill>
          <a:blip r:embed="rId2"/>
          <a:stretch>
            <a:fillRect/>
          </a:stretch>
        </p:blipFill>
        <p:spPr>
          <a:xfrm>
            <a:off x="1639156" y="111410"/>
            <a:ext cx="8409818" cy="6635179"/>
          </a:xfrm>
          <a:prstGeom prst="rect">
            <a:avLst/>
          </a:prstGeom>
        </p:spPr>
      </p:pic>
    </p:spTree>
    <p:extLst>
      <p:ext uri="{BB962C8B-B14F-4D97-AF65-F5344CB8AC3E}">
        <p14:creationId xmlns:p14="http://schemas.microsoft.com/office/powerpoint/2010/main" val="1985871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F4C1BCC-5CD6-4CE2-B645-DE917C494101}"/>
              </a:ext>
            </a:extLst>
          </p:cNvPr>
          <p:cNvPicPr>
            <a:picLocks noChangeAspect="1"/>
          </p:cNvPicPr>
          <p:nvPr/>
        </p:nvPicPr>
        <p:blipFill rotWithShape="1">
          <a:blip r:embed="rId2"/>
          <a:srcRect r="19363" b="26"/>
          <a:stretch/>
        </p:blipFill>
        <p:spPr>
          <a:xfrm>
            <a:off x="6730738" y="744525"/>
            <a:ext cx="4659984" cy="4801982"/>
          </a:xfrm>
          <a:prstGeom prst="rect">
            <a:avLst/>
          </a:prstGeom>
        </p:spPr>
      </p:pic>
      <p:pic>
        <p:nvPicPr>
          <p:cNvPr id="4" name="图片 3">
            <a:extLst>
              <a:ext uri="{FF2B5EF4-FFF2-40B4-BE49-F238E27FC236}">
                <a16:creationId xmlns:a16="http://schemas.microsoft.com/office/drawing/2014/main" id="{691C77F0-7E7E-48CA-BCDC-D000D06EA6D8}"/>
              </a:ext>
            </a:extLst>
          </p:cNvPr>
          <p:cNvPicPr>
            <a:picLocks noChangeAspect="1"/>
          </p:cNvPicPr>
          <p:nvPr/>
        </p:nvPicPr>
        <p:blipFill>
          <a:blip r:embed="rId3"/>
          <a:stretch>
            <a:fillRect/>
          </a:stretch>
        </p:blipFill>
        <p:spPr>
          <a:xfrm>
            <a:off x="490152" y="405353"/>
            <a:ext cx="5605848" cy="5259644"/>
          </a:xfrm>
          <a:prstGeom prst="rect">
            <a:avLst/>
          </a:prstGeom>
        </p:spPr>
      </p:pic>
    </p:spTree>
    <p:extLst>
      <p:ext uri="{BB962C8B-B14F-4D97-AF65-F5344CB8AC3E}">
        <p14:creationId xmlns:p14="http://schemas.microsoft.com/office/powerpoint/2010/main" val="4092858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2C35CB0-F648-4B79-98FD-EF4C8BDA8583}"/>
              </a:ext>
            </a:extLst>
          </p:cNvPr>
          <p:cNvSpPr txBox="1"/>
          <p:nvPr/>
        </p:nvSpPr>
        <p:spPr>
          <a:xfrm>
            <a:off x="5307291" y="2844225"/>
            <a:ext cx="1395167" cy="584775"/>
          </a:xfrm>
          <a:prstGeom prst="rect">
            <a:avLst/>
          </a:prstGeom>
          <a:noFill/>
        </p:spPr>
        <p:txBody>
          <a:bodyPr wrap="square" rtlCol="0">
            <a:spAutoFit/>
          </a:bodyPr>
          <a:lstStyle/>
          <a:p>
            <a:r>
              <a:rPr lang="zh-CN" altLang="en-US" sz="3200" dirty="0"/>
              <a:t>谢谢！</a:t>
            </a:r>
          </a:p>
        </p:txBody>
      </p:sp>
    </p:spTree>
    <p:extLst>
      <p:ext uri="{BB962C8B-B14F-4D97-AF65-F5344CB8AC3E}">
        <p14:creationId xmlns:p14="http://schemas.microsoft.com/office/powerpoint/2010/main" val="2187966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1F0B866-8013-4683-8F1B-2908FA424E73}"/>
              </a:ext>
            </a:extLst>
          </p:cNvPr>
          <p:cNvSpPr txBox="1"/>
          <p:nvPr/>
        </p:nvSpPr>
        <p:spPr>
          <a:xfrm>
            <a:off x="2420331" y="2238865"/>
            <a:ext cx="7351337" cy="584775"/>
          </a:xfrm>
          <a:prstGeom prst="rect">
            <a:avLst/>
          </a:prstGeom>
          <a:noFill/>
        </p:spPr>
        <p:txBody>
          <a:bodyPr wrap="square" rtlCol="0">
            <a:spAutoFit/>
          </a:bodyPr>
          <a:lstStyle/>
          <a:p>
            <a:r>
              <a:rPr lang="zh-CN" altLang="en-US" sz="3200" dirty="0"/>
              <a:t>转录本编码能力的检测：</a:t>
            </a:r>
            <a:r>
              <a:rPr lang="en-US" altLang="zh-CN" sz="3200" b="1" dirty="0"/>
              <a:t>CPC2</a:t>
            </a:r>
            <a:r>
              <a:rPr lang="zh-CN" altLang="en-US" sz="3200" dirty="0"/>
              <a:t>，</a:t>
            </a:r>
            <a:r>
              <a:rPr lang="en-US" altLang="zh-CN" sz="3200" b="1" dirty="0"/>
              <a:t>CPAT</a:t>
            </a:r>
            <a:endParaRPr lang="zh-CN" altLang="en-US" sz="3200" b="1" dirty="0"/>
          </a:p>
        </p:txBody>
      </p:sp>
    </p:spTree>
    <p:extLst>
      <p:ext uri="{BB962C8B-B14F-4D97-AF65-F5344CB8AC3E}">
        <p14:creationId xmlns:p14="http://schemas.microsoft.com/office/powerpoint/2010/main" val="419396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52E1FCC-1C88-4434-B3EC-CCF4FA0B26C6}"/>
              </a:ext>
            </a:extLst>
          </p:cNvPr>
          <p:cNvSpPr txBox="1"/>
          <p:nvPr/>
        </p:nvSpPr>
        <p:spPr>
          <a:xfrm>
            <a:off x="273377" y="510983"/>
            <a:ext cx="1885362" cy="707886"/>
          </a:xfrm>
          <a:prstGeom prst="rect">
            <a:avLst/>
          </a:prstGeom>
          <a:noFill/>
        </p:spPr>
        <p:txBody>
          <a:bodyPr wrap="square" rtlCol="0">
            <a:spAutoFit/>
          </a:bodyPr>
          <a:lstStyle/>
          <a:p>
            <a:r>
              <a:rPr lang="en-US" altLang="zh-CN" sz="4000" b="1" dirty="0"/>
              <a:t>CPC2</a:t>
            </a:r>
            <a:r>
              <a:rPr lang="zh-CN" altLang="en-US" sz="4000" b="1" dirty="0"/>
              <a:t>：</a:t>
            </a:r>
          </a:p>
        </p:txBody>
      </p:sp>
      <p:pic>
        <p:nvPicPr>
          <p:cNvPr id="5" name="图片 4">
            <a:extLst>
              <a:ext uri="{FF2B5EF4-FFF2-40B4-BE49-F238E27FC236}">
                <a16:creationId xmlns:a16="http://schemas.microsoft.com/office/drawing/2014/main" id="{8CDA7625-753B-43B5-B708-A4F1391CBDD2}"/>
              </a:ext>
            </a:extLst>
          </p:cNvPr>
          <p:cNvPicPr>
            <a:picLocks noChangeAspect="1"/>
          </p:cNvPicPr>
          <p:nvPr/>
        </p:nvPicPr>
        <p:blipFill>
          <a:blip r:embed="rId2"/>
          <a:stretch>
            <a:fillRect/>
          </a:stretch>
        </p:blipFill>
        <p:spPr>
          <a:xfrm>
            <a:off x="5943058" y="4754116"/>
            <a:ext cx="6248942" cy="1661304"/>
          </a:xfrm>
          <a:prstGeom prst="rect">
            <a:avLst/>
          </a:prstGeom>
        </p:spPr>
      </p:pic>
      <p:sp>
        <p:nvSpPr>
          <p:cNvPr id="7" name="矩形 6">
            <a:extLst>
              <a:ext uri="{FF2B5EF4-FFF2-40B4-BE49-F238E27FC236}">
                <a16:creationId xmlns:a16="http://schemas.microsoft.com/office/drawing/2014/main" id="{DCA70185-E208-428F-B504-EB46D538AB5D}"/>
              </a:ext>
            </a:extLst>
          </p:cNvPr>
          <p:cNvSpPr/>
          <p:nvPr/>
        </p:nvSpPr>
        <p:spPr>
          <a:xfrm>
            <a:off x="5943058" y="6488668"/>
            <a:ext cx="6091732" cy="369332"/>
          </a:xfrm>
          <a:prstGeom prst="rect">
            <a:avLst/>
          </a:prstGeom>
        </p:spPr>
        <p:txBody>
          <a:bodyPr wrap="none">
            <a:spAutoFit/>
          </a:bodyPr>
          <a:lstStyle/>
          <a:p>
            <a:r>
              <a:rPr lang="en-US" altLang="zh-CN" dirty="0">
                <a:hlinkClick r:id="rId3"/>
              </a:rPr>
              <a:t>https://academic.oup.com/nar/article/45/W1/W12/3831091</a:t>
            </a:r>
            <a:endParaRPr lang="zh-CN" altLang="en-US" dirty="0"/>
          </a:p>
        </p:txBody>
      </p:sp>
      <p:sp>
        <p:nvSpPr>
          <p:cNvPr id="8" name="文本框 7">
            <a:extLst>
              <a:ext uri="{FF2B5EF4-FFF2-40B4-BE49-F238E27FC236}">
                <a16:creationId xmlns:a16="http://schemas.microsoft.com/office/drawing/2014/main" id="{CA96FF34-30CE-4AE1-A4CD-1D96463B6040}"/>
              </a:ext>
            </a:extLst>
          </p:cNvPr>
          <p:cNvSpPr txBox="1"/>
          <p:nvPr/>
        </p:nvSpPr>
        <p:spPr>
          <a:xfrm>
            <a:off x="2158739" y="1165119"/>
            <a:ext cx="7286921" cy="1938992"/>
          </a:xfrm>
          <a:prstGeom prst="rect">
            <a:avLst/>
          </a:prstGeom>
          <a:noFill/>
        </p:spPr>
        <p:txBody>
          <a:bodyPr wrap="square" rtlCol="0">
            <a:spAutoFit/>
          </a:bodyPr>
          <a:lstStyle/>
          <a:p>
            <a:r>
              <a:rPr lang="zh-CN" altLang="en-US" sz="2400" dirty="0"/>
              <a:t>优势：</a:t>
            </a:r>
            <a:endParaRPr lang="en-US" altLang="zh-CN" sz="2400" dirty="0"/>
          </a:p>
          <a:p>
            <a:pPr marL="285750" indent="-285750">
              <a:buFont typeface="Arial" panose="020B0604020202020204" pitchFamily="34" charset="0"/>
              <a:buChar char="•"/>
            </a:pPr>
            <a:r>
              <a:rPr lang="zh-CN" altLang="en-US" sz="2400" dirty="0"/>
              <a:t>运行速度比</a:t>
            </a:r>
            <a:r>
              <a:rPr lang="en-US" altLang="zh-CN" sz="2400" dirty="0"/>
              <a:t>CPC1</a:t>
            </a:r>
            <a:r>
              <a:rPr lang="zh-CN" altLang="en-US" sz="2400" dirty="0"/>
              <a:t>快约</a:t>
            </a:r>
            <a:r>
              <a:rPr lang="en-US" altLang="zh-CN" sz="2400" dirty="0"/>
              <a:t>1000</a:t>
            </a:r>
            <a:r>
              <a:rPr lang="zh-CN" altLang="en-US" sz="2400" dirty="0"/>
              <a:t>倍</a:t>
            </a:r>
            <a:endParaRPr lang="en-US" altLang="zh-CN" sz="2400" dirty="0"/>
          </a:p>
          <a:p>
            <a:pPr marL="285750" indent="-285750">
              <a:buFont typeface="Arial" panose="020B0604020202020204" pitchFamily="34" charset="0"/>
              <a:buChar char="•"/>
            </a:pPr>
            <a:r>
              <a:rPr lang="zh-CN" altLang="en-US" sz="2400" dirty="0"/>
              <a:t>相比</a:t>
            </a:r>
            <a:r>
              <a:rPr lang="en-US" altLang="zh-CN" sz="2400" dirty="0"/>
              <a:t>CPC1</a:t>
            </a:r>
            <a:r>
              <a:rPr lang="zh-CN" altLang="en-US" sz="2400" dirty="0"/>
              <a:t>具有更高的准确性，尤其是对于较长的非编码转录本</a:t>
            </a:r>
            <a:endParaRPr lang="en-US" altLang="zh-CN" sz="2400" dirty="0"/>
          </a:p>
          <a:p>
            <a:pPr marL="285750" indent="-285750">
              <a:buFont typeface="Arial" panose="020B0604020202020204" pitchFamily="34" charset="0"/>
              <a:buChar char="•"/>
            </a:pPr>
            <a:r>
              <a:rPr lang="en-US" altLang="zh-CN" sz="2400" dirty="0"/>
              <a:t>CPC2</a:t>
            </a:r>
            <a:r>
              <a:rPr lang="zh-CN" altLang="en-US" sz="2400" dirty="0"/>
              <a:t>的模型是物种中性的</a:t>
            </a:r>
          </a:p>
        </p:txBody>
      </p:sp>
    </p:spTree>
    <p:extLst>
      <p:ext uri="{BB962C8B-B14F-4D97-AF65-F5344CB8AC3E}">
        <p14:creationId xmlns:p14="http://schemas.microsoft.com/office/powerpoint/2010/main" val="3298115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1A695DE-7C00-47EE-808C-AC1EBA6C97D7}"/>
              </a:ext>
            </a:extLst>
          </p:cNvPr>
          <p:cNvPicPr>
            <a:picLocks noChangeAspect="1"/>
          </p:cNvPicPr>
          <p:nvPr/>
        </p:nvPicPr>
        <p:blipFill>
          <a:blip r:embed="rId2"/>
          <a:stretch>
            <a:fillRect/>
          </a:stretch>
        </p:blipFill>
        <p:spPr>
          <a:xfrm>
            <a:off x="3710049" y="440156"/>
            <a:ext cx="4771902" cy="1306878"/>
          </a:xfrm>
          <a:prstGeom prst="rect">
            <a:avLst/>
          </a:prstGeom>
        </p:spPr>
      </p:pic>
      <p:pic>
        <p:nvPicPr>
          <p:cNvPr id="5" name="图片 4">
            <a:extLst>
              <a:ext uri="{FF2B5EF4-FFF2-40B4-BE49-F238E27FC236}">
                <a16:creationId xmlns:a16="http://schemas.microsoft.com/office/drawing/2014/main" id="{72D107E9-5987-4A90-BE70-E86849A43AB4}"/>
              </a:ext>
            </a:extLst>
          </p:cNvPr>
          <p:cNvPicPr>
            <a:picLocks noChangeAspect="1"/>
          </p:cNvPicPr>
          <p:nvPr/>
        </p:nvPicPr>
        <p:blipFill>
          <a:blip r:embed="rId3"/>
          <a:stretch>
            <a:fillRect/>
          </a:stretch>
        </p:blipFill>
        <p:spPr>
          <a:xfrm>
            <a:off x="2095752" y="2008538"/>
            <a:ext cx="8000495" cy="4081177"/>
          </a:xfrm>
          <a:prstGeom prst="rect">
            <a:avLst/>
          </a:prstGeom>
        </p:spPr>
      </p:pic>
    </p:spTree>
    <p:extLst>
      <p:ext uri="{BB962C8B-B14F-4D97-AF65-F5344CB8AC3E}">
        <p14:creationId xmlns:p14="http://schemas.microsoft.com/office/powerpoint/2010/main" val="1277289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F40D245-3BA5-42EE-A990-2F755E26F266}"/>
              </a:ext>
            </a:extLst>
          </p:cNvPr>
          <p:cNvPicPr>
            <a:picLocks noChangeAspect="1"/>
          </p:cNvPicPr>
          <p:nvPr/>
        </p:nvPicPr>
        <p:blipFill>
          <a:blip r:embed="rId2"/>
          <a:stretch>
            <a:fillRect/>
          </a:stretch>
        </p:blipFill>
        <p:spPr>
          <a:xfrm>
            <a:off x="706974" y="1074469"/>
            <a:ext cx="10778052" cy="3280714"/>
          </a:xfrm>
          <a:prstGeom prst="rect">
            <a:avLst/>
          </a:prstGeom>
        </p:spPr>
      </p:pic>
    </p:spTree>
    <p:extLst>
      <p:ext uri="{BB962C8B-B14F-4D97-AF65-F5344CB8AC3E}">
        <p14:creationId xmlns:p14="http://schemas.microsoft.com/office/powerpoint/2010/main" val="488381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05E8255-F222-402B-9F35-C951872EC962}"/>
              </a:ext>
            </a:extLst>
          </p:cNvPr>
          <p:cNvPicPr>
            <a:picLocks noChangeAspect="1"/>
          </p:cNvPicPr>
          <p:nvPr/>
        </p:nvPicPr>
        <p:blipFill>
          <a:blip r:embed="rId2"/>
          <a:stretch>
            <a:fillRect/>
          </a:stretch>
        </p:blipFill>
        <p:spPr>
          <a:xfrm>
            <a:off x="0" y="131530"/>
            <a:ext cx="3231160" cy="952583"/>
          </a:xfrm>
          <a:prstGeom prst="rect">
            <a:avLst/>
          </a:prstGeom>
        </p:spPr>
      </p:pic>
      <p:pic>
        <p:nvPicPr>
          <p:cNvPr id="4" name="图片 3">
            <a:extLst>
              <a:ext uri="{FF2B5EF4-FFF2-40B4-BE49-F238E27FC236}">
                <a16:creationId xmlns:a16="http://schemas.microsoft.com/office/drawing/2014/main" id="{3D3FC38F-B378-46E0-A601-5639C7FB061B}"/>
              </a:ext>
            </a:extLst>
          </p:cNvPr>
          <p:cNvPicPr>
            <a:picLocks noChangeAspect="1"/>
          </p:cNvPicPr>
          <p:nvPr/>
        </p:nvPicPr>
        <p:blipFill>
          <a:blip r:embed="rId3"/>
          <a:stretch>
            <a:fillRect/>
          </a:stretch>
        </p:blipFill>
        <p:spPr>
          <a:xfrm>
            <a:off x="5889714" y="4617094"/>
            <a:ext cx="6302286" cy="1752752"/>
          </a:xfrm>
          <a:prstGeom prst="rect">
            <a:avLst/>
          </a:prstGeom>
        </p:spPr>
      </p:pic>
      <p:sp>
        <p:nvSpPr>
          <p:cNvPr id="5" name="矩形 4">
            <a:extLst>
              <a:ext uri="{FF2B5EF4-FFF2-40B4-BE49-F238E27FC236}">
                <a16:creationId xmlns:a16="http://schemas.microsoft.com/office/drawing/2014/main" id="{AD2BA28A-12B9-4CDA-AE02-270F6D4A021C}"/>
              </a:ext>
            </a:extLst>
          </p:cNvPr>
          <p:cNvSpPr/>
          <p:nvPr/>
        </p:nvSpPr>
        <p:spPr>
          <a:xfrm>
            <a:off x="5889714" y="6369846"/>
            <a:ext cx="5787162" cy="369332"/>
          </a:xfrm>
          <a:prstGeom prst="rect">
            <a:avLst/>
          </a:prstGeom>
        </p:spPr>
        <p:txBody>
          <a:bodyPr wrap="none">
            <a:spAutoFit/>
          </a:bodyPr>
          <a:lstStyle/>
          <a:p>
            <a:r>
              <a:rPr lang="en-US" altLang="zh-CN" dirty="0">
                <a:hlinkClick r:id="rId4"/>
              </a:rPr>
              <a:t>https://academic.oup.com/nar/article/41/6/e74/2902455</a:t>
            </a:r>
            <a:endParaRPr lang="zh-CN" altLang="en-US" dirty="0"/>
          </a:p>
        </p:txBody>
      </p:sp>
      <p:sp>
        <p:nvSpPr>
          <p:cNvPr id="7" name="矩形 6">
            <a:extLst>
              <a:ext uri="{FF2B5EF4-FFF2-40B4-BE49-F238E27FC236}">
                <a16:creationId xmlns:a16="http://schemas.microsoft.com/office/drawing/2014/main" id="{9424A603-1E73-4CE8-8B76-7AF8242D3367}"/>
              </a:ext>
            </a:extLst>
          </p:cNvPr>
          <p:cNvSpPr/>
          <p:nvPr/>
        </p:nvSpPr>
        <p:spPr>
          <a:xfrm>
            <a:off x="1" y="1141746"/>
            <a:ext cx="8549395" cy="1477328"/>
          </a:xfrm>
          <a:prstGeom prst="rect">
            <a:avLst/>
          </a:prstGeom>
        </p:spPr>
        <p:txBody>
          <a:bodyPr wrap="square">
            <a:spAutoFit/>
          </a:bodyPr>
          <a:lstStyle/>
          <a:p>
            <a:pPr marL="285750" indent="-285750">
              <a:buFont typeface="Arial" panose="020B0604020202020204" pitchFamily="34" charset="0"/>
              <a:buChar char="•"/>
            </a:pPr>
            <a:r>
              <a:rPr lang="zh-CN" altLang="en-US" dirty="0"/>
              <a:t>大多数早期的编码潜力预测方法都严重依赖比对（如</a:t>
            </a:r>
            <a:r>
              <a:rPr lang="en-US" altLang="zh-CN" dirty="0"/>
              <a:t>CPC</a:t>
            </a:r>
            <a:r>
              <a:rPr lang="zh-CN" altLang="en-US" dirty="0"/>
              <a:t>）</a:t>
            </a:r>
            <a:endParaRPr lang="en-US" altLang="zh-CN" dirty="0"/>
          </a:p>
          <a:p>
            <a:pPr marL="742950" lvl="1" indent="-285750">
              <a:buFont typeface="Arial" panose="020B0604020202020204" pitchFamily="34" charset="0"/>
              <a:buChar char="•"/>
            </a:pPr>
            <a:r>
              <a:rPr lang="zh-CN" altLang="en-US" dirty="0"/>
              <a:t>大多数</a:t>
            </a:r>
            <a:r>
              <a:rPr lang="en-US" altLang="zh-CN" dirty="0"/>
              <a:t>lncRNA</a:t>
            </a:r>
            <a:r>
              <a:rPr lang="zh-CN" altLang="en-US" dirty="0"/>
              <a:t>保守性较低</a:t>
            </a:r>
            <a:endParaRPr lang="en-US" altLang="zh-CN" dirty="0"/>
          </a:p>
          <a:p>
            <a:pPr marL="742950" lvl="1" indent="-285750">
              <a:buFont typeface="Arial" panose="020B0604020202020204" pitchFamily="34" charset="0"/>
              <a:buChar char="•"/>
            </a:pPr>
            <a:r>
              <a:rPr lang="zh-CN" altLang="en-US" dirty="0"/>
              <a:t>基于对齐的方法非常慢</a:t>
            </a:r>
            <a:endParaRPr lang="en-US" altLang="zh-CN" dirty="0"/>
          </a:p>
          <a:p>
            <a:pPr marL="742950" lvl="1" indent="-285750">
              <a:buFont typeface="Arial" panose="020B0604020202020204" pitchFamily="34" charset="0"/>
              <a:buChar char="•"/>
            </a:pPr>
            <a:r>
              <a:rPr lang="zh-CN" altLang="en-US" dirty="0"/>
              <a:t>可靠性取决于对准质量。大多数多对齐工具使用启发式搜索，并且不保证给出最佳对齐方式。</a:t>
            </a:r>
          </a:p>
        </p:txBody>
      </p:sp>
      <p:sp>
        <p:nvSpPr>
          <p:cNvPr id="10" name="矩形 9">
            <a:extLst>
              <a:ext uri="{FF2B5EF4-FFF2-40B4-BE49-F238E27FC236}">
                <a16:creationId xmlns:a16="http://schemas.microsoft.com/office/drawing/2014/main" id="{1679F664-8C28-4EBE-9A55-DA15F9867A32}"/>
              </a:ext>
            </a:extLst>
          </p:cNvPr>
          <p:cNvSpPr/>
          <p:nvPr/>
        </p:nvSpPr>
        <p:spPr>
          <a:xfrm>
            <a:off x="0" y="4616307"/>
            <a:ext cx="5903771" cy="1754326"/>
          </a:xfrm>
          <a:prstGeom prst="rect">
            <a:avLst/>
          </a:prstGeom>
        </p:spPr>
        <p:txBody>
          <a:bodyPr wrap="square">
            <a:spAutoFit/>
          </a:bodyPr>
          <a:lstStyle/>
          <a:p>
            <a:pPr marL="285750" indent="-285750">
              <a:buFont typeface="Arial" panose="020B0604020202020204" pitchFamily="34" charset="0"/>
              <a:buChar char="•"/>
            </a:pPr>
            <a:r>
              <a:rPr lang="zh-CN" altLang="en-US" dirty="0"/>
              <a:t>使用：</a:t>
            </a:r>
            <a:endParaRPr lang="en-US" altLang="zh-CN" dirty="0"/>
          </a:p>
          <a:p>
            <a:pPr marL="742950" lvl="1" indent="-285750">
              <a:buFont typeface="Arial" panose="020B0604020202020204" pitchFamily="34" charset="0"/>
              <a:buChar char="•"/>
            </a:pPr>
            <a:r>
              <a:rPr lang="zh-CN" altLang="en-US" dirty="0"/>
              <a:t>转录本</a:t>
            </a:r>
            <a:r>
              <a:rPr lang="en-US" altLang="zh-CN" dirty="0" err="1"/>
              <a:t>fasta</a:t>
            </a:r>
            <a:r>
              <a:rPr lang="zh-CN" altLang="en-US" dirty="0"/>
              <a:t>文件</a:t>
            </a:r>
            <a:endParaRPr lang="en-US" altLang="zh-CN" dirty="0"/>
          </a:p>
          <a:p>
            <a:pPr marL="742950" lvl="1" indent="-285750">
              <a:buFont typeface="Arial" panose="020B0604020202020204" pitchFamily="34" charset="0"/>
              <a:buChar char="•"/>
            </a:pPr>
            <a:r>
              <a:rPr lang="en-US" altLang="zh-CN" dirty="0"/>
              <a:t>logit</a:t>
            </a:r>
            <a:r>
              <a:rPr lang="zh-CN" altLang="en-US" dirty="0"/>
              <a:t>模型文件</a:t>
            </a:r>
            <a:endParaRPr lang="en-US" altLang="zh-CN" dirty="0"/>
          </a:p>
          <a:p>
            <a:pPr marL="742950" lvl="1" indent="-285750">
              <a:buFont typeface="Arial" panose="020B0604020202020204" pitchFamily="34" charset="0"/>
              <a:buChar char="•"/>
            </a:pPr>
            <a:r>
              <a:rPr lang="zh-CN" altLang="en-US" dirty="0"/>
              <a:t>一个六聚体频率表文件</a:t>
            </a:r>
            <a:endParaRPr lang="en-US" altLang="zh-CN"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altLang="zh-CN" dirty="0"/>
          </a:p>
        </p:txBody>
      </p:sp>
      <p:pic>
        <p:nvPicPr>
          <p:cNvPr id="11" name="图片 10">
            <a:extLst>
              <a:ext uri="{FF2B5EF4-FFF2-40B4-BE49-F238E27FC236}">
                <a16:creationId xmlns:a16="http://schemas.microsoft.com/office/drawing/2014/main" id="{B2F6362C-A9EF-4F04-A4C9-140948115D5A}"/>
              </a:ext>
            </a:extLst>
          </p:cNvPr>
          <p:cNvPicPr>
            <a:picLocks noChangeAspect="1"/>
          </p:cNvPicPr>
          <p:nvPr/>
        </p:nvPicPr>
        <p:blipFill>
          <a:blip r:embed="rId5"/>
          <a:stretch>
            <a:fillRect/>
          </a:stretch>
        </p:blipFill>
        <p:spPr>
          <a:xfrm>
            <a:off x="8549396" y="28914"/>
            <a:ext cx="3642603" cy="3400086"/>
          </a:xfrm>
          <a:prstGeom prst="rect">
            <a:avLst/>
          </a:prstGeom>
        </p:spPr>
      </p:pic>
      <p:sp>
        <p:nvSpPr>
          <p:cNvPr id="13" name="矩形 12">
            <a:extLst>
              <a:ext uri="{FF2B5EF4-FFF2-40B4-BE49-F238E27FC236}">
                <a16:creationId xmlns:a16="http://schemas.microsoft.com/office/drawing/2014/main" id="{FB3257CE-092A-442D-96E4-E5B83C8F1B02}"/>
              </a:ext>
            </a:extLst>
          </p:cNvPr>
          <p:cNvSpPr/>
          <p:nvPr/>
        </p:nvSpPr>
        <p:spPr>
          <a:xfrm>
            <a:off x="-1" y="3080736"/>
            <a:ext cx="8549395" cy="1200329"/>
          </a:xfrm>
          <a:prstGeom prst="rect">
            <a:avLst/>
          </a:prstGeom>
        </p:spPr>
        <p:txBody>
          <a:bodyPr wrap="square">
            <a:spAutoFit/>
          </a:bodyPr>
          <a:lstStyle/>
          <a:p>
            <a:pPr marL="285750" indent="-285750">
              <a:buFont typeface="Arial" panose="020B0604020202020204" pitchFamily="34" charset="0"/>
              <a:buChar char="•"/>
            </a:pPr>
            <a:r>
              <a:rPr lang="en-US" altLang="zh-CN" dirty="0"/>
              <a:t>CPAT</a:t>
            </a:r>
            <a:r>
              <a:rPr lang="zh-CN" altLang="en-US" dirty="0"/>
              <a:t>优点：通过使用基于</a:t>
            </a:r>
            <a:r>
              <a:rPr lang="en-US" altLang="zh-CN" dirty="0"/>
              <a:t>4</a:t>
            </a:r>
            <a:r>
              <a:rPr lang="zh-CN" altLang="en-US" dirty="0"/>
              <a:t>种纯序列语言特征的逻辑回归模型克服了上述问题。</a:t>
            </a:r>
            <a:r>
              <a:rPr lang="en-US" altLang="zh-CN" dirty="0"/>
              <a:t>1</a:t>
            </a:r>
            <a:r>
              <a:rPr lang="zh-CN" altLang="en-US" dirty="0"/>
              <a:t>）</a:t>
            </a:r>
            <a:r>
              <a:rPr lang="en-US" altLang="zh-CN" dirty="0"/>
              <a:t>ORF</a:t>
            </a:r>
            <a:r>
              <a:rPr lang="zh-CN" altLang="en-US" dirty="0"/>
              <a:t>大小，</a:t>
            </a:r>
            <a:r>
              <a:rPr lang="en-US" altLang="zh-CN" dirty="0"/>
              <a:t>2</a:t>
            </a:r>
            <a:r>
              <a:rPr lang="zh-CN" altLang="en-US" dirty="0"/>
              <a:t>）</a:t>
            </a:r>
            <a:r>
              <a:rPr lang="en-US" altLang="zh-CN" dirty="0"/>
              <a:t>ORF</a:t>
            </a:r>
            <a:r>
              <a:rPr lang="zh-CN" altLang="en-US" dirty="0"/>
              <a:t>覆盖率，</a:t>
            </a:r>
            <a:r>
              <a:rPr lang="en-US" altLang="zh-CN" dirty="0"/>
              <a:t>3</a:t>
            </a:r>
            <a:r>
              <a:rPr lang="zh-CN" altLang="en-US" dirty="0"/>
              <a:t>）</a:t>
            </a:r>
            <a:r>
              <a:rPr lang="en-US" altLang="zh-CN" dirty="0" err="1"/>
              <a:t>Fickett</a:t>
            </a:r>
            <a:r>
              <a:rPr lang="en-US" altLang="zh-CN" dirty="0"/>
              <a:t> TESTCODE</a:t>
            </a:r>
            <a:r>
              <a:rPr lang="zh-CN" altLang="en-US" dirty="0"/>
              <a:t>和</a:t>
            </a:r>
            <a:r>
              <a:rPr lang="en-US" altLang="zh-CN" dirty="0"/>
              <a:t>4</a:t>
            </a:r>
            <a:r>
              <a:rPr lang="zh-CN" altLang="en-US" dirty="0"/>
              <a:t>） </a:t>
            </a:r>
            <a:r>
              <a:rPr lang="en-US" altLang="zh-CN" dirty="0"/>
              <a:t>Hexamer </a:t>
            </a:r>
            <a:r>
              <a:rPr lang="zh-CN" altLang="en-US" dirty="0"/>
              <a:t>使用</a:t>
            </a:r>
            <a:r>
              <a:rPr lang="en-US" altLang="zh-CN" dirty="0" err="1"/>
              <a:t>bais</a:t>
            </a:r>
            <a:r>
              <a:rPr lang="zh-CN" altLang="en-US" dirty="0"/>
              <a:t>。基于语言特征的方法不需要其他基因组或蛋白质数据库即可进行比对，并且功能更强大。由于它没有对齐方式，因此运行速度更快且更易于使用。</a:t>
            </a:r>
          </a:p>
        </p:txBody>
      </p:sp>
    </p:spTree>
    <p:extLst>
      <p:ext uri="{BB962C8B-B14F-4D97-AF65-F5344CB8AC3E}">
        <p14:creationId xmlns:p14="http://schemas.microsoft.com/office/powerpoint/2010/main" val="401754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98A6471-41AB-4387-B8FE-861C0261307B}"/>
              </a:ext>
            </a:extLst>
          </p:cNvPr>
          <p:cNvPicPr>
            <a:picLocks noChangeAspect="1"/>
          </p:cNvPicPr>
          <p:nvPr/>
        </p:nvPicPr>
        <p:blipFill>
          <a:blip r:embed="rId2"/>
          <a:stretch>
            <a:fillRect/>
          </a:stretch>
        </p:blipFill>
        <p:spPr>
          <a:xfrm>
            <a:off x="1896359" y="461913"/>
            <a:ext cx="8399282" cy="5669019"/>
          </a:xfrm>
          <a:prstGeom prst="rect">
            <a:avLst/>
          </a:prstGeom>
        </p:spPr>
      </p:pic>
    </p:spTree>
    <p:extLst>
      <p:ext uri="{BB962C8B-B14F-4D97-AF65-F5344CB8AC3E}">
        <p14:creationId xmlns:p14="http://schemas.microsoft.com/office/powerpoint/2010/main" val="1200699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7D37CA7-72A0-4DA1-A356-53A9BE5E39D0}"/>
              </a:ext>
            </a:extLst>
          </p:cNvPr>
          <p:cNvPicPr>
            <a:picLocks noChangeAspect="1"/>
          </p:cNvPicPr>
          <p:nvPr/>
        </p:nvPicPr>
        <p:blipFill>
          <a:blip r:embed="rId2"/>
          <a:stretch>
            <a:fillRect/>
          </a:stretch>
        </p:blipFill>
        <p:spPr>
          <a:xfrm>
            <a:off x="1525846" y="1130039"/>
            <a:ext cx="9140308" cy="3828459"/>
          </a:xfrm>
          <a:prstGeom prst="rect">
            <a:avLst/>
          </a:prstGeom>
        </p:spPr>
      </p:pic>
    </p:spTree>
    <p:extLst>
      <p:ext uri="{BB962C8B-B14F-4D97-AF65-F5344CB8AC3E}">
        <p14:creationId xmlns:p14="http://schemas.microsoft.com/office/powerpoint/2010/main" val="3570617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74AA1A6-A617-4616-8963-ABC5A754E2FB}"/>
              </a:ext>
            </a:extLst>
          </p:cNvPr>
          <p:cNvPicPr>
            <a:picLocks noChangeAspect="1"/>
          </p:cNvPicPr>
          <p:nvPr/>
        </p:nvPicPr>
        <p:blipFill>
          <a:blip r:embed="rId2"/>
          <a:stretch>
            <a:fillRect/>
          </a:stretch>
        </p:blipFill>
        <p:spPr>
          <a:xfrm>
            <a:off x="1555424" y="678730"/>
            <a:ext cx="8257880" cy="1805367"/>
          </a:xfrm>
          <a:prstGeom prst="rect">
            <a:avLst/>
          </a:prstGeom>
        </p:spPr>
      </p:pic>
    </p:spTree>
    <p:extLst>
      <p:ext uri="{BB962C8B-B14F-4D97-AF65-F5344CB8AC3E}">
        <p14:creationId xmlns:p14="http://schemas.microsoft.com/office/powerpoint/2010/main" val="38843982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231</Words>
  <Application>Microsoft Office PowerPoint</Application>
  <PresentationFormat>宽屏</PresentationFormat>
  <Paragraphs>21</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Mengyu</dc:creator>
  <cp:lastModifiedBy>Chen Mengyu</cp:lastModifiedBy>
  <cp:revision>16</cp:revision>
  <dcterms:created xsi:type="dcterms:W3CDTF">2020-07-29T02:36:23Z</dcterms:created>
  <dcterms:modified xsi:type="dcterms:W3CDTF">2020-07-29T13:50:30Z</dcterms:modified>
</cp:coreProperties>
</file>