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1" r:id="rId3"/>
    <p:sldId id="256" r:id="rId4"/>
    <p:sldId id="276" r:id="rId5"/>
    <p:sldId id="258" r:id="rId6"/>
    <p:sldId id="272" r:id="rId7"/>
    <p:sldId id="262" r:id="rId8"/>
    <p:sldId id="268" r:id="rId9"/>
    <p:sldId id="270" r:id="rId10"/>
    <p:sldId id="269" r:id="rId11"/>
    <p:sldId id="274" r:id="rId12"/>
    <p:sldId id="271" r:id="rId13"/>
    <p:sldId id="273" r:id="rId14"/>
    <p:sldId id="277" r:id="rId15"/>
    <p:sldId id="27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zhang" initials="j" lastIdx="1" clrIdx="0">
    <p:extLst>
      <p:ext uri="{19B8F6BF-5375-455C-9EA6-DF929625EA0E}">
        <p15:presenceInfo xmlns:p15="http://schemas.microsoft.com/office/powerpoint/2012/main" userId="jmzh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25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6F9E-9DBB-49BF-B136-008A9E959F77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55292-9DE7-4025-BCF5-3851635ED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0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结直肠癌是由癌基因和抑癌基因突变积累引起的，其中一些导致</a:t>
            </a:r>
            <a:r>
              <a:rPr lang="en-US" altLang="zh-CN" dirty="0"/>
              <a:t>β-</a:t>
            </a:r>
            <a:r>
              <a:rPr lang="zh-CN" altLang="en-US" dirty="0"/>
              <a:t>连环蛋白信号转导异常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55292-9DE7-4025-BCF5-3851635EDE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08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6364</a:t>
            </a:r>
            <a:r>
              <a:rPr lang="zh-CN" altLang="en-US" dirty="0"/>
              <a:t>个动态表达</a:t>
            </a:r>
            <a:r>
              <a:rPr lang="en-US" altLang="zh-CN" dirty="0"/>
              <a:t>coding-gene</a:t>
            </a:r>
            <a:r>
              <a:rPr lang="zh-CN" altLang="en-US" dirty="0"/>
              <a:t>，</a:t>
            </a:r>
            <a:r>
              <a:rPr lang="en-US" altLang="zh-CN" dirty="0"/>
              <a:t>976</a:t>
            </a:r>
            <a:r>
              <a:rPr lang="zh-CN" altLang="en-US" dirty="0"/>
              <a:t>个动态表达的</a:t>
            </a:r>
            <a:r>
              <a:rPr lang="en-US" altLang="zh-CN" dirty="0" err="1"/>
              <a:t>lnc</a:t>
            </a:r>
            <a:r>
              <a:rPr lang="en-US" altLang="zh-CN" dirty="0"/>
              <a:t>-gene</a:t>
            </a:r>
            <a:r>
              <a:rPr lang="zh-CN" altLang="en-US" dirty="0"/>
              <a:t>。并按照其表的模式将其聚类成</a:t>
            </a:r>
            <a:r>
              <a:rPr lang="en-US" altLang="zh-CN" dirty="0"/>
              <a:t>9</a:t>
            </a:r>
            <a:r>
              <a:rPr lang="zh-CN" altLang="en-US" dirty="0"/>
              <a:t>个</a:t>
            </a:r>
            <a:r>
              <a:rPr lang="en-US" altLang="zh-CN" dirty="0"/>
              <a:t>cluster</a:t>
            </a:r>
            <a:r>
              <a:rPr lang="zh-CN" altLang="en-US" dirty="0"/>
              <a:t>，换句话说，每个</a:t>
            </a:r>
            <a:r>
              <a:rPr lang="en-US" altLang="zh-CN" dirty="0"/>
              <a:t>cluster</a:t>
            </a:r>
            <a:r>
              <a:rPr lang="zh-CN" altLang="en-US" dirty="0"/>
              <a:t>中的基因具有相同的表达模式，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55292-9DE7-4025-BCF5-3851635EDE4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898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55292-9DE7-4025-BCF5-3851635EDE4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5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55292-9DE7-4025-BCF5-3851635EDE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09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7193B-BEF9-49C9-8D51-76CE08498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3F8F14-F815-490B-9146-EAC1D5C45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D6281-0318-454C-9518-97DDD1E6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8D5-693B-4798-B773-23DEA5C4A58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1DB89-5570-4600-ACFC-0DB0000E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D2C71-2450-4945-9E90-CAB8A0F2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C06-458E-4653-AB28-98E39C5A4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41F2C-4518-4D01-8E89-55BFA0C5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8DEFD0-8027-4E7A-AE98-D41B48600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9FBD4-0C39-4171-888C-EF227F60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8D5-693B-4798-B773-23DEA5C4A58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7F45A-4093-458D-84FF-E74342FF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6BD8F-F6B6-4040-91C7-557DE3A9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C06-458E-4653-AB28-98E39C5A4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2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80F941-93A5-46D8-9F6E-6BA04B882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1515C-6F1F-4264-BAC5-FF88D04C3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8325B-DD99-4319-A90D-4A30B669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8D5-693B-4798-B773-23DEA5C4A58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7FD09-322D-4B01-95B7-4C505B35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27C1F-4AFA-45B4-B8FA-3CD391CC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C06-458E-4653-AB28-98E39C5A4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9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467AB-A47A-4F24-A422-55CB72BC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AE588-691C-460A-9D78-EFAD7CC5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822B5-B1B8-44FC-B65F-70007B05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8D5-693B-4798-B773-23DEA5C4A58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2F612-9DFC-428B-BCD7-BBEF3A9C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2B641-0B9D-483D-88E5-56E75128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C06-458E-4653-AB28-98E39C5A4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53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088D8-D699-40B5-8F31-B68EE3B0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FFAA6C-A19E-4DBD-9393-8CDA1720A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D06EE-8D71-4E64-9F0C-A78966CE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8D5-693B-4798-B773-23DEA5C4A58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57524-3EEA-4727-A6A4-655C8669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B090D-2D60-49CF-8B3B-6A22B346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C06-458E-4653-AB28-98E39C5A4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39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AA32C-54C7-4FF1-B814-4086E921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3F60F-6777-407F-AB31-7BDFC837B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48753B-18D4-4A96-93EB-EC26928A3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C7D9E-C996-4434-87DA-91CEC03E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8D5-693B-4798-B773-23DEA5C4A58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1313EB-E4D7-4E21-9E0B-39D3F7E6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5B5D41-46B7-49B6-89F2-B075A9C0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C06-458E-4653-AB28-98E39C5A4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6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61C9-CF8D-4587-A723-9EC16C75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1035D4-D6B0-4621-BB2E-2E290A3B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05F792-171D-4651-8744-07CBADA10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A1B51-AC1D-493D-A126-611ABA994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9176BC-2B8A-42F1-89CF-F2C897FD6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3F6C17-A0BD-4FCC-8E80-E82274C7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8D5-693B-4798-B773-23DEA5C4A58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71DC34-EB7D-4809-A764-5DFEFF47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797B7D-3DE4-458B-99A9-D528C93A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C06-458E-4653-AB28-98E39C5A4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91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BF7AD-8917-4C18-B3BB-F85126B0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A8F456-E0C4-4423-85C8-8D809F0E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8D5-693B-4798-B773-23DEA5C4A58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B372B3-2943-4681-AFDE-6DC2A794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1DE82A-2049-4ADF-96A4-3115C80E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C06-458E-4653-AB28-98E39C5A4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D9A986-A831-437F-BE47-EEDD0F2C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8D5-693B-4798-B773-23DEA5C4A58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9012BC-5A32-49D2-A0BC-F00CCE6A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3DA49-5659-4CC7-9A31-E4687A60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C06-458E-4653-AB28-98E39C5A4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84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5D920-8BDD-47C4-B089-FDE9EC2B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A76B5-52CB-497D-B640-E795C04E7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140BC5-A105-45C9-823D-AE46814E2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8EC002-5B33-45C8-96B8-84494004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8D5-693B-4798-B773-23DEA5C4A58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9099A-9F87-4478-83CC-24E82DD2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2A8269-1AC6-4ED2-B9A7-23EFC630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C06-458E-4653-AB28-98E39C5A4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7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49BA-2E45-4D0A-922C-E229B96F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08F089-00EF-4820-B5C8-65381243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14933A-1710-4634-B324-98849E860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1D47B-48A8-4995-8125-3517E968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8D5-693B-4798-B773-23DEA5C4A58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E2B099-390F-4109-B186-E0C97469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BE7D0-59F6-43B9-A9B2-66900022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C06-458E-4653-AB28-98E39C5A4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6BDCB-21FE-4E80-A2B9-832AA819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882126-AE31-4FF2-B503-18D8F8774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8A4BD-2E94-4193-8707-C8931EEE1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4F8D5-693B-4798-B773-23DEA5C4A58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BC4D6-414A-4B44-AAF8-93FE70CD8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8F6A8-0C65-4D15-96B8-38409B5A8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9EC06-458E-4653-AB28-98E39C5A4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6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1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51A93C-817C-4A80-8D27-169BE216FA0A}"/>
              </a:ext>
            </a:extLst>
          </p:cNvPr>
          <p:cNvSpPr txBox="1"/>
          <p:nvPr/>
        </p:nvSpPr>
        <p:spPr>
          <a:xfrm>
            <a:off x="1848678" y="1563757"/>
            <a:ext cx="84946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/>
              <a:t>AOM/DSS</a:t>
            </a:r>
            <a:r>
              <a:rPr lang="zh-CN" altLang="en-US" sz="4400" b="1" dirty="0"/>
              <a:t>结直肠癌小鼠模型中</a:t>
            </a:r>
            <a:r>
              <a:rPr lang="en-US" altLang="zh-CN" sz="4400" b="1" dirty="0"/>
              <a:t>lncRNA</a:t>
            </a:r>
            <a:r>
              <a:rPr lang="zh-CN" altLang="en-US" sz="4400" b="1" dirty="0"/>
              <a:t>的研究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B9688E-C080-462C-B1FC-4701D44CCF8E}"/>
              </a:ext>
            </a:extLst>
          </p:cNvPr>
          <p:cNvSpPr txBox="1"/>
          <p:nvPr/>
        </p:nvSpPr>
        <p:spPr>
          <a:xfrm>
            <a:off x="9349023" y="5294243"/>
            <a:ext cx="198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张敬民</a:t>
            </a:r>
            <a:endParaRPr lang="en-US" altLang="zh-CN" dirty="0"/>
          </a:p>
          <a:p>
            <a:r>
              <a:rPr lang="en-US" altLang="zh-CN" dirty="0"/>
              <a:t>2020.11.04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076AF4-430E-4886-85E3-FE7293BF0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2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128E24-7E88-4A2A-9309-6A334B7E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385" y="1348921"/>
            <a:ext cx="5470263" cy="36025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215340-9717-411F-8767-2408EDFEB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5" y="1218584"/>
            <a:ext cx="3745603" cy="37328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803CD7-66FE-4D40-95FB-DFA3E1B1ABE6}"/>
              </a:ext>
            </a:extLst>
          </p:cNvPr>
          <p:cNvSpPr txBox="1"/>
          <p:nvPr/>
        </p:nvSpPr>
        <p:spPr>
          <a:xfrm>
            <a:off x="215635" y="207522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Lnc</a:t>
            </a:r>
            <a:r>
              <a:rPr lang="en-US" altLang="zh-CN" sz="2400" b="1" dirty="0"/>
              <a:t>-gene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coding-gene</a:t>
            </a:r>
            <a:r>
              <a:rPr lang="zh-CN" altLang="en-US" sz="2400" b="1" dirty="0"/>
              <a:t>的共表达网络：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B37150-3381-46A9-9057-3F296D8C1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5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CE4395F5-07BC-432A-8344-EA9AA72CB45D}"/>
              </a:ext>
            </a:extLst>
          </p:cNvPr>
          <p:cNvSpPr txBox="1"/>
          <p:nvPr/>
        </p:nvSpPr>
        <p:spPr>
          <a:xfrm>
            <a:off x="215635" y="207522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miRNA</a:t>
            </a:r>
            <a:r>
              <a:rPr lang="zh-CN" altLang="en-US" sz="2400" b="1" dirty="0"/>
              <a:t>靶基因的富集分析：</a:t>
            </a:r>
            <a:endParaRPr lang="en-US" altLang="zh-CN" sz="2400" b="1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2D72690-E5EC-4660-846C-9DDAEFDA43D4}"/>
              </a:ext>
            </a:extLst>
          </p:cNvPr>
          <p:cNvGrpSpPr/>
          <p:nvPr/>
        </p:nvGrpSpPr>
        <p:grpSpPr>
          <a:xfrm>
            <a:off x="736846" y="723183"/>
            <a:ext cx="10426059" cy="6134817"/>
            <a:chOff x="736846" y="723183"/>
            <a:chExt cx="10426059" cy="613481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9E07043-4CB6-4183-89CB-CE2A3B5B8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846" y="723183"/>
              <a:ext cx="10298864" cy="6134817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DB0ABA6-D54B-4000-86EE-E7951BE232D9}"/>
                </a:ext>
              </a:extLst>
            </p:cNvPr>
            <p:cNvSpPr/>
            <p:nvPr/>
          </p:nvSpPr>
          <p:spPr>
            <a:xfrm>
              <a:off x="10151616" y="2947386"/>
              <a:ext cx="1011289" cy="3703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箭头: 下 14">
            <a:extLst>
              <a:ext uri="{FF2B5EF4-FFF2-40B4-BE49-F238E27FC236}">
                <a16:creationId xmlns:a16="http://schemas.microsoft.com/office/drawing/2014/main" id="{1AD3D5D0-EF30-4AB8-BE3D-5FFD9605A4E5}"/>
              </a:ext>
            </a:extLst>
          </p:cNvPr>
          <p:cNvSpPr/>
          <p:nvPr/>
        </p:nvSpPr>
        <p:spPr>
          <a:xfrm rot="16200000">
            <a:off x="2332610" y="1182950"/>
            <a:ext cx="66582" cy="2840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318FAD05-BB31-42C7-80DC-E06FCFDC4739}"/>
              </a:ext>
            </a:extLst>
          </p:cNvPr>
          <p:cNvSpPr/>
          <p:nvPr/>
        </p:nvSpPr>
        <p:spPr>
          <a:xfrm rot="16200000">
            <a:off x="5088385" y="1026850"/>
            <a:ext cx="79899" cy="2840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CF322194-3230-4B87-8351-09C3B3254EDC}"/>
              </a:ext>
            </a:extLst>
          </p:cNvPr>
          <p:cNvSpPr/>
          <p:nvPr/>
        </p:nvSpPr>
        <p:spPr>
          <a:xfrm rot="16200000">
            <a:off x="8179298" y="1028328"/>
            <a:ext cx="79899" cy="2840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A8D0040E-8762-487A-BD43-05EE2797B9A2}"/>
              </a:ext>
            </a:extLst>
          </p:cNvPr>
          <p:cNvSpPr/>
          <p:nvPr/>
        </p:nvSpPr>
        <p:spPr>
          <a:xfrm rot="16200000">
            <a:off x="6955659" y="4270161"/>
            <a:ext cx="79899" cy="2840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4B957B20-C179-4F6F-B018-9FD764275525}"/>
              </a:ext>
            </a:extLst>
          </p:cNvPr>
          <p:cNvSpPr/>
          <p:nvPr/>
        </p:nvSpPr>
        <p:spPr>
          <a:xfrm rot="16200000">
            <a:off x="2314103" y="4120716"/>
            <a:ext cx="79899" cy="2840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1FD95E6-D466-4C55-982A-6ABB37843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8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38349CD-1E19-4F89-813B-66594C1C7F52}"/>
              </a:ext>
            </a:extLst>
          </p:cNvPr>
          <p:cNvGrpSpPr/>
          <p:nvPr/>
        </p:nvGrpSpPr>
        <p:grpSpPr>
          <a:xfrm>
            <a:off x="4506532" y="1253348"/>
            <a:ext cx="7054788" cy="4598633"/>
            <a:chOff x="1526796" y="1012925"/>
            <a:chExt cx="8300393" cy="543792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21F16C1-A23D-44D0-8712-DF45C9B13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796" y="1012925"/>
              <a:ext cx="2524431" cy="2524431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4062261-269B-453F-9C84-0794B4700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037" y="1109445"/>
              <a:ext cx="2427912" cy="242791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52012BC-1741-4FE2-BACC-A4CD621D9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759" y="1012926"/>
              <a:ext cx="2524430" cy="252443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71567B8-3E1A-4D3C-8D13-783BFC8D8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796" y="3845321"/>
              <a:ext cx="2593597" cy="259359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D96E7BA-4BCA-4CA0-9AC2-3629A93B0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037" y="3857252"/>
              <a:ext cx="2593597" cy="259359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2C96AE4-DF61-4E16-B013-1FF8B009649F}"/>
              </a:ext>
            </a:extLst>
          </p:cNvPr>
          <p:cNvSpPr txBox="1"/>
          <p:nvPr/>
        </p:nvSpPr>
        <p:spPr>
          <a:xfrm>
            <a:off x="215635" y="207522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miRNA</a:t>
            </a:r>
            <a:r>
              <a:rPr lang="zh-CN" altLang="en-US" sz="2400" b="1" dirty="0"/>
              <a:t>的生存分析：</a:t>
            </a:r>
            <a:endParaRPr lang="en-US" altLang="zh-CN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F06FE2-7523-4FBD-A0A1-2CAC6AD42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0E62CC2-ADED-4510-8125-914369A07F8D}"/>
              </a:ext>
            </a:extLst>
          </p:cNvPr>
          <p:cNvGrpSpPr/>
          <p:nvPr/>
        </p:nvGrpSpPr>
        <p:grpSpPr>
          <a:xfrm>
            <a:off x="57231" y="1893725"/>
            <a:ext cx="4158076" cy="3070550"/>
            <a:chOff x="416720" y="447675"/>
            <a:chExt cx="6819900" cy="456792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8278870-A1D7-4FBE-AB13-70F132332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6720" y="447675"/>
              <a:ext cx="6819900" cy="108585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FEDF33C-905D-4E83-80EE-2418B4D57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2920" y="1414690"/>
              <a:ext cx="6486525" cy="981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E00519D-8ED4-46F9-A2EA-01BA4149C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1020" y="2289630"/>
              <a:ext cx="6496050" cy="89535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0F453A71-60D4-4CC5-81BC-1B4E65548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8482" y="3170015"/>
              <a:ext cx="6505575" cy="93345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158357C-0A0D-4710-9537-E5E0F407A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2920" y="4025000"/>
              <a:ext cx="6610350" cy="99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44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D007208-9523-4CC3-B972-04CB17D32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" t="3071" r="133" b="3600"/>
          <a:stretch/>
        </p:blipFill>
        <p:spPr>
          <a:xfrm>
            <a:off x="6312024" y="1028557"/>
            <a:ext cx="5362112" cy="5024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A62943-4DCF-4192-BB2D-811389AF85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3059" r="1530" b="3364"/>
          <a:stretch/>
        </p:blipFill>
        <p:spPr>
          <a:xfrm>
            <a:off x="416911" y="825623"/>
            <a:ext cx="5679089" cy="54306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3B16F7-4B6D-44BF-90F5-B6637050EE6E}"/>
              </a:ext>
            </a:extLst>
          </p:cNvPr>
          <p:cNvSpPr txBox="1"/>
          <p:nvPr/>
        </p:nvSpPr>
        <p:spPr>
          <a:xfrm>
            <a:off x="215635" y="207522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ceRNA</a:t>
            </a:r>
            <a:r>
              <a:rPr lang="zh-CN" altLang="en-US" sz="2400" b="1" dirty="0"/>
              <a:t>网络：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D0311E-3E9A-4543-8EED-F498F4B97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0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A23FF11-01FB-404D-AE3A-828255BD0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8A977F83-6AF3-4BC6-8745-A6A57F0581C7}"/>
              </a:ext>
            </a:extLst>
          </p:cNvPr>
          <p:cNvGrpSpPr/>
          <p:nvPr/>
        </p:nvGrpSpPr>
        <p:grpSpPr>
          <a:xfrm>
            <a:off x="131602" y="1228910"/>
            <a:ext cx="11963359" cy="4580730"/>
            <a:chOff x="203200" y="527575"/>
            <a:chExt cx="11963359" cy="45807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A33CB23-B84F-4667-A1DE-868CB4E1A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00" y="1098778"/>
              <a:ext cx="213520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ED08411-F75C-4B08-8C81-3178D79E6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4263" y="985894"/>
              <a:ext cx="5352296" cy="4085026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4FED294-B301-4771-9BCF-0BA37552FBD8}"/>
                </a:ext>
              </a:extLst>
            </p:cNvPr>
            <p:cNvSpPr txBox="1"/>
            <p:nvPr/>
          </p:nvSpPr>
          <p:spPr>
            <a:xfrm>
              <a:off x="1476462" y="528506"/>
              <a:ext cx="3791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lncRNA(id:NONMMUG008648.2)</a:t>
              </a:r>
              <a:endParaRPr lang="zh-CN" altLang="en-US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AE873A9-9BC0-4640-B942-EC14029F1834}"/>
                </a:ext>
              </a:extLst>
            </p:cNvPr>
            <p:cNvSpPr txBox="1"/>
            <p:nvPr/>
          </p:nvSpPr>
          <p:spPr>
            <a:xfrm>
              <a:off x="2223203" y="2023145"/>
              <a:ext cx="1694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miR-181b-5p</a:t>
              </a:r>
              <a:endParaRPr lang="zh-CN" altLang="en-US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1BBB2C9-41F6-4F8D-99AC-079EF89B05E6}"/>
                </a:ext>
              </a:extLst>
            </p:cNvPr>
            <p:cNvSpPr txBox="1"/>
            <p:nvPr/>
          </p:nvSpPr>
          <p:spPr>
            <a:xfrm>
              <a:off x="1409470" y="3429000"/>
              <a:ext cx="1140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Bcl2l11</a:t>
              </a:r>
              <a:endParaRPr lang="zh-CN" altLang="en-US" b="1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92BFF44-FC22-4685-8F2A-FB12D98EA128}"/>
                </a:ext>
              </a:extLst>
            </p:cNvPr>
            <p:cNvSpPr txBox="1"/>
            <p:nvPr/>
          </p:nvSpPr>
          <p:spPr>
            <a:xfrm>
              <a:off x="9221308" y="527575"/>
              <a:ext cx="1140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Bcl2</a:t>
              </a:r>
              <a:endParaRPr lang="zh-CN" altLang="en-US" b="1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2FD5C50-0909-4C63-8D19-F3B09C30624E}"/>
                </a:ext>
              </a:extLst>
            </p:cNvPr>
            <p:cNvSpPr txBox="1"/>
            <p:nvPr/>
          </p:nvSpPr>
          <p:spPr>
            <a:xfrm>
              <a:off x="7429330" y="527575"/>
              <a:ext cx="1140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Bcl2l11</a:t>
              </a:r>
              <a:endParaRPr lang="zh-CN" altLang="en-US" b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93F1412-ED2B-4B28-9A69-2B89018DA749}"/>
                </a:ext>
              </a:extLst>
            </p:cNvPr>
            <p:cNvSpPr txBox="1"/>
            <p:nvPr/>
          </p:nvSpPr>
          <p:spPr>
            <a:xfrm>
              <a:off x="10858734" y="544995"/>
              <a:ext cx="980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lncRNA</a:t>
              </a:r>
              <a:endParaRPr lang="zh-CN" altLang="en-US" b="1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A26A8FE-8EA4-4D5B-AAE6-71590B303CF9}"/>
                </a:ext>
              </a:extLst>
            </p:cNvPr>
            <p:cNvSpPr txBox="1"/>
            <p:nvPr/>
          </p:nvSpPr>
          <p:spPr>
            <a:xfrm>
              <a:off x="4012734" y="3429000"/>
              <a:ext cx="1140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Bcl2</a:t>
              </a:r>
              <a:endParaRPr lang="zh-CN" altLang="en-US" b="1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152D750-2A1E-4E28-B0C5-8B7FDA9FD769}"/>
                </a:ext>
              </a:extLst>
            </p:cNvPr>
            <p:cNvCxnSpPr/>
            <p:nvPr/>
          </p:nvCxnSpPr>
          <p:spPr>
            <a:xfrm>
              <a:off x="3070430" y="1098778"/>
              <a:ext cx="0" cy="8474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0432B19-2194-4272-A912-C350111B9739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1979862" y="2401545"/>
              <a:ext cx="748018" cy="10274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F6BA907-A19E-4498-8BB5-A8CC23D60F55}"/>
                </a:ext>
              </a:extLst>
            </p:cNvPr>
            <p:cNvCxnSpPr>
              <a:cxnSpLocks/>
            </p:cNvCxnSpPr>
            <p:nvPr/>
          </p:nvCxnSpPr>
          <p:spPr>
            <a:xfrm>
              <a:off x="3298272" y="2401545"/>
              <a:ext cx="730083" cy="9996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CDD0DB2-1AC4-44FC-9494-D7DCFB380673}"/>
                </a:ext>
              </a:extLst>
            </p:cNvPr>
            <p:cNvCxnSpPr>
              <a:cxnSpLocks/>
            </p:cNvCxnSpPr>
            <p:nvPr/>
          </p:nvCxnSpPr>
          <p:spPr>
            <a:xfrm>
              <a:off x="1956822" y="3798332"/>
              <a:ext cx="0" cy="84078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E2C540D-3047-4EBC-BBF3-CB79C8B0026E}"/>
                </a:ext>
              </a:extLst>
            </p:cNvPr>
            <p:cNvCxnSpPr>
              <a:cxnSpLocks/>
            </p:cNvCxnSpPr>
            <p:nvPr/>
          </p:nvCxnSpPr>
          <p:spPr>
            <a:xfrm>
              <a:off x="4315526" y="3798332"/>
              <a:ext cx="0" cy="84078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C0628D7-B1ED-47D8-82F9-155C86DEAE27}"/>
                </a:ext>
              </a:extLst>
            </p:cNvPr>
            <p:cNvSpPr txBox="1"/>
            <p:nvPr/>
          </p:nvSpPr>
          <p:spPr>
            <a:xfrm>
              <a:off x="1132636" y="4738973"/>
              <a:ext cx="169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促进细胞凋亡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ACD6BAD-6375-440F-854B-11C6894E17CB}"/>
                </a:ext>
              </a:extLst>
            </p:cNvPr>
            <p:cNvSpPr txBox="1"/>
            <p:nvPr/>
          </p:nvSpPr>
          <p:spPr>
            <a:xfrm>
              <a:off x="3468301" y="4720194"/>
              <a:ext cx="169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抑制细胞凋亡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50F08C4-556F-4594-BC16-EDF1474DAD8E}"/>
                </a:ext>
              </a:extLst>
            </p:cNvPr>
            <p:cNvSpPr txBox="1"/>
            <p:nvPr/>
          </p:nvSpPr>
          <p:spPr>
            <a:xfrm>
              <a:off x="3684230" y="2647590"/>
              <a:ext cx="914517" cy="28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文献证明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50B5B08F-33B8-4A4D-A0E4-75190D10AD80}"/>
              </a:ext>
            </a:extLst>
          </p:cNvPr>
          <p:cNvSpPr txBox="1"/>
          <p:nvPr/>
        </p:nvSpPr>
        <p:spPr>
          <a:xfrm>
            <a:off x="215635" y="207522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NONMMUG008648.2 </a:t>
            </a:r>
            <a:r>
              <a:rPr lang="zh-CN" altLang="en-US" sz="2400" b="1" dirty="0"/>
              <a:t>：</a:t>
            </a:r>
            <a:endParaRPr lang="en-US" altLang="zh-CN" sz="24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722D96A-719A-46B8-A35D-637EF45DA243}"/>
              </a:ext>
            </a:extLst>
          </p:cNvPr>
          <p:cNvSpPr txBox="1"/>
          <p:nvPr/>
        </p:nvSpPr>
        <p:spPr>
          <a:xfrm>
            <a:off x="2998835" y="2042518"/>
            <a:ext cx="169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19</a:t>
            </a:r>
            <a:r>
              <a:rPr lang="zh-CN" altLang="en-US" sz="1200" b="1" dirty="0"/>
              <a:t>个预测的结合位点</a:t>
            </a:r>
          </a:p>
        </p:txBody>
      </p:sp>
    </p:spTree>
    <p:extLst>
      <p:ext uri="{BB962C8B-B14F-4D97-AF65-F5344CB8AC3E}">
        <p14:creationId xmlns:p14="http://schemas.microsoft.com/office/powerpoint/2010/main" val="2942388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7F54E2-2A7B-46BE-8FB7-5D2B296CD398}"/>
              </a:ext>
            </a:extLst>
          </p:cNvPr>
          <p:cNvSpPr txBox="1"/>
          <p:nvPr/>
        </p:nvSpPr>
        <p:spPr>
          <a:xfrm>
            <a:off x="9525739" y="5308848"/>
            <a:ext cx="156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Thanks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23FF11-01FB-404D-AE3A-828255BD0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4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3ECC1C-45BD-4091-B45A-D60198852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79" b="1296"/>
          <a:stretch/>
        </p:blipFill>
        <p:spPr>
          <a:xfrm>
            <a:off x="6178676" y="1730771"/>
            <a:ext cx="6005913" cy="343196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49ACD42-63A5-4AE4-96BD-A09709354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C3C6EC-2CA3-4FC3-97C5-3F0AB12518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75" t="1656" r="2987" b="4734"/>
          <a:stretch/>
        </p:blipFill>
        <p:spPr>
          <a:xfrm>
            <a:off x="0" y="1713015"/>
            <a:ext cx="6093759" cy="34319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EF206D-FD55-499B-816C-88EBAB6D2E1E}"/>
              </a:ext>
            </a:extLst>
          </p:cNvPr>
          <p:cNvSpPr txBox="1"/>
          <p:nvPr/>
        </p:nvSpPr>
        <p:spPr>
          <a:xfrm>
            <a:off x="215636" y="271846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结直肠癌的分布，患病率及死亡率：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70754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B12E05E-CBB9-4084-AF8D-86859EEB3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54AA38-C91C-4DFA-8A48-B3BB11B7B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533" y="1765009"/>
            <a:ext cx="6985356" cy="296833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BF3F98D-4ECD-43F9-A993-E4A1AA72D3EB}"/>
              </a:ext>
            </a:extLst>
          </p:cNvPr>
          <p:cNvSpPr txBox="1"/>
          <p:nvPr/>
        </p:nvSpPr>
        <p:spPr>
          <a:xfrm>
            <a:off x="8477337" y="5008770"/>
            <a:ext cx="229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AOM/DSS</a:t>
            </a:r>
            <a:r>
              <a:rPr lang="zh-CN" altLang="en-US" sz="1400" b="1" dirty="0"/>
              <a:t>小鼠模型构建</a:t>
            </a:r>
            <a:endParaRPr lang="en-US" altLang="zh-CN" sz="1400" b="1" dirty="0"/>
          </a:p>
          <a:p>
            <a:r>
              <a:rPr lang="en-US" altLang="zh-CN" sz="1000" dirty="0"/>
              <a:t>AOM</a:t>
            </a:r>
            <a:r>
              <a:rPr lang="zh-CN" altLang="en-US" sz="1000" dirty="0"/>
              <a:t>：</a:t>
            </a:r>
            <a:r>
              <a:rPr lang="zh-CN" altLang="zh-CN" sz="1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乙氧基甲烷</a:t>
            </a:r>
            <a:endParaRPr lang="en-US" altLang="zh-CN" sz="1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ea typeface="等线" panose="02010600030101010101" pitchFamily="2" charset="-122"/>
                <a:cs typeface="Times New Roman" panose="02020603050405020304" pitchFamily="18" charset="0"/>
              </a:rPr>
              <a:t>DSS</a:t>
            </a:r>
            <a:r>
              <a:rPr lang="zh-CN" altLang="en-US" sz="1100" dirty="0"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葡聚糖硫酸钠</a:t>
            </a:r>
            <a:endParaRPr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CFFF52-E1A0-462D-AEA4-B0DC1EE7FB0E}"/>
              </a:ext>
            </a:extLst>
          </p:cNvPr>
          <p:cNvSpPr txBox="1"/>
          <p:nvPr/>
        </p:nvSpPr>
        <p:spPr>
          <a:xfrm>
            <a:off x="215636" y="271846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结直肠癌及</a:t>
            </a:r>
            <a:r>
              <a:rPr lang="en-US" altLang="zh-CN" sz="2400" b="1" dirty="0"/>
              <a:t>AOM/DSS</a:t>
            </a:r>
            <a:r>
              <a:rPr lang="zh-CN" altLang="en-US" sz="2400" b="1" dirty="0"/>
              <a:t>小鼠模型背景：</a:t>
            </a:r>
            <a:endParaRPr lang="en-US" altLang="zh-CN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4A67CC4-D4A0-4ACF-A83B-5789D6943158}"/>
              </a:ext>
            </a:extLst>
          </p:cNvPr>
          <p:cNvSpPr txBox="1"/>
          <p:nvPr/>
        </p:nvSpPr>
        <p:spPr>
          <a:xfrm>
            <a:off x="4225541" y="5008770"/>
            <a:ext cx="2232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 </a:t>
            </a:r>
            <a:r>
              <a:rPr lang="en-US" altLang="zh-CN" sz="140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Robertis</a:t>
            </a:r>
            <a:r>
              <a:rPr lang="en-US" altLang="zh-CN" sz="14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 et al 2011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10398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7C75F41-DF79-4BEA-A7EC-E79822312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82EA783-0620-4702-BA89-F3C9701253A1}"/>
              </a:ext>
            </a:extLst>
          </p:cNvPr>
          <p:cNvSpPr txBox="1"/>
          <p:nvPr/>
        </p:nvSpPr>
        <p:spPr>
          <a:xfrm>
            <a:off x="215636" y="271846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Long non-coding RNA</a:t>
            </a:r>
            <a:r>
              <a:rPr lang="zh-CN" altLang="en-US" sz="2400" b="1" dirty="0"/>
              <a:t>：</a:t>
            </a:r>
            <a:endParaRPr lang="en-US" altLang="zh-CN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8597CC-021C-4E20-B26A-136F9C897211}"/>
              </a:ext>
            </a:extLst>
          </p:cNvPr>
          <p:cNvSpPr txBox="1"/>
          <p:nvPr/>
        </p:nvSpPr>
        <p:spPr>
          <a:xfrm>
            <a:off x="9368699" y="6432265"/>
            <a:ext cx="26303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Peinado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Herrera et al. 2018)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776FA6-4CC4-488B-9FEB-E38C278F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8" y="1550255"/>
            <a:ext cx="7588799" cy="37574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8A2E3A9-1276-4996-B94A-E1A49AFB6F1F}"/>
              </a:ext>
            </a:extLst>
          </p:cNvPr>
          <p:cNvSpPr txBox="1"/>
          <p:nvPr/>
        </p:nvSpPr>
        <p:spPr>
          <a:xfrm>
            <a:off x="7899517" y="1643075"/>
            <a:ext cx="438509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Some lncRNA have high specificity and sensitivity to the tumoral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Some lncRNAs can be sampled in body fluids with relative 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Some lncRNAs are useful as diagnosis and/or prognosis tools 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1036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88A615E-A2D9-4FBB-8EE9-FB9016DFB1F0}"/>
              </a:ext>
            </a:extLst>
          </p:cNvPr>
          <p:cNvGrpSpPr/>
          <p:nvPr/>
        </p:nvGrpSpPr>
        <p:grpSpPr>
          <a:xfrm>
            <a:off x="1544715" y="618094"/>
            <a:ext cx="8142900" cy="6164551"/>
            <a:chOff x="1544715" y="618094"/>
            <a:chExt cx="8142900" cy="616455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0D82EDC-F4B4-476C-82D7-8D1D41983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4715" y="652356"/>
              <a:ext cx="4013597" cy="2694059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8AFCDDA-911F-41E1-B150-A0ABAACEF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0693" y="618094"/>
              <a:ext cx="4076922" cy="276258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8EE4A97-C9B9-4F32-BC7D-CA4D01889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7990" y="3761185"/>
              <a:ext cx="3722703" cy="249655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1CD2EB8-FFE0-47B9-A5B8-D47A4254A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5664" y="3429000"/>
              <a:ext cx="3449807" cy="3353645"/>
            </a:xfrm>
            <a:prstGeom prst="rect">
              <a:avLst/>
            </a:prstGeom>
          </p:spPr>
        </p:pic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3545193B-C6C2-4DB3-A371-4731F7D81F57}"/>
              </a:ext>
            </a:extLst>
          </p:cNvPr>
          <p:cNvSpPr txBox="1"/>
          <p:nvPr/>
        </p:nvSpPr>
        <p:spPr>
          <a:xfrm>
            <a:off x="215636" y="271846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质控：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43621B-1E96-4E2E-9C48-4043404FC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6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176FDF7-5271-4B76-ACFA-114D94DAA11C}"/>
              </a:ext>
            </a:extLst>
          </p:cNvPr>
          <p:cNvGrpSpPr/>
          <p:nvPr/>
        </p:nvGrpSpPr>
        <p:grpSpPr>
          <a:xfrm>
            <a:off x="499720" y="811685"/>
            <a:ext cx="11276958" cy="5398808"/>
            <a:chOff x="331044" y="811685"/>
            <a:chExt cx="11276958" cy="539880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A8F22B3-C05A-4A6C-9718-665A44232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044" y="811685"/>
              <a:ext cx="5418535" cy="5398808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DD14F6A-486B-4AEA-B2AE-0EF582194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2423" y="983010"/>
              <a:ext cx="5165579" cy="5227483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98B185C-5DF0-4DBD-853D-E6083E9EB22A}"/>
              </a:ext>
            </a:extLst>
          </p:cNvPr>
          <p:cNvSpPr txBox="1"/>
          <p:nvPr/>
        </p:nvSpPr>
        <p:spPr>
          <a:xfrm>
            <a:off x="215636" y="271846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212121"/>
                </a:solidFill>
                <a:latin typeface="BlinkMacSystemFont"/>
              </a:rPr>
              <a:t>m</a:t>
            </a:r>
            <a:r>
              <a:rPr lang="en-US" altLang="zh-CN" sz="2400" b="1" i="0" dirty="0" err="1">
                <a:solidFill>
                  <a:srgbClr val="212121"/>
                </a:solidFill>
                <a:effectLst/>
                <a:latin typeface="BlinkMacSystemFont"/>
              </a:rPr>
              <a:t>aSigPro</a:t>
            </a:r>
            <a:r>
              <a:rPr lang="zh-CN" altLang="en-US" sz="2400" b="1" i="0" dirty="0">
                <a:solidFill>
                  <a:srgbClr val="212121"/>
                </a:solidFill>
                <a:effectLst/>
                <a:latin typeface="BlinkMacSystemFont"/>
              </a:rPr>
              <a:t>时间序列分析</a:t>
            </a:r>
            <a:r>
              <a:rPr lang="zh-CN" altLang="en-US" sz="2400" b="1" dirty="0"/>
              <a:t>：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3C9ED1-F8FC-47F7-93D1-CF234C6AD4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1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84C107-4BCB-4A84-A265-B4E48690AF0E}"/>
              </a:ext>
            </a:extLst>
          </p:cNvPr>
          <p:cNvSpPr txBox="1"/>
          <p:nvPr/>
        </p:nvSpPr>
        <p:spPr>
          <a:xfrm>
            <a:off x="215636" y="271846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动态表达的基因：</a:t>
            </a:r>
            <a:endParaRPr lang="en-US" altLang="zh-CN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BA2E1E-E556-4F15-A273-CE0FD5584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1845"/>
            <a:ext cx="4489576" cy="3734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5350D9-5759-4A52-BB39-D53E3E1B6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575" y="1491845"/>
            <a:ext cx="7592933" cy="375381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1DE858B-74BC-4CAD-AFCF-205C79900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012E5773-8808-499C-AE5F-966ED7FC28CE}"/>
              </a:ext>
            </a:extLst>
          </p:cNvPr>
          <p:cNvGrpSpPr/>
          <p:nvPr/>
        </p:nvGrpSpPr>
        <p:grpSpPr>
          <a:xfrm>
            <a:off x="423170" y="742894"/>
            <a:ext cx="11197702" cy="5933113"/>
            <a:chOff x="1" y="565340"/>
            <a:chExt cx="12051863" cy="632746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2888AE2-3950-4ACF-B574-F7A2CF964D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149" b="890"/>
            <a:stretch/>
          </p:blipFill>
          <p:spPr>
            <a:xfrm>
              <a:off x="1" y="565340"/>
              <a:ext cx="12051863" cy="632746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C57AA2B-D8B2-4E1C-9C60-139D5E783349}"/>
                </a:ext>
              </a:extLst>
            </p:cNvPr>
            <p:cNvSpPr/>
            <p:nvPr/>
          </p:nvSpPr>
          <p:spPr>
            <a:xfrm>
              <a:off x="7119889" y="1296140"/>
              <a:ext cx="914401" cy="1686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F50206-C1CD-4280-BBCB-5AA61934C70C}"/>
                </a:ext>
              </a:extLst>
            </p:cNvPr>
            <p:cNvSpPr/>
            <p:nvPr/>
          </p:nvSpPr>
          <p:spPr>
            <a:xfrm>
              <a:off x="1990076" y="1022412"/>
              <a:ext cx="957309" cy="1494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FACA1785-E9E4-4A6F-A255-632AB8476723}"/>
              </a:ext>
            </a:extLst>
          </p:cNvPr>
          <p:cNvSpPr txBox="1"/>
          <p:nvPr/>
        </p:nvSpPr>
        <p:spPr>
          <a:xfrm>
            <a:off x="215635" y="207522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maSigPro</a:t>
            </a:r>
            <a:r>
              <a:rPr lang="zh-CN" altLang="en-US" sz="2400" b="1" dirty="0"/>
              <a:t>结果</a:t>
            </a:r>
            <a:r>
              <a:rPr lang="en-US" altLang="zh-CN" sz="2400" b="1" dirty="0"/>
              <a:t>cluster</a:t>
            </a:r>
            <a:r>
              <a:rPr lang="zh-CN" altLang="en-US" sz="2400" b="1" dirty="0"/>
              <a:t>中编码基因的富集分析：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DA88A3-64BD-4DF4-9AA2-0CF2128B0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1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F72672-2BF5-4E2C-85D9-0452CD13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7" t="4199" r="8188" b="1491"/>
          <a:stretch/>
        </p:blipFill>
        <p:spPr>
          <a:xfrm>
            <a:off x="7436529" y="1227336"/>
            <a:ext cx="4447712" cy="47761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39AFE6-F96D-40BA-BECF-000D44199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3" y="1004916"/>
            <a:ext cx="6819711" cy="52210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CF181E2-36F9-40F2-9CC1-30C62EE77E0B}"/>
              </a:ext>
            </a:extLst>
          </p:cNvPr>
          <p:cNvSpPr txBox="1"/>
          <p:nvPr/>
        </p:nvSpPr>
        <p:spPr>
          <a:xfrm>
            <a:off x="215635" y="207522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结直肠癌关键基因：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45A213-5C80-41F8-B8B3-972190945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90" y="0"/>
            <a:ext cx="3016210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9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4810</TotalTime>
  <Words>246</Words>
  <Application>Microsoft Office PowerPoint</Application>
  <PresentationFormat>宽屏</PresentationFormat>
  <Paragraphs>43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BlinkMacSystemFont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jmzhang</dc:creator>
  <cp:lastModifiedBy>jmzhang</cp:lastModifiedBy>
  <cp:revision>193</cp:revision>
  <dcterms:created xsi:type="dcterms:W3CDTF">2020-10-04T01:20:25Z</dcterms:created>
  <dcterms:modified xsi:type="dcterms:W3CDTF">2020-11-04T06:07:36Z</dcterms:modified>
</cp:coreProperties>
</file>