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71" r:id="rId9"/>
    <p:sldId id="263" r:id="rId10"/>
    <p:sldId id="266" r:id="rId11"/>
    <p:sldId id="264" r:id="rId12"/>
    <p:sldId id="265" r:id="rId13"/>
    <p:sldId id="267" r:id="rId14"/>
    <p:sldId id="297" r:id="rId15"/>
    <p:sldId id="268" r:id="rId16"/>
    <p:sldId id="269" r:id="rId17"/>
    <p:sldId id="300" r:id="rId18"/>
    <p:sldId id="299" r:id="rId19"/>
    <p:sldId id="301" r:id="rId20"/>
    <p:sldId id="30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DBEA3-3E65-4866-9B8E-0B425922A9CE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DD1A9-97E0-4F7F-A29C-6D8B5DBCCA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6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DD1A9-97E0-4F7F-A29C-6D8B5DBCCA2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49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DD1A9-97E0-4F7F-A29C-6D8B5DBCCA2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3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574FD-2996-458C-96E4-17F45B1F3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A5C23F-4FCA-4C27-A239-FA2FE137E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97E83-48AB-424E-B446-E48B4B12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975E9-45BC-47A0-97AF-CE93F310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AF7AF-D5D3-4840-A3F9-3DCD49EC3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0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56788-92DC-4A86-BCEB-1E5B5AB1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247E3-DF4D-48A5-8E5D-260F3AD8B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F450C-D447-4485-9811-BBFC808D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8AC4A-9EFA-45EA-9BD0-A030C4A5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4480D-A4D4-41DF-BA7B-943450B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4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D1940C-400C-4A58-A07F-D1439BE9A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48132-70D4-4103-8DB6-F00E0C25E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A47DC-223E-4134-B0A7-11F4D09C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DF98F-0982-4C30-96D3-04696116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3FA32-0703-4EC9-ABA9-ADE9EAD9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2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24651-93FA-4AE1-9B11-BA074000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878FF-0FC3-4A22-8861-6E9BC3B6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BFD57-0273-4540-AF4B-110B535B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A23A2-46DE-41CA-9DBB-16043385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2449C-99BA-4F84-B70D-D19C534F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5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5A00E-AABC-4202-90B7-21C2D91D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D4005C-C301-4EA8-BA8D-1B6FCF44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3743F3-AE58-434B-9D6C-DF481E92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9BC3E9-6042-4D61-BE33-3E73FB5C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30704-8DAF-45A5-A7B6-811ABA58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9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7574A-F503-48F5-A1BB-DD47617B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9DE6D-35F0-43AA-B78A-81CFA6B29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377E6-1E77-482D-8916-0147904AC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FD6402-1AD3-491B-9992-11680B66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7A1F4-AEA0-4E9A-A150-41702F9B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914D5-644E-4EA8-8544-DC1101ED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24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D5466-2233-483E-81BB-3343A798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A2781-ED34-4868-915A-EBA6E70C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64DC8-D42E-4AAF-BAE6-7D93BBD5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9E6484-8688-4961-91F9-22A716480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DE8E1-FE70-4612-A6F4-2AC9FA575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BD06E0-6DF8-4E39-B778-FAC1A6BE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C976FF-4215-42BA-885C-449E5391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385F4-35F9-4F02-8FF0-73E8A436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8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97BD-EC44-44B0-BB3A-C8782F58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7FE1EC-53C4-4D33-BDA5-30925226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81461C-EE43-40EB-8DE9-4F6C48F2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78155B-329A-455F-8DDE-6C3C2C91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AE44E-2C54-45FA-B536-B28E4521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32BB07-FE7C-454A-8DCE-CD5C817F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00CFD8-BBD6-4DB5-81C1-ACD9D235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4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F0C7D-D86A-4791-A05B-3F08C4E1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DEF06-6CCE-4D93-AAA1-BC938F53F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4FE8C4-8C45-44C1-8070-148CF41F5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45D20-71A8-453A-80E4-B0450CCE3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1A627-49D0-4453-AC55-89A177C5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4EACE6-CED3-4C40-85DA-C02AA62B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1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0842F-4F1C-47A9-967F-12264BB4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CE58C1-1B28-45BC-8492-70F503331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4D9383-D69E-4B4F-A1FB-8F35B7A8B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454C5-61E6-4776-94B1-E3E541DD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D7FF22-426C-433D-A929-17021BE0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D5233-275F-4716-8AA6-1E07B865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4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E4AFCE-5F2E-4697-978F-E694179A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83388-85FB-4CAB-A1C2-CDD82FA1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2ACDC-C0D9-4782-8045-D31387269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7B09-F3EB-49F5-AB20-BAF155CD65E5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9E6318-505D-4CAE-A679-E1D1FAE0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FF9E43-C383-4968-875E-DC21CC23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8F26-F6A0-4A8C-A359-C28A0428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94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3072657/" TargetMode="External"/><Relationship Id="rId2" Type="http://schemas.openxmlformats.org/officeDocument/2006/relationships/hyperlink" Target="https://www.uptodate.com/contents/colorectal-cancer-epidemiology-risk-factors-and-protective-factor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www.ncbi.nlm.nih.gov/pmc/articles/PMC6888455/#B1-ijms-20-05758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14E6AE-8831-4A62-900A-84F77E60C85D}"/>
              </a:ext>
            </a:extLst>
          </p:cNvPr>
          <p:cNvSpPr txBox="1"/>
          <p:nvPr/>
        </p:nvSpPr>
        <p:spPr>
          <a:xfrm>
            <a:off x="1848678" y="1563757"/>
            <a:ext cx="8494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/>
              <a:t>AOM/DSS</a:t>
            </a:r>
            <a:r>
              <a:rPr lang="zh-CN" altLang="en-US" sz="4400" b="1" dirty="0"/>
              <a:t>结直肠癌小鼠模型中</a:t>
            </a:r>
            <a:r>
              <a:rPr lang="en-US" altLang="zh-CN" sz="4400" b="1" dirty="0"/>
              <a:t>lncRNA</a:t>
            </a:r>
            <a:r>
              <a:rPr lang="zh-CN" altLang="en-US" sz="4400" b="1" dirty="0"/>
              <a:t>的研究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9C2481-44B5-4AD6-968E-FB9AFA1D6E7F}"/>
              </a:ext>
            </a:extLst>
          </p:cNvPr>
          <p:cNvSpPr txBox="1"/>
          <p:nvPr/>
        </p:nvSpPr>
        <p:spPr>
          <a:xfrm>
            <a:off x="8508410" y="4592907"/>
            <a:ext cx="2478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张敬民</a:t>
            </a:r>
            <a:endParaRPr lang="en-US" altLang="zh-CN" sz="2400" dirty="0"/>
          </a:p>
          <a:p>
            <a:r>
              <a:rPr lang="en-US" altLang="zh-CN" sz="2400" dirty="0"/>
              <a:t>2020.09.11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132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9886154-621B-4001-B3E6-643962F5B44B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maSigPro</a:t>
            </a:r>
            <a:r>
              <a:rPr lang="zh-CN" altLang="en-US" sz="2400" b="1" dirty="0"/>
              <a:t>时间序列分析：动态表的</a:t>
            </a:r>
            <a:r>
              <a:rPr lang="en-US" altLang="zh-CN" sz="2400" b="1" dirty="0"/>
              <a:t>lncRNA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dynamic expression lncRNA</a:t>
            </a:r>
            <a:r>
              <a:rPr lang="zh-CN" altLang="en-US" sz="2400" b="1" dirty="0"/>
              <a:t>）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B2133-B6C1-421D-BF2E-678E95DC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096" y="1802964"/>
            <a:ext cx="6758204" cy="32520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F20FEA0-FB15-44F9-BDEE-974A5809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8" y="1206661"/>
            <a:ext cx="5343518" cy="444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6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2E614F-0829-4A38-901E-163FB460EEF0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Cluster3</a:t>
            </a:r>
            <a:r>
              <a:rPr lang="zh-CN" altLang="en-US" sz="2400" b="1" dirty="0"/>
              <a:t>基因</a:t>
            </a:r>
            <a:r>
              <a:rPr lang="en-US" altLang="zh-CN" sz="2400" b="1" dirty="0"/>
              <a:t>KEGG</a:t>
            </a:r>
            <a:r>
              <a:rPr lang="zh-CN" altLang="en-US" sz="2400" b="1" dirty="0"/>
              <a:t>富集分析：</a:t>
            </a:r>
            <a:endParaRPr lang="en-US" altLang="zh-CN" sz="24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54C00A-1A1C-4D4A-BBA8-2DE4A090D43B}"/>
              </a:ext>
            </a:extLst>
          </p:cNvPr>
          <p:cNvGrpSpPr/>
          <p:nvPr/>
        </p:nvGrpSpPr>
        <p:grpSpPr>
          <a:xfrm>
            <a:off x="889736" y="924049"/>
            <a:ext cx="4128443" cy="5347250"/>
            <a:chOff x="611337" y="901324"/>
            <a:chExt cx="4128443" cy="534725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11E9DF5-92C5-4CE6-9F2B-B8187FE90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337" y="901324"/>
              <a:ext cx="4128443" cy="534725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EC9D39-247D-4F69-B601-65E60D060D76}"/>
                </a:ext>
              </a:extLst>
            </p:cNvPr>
            <p:cNvSpPr/>
            <p:nvPr/>
          </p:nvSpPr>
          <p:spPr>
            <a:xfrm>
              <a:off x="2088859" y="1426128"/>
              <a:ext cx="838899" cy="1845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79A07A8-D9F3-4336-A450-B8BD796E4079}"/>
              </a:ext>
            </a:extLst>
          </p:cNvPr>
          <p:cNvGrpSpPr/>
          <p:nvPr/>
        </p:nvGrpSpPr>
        <p:grpSpPr>
          <a:xfrm>
            <a:off x="6096000" y="1205631"/>
            <a:ext cx="4804793" cy="4588779"/>
            <a:chOff x="3357693" y="-489456"/>
            <a:chExt cx="4804793" cy="458877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1218A2F-D0FC-409E-A366-F7A12D191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2" t="-1" r="412" b="869"/>
            <a:stretch/>
          </p:blipFill>
          <p:spPr>
            <a:xfrm>
              <a:off x="3357693" y="-489456"/>
              <a:ext cx="4804793" cy="4588779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A588DCA-173C-45A7-A8F3-CE9328AFA50E}"/>
                </a:ext>
              </a:extLst>
            </p:cNvPr>
            <p:cNvSpPr/>
            <p:nvPr/>
          </p:nvSpPr>
          <p:spPr>
            <a:xfrm>
              <a:off x="4387135" y="2324389"/>
              <a:ext cx="822121" cy="1452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777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A14EACC-4B68-4581-B96A-1BEAEA8C93BB}"/>
              </a:ext>
            </a:extLst>
          </p:cNvPr>
          <p:cNvGrpSpPr/>
          <p:nvPr/>
        </p:nvGrpSpPr>
        <p:grpSpPr>
          <a:xfrm>
            <a:off x="6991931" y="1333876"/>
            <a:ext cx="4739844" cy="4688679"/>
            <a:chOff x="7028149" y="965718"/>
            <a:chExt cx="4882029" cy="537991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3C53D1B-ACBA-4EC1-8F1E-2BB14EDCAC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56" t="1412" r="16199" b="1301"/>
            <a:stretch/>
          </p:blipFill>
          <p:spPr>
            <a:xfrm>
              <a:off x="7028149" y="965718"/>
              <a:ext cx="4882029" cy="492656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DCC7087-521E-4E8C-968D-93148E9C3CAC}"/>
                </a:ext>
              </a:extLst>
            </p:cNvPr>
            <p:cNvSpPr txBox="1"/>
            <p:nvPr/>
          </p:nvSpPr>
          <p:spPr>
            <a:xfrm>
              <a:off x="8458500" y="5976299"/>
              <a:ext cx="3004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https://genemania.org/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5D69226-E84B-43BB-9FF3-D16A1A7B4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87" y="1095992"/>
            <a:ext cx="6486546" cy="492656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04DB472-1010-4BA6-BB81-CDEB2B2B0275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CRC key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genes</a:t>
            </a:r>
            <a:r>
              <a:rPr lang="zh-CN" altLang="en-US" sz="2400" b="1" dirty="0"/>
              <a:t>：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68399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E991756-09B4-4A1F-8616-A3780FF1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736" y="1698480"/>
            <a:ext cx="5939264" cy="32375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DE265A-7CB5-4349-98FD-734A401EEA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0" b="1182"/>
          <a:stretch/>
        </p:blipFill>
        <p:spPr>
          <a:xfrm>
            <a:off x="8878" y="1408594"/>
            <a:ext cx="6312022" cy="373157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F74E5C5-DAC9-443B-9C95-F9652D4F9160}"/>
              </a:ext>
            </a:extLst>
          </p:cNvPr>
          <p:cNvSpPr txBox="1"/>
          <p:nvPr/>
        </p:nvSpPr>
        <p:spPr>
          <a:xfrm>
            <a:off x="215636" y="271847"/>
            <a:ext cx="11565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Co-expression network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5 key CRC gene and 25 </a:t>
            </a:r>
            <a:r>
              <a:rPr lang="en-US" altLang="zh-CN" sz="2400" b="1" dirty="0" err="1"/>
              <a:t>lnc</a:t>
            </a:r>
            <a:r>
              <a:rPr lang="en-US" altLang="zh-CN" sz="2400" b="1" dirty="0"/>
              <a:t>-gene(56trans)</a:t>
            </a:r>
            <a:endParaRPr lang="zh-CN" altLang="en-US" sz="2400" b="1" dirty="0"/>
          </a:p>
          <a:p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6502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B510FF-39E3-473F-8C45-A3BA0A31F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71" b="-146"/>
          <a:stretch/>
        </p:blipFill>
        <p:spPr>
          <a:xfrm>
            <a:off x="0" y="895547"/>
            <a:ext cx="4152550" cy="504279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A2A502-4E67-4183-9959-9018EE54013D}"/>
              </a:ext>
            </a:extLst>
          </p:cNvPr>
          <p:cNvSpPr txBox="1"/>
          <p:nvPr/>
        </p:nvSpPr>
        <p:spPr>
          <a:xfrm>
            <a:off x="1547645" y="6100380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miR-19-3p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762D63-51EC-4CA0-B9CF-F1429E9DC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267" b="-180"/>
          <a:stretch/>
        </p:blipFill>
        <p:spPr>
          <a:xfrm>
            <a:off x="4152550" y="895547"/>
            <a:ext cx="3979179" cy="52147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6E6303-64D4-426E-BB9E-B2BEBCE1EA1B}"/>
              </a:ext>
            </a:extLst>
          </p:cNvPr>
          <p:cNvSpPr txBox="1"/>
          <p:nvPr/>
        </p:nvSpPr>
        <p:spPr>
          <a:xfrm>
            <a:off x="5798194" y="6115233"/>
            <a:ext cx="1390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miR-96-5p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40EC72-D0CB-4DBD-B90C-4EF206B96A2D}"/>
              </a:ext>
            </a:extLst>
          </p:cNvPr>
          <p:cNvSpPr txBox="1"/>
          <p:nvPr/>
        </p:nvSpPr>
        <p:spPr>
          <a:xfrm>
            <a:off x="10129707" y="6115233"/>
            <a:ext cx="173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miR-9-5p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92BA4D-82FE-45E5-A5EA-0488B72753A1}"/>
              </a:ext>
            </a:extLst>
          </p:cNvPr>
          <p:cNvSpPr/>
          <p:nvPr/>
        </p:nvSpPr>
        <p:spPr>
          <a:xfrm>
            <a:off x="1180730" y="2585766"/>
            <a:ext cx="832627" cy="8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D813D5-F8D3-4630-A32F-1820A6B1AF7B}"/>
              </a:ext>
            </a:extLst>
          </p:cNvPr>
          <p:cNvSpPr/>
          <p:nvPr/>
        </p:nvSpPr>
        <p:spPr>
          <a:xfrm>
            <a:off x="5370428" y="2904967"/>
            <a:ext cx="855531" cy="14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DE81AD-559F-4F8E-BFB0-29CD1FDAF403}"/>
              </a:ext>
            </a:extLst>
          </p:cNvPr>
          <p:cNvSpPr txBox="1"/>
          <p:nvPr/>
        </p:nvSpPr>
        <p:spPr>
          <a:xfrm>
            <a:off x="215636" y="271848"/>
            <a:ext cx="11778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miRNA</a:t>
            </a:r>
            <a:r>
              <a:rPr lang="zh-CN" altLang="en-US" sz="2400" b="1" dirty="0"/>
              <a:t>靶基因</a:t>
            </a:r>
            <a:r>
              <a:rPr lang="en-US" altLang="zh-CN" sz="2400" b="1" dirty="0"/>
              <a:t>KEGG</a:t>
            </a:r>
            <a:r>
              <a:rPr lang="zh-CN" altLang="en-US" sz="2400" b="1" dirty="0"/>
              <a:t>富集：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D2B683-2CD9-4E71-9C86-3722F2CE7B50}"/>
              </a:ext>
            </a:extLst>
          </p:cNvPr>
          <p:cNvSpPr/>
          <p:nvPr/>
        </p:nvSpPr>
        <p:spPr>
          <a:xfrm>
            <a:off x="736848" y="4149714"/>
            <a:ext cx="1260232" cy="184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83A0019-1910-4D95-A1D4-310CB86378BA}"/>
              </a:ext>
            </a:extLst>
          </p:cNvPr>
          <p:cNvSpPr/>
          <p:nvPr/>
        </p:nvSpPr>
        <p:spPr>
          <a:xfrm>
            <a:off x="506027" y="5536113"/>
            <a:ext cx="1554676" cy="184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8E3855-C1B5-4BD4-8CD1-1A44EA8173BD}"/>
              </a:ext>
            </a:extLst>
          </p:cNvPr>
          <p:cNvSpPr/>
          <p:nvPr/>
        </p:nvSpPr>
        <p:spPr>
          <a:xfrm>
            <a:off x="1137818" y="3341847"/>
            <a:ext cx="832627" cy="86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D61D620-72CF-4915-935D-1B645BA5CF75}"/>
              </a:ext>
            </a:extLst>
          </p:cNvPr>
          <p:cNvGrpSpPr/>
          <p:nvPr/>
        </p:nvGrpSpPr>
        <p:grpSpPr>
          <a:xfrm>
            <a:off x="8035973" y="1026031"/>
            <a:ext cx="4138271" cy="4793942"/>
            <a:chOff x="8140118" y="1047565"/>
            <a:chExt cx="3979178" cy="463805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F2E7223-ABEB-46C9-85CB-7E7A155DB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0118" y="1047565"/>
              <a:ext cx="3979178" cy="4638051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F1B80DA-EA69-441B-B44F-72FAF397646C}"/>
                </a:ext>
              </a:extLst>
            </p:cNvPr>
            <p:cNvSpPr/>
            <p:nvPr/>
          </p:nvSpPr>
          <p:spPr>
            <a:xfrm>
              <a:off x="9507984" y="4583257"/>
              <a:ext cx="843482" cy="1219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D0617BF-B70A-448C-856D-8A8546CDFF52}"/>
                </a:ext>
              </a:extLst>
            </p:cNvPr>
            <p:cNvSpPr/>
            <p:nvPr/>
          </p:nvSpPr>
          <p:spPr>
            <a:xfrm>
              <a:off x="9482831" y="1406521"/>
              <a:ext cx="843482" cy="1219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A8BC8FA-8DC3-4642-8367-8DAAFF610AEC}"/>
                </a:ext>
              </a:extLst>
            </p:cNvPr>
            <p:cNvSpPr/>
            <p:nvPr/>
          </p:nvSpPr>
          <p:spPr>
            <a:xfrm>
              <a:off x="9028590" y="2180357"/>
              <a:ext cx="1334712" cy="1219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A40AB46-7B97-4F44-A625-49DECCF1944B}"/>
                </a:ext>
              </a:extLst>
            </p:cNvPr>
            <p:cNvSpPr/>
            <p:nvPr/>
          </p:nvSpPr>
          <p:spPr>
            <a:xfrm>
              <a:off x="9519820" y="3149504"/>
              <a:ext cx="843482" cy="1219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00F44A7-BB74-4121-833F-11EB9E30CD31}"/>
              </a:ext>
            </a:extLst>
          </p:cNvPr>
          <p:cNvSpPr/>
          <p:nvPr/>
        </p:nvSpPr>
        <p:spPr>
          <a:xfrm>
            <a:off x="4634145" y="1832248"/>
            <a:ext cx="1593294" cy="14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6F38A5-799F-458A-B726-503A4EDBC42C}"/>
              </a:ext>
            </a:extLst>
          </p:cNvPr>
          <p:cNvSpPr/>
          <p:nvPr/>
        </p:nvSpPr>
        <p:spPr>
          <a:xfrm>
            <a:off x="5141089" y="4584325"/>
            <a:ext cx="1084870" cy="1208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88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F693785-DA57-476D-9A0C-DF2AE9B84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696" y="0"/>
            <a:ext cx="7087789" cy="61566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9491233-988F-4445-99DD-4E6CCF69E5E2}"/>
              </a:ext>
            </a:extLst>
          </p:cNvPr>
          <p:cNvSpPr txBox="1"/>
          <p:nvPr/>
        </p:nvSpPr>
        <p:spPr>
          <a:xfrm>
            <a:off x="215636" y="271848"/>
            <a:ext cx="11778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key miRNA</a:t>
            </a:r>
            <a:r>
              <a:rPr lang="zh-CN" altLang="en-US" sz="2400" b="1" dirty="0"/>
              <a:t>互作网络：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F69ACD-2369-48AC-A5D8-6A1ACFA5313B}"/>
              </a:ext>
            </a:extLst>
          </p:cNvPr>
          <p:cNvSpPr txBox="1"/>
          <p:nvPr/>
        </p:nvSpPr>
        <p:spPr>
          <a:xfrm>
            <a:off x="0" y="1033477"/>
            <a:ext cx="184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miR-19-3p</a:t>
            </a:r>
          </a:p>
          <a:p>
            <a:r>
              <a:rPr lang="zh-CN" altLang="en-US" dirty="0"/>
              <a:t>miR-96-5p</a:t>
            </a:r>
            <a:endParaRPr lang="en-US" altLang="zh-CN" dirty="0"/>
          </a:p>
          <a:p>
            <a:r>
              <a:rPr lang="zh-CN" altLang="en-US" dirty="0"/>
              <a:t>miR-9-5p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237B8A-8C46-4922-9773-9B382C04F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2164"/>
            <a:ext cx="5229919" cy="10261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F84969-B7BC-430E-BC25-6FA6A32BC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03701"/>
            <a:ext cx="4722920" cy="10538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03E2A5-9B08-4281-81F2-F5874F79F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678302"/>
            <a:ext cx="5068696" cy="8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9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584BD5-7CD1-467E-AC77-D7BBF0E5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07" y="936606"/>
            <a:ext cx="4315438" cy="55339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0DA00D-964F-4402-AAE6-8DD9CF49E757}"/>
              </a:ext>
            </a:extLst>
          </p:cNvPr>
          <p:cNvSpPr txBox="1"/>
          <p:nvPr/>
        </p:nvSpPr>
        <p:spPr>
          <a:xfrm>
            <a:off x="215636" y="271848"/>
            <a:ext cx="11778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lncRNA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TF</a:t>
            </a:r>
            <a:r>
              <a:rPr lang="zh-CN" altLang="en-US" sz="2400" b="1" dirty="0"/>
              <a:t>互作：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0BAC09-CF38-46CA-AA0D-9B4C14DDCE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54" b="1322"/>
          <a:stretch/>
        </p:blipFill>
        <p:spPr>
          <a:xfrm>
            <a:off x="3180856" y="2035862"/>
            <a:ext cx="3446847" cy="30170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BC45A1-1751-4B47-B615-1514C59D9A9E}"/>
              </a:ext>
            </a:extLst>
          </p:cNvPr>
          <p:cNvSpPr txBox="1"/>
          <p:nvPr/>
        </p:nvSpPr>
        <p:spPr>
          <a:xfrm>
            <a:off x="198268" y="705774"/>
            <a:ext cx="4315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lncRNA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Protein</a:t>
            </a:r>
            <a:r>
              <a:rPr lang="zh-CN" altLang="en-US" sz="2400" b="1" dirty="0"/>
              <a:t>互作：</a:t>
            </a:r>
          </a:p>
        </p:txBody>
      </p:sp>
    </p:spTree>
    <p:extLst>
      <p:ext uri="{BB962C8B-B14F-4D97-AF65-F5344CB8AC3E}">
        <p14:creationId xmlns:p14="http://schemas.microsoft.com/office/powerpoint/2010/main" val="863508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1ED69E-3BBA-40D5-A9B1-551AEC3D997C}"/>
              </a:ext>
            </a:extLst>
          </p:cNvPr>
          <p:cNvSpPr txBox="1"/>
          <p:nvPr/>
        </p:nvSpPr>
        <p:spPr>
          <a:xfrm>
            <a:off x="8508410" y="4592907"/>
            <a:ext cx="247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thanks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334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FE7F8A-2412-4C92-B88D-0804C94B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6" y="449895"/>
            <a:ext cx="10067925" cy="9334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917752-6C2E-4425-B7FF-87C821031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260" y="1671922"/>
            <a:ext cx="6845665" cy="20811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8D8EF0-A7E3-45BE-822A-00E108BF3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262" y="4234289"/>
            <a:ext cx="5485117" cy="27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9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8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ADF88C-EA79-4B86-9C53-C71D4D339997}"/>
              </a:ext>
            </a:extLst>
          </p:cNvPr>
          <p:cNvSpPr txBox="1"/>
          <p:nvPr/>
        </p:nvSpPr>
        <p:spPr>
          <a:xfrm>
            <a:off x="687054" y="769911"/>
            <a:ext cx="3684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b="1" dirty="0"/>
              <a:t>课题背景介绍</a:t>
            </a:r>
            <a:endParaRPr lang="en-US" altLang="zh-CN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b="1" dirty="0"/>
              <a:t>技术路线</a:t>
            </a:r>
            <a:endParaRPr lang="en-US" altLang="zh-CN" sz="3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600" b="1" dirty="0"/>
              <a:t>初步分析结果</a:t>
            </a:r>
          </a:p>
        </p:txBody>
      </p:sp>
    </p:spTree>
    <p:extLst>
      <p:ext uri="{BB962C8B-B14F-4D97-AF65-F5344CB8AC3E}">
        <p14:creationId xmlns:p14="http://schemas.microsoft.com/office/powerpoint/2010/main" val="159687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28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8C00FC-D15A-4FA6-B8E1-8B208E131F49}"/>
              </a:ext>
            </a:extLst>
          </p:cNvPr>
          <p:cNvSpPr txBox="1"/>
          <p:nvPr/>
        </p:nvSpPr>
        <p:spPr>
          <a:xfrm>
            <a:off x="215636" y="271846"/>
            <a:ext cx="11516139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Colorectal Cancer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dirty="0"/>
              <a:t>CRC</a:t>
            </a:r>
            <a:r>
              <a:rPr lang="zh-CN" altLang="en-US" dirty="0"/>
              <a:t>的发生率和死亡率在全球范围内差异很大。根据世界卫生组织（</a:t>
            </a:r>
            <a:r>
              <a:rPr lang="en-US" altLang="zh-CN" dirty="0"/>
              <a:t>World Health Organization</a:t>
            </a:r>
            <a:r>
              <a:rPr lang="zh-CN" altLang="en-US" dirty="0"/>
              <a:t>）</a:t>
            </a:r>
            <a:r>
              <a:rPr lang="en-US" altLang="zh-CN" dirty="0"/>
              <a:t>GLOBOCAN</a:t>
            </a:r>
            <a:r>
              <a:rPr lang="zh-CN" altLang="en-US" dirty="0"/>
              <a:t>数据库，在全球范围内，</a:t>
            </a:r>
            <a:r>
              <a:rPr lang="en-US" altLang="zh-CN" dirty="0"/>
              <a:t>CRC</a:t>
            </a:r>
            <a:r>
              <a:rPr lang="zh-CN" altLang="en-US" dirty="0"/>
              <a:t>是男性中第三大最常被诊断出的癌症，在女性中第二大，在</a:t>
            </a:r>
            <a:r>
              <a:rPr lang="en-US" altLang="zh-CN" dirty="0"/>
              <a:t>2018</a:t>
            </a:r>
            <a:r>
              <a:rPr lang="zh-CN" altLang="en-US" dirty="0"/>
              <a:t>年有</a:t>
            </a:r>
            <a:r>
              <a:rPr lang="en-US" altLang="zh-CN" dirty="0"/>
              <a:t>180</a:t>
            </a:r>
            <a:r>
              <a:rPr lang="zh-CN" altLang="en-US" dirty="0"/>
              <a:t>万新病例和近</a:t>
            </a:r>
            <a:r>
              <a:rPr lang="en-US" altLang="zh-CN" dirty="0"/>
              <a:t>861,000</a:t>
            </a:r>
            <a:r>
              <a:rPr lang="zh-CN" altLang="en-US" dirty="0"/>
              <a:t>例死亡。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b="1" dirty="0"/>
              <a:t>AOM/DSS </a:t>
            </a:r>
            <a:r>
              <a:rPr lang="zh-CN" altLang="en-US" sz="2400" b="1" dirty="0"/>
              <a:t>小鼠模型：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dirty="0"/>
              <a:t>CRC</a:t>
            </a:r>
            <a:r>
              <a:rPr lang="zh-CN" altLang="en-US" dirty="0"/>
              <a:t>动物模型为研究</a:t>
            </a:r>
            <a:r>
              <a:rPr lang="en-US" altLang="zh-CN" dirty="0"/>
              <a:t>CRC</a:t>
            </a:r>
            <a:r>
              <a:rPr lang="zh-CN" altLang="en-US" dirty="0"/>
              <a:t>复杂发展和发病机理提供了重要的途径，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动物研究不能替代人类临床试验，但是必须在临床前研究中适当地使用它们，这样，以人类诊断和治疗为导向的试验就可以变得更加明确。</a:t>
            </a:r>
            <a:endParaRPr lang="en-US" altLang="zh-CN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A3698F-4B9C-4D96-B410-ECA9AF58AA29}"/>
              </a:ext>
            </a:extLst>
          </p:cNvPr>
          <p:cNvSpPr txBox="1"/>
          <p:nvPr/>
        </p:nvSpPr>
        <p:spPr>
          <a:xfrm>
            <a:off x="-71020" y="6324544"/>
            <a:ext cx="10067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2"/>
              </a:rPr>
              <a:t>https://www.uptodate.com/contents/colorectal-cancer-epidemiology-risk-factors-and-protective-factors</a:t>
            </a:r>
            <a:endParaRPr lang="en-US" altLang="zh-CN" sz="1400" dirty="0"/>
          </a:p>
          <a:p>
            <a:r>
              <a:rPr lang="en-US" altLang="zh-CN" sz="1400" dirty="0">
                <a:hlinkClick r:id="rId3"/>
              </a:rPr>
              <a:t>https://www.ncbi.nlm.nih.gov/pmc/articles/PMC3072657/</a:t>
            </a:r>
            <a:endParaRPr lang="en-US" altLang="zh-CN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C7BF3D-412B-4F4D-8A86-C275B13258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5" r="849"/>
          <a:stretch/>
        </p:blipFill>
        <p:spPr>
          <a:xfrm>
            <a:off x="215636" y="4088540"/>
            <a:ext cx="4538120" cy="190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EACD2AF-7EA9-4EC2-8E32-8CBDDEEC3A55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LncRNA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A3AD11-6F24-484A-8490-0F3E6674A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0" y="863101"/>
            <a:ext cx="5342194" cy="38730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8BC3AF-3778-41F1-AB07-944CAC6C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531" y="863101"/>
            <a:ext cx="6192179" cy="31225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D956C6-2BDB-44F8-9124-CC7E3502D20B}"/>
              </a:ext>
            </a:extLst>
          </p:cNvPr>
          <p:cNvSpPr txBox="1"/>
          <p:nvPr/>
        </p:nvSpPr>
        <p:spPr>
          <a:xfrm>
            <a:off x="-95083" y="6586154"/>
            <a:ext cx="92302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4"/>
              </a:rPr>
              <a:t>https://www.ncbi.nlm.nih.gov/pmc/articles/PMC6888455/#B1-ijms-20-05758</a:t>
            </a:r>
            <a:endParaRPr lang="en-US" altLang="zh-CN" sz="1400" dirty="0"/>
          </a:p>
          <a:p>
            <a:endParaRPr lang="en-US" altLang="zh-CN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0DCA3E-2676-4ED7-BCFB-522328527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90" y="5026319"/>
            <a:ext cx="6328807" cy="12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DE329C-25EE-49E0-B6AB-589B619A2B51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技术路线：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ED17F3-C04B-4BC3-B1AE-B318BB6A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70" y="611911"/>
            <a:ext cx="5039362" cy="62460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EA8C0D-7B37-4201-ACF4-A25E144A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522" y="12812"/>
            <a:ext cx="3911477" cy="8642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084E19-27B1-465C-A7C4-F0CC2E1B4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521" y="2495492"/>
            <a:ext cx="3911479" cy="10732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E98DF3-1CE2-45CE-B09D-BDFC20A28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764" y="3781478"/>
            <a:ext cx="3829235" cy="9439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DF494D-0230-45CF-896C-AFC19AD7B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0522" y="1209506"/>
            <a:ext cx="3911478" cy="9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4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DE329C-25EE-49E0-B6AB-589B619A2B51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质控和比对率：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72F8E2-433E-4C73-8253-85B25015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15" y="652356"/>
            <a:ext cx="4013597" cy="26940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FCDC917-E74A-45AD-B791-F6FA3605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693" y="618094"/>
            <a:ext cx="4076922" cy="2762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80ECE20-DE22-4695-9DDD-72AD0A59C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990" y="3761185"/>
            <a:ext cx="3722703" cy="2496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DF04E5B-2FFF-4BD8-BFCE-6F259C4FB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664" y="3429000"/>
            <a:ext cx="3449807" cy="33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8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7ABC36-ADF2-4219-8250-2E8B18A03FA0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基因差异表达分析：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5DA4CF-D54A-44BA-A245-E1DD23F0E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6" y="1316878"/>
            <a:ext cx="4949235" cy="32422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73C2194-BB6B-4B6C-9F63-E42313DEF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368" y="4262333"/>
            <a:ext cx="2286673" cy="232382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4DC58F3-84A4-47B4-A9DC-BD8DEC508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385" y="407375"/>
            <a:ext cx="5843615" cy="38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3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ADE329C-25EE-49E0-B6AB-589B619A2B51}"/>
              </a:ext>
            </a:extLst>
          </p:cNvPr>
          <p:cNvSpPr txBox="1"/>
          <p:nvPr/>
        </p:nvSpPr>
        <p:spPr>
          <a:xfrm>
            <a:off x="215635" y="207522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差异表达基因</a:t>
            </a:r>
            <a:r>
              <a:rPr lang="en-US" altLang="zh-CN" sz="2400" b="1" dirty="0"/>
              <a:t>KEGG</a:t>
            </a:r>
            <a:r>
              <a:rPr lang="zh-CN" altLang="en-US" sz="2400" b="1" dirty="0"/>
              <a:t>富集分析：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CAD981-5D35-428E-A35B-0D0C63AA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106"/>
            <a:ext cx="5317738" cy="57917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37498BA-B662-462C-B251-89459FC0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05" y="733511"/>
            <a:ext cx="5282340" cy="59169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EE4B76-46CB-47EB-89E9-E8BF5AD43665}"/>
              </a:ext>
            </a:extLst>
          </p:cNvPr>
          <p:cNvSpPr/>
          <p:nvPr/>
        </p:nvSpPr>
        <p:spPr>
          <a:xfrm>
            <a:off x="1136355" y="5273337"/>
            <a:ext cx="1313882" cy="124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A339E9-5F04-459F-8511-77A55ABE3A10}"/>
              </a:ext>
            </a:extLst>
          </p:cNvPr>
          <p:cNvSpPr/>
          <p:nvPr/>
        </p:nvSpPr>
        <p:spPr>
          <a:xfrm>
            <a:off x="781235" y="1288726"/>
            <a:ext cx="1661603" cy="124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ED3998-B534-4144-8BEA-E43E6036DE9A}"/>
              </a:ext>
            </a:extLst>
          </p:cNvPr>
          <p:cNvSpPr/>
          <p:nvPr/>
        </p:nvSpPr>
        <p:spPr>
          <a:xfrm>
            <a:off x="1137833" y="3659081"/>
            <a:ext cx="1313882" cy="124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435C16-2D93-43C2-899F-E4DF70292A10}"/>
              </a:ext>
            </a:extLst>
          </p:cNvPr>
          <p:cNvSpPr/>
          <p:nvPr/>
        </p:nvSpPr>
        <p:spPr>
          <a:xfrm>
            <a:off x="7226423" y="6377134"/>
            <a:ext cx="1689730" cy="121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00508A-7608-4801-9F70-E82D2EBD4D2A}"/>
              </a:ext>
            </a:extLst>
          </p:cNvPr>
          <p:cNvSpPr/>
          <p:nvPr/>
        </p:nvSpPr>
        <p:spPr>
          <a:xfrm>
            <a:off x="7395098" y="2135074"/>
            <a:ext cx="1566921" cy="121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5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224B610-81FC-498E-A26E-6D3104AE64FD}"/>
              </a:ext>
            </a:extLst>
          </p:cNvPr>
          <p:cNvSpPr txBox="1"/>
          <p:nvPr/>
        </p:nvSpPr>
        <p:spPr>
          <a:xfrm>
            <a:off x="215636" y="271846"/>
            <a:ext cx="11516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/>
              <a:t>maSigPro</a:t>
            </a:r>
            <a:r>
              <a:rPr lang="zh-CN" altLang="en-US" sz="2400" b="1" dirty="0"/>
              <a:t>时间序列分析：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B07F9F-2724-4E4B-A885-B0F1AF4A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4" y="811685"/>
            <a:ext cx="5418535" cy="53988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176061-B619-4CAB-873C-36983D050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423" y="983010"/>
            <a:ext cx="5165579" cy="522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3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338</Words>
  <Application>Microsoft Office PowerPoint</Application>
  <PresentationFormat>宽屏</PresentationFormat>
  <Paragraphs>45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jmzhang</dc:creator>
  <cp:lastModifiedBy>jmzhang</cp:lastModifiedBy>
  <cp:revision>33</cp:revision>
  <dcterms:created xsi:type="dcterms:W3CDTF">2020-09-11T01:45:30Z</dcterms:created>
  <dcterms:modified xsi:type="dcterms:W3CDTF">2020-09-12T06:31:21Z</dcterms:modified>
</cp:coreProperties>
</file>