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75" r:id="rId2"/>
    <p:sldId id="276" r:id="rId3"/>
    <p:sldId id="281" r:id="rId4"/>
    <p:sldId id="283" r:id="rId5"/>
    <p:sldId id="285" r:id="rId6"/>
    <p:sldId id="286" r:id="rId7"/>
    <p:sldId id="287" r:id="rId8"/>
    <p:sldId id="289" r:id="rId9"/>
    <p:sldId id="290" r:id="rId10"/>
    <p:sldId id="28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38" autoAdjust="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6F35B-0075-438C-93B3-203E4DCEDCD9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086F9-8F70-4642-9326-5A751CC7D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932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A267-176E-4973-97B5-03E3FB5CEC27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A267-176E-4973-97B5-03E3FB5CEC27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A267-176E-4973-97B5-03E3FB5CEC27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A267-176E-4973-97B5-03E3FB5CEC27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A267-176E-4973-97B5-03E3FB5CEC27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A267-176E-4973-97B5-03E3FB5CEC27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A267-176E-4973-97B5-03E3FB5CEC27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A267-176E-4973-97B5-03E3FB5CEC27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A267-176E-4973-97B5-03E3FB5CEC27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A267-176E-4973-97B5-03E3FB5CEC27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A267-176E-4973-97B5-03E3FB5CEC27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CA267-176E-4973-97B5-03E3FB5CEC27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82784"/>
              </p:ext>
            </p:extLst>
          </p:nvPr>
        </p:nvGraphicFramePr>
        <p:xfrm>
          <a:off x="1716613" y="1782457"/>
          <a:ext cx="878114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731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5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4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851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项目列表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开始时间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现阶段主要问题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结直肠癌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2020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年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6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月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18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号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lncRNA-mRNA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共表达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416727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399299" y="90382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/>
              <a:t>课题总览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14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221791"/>
              </p:ext>
            </p:extLst>
          </p:nvPr>
        </p:nvGraphicFramePr>
        <p:xfrm>
          <a:off x="1618394" y="1352066"/>
          <a:ext cx="8781143" cy="1376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731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5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4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1525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下步计划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）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lncRNA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和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RNA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共表达网络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）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差异表达的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lncRNA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组与组蛋白修饰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277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6645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563" y="1020317"/>
            <a:ext cx="5342857" cy="4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15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7FE4799-7064-4657-91B9-9C00E38868E1}"/>
              </a:ext>
            </a:extLst>
          </p:cNvPr>
          <p:cNvSpPr txBox="1"/>
          <p:nvPr/>
        </p:nvSpPr>
        <p:spPr>
          <a:xfrm>
            <a:off x="665827" y="333930"/>
            <a:ext cx="2894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主要工作：</a:t>
            </a:r>
            <a:endParaRPr lang="en-US" altLang="zh-CN" sz="36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1D8B995-52FD-46D0-9BF2-FFCAA9A87B6C}"/>
              </a:ext>
            </a:extLst>
          </p:cNvPr>
          <p:cNvSpPr txBox="1"/>
          <p:nvPr/>
        </p:nvSpPr>
        <p:spPr>
          <a:xfrm>
            <a:off x="1171852" y="1278384"/>
            <a:ext cx="60762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确定了最终使用的</a:t>
            </a:r>
            <a:r>
              <a:rPr lang="en-US" altLang="zh-CN" dirty="0" err="1"/>
              <a:t>lnc</a:t>
            </a:r>
            <a:r>
              <a:rPr lang="zh-CN" altLang="en-US" dirty="0"/>
              <a:t>注释文件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时间序列分析（</a:t>
            </a:r>
            <a:r>
              <a:rPr lang="en-US" altLang="zh-CN" dirty="0" err="1"/>
              <a:t>maSigPro</a:t>
            </a:r>
            <a:r>
              <a:rPr lang="zh-CN" altLang="en-US" dirty="0"/>
              <a:t>）：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找到动态表达的</a:t>
            </a:r>
            <a:r>
              <a:rPr lang="en-US" altLang="zh-CN" dirty="0" err="1"/>
              <a:t>lnc</a:t>
            </a:r>
            <a:r>
              <a:rPr lang="zh-CN" altLang="en-US" dirty="0"/>
              <a:t>和</a:t>
            </a:r>
            <a:r>
              <a:rPr lang="en-US" altLang="zh-CN" dirty="0"/>
              <a:t>coding gene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动态表达</a:t>
            </a:r>
            <a:r>
              <a:rPr lang="en-US" altLang="zh-CN" dirty="0"/>
              <a:t>coding gene</a:t>
            </a:r>
            <a:r>
              <a:rPr lang="zh-CN" altLang="en-US" dirty="0"/>
              <a:t>的功能富集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计算动态表达的</a:t>
            </a:r>
            <a:r>
              <a:rPr lang="en-US" altLang="zh-CN" dirty="0" err="1"/>
              <a:t>lnc</a:t>
            </a:r>
            <a:r>
              <a:rPr lang="zh-CN" altLang="en-US" dirty="0"/>
              <a:t>和</a:t>
            </a:r>
            <a:r>
              <a:rPr lang="en-US" altLang="zh-CN" dirty="0"/>
              <a:t>coding gene</a:t>
            </a:r>
            <a:r>
              <a:rPr lang="zh-CN" altLang="en-US" dirty="0"/>
              <a:t>的相关性和显著性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AB38F87-5635-4A60-B27B-CD9886ED8488}"/>
              </a:ext>
            </a:extLst>
          </p:cNvPr>
          <p:cNvSpPr txBox="1"/>
          <p:nvPr/>
        </p:nvSpPr>
        <p:spPr>
          <a:xfrm>
            <a:off x="665827" y="3251446"/>
            <a:ext cx="2894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主要问题：</a:t>
            </a:r>
            <a:endParaRPr lang="en-US" altLang="zh-CN" sz="36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CN" sz="36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FC72C1A-103B-40A7-B084-E08F21C5B35F}"/>
              </a:ext>
            </a:extLst>
          </p:cNvPr>
          <p:cNvSpPr txBox="1"/>
          <p:nvPr/>
        </p:nvSpPr>
        <p:spPr>
          <a:xfrm>
            <a:off x="1171852" y="4372143"/>
            <a:ext cx="554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想做</a:t>
            </a:r>
            <a:r>
              <a:rPr lang="en-US" altLang="zh-CN" dirty="0"/>
              <a:t>WGCNA</a:t>
            </a:r>
            <a:r>
              <a:rPr lang="zh-CN" altLang="en-US" dirty="0"/>
              <a:t>共表达分析但是软阈值不理想</a:t>
            </a:r>
          </a:p>
        </p:txBody>
      </p:sp>
    </p:spTree>
    <p:extLst>
      <p:ext uri="{BB962C8B-B14F-4D97-AF65-F5344CB8AC3E}">
        <p14:creationId xmlns:p14="http://schemas.microsoft.com/office/powerpoint/2010/main" val="3234153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4AD39E8C-E4AF-4958-8296-11F0464408B2}"/>
              </a:ext>
            </a:extLst>
          </p:cNvPr>
          <p:cNvSpPr txBox="1"/>
          <p:nvPr/>
        </p:nvSpPr>
        <p:spPr>
          <a:xfrm>
            <a:off x="133164" y="266330"/>
            <a:ext cx="9552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确定最后使用的</a:t>
            </a:r>
            <a:r>
              <a:rPr lang="en-US" altLang="zh-CN" sz="2800" dirty="0" err="1"/>
              <a:t>lnc</a:t>
            </a:r>
            <a:r>
              <a:rPr lang="zh-CN" altLang="en-US" sz="2800" dirty="0"/>
              <a:t>注释文件：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3BE5FBB8-C180-4E3F-92C6-9D5F26530FF3}"/>
              </a:ext>
            </a:extLst>
          </p:cNvPr>
          <p:cNvGrpSpPr/>
          <p:nvPr/>
        </p:nvGrpSpPr>
        <p:grpSpPr>
          <a:xfrm>
            <a:off x="1182847" y="1322359"/>
            <a:ext cx="5662570" cy="4307806"/>
            <a:chOff x="1182847" y="1322359"/>
            <a:chExt cx="5662570" cy="4307806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284EFFB0-9C16-4F09-BDAA-FFB5290601E3}"/>
                </a:ext>
              </a:extLst>
            </p:cNvPr>
            <p:cNvGrpSpPr/>
            <p:nvPr/>
          </p:nvGrpSpPr>
          <p:grpSpPr>
            <a:xfrm>
              <a:off x="1182847" y="1322359"/>
              <a:ext cx="3892492" cy="4307806"/>
              <a:chOff x="1182847" y="1322359"/>
              <a:chExt cx="3892492" cy="4307806"/>
            </a:xfrm>
          </p:grpSpPr>
          <p:sp>
            <p:nvSpPr>
              <p:cNvPr id="3" name="流程图: 过程 2">
                <a:extLst>
                  <a:ext uri="{FF2B5EF4-FFF2-40B4-BE49-F238E27FC236}">
                    <a16:creationId xmlns:a16="http://schemas.microsoft.com/office/drawing/2014/main" id="{9FC58A8E-0C60-4FA5-94F1-CD9EE66B758C}"/>
                  </a:ext>
                </a:extLst>
              </p:cNvPr>
              <p:cNvSpPr/>
              <p:nvPr/>
            </p:nvSpPr>
            <p:spPr>
              <a:xfrm>
                <a:off x="1182847" y="1322359"/>
                <a:ext cx="2281806" cy="523220"/>
              </a:xfrm>
              <a:prstGeom prst="flowChartProcess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Kaessmann</a:t>
                </a:r>
                <a:r>
                  <a:rPr lang="zh-CN" altLang="en-US" dirty="0"/>
                  <a:t>的</a:t>
                </a:r>
                <a:r>
                  <a:rPr lang="en-US" altLang="zh-CN" dirty="0" err="1"/>
                  <a:t>lnc</a:t>
                </a:r>
                <a:r>
                  <a:rPr lang="zh-CN" altLang="en-US" dirty="0"/>
                  <a:t>注释</a:t>
                </a:r>
              </a:p>
            </p:txBody>
          </p:sp>
          <p:sp>
            <p:nvSpPr>
              <p:cNvPr id="4" name="流程图: 过程 3">
                <a:extLst>
                  <a:ext uri="{FF2B5EF4-FFF2-40B4-BE49-F238E27FC236}">
                    <a16:creationId xmlns:a16="http://schemas.microsoft.com/office/drawing/2014/main" id="{DA19A309-FB5D-4BE5-946E-07519FFA3587}"/>
                  </a:ext>
                </a:extLst>
              </p:cNvPr>
              <p:cNvSpPr/>
              <p:nvPr/>
            </p:nvSpPr>
            <p:spPr>
              <a:xfrm>
                <a:off x="3011647" y="2234116"/>
                <a:ext cx="1729530" cy="523220"/>
              </a:xfrm>
              <a:prstGeom prst="flowChartProcess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Ensembl</a:t>
                </a:r>
                <a:r>
                  <a:rPr lang="zh-CN" altLang="en-US" dirty="0"/>
                  <a:t>的注释</a:t>
                </a:r>
              </a:p>
            </p:txBody>
          </p:sp>
          <p:sp>
            <p:nvSpPr>
              <p:cNvPr id="5" name="流程图: 过程 4">
                <a:extLst>
                  <a:ext uri="{FF2B5EF4-FFF2-40B4-BE49-F238E27FC236}">
                    <a16:creationId xmlns:a16="http://schemas.microsoft.com/office/drawing/2014/main" id="{426676E4-AB3F-40FB-A2AD-C682FBD35B92}"/>
                  </a:ext>
                </a:extLst>
              </p:cNvPr>
              <p:cNvSpPr/>
              <p:nvPr/>
            </p:nvSpPr>
            <p:spPr>
              <a:xfrm>
                <a:off x="3011647" y="4089805"/>
                <a:ext cx="2063692" cy="523220"/>
              </a:xfrm>
              <a:prstGeom prst="flowChartProcess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Noncode</a:t>
                </a:r>
                <a:r>
                  <a:rPr lang="zh-CN" altLang="en-US" dirty="0"/>
                  <a:t>的</a:t>
                </a:r>
                <a:r>
                  <a:rPr lang="en-US" altLang="zh-CN" dirty="0" err="1"/>
                  <a:t>lnc</a:t>
                </a:r>
                <a:r>
                  <a:rPr lang="zh-CN" altLang="en-US" dirty="0"/>
                  <a:t>注释</a:t>
                </a:r>
              </a:p>
            </p:txBody>
          </p:sp>
          <p:sp>
            <p:nvSpPr>
              <p:cNvPr id="6" name="箭头: 下 5">
                <a:extLst>
                  <a:ext uri="{FF2B5EF4-FFF2-40B4-BE49-F238E27FC236}">
                    <a16:creationId xmlns:a16="http://schemas.microsoft.com/office/drawing/2014/main" id="{3871FE35-6527-4A8E-A080-2459F2492778}"/>
                  </a:ext>
                </a:extLst>
              </p:cNvPr>
              <p:cNvSpPr/>
              <p:nvPr/>
            </p:nvSpPr>
            <p:spPr>
              <a:xfrm>
                <a:off x="2055302" y="1982842"/>
                <a:ext cx="402672" cy="99518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流程图: 过程 9">
                <a:extLst>
                  <a:ext uri="{FF2B5EF4-FFF2-40B4-BE49-F238E27FC236}">
                    <a16:creationId xmlns:a16="http://schemas.microsoft.com/office/drawing/2014/main" id="{2BE3DDE9-3F26-4B56-981B-B9084ED07D9F}"/>
                  </a:ext>
                </a:extLst>
              </p:cNvPr>
              <p:cNvSpPr/>
              <p:nvPr/>
            </p:nvSpPr>
            <p:spPr>
              <a:xfrm>
                <a:off x="1686186" y="3112578"/>
                <a:ext cx="1140903" cy="523220"/>
              </a:xfrm>
              <a:prstGeom prst="flowChartProcess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Ka_en.gtf</a:t>
                </a:r>
                <a:endParaRPr lang="zh-CN" altLang="en-US" dirty="0"/>
              </a:p>
            </p:txBody>
          </p:sp>
          <p:sp>
            <p:nvSpPr>
              <p:cNvPr id="11" name="箭头: 下 10">
                <a:extLst>
                  <a:ext uri="{FF2B5EF4-FFF2-40B4-BE49-F238E27FC236}">
                    <a16:creationId xmlns:a16="http://schemas.microsoft.com/office/drawing/2014/main" id="{94EB3A35-4DF3-45A4-A84B-5C355E37E1BE}"/>
                  </a:ext>
                </a:extLst>
              </p:cNvPr>
              <p:cNvSpPr/>
              <p:nvPr/>
            </p:nvSpPr>
            <p:spPr>
              <a:xfrm>
                <a:off x="2055302" y="3770347"/>
                <a:ext cx="402672" cy="116213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流程图: 过程 16">
                <a:extLst>
                  <a:ext uri="{FF2B5EF4-FFF2-40B4-BE49-F238E27FC236}">
                    <a16:creationId xmlns:a16="http://schemas.microsoft.com/office/drawing/2014/main" id="{8AC177C1-31FB-420B-BE3A-39620B9AF3B4}"/>
                  </a:ext>
                </a:extLst>
              </p:cNvPr>
              <p:cNvSpPr/>
              <p:nvPr/>
            </p:nvSpPr>
            <p:spPr>
              <a:xfrm>
                <a:off x="1518408" y="5106945"/>
                <a:ext cx="1610684" cy="523220"/>
              </a:xfrm>
              <a:prstGeom prst="flowChartProcess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Ka_en_non.gtf</a:t>
                </a:r>
                <a:endParaRPr lang="zh-CN" altLang="en-US" dirty="0"/>
              </a:p>
            </p:txBody>
          </p:sp>
          <p:sp>
            <p:nvSpPr>
              <p:cNvPr id="18" name="箭头: 左 17">
                <a:extLst>
                  <a:ext uri="{FF2B5EF4-FFF2-40B4-BE49-F238E27FC236}">
                    <a16:creationId xmlns:a16="http://schemas.microsoft.com/office/drawing/2014/main" id="{AF233755-B789-4D30-BDE8-D406FD2A8F01}"/>
                  </a:ext>
                </a:extLst>
              </p:cNvPr>
              <p:cNvSpPr/>
              <p:nvPr/>
            </p:nvSpPr>
            <p:spPr>
              <a:xfrm>
                <a:off x="2457975" y="2378388"/>
                <a:ext cx="461394" cy="163476"/>
              </a:xfrm>
              <a:prstGeom prst="leftArrow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箭头: 左 19">
                <a:extLst>
                  <a:ext uri="{FF2B5EF4-FFF2-40B4-BE49-F238E27FC236}">
                    <a16:creationId xmlns:a16="http://schemas.microsoft.com/office/drawing/2014/main" id="{50927DA9-F705-438C-AA4E-F1732DA0B90F}"/>
                  </a:ext>
                </a:extLst>
              </p:cNvPr>
              <p:cNvSpPr/>
              <p:nvPr/>
            </p:nvSpPr>
            <p:spPr>
              <a:xfrm>
                <a:off x="2491530" y="4304720"/>
                <a:ext cx="461394" cy="163476"/>
              </a:xfrm>
              <a:prstGeom prst="leftArrow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332FD59-DF63-4298-B150-374084D25F99}"/>
                </a:ext>
              </a:extLst>
            </p:cNvPr>
            <p:cNvSpPr txBox="1"/>
            <p:nvPr/>
          </p:nvSpPr>
          <p:spPr>
            <a:xfrm>
              <a:off x="5161327" y="3474252"/>
              <a:ext cx="1684090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0" i="0" dirty="0">
                  <a:solidFill>
                    <a:srgbClr val="31353B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heart</a:t>
              </a:r>
            </a:p>
            <a:p>
              <a:r>
                <a:rPr lang="en-US" altLang="zh-CN" b="0" i="0" dirty="0">
                  <a:solidFill>
                    <a:srgbClr val="31353B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hippocampus</a:t>
              </a:r>
            </a:p>
            <a:p>
              <a:r>
                <a:rPr lang="en-US" altLang="zh-CN" b="0" i="0" dirty="0">
                  <a:solidFill>
                    <a:srgbClr val="31353B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liver</a:t>
              </a:r>
            </a:p>
            <a:p>
              <a:r>
                <a:rPr lang="en-US" altLang="zh-CN" b="0" i="0" dirty="0">
                  <a:solidFill>
                    <a:srgbClr val="31353B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lung</a:t>
              </a:r>
            </a:p>
            <a:p>
              <a:r>
                <a:rPr lang="en-US" altLang="zh-CN" b="0" i="0" dirty="0">
                  <a:solidFill>
                    <a:srgbClr val="31353B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spleen </a:t>
              </a:r>
            </a:p>
            <a:p>
              <a:r>
                <a:rPr lang="en-US" altLang="zh-CN" b="0" i="0" dirty="0">
                  <a:solidFill>
                    <a:srgbClr val="31353B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thymus</a:t>
              </a:r>
              <a:endParaRPr lang="zh-CN" altLang="en-US" dirty="0"/>
            </a:p>
          </p:txBody>
        </p:sp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7B2013CD-1DD0-47E9-8C52-E22DB300A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086" y="615931"/>
            <a:ext cx="4691280" cy="2496647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C0B3F757-90A0-4402-AFF0-7F46BC74B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086" y="3631903"/>
            <a:ext cx="4656761" cy="260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726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4AD39E8C-E4AF-4958-8296-11F0464408B2}"/>
              </a:ext>
            </a:extLst>
          </p:cNvPr>
          <p:cNvSpPr txBox="1"/>
          <p:nvPr/>
        </p:nvSpPr>
        <p:spPr>
          <a:xfrm>
            <a:off x="133164" y="266330"/>
            <a:ext cx="9552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时间序列分析（</a:t>
            </a:r>
            <a:r>
              <a:rPr lang="en-US" altLang="zh-CN" sz="2800" dirty="0" err="1"/>
              <a:t>maSigPro</a:t>
            </a:r>
            <a:r>
              <a:rPr lang="zh-CN" altLang="en-US" sz="2800" dirty="0"/>
              <a:t>）：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09AC723-5656-4770-BC3D-5D41B32A8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7" y="789550"/>
            <a:ext cx="5937186" cy="596037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69F2CC6-414E-4B31-82E5-8200894E8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1" y="919023"/>
            <a:ext cx="5641258" cy="570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929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4AD39E8C-E4AF-4958-8296-11F0464408B2}"/>
              </a:ext>
            </a:extLst>
          </p:cNvPr>
          <p:cNvSpPr txBox="1"/>
          <p:nvPr/>
        </p:nvSpPr>
        <p:spPr>
          <a:xfrm>
            <a:off x="133164" y="266330"/>
            <a:ext cx="9552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动态</a:t>
            </a:r>
            <a:r>
              <a:rPr lang="en-US" altLang="zh-CN" sz="2800" dirty="0"/>
              <a:t>lncRNA</a:t>
            </a:r>
            <a:r>
              <a:rPr lang="zh-CN" altLang="en-US" sz="2800" dirty="0"/>
              <a:t>共表达的</a:t>
            </a:r>
            <a:r>
              <a:rPr lang="en-US" altLang="zh-CN" sz="2800" dirty="0"/>
              <a:t>coding gene</a:t>
            </a:r>
            <a:r>
              <a:rPr lang="zh-CN" altLang="en-US" sz="2800" dirty="0"/>
              <a:t>功能富集：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EE2C62E-27B7-422D-8BBE-7B6FD69AE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2953"/>
            <a:ext cx="3549586" cy="465934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A2946C3-F97F-4208-92DD-F5B065CF4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419" y="1292515"/>
            <a:ext cx="4244674" cy="457978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77092BC-8F03-415E-A895-119F671B1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4260" y="1142250"/>
            <a:ext cx="4397740" cy="478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03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06DCC2-431F-4380-B8AA-4F9553C11BBC}"/>
              </a:ext>
            </a:extLst>
          </p:cNvPr>
          <p:cNvSpPr txBox="1"/>
          <p:nvPr/>
        </p:nvSpPr>
        <p:spPr>
          <a:xfrm>
            <a:off x="133164" y="266330"/>
            <a:ext cx="9552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动态</a:t>
            </a:r>
            <a:r>
              <a:rPr lang="en-US" altLang="zh-CN" sz="2800" dirty="0"/>
              <a:t>lncRNA</a:t>
            </a:r>
            <a:r>
              <a:rPr lang="zh-CN" altLang="en-US" sz="2800" dirty="0"/>
              <a:t>共表达的</a:t>
            </a:r>
            <a:r>
              <a:rPr lang="en-US" altLang="zh-CN" sz="2800" dirty="0"/>
              <a:t>coding gene</a:t>
            </a:r>
            <a:r>
              <a:rPr lang="zh-CN" altLang="en-US" sz="2800" dirty="0"/>
              <a:t>功能富集：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2A0B6F-D4A6-4C1B-877C-901BDB9E6421}"/>
              </a:ext>
            </a:extLst>
          </p:cNvPr>
          <p:cNvSpPr txBox="1"/>
          <p:nvPr/>
        </p:nvSpPr>
        <p:spPr>
          <a:xfrm>
            <a:off x="760791" y="1026714"/>
            <a:ext cx="727586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信号通路：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444444"/>
                </a:solidFill>
                <a:effectLst/>
                <a:latin typeface="PT Sans"/>
              </a:rPr>
              <a:t>Hippo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PT Sans"/>
              </a:rPr>
              <a:t>信号通路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PT Sans"/>
                <a:sym typeface="Wingdings" panose="05000000000000000000" pitchFamily="2" charset="2"/>
              </a:rPr>
              <a:t>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PT Sans"/>
                <a:sym typeface="Wingdings" panose="05000000000000000000" pitchFamily="2" charset="2"/>
              </a:rPr>
              <a:t>细胞分裂，凋亡</a:t>
            </a:r>
            <a:endParaRPr lang="en-US" altLang="zh-CN" b="0" i="0" dirty="0">
              <a:solidFill>
                <a:srgbClr val="444444"/>
              </a:solidFill>
              <a:effectLst/>
              <a:latin typeface="PT San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P13k-Akt</a:t>
            </a:r>
            <a:r>
              <a:rPr lang="zh-CN" altLang="en-US" dirty="0"/>
              <a:t>信号通路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癌症，表观遗传的靶标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WNT</a:t>
            </a:r>
            <a:r>
              <a:rPr lang="zh-CN" altLang="en-US" dirty="0"/>
              <a:t>信号通路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细胞生长，运动，分化（结直肠癌）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Wingdings" panose="05000000000000000000" pitchFamily="2" charset="2"/>
              </a:rPr>
              <a:t>T</a:t>
            </a:r>
            <a:r>
              <a:rPr lang="zh-CN" altLang="en-US" dirty="0">
                <a:sym typeface="Wingdings" panose="05000000000000000000" pitchFamily="2" charset="2"/>
              </a:rPr>
              <a:t>细胞受体信号通路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endParaRPr lang="en-US" altLang="zh-CN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Wingdings" panose="05000000000000000000" pitchFamily="2" charset="2"/>
              </a:rPr>
              <a:t>生物过程：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Wingdings" panose="05000000000000000000" pitchFamily="2" charset="2"/>
              </a:rPr>
              <a:t>mRNA splicing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histone modification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maintenance of cell number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regulation of translation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regulation of transcription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相关的癌症：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结直肠癌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膀胱癌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胰腺癌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Wingdings" panose="05000000000000000000" pitchFamily="2" charset="2"/>
              </a:rPr>
              <a:t>前列腺癌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ym typeface="Wingdings" panose="05000000000000000000" pitchFamily="2" charset="2"/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2830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4AD39E8C-E4AF-4958-8296-11F0464408B2}"/>
              </a:ext>
            </a:extLst>
          </p:cNvPr>
          <p:cNvSpPr txBox="1"/>
          <p:nvPr/>
        </p:nvSpPr>
        <p:spPr>
          <a:xfrm>
            <a:off x="133163" y="266330"/>
            <a:ext cx="10319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计算动态表达的</a:t>
            </a:r>
            <a:r>
              <a:rPr lang="en-US" altLang="zh-CN" sz="2800" dirty="0" err="1"/>
              <a:t>lnc</a:t>
            </a:r>
            <a:r>
              <a:rPr lang="zh-CN" altLang="en-US" sz="2800" dirty="0"/>
              <a:t>和</a:t>
            </a:r>
            <a:r>
              <a:rPr lang="en-US" altLang="zh-CN" sz="2800" dirty="0"/>
              <a:t>coding gene</a:t>
            </a:r>
            <a:r>
              <a:rPr lang="zh-CN" altLang="en-US" sz="2800" dirty="0"/>
              <a:t>的相关性和显著性（</a:t>
            </a:r>
            <a:r>
              <a:rPr lang="en-US" altLang="zh-CN" sz="2800" dirty="0" err="1"/>
              <a:t>Hmisc</a:t>
            </a:r>
            <a:r>
              <a:rPr lang="zh-CN" altLang="en-US" sz="2800" dirty="0"/>
              <a:t>）：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E440975-F08B-44E9-8244-6B64170DA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952" y="940700"/>
            <a:ext cx="4182821" cy="553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915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4AD39E8C-E4AF-4958-8296-11F0464408B2}"/>
              </a:ext>
            </a:extLst>
          </p:cNvPr>
          <p:cNvSpPr txBox="1"/>
          <p:nvPr/>
        </p:nvSpPr>
        <p:spPr>
          <a:xfrm>
            <a:off x="133164" y="266330"/>
            <a:ext cx="9552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遇到的问题：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09D3F09-D6E8-4683-A70E-6815282A319F}"/>
              </a:ext>
            </a:extLst>
          </p:cNvPr>
          <p:cNvSpPr txBox="1"/>
          <p:nvPr/>
        </p:nvSpPr>
        <p:spPr>
          <a:xfrm>
            <a:off x="3047301" y="3107932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D5F468-44D9-4BC5-BF5F-08D43BB267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3" b="218"/>
          <a:stretch/>
        </p:blipFill>
        <p:spPr>
          <a:xfrm>
            <a:off x="686522" y="1397760"/>
            <a:ext cx="4222829" cy="385474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BBB4BD7-F6F0-47C5-AADC-14CEBE584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902" y="527940"/>
            <a:ext cx="5671210" cy="559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257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0617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8025</TotalTime>
  <Words>247</Words>
  <Application>Microsoft Office PowerPoint</Application>
  <PresentationFormat>宽屏</PresentationFormat>
  <Paragraphs>54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PT Sans</vt:lpstr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1691151269@qq.com</dc:creator>
  <cp:lastModifiedBy>jmzhang</cp:lastModifiedBy>
  <cp:revision>173</cp:revision>
  <dcterms:created xsi:type="dcterms:W3CDTF">2017-10-23T02:03:00Z</dcterms:created>
  <dcterms:modified xsi:type="dcterms:W3CDTF">2020-08-13T11:38:11Z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2052-10.1.0.7023</vt:lpwstr>
  </property>
</Properties>
</file>