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6576000" cy="27432000"/>
  <p:notesSz cx="6858000" cy="90344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666" kern="1200">
        <a:solidFill>
          <a:schemeClr val="tx2"/>
        </a:solidFill>
        <a:latin typeface="Arial" charset="0"/>
        <a:ea typeface="+mn-ea"/>
        <a:cs typeface="+mn-cs"/>
      </a:defRPr>
    </a:lvl1pPr>
    <a:lvl2pPr marL="761970" algn="l" rtl="0" fontAlgn="base">
      <a:spcBef>
        <a:spcPct val="0"/>
      </a:spcBef>
      <a:spcAft>
        <a:spcPct val="0"/>
      </a:spcAft>
      <a:defRPr sz="17666" kern="1200">
        <a:solidFill>
          <a:schemeClr val="tx2"/>
        </a:solidFill>
        <a:latin typeface="Arial" charset="0"/>
        <a:ea typeface="+mn-ea"/>
        <a:cs typeface="+mn-cs"/>
      </a:defRPr>
    </a:lvl2pPr>
    <a:lvl3pPr marL="1523939" algn="l" rtl="0" fontAlgn="base">
      <a:spcBef>
        <a:spcPct val="0"/>
      </a:spcBef>
      <a:spcAft>
        <a:spcPct val="0"/>
      </a:spcAft>
      <a:defRPr sz="17666" kern="1200">
        <a:solidFill>
          <a:schemeClr val="tx2"/>
        </a:solidFill>
        <a:latin typeface="Arial" charset="0"/>
        <a:ea typeface="+mn-ea"/>
        <a:cs typeface="+mn-cs"/>
      </a:defRPr>
    </a:lvl3pPr>
    <a:lvl4pPr marL="2285909" algn="l" rtl="0" fontAlgn="base">
      <a:spcBef>
        <a:spcPct val="0"/>
      </a:spcBef>
      <a:spcAft>
        <a:spcPct val="0"/>
      </a:spcAft>
      <a:defRPr sz="17666" kern="1200">
        <a:solidFill>
          <a:schemeClr val="tx2"/>
        </a:solidFill>
        <a:latin typeface="Arial" charset="0"/>
        <a:ea typeface="+mn-ea"/>
        <a:cs typeface="+mn-cs"/>
      </a:defRPr>
    </a:lvl4pPr>
    <a:lvl5pPr marL="3047878" algn="l" rtl="0" fontAlgn="base">
      <a:spcBef>
        <a:spcPct val="0"/>
      </a:spcBef>
      <a:spcAft>
        <a:spcPct val="0"/>
      </a:spcAft>
      <a:defRPr sz="17666" kern="1200">
        <a:solidFill>
          <a:schemeClr val="tx2"/>
        </a:solidFill>
        <a:latin typeface="Arial" charset="0"/>
        <a:ea typeface="+mn-ea"/>
        <a:cs typeface="+mn-cs"/>
      </a:defRPr>
    </a:lvl5pPr>
    <a:lvl6pPr marL="3809848" algn="l" defTabSz="1523939" rtl="0" eaLnBrk="1" latinLnBrk="0" hangingPunct="1">
      <a:defRPr sz="17666" kern="1200">
        <a:solidFill>
          <a:schemeClr val="tx2"/>
        </a:solidFill>
        <a:latin typeface="Arial" charset="0"/>
        <a:ea typeface="+mn-ea"/>
        <a:cs typeface="+mn-cs"/>
      </a:defRPr>
    </a:lvl6pPr>
    <a:lvl7pPr marL="4571817" algn="l" defTabSz="1523939" rtl="0" eaLnBrk="1" latinLnBrk="0" hangingPunct="1">
      <a:defRPr sz="17666" kern="1200">
        <a:solidFill>
          <a:schemeClr val="tx2"/>
        </a:solidFill>
        <a:latin typeface="Arial" charset="0"/>
        <a:ea typeface="+mn-ea"/>
        <a:cs typeface="+mn-cs"/>
      </a:defRPr>
    </a:lvl7pPr>
    <a:lvl8pPr marL="5333787" algn="l" defTabSz="1523939" rtl="0" eaLnBrk="1" latinLnBrk="0" hangingPunct="1">
      <a:defRPr sz="17666" kern="1200">
        <a:solidFill>
          <a:schemeClr val="tx2"/>
        </a:solidFill>
        <a:latin typeface="Arial" charset="0"/>
        <a:ea typeface="+mn-ea"/>
        <a:cs typeface="+mn-cs"/>
      </a:defRPr>
    </a:lvl8pPr>
    <a:lvl9pPr marL="6095756" algn="l" defTabSz="1523939" rtl="0" eaLnBrk="1" latinLnBrk="0" hangingPunct="1">
      <a:defRPr sz="17666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0" userDrawn="1">
          <p15:clr>
            <a:srgbClr val="A4A3A4"/>
          </p15:clr>
        </p15:guide>
        <p15:guide id="2" orient="horz" pos="17075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orient="horz" pos="205" userDrawn="1">
          <p15:clr>
            <a:srgbClr val="A4A3A4"/>
          </p15:clr>
        </p15:guide>
        <p15:guide id="5" orient="horz" pos="3908" userDrawn="1">
          <p15:clr>
            <a:srgbClr val="A4A3A4"/>
          </p15:clr>
        </p15:guide>
        <p15:guide id="6" orient="horz" pos="720" userDrawn="1">
          <p15:clr>
            <a:srgbClr val="A4A3A4"/>
          </p15:clr>
        </p15:guide>
        <p15:guide id="7" orient="horz" pos="8880" userDrawn="1">
          <p15:clr>
            <a:srgbClr val="A4A3A4"/>
          </p15:clr>
        </p15:guide>
        <p15:guide id="8" pos="11520" userDrawn="1">
          <p15:clr>
            <a:srgbClr val="A4A3A4"/>
          </p15:clr>
        </p15:guide>
        <p15:guide id="9" pos="7440" userDrawn="1">
          <p15:clr>
            <a:srgbClr val="A4A3A4"/>
          </p15:clr>
        </p15:guide>
        <p15:guide id="10" pos="22272" userDrawn="1">
          <p15:clr>
            <a:srgbClr val="A4A3A4"/>
          </p15:clr>
        </p15:guide>
        <p15:guide id="11" pos="15120" userDrawn="1">
          <p15:clr>
            <a:srgbClr val="A4A3A4"/>
          </p15:clr>
        </p15:guide>
        <p15:guide id="12" pos="240" userDrawn="1">
          <p15:clr>
            <a:srgbClr val="A4A3A4"/>
          </p15:clr>
        </p15:guide>
        <p15:guide id="13" pos="15600" userDrawn="1">
          <p15:clr>
            <a:srgbClr val="A4A3A4"/>
          </p15:clr>
        </p15:guide>
        <p15:guide id="14" pos="7920" userDrawn="1">
          <p15:clr>
            <a:srgbClr val="A4A3A4"/>
          </p15:clr>
        </p15:guide>
        <p15:guide id="15" pos="228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lamon" initials="" lastIdx="2" clrIdx="0"/>
  <p:cmAuthor id="1" name="Mohamed Safi" initials="MS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669900"/>
    <a:srgbClr val="0F7346"/>
    <a:srgbClr val="2CC04F"/>
    <a:srgbClr val="80C486"/>
    <a:srgbClr val="74D083"/>
    <a:srgbClr val="68DC84"/>
    <a:srgbClr val="7DE195"/>
    <a:srgbClr val="17672A"/>
    <a:srgbClr val="2DC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6433" autoAdjust="0"/>
  </p:normalViewPr>
  <p:slideViewPr>
    <p:cSldViewPr>
      <p:cViewPr>
        <p:scale>
          <a:sx n="32" d="100"/>
          <a:sy n="32" d="100"/>
        </p:scale>
        <p:origin x="-416" y="-80"/>
      </p:cViewPr>
      <p:guideLst>
        <p:guide orient="horz" pos="8640"/>
        <p:guide orient="horz" pos="17075"/>
        <p:guide orient="horz" pos="2880"/>
        <p:guide orient="horz" pos="205"/>
        <p:guide orient="horz" pos="3908"/>
        <p:guide orient="horz" pos="720"/>
        <p:guide orient="horz" pos="8880"/>
        <p:guide pos="11520"/>
        <p:guide pos="7440"/>
        <p:guide pos="22272"/>
        <p:guide pos="15120"/>
        <p:guide pos="240"/>
        <p:guide pos="15600"/>
        <p:guide pos="7920"/>
        <p:guide pos="2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EE81C5-729C-4CD7-9B74-9CEC64FCC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77863"/>
            <a:ext cx="4516438" cy="3386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C0772F8-A4AB-4DA4-AC18-C00742AD7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6197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523939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285909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047878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809848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81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78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756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6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166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A6B46-0B02-4F37-9ECC-F796DB2BE517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7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31" y="8522231"/>
            <a:ext cx="31088542" cy="58790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7459" y="15544273"/>
            <a:ext cx="25601083" cy="70114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762015" indent="0" algn="ctr">
              <a:buNone/>
              <a:defRPr/>
            </a:lvl2pPr>
            <a:lvl3pPr marL="1524030" indent="0" algn="ctr">
              <a:buNone/>
              <a:defRPr/>
            </a:lvl3pPr>
            <a:lvl4pPr marL="2286046" indent="0" algn="ctr">
              <a:buNone/>
              <a:defRPr/>
            </a:lvl4pPr>
            <a:lvl5pPr marL="3048061" indent="0" algn="ctr">
              <a:buNone/>
              <a:defRPr/>
            </a:lvl5pPr>
            <a:lvl6pPr marL="3810076" indent="0" algn="ctr">
              <a:buNone/>
              <a:defRPr/>
            </a:lvl6pPr>
            <a:lvl7pPr marL="4572091" indent="0" algn="ctr">
              <a:buNone/>
              <a:defRPr/>
            </a:lvl7pPr>
            <a:lvl8pPr marL="5334107" indent="0" algn="ctr">
              <a:buNone/>
              <a:defRPr/>
            </a:lvl8pPr>
            <a:lvl9pPr marL="609612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3" y="1098022"/>
            <a:ext cx="32919458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3" y="6400271"/>
            <a:ext cx="32919458" cy="18105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89" y="1098022"/>
            <a:ext cx="8228542" cy="234076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2" y="1098022"/>
            <a:ext cx="24436917" cy="2340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3" y="1098022"/>
            <a:ext cx="32919458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273" y="6400271"/>
            <a:ext cx="32919458" cy="18105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6542"/>
            <a:ext cx="31088542" cy="5450417"/>
          </a:xfrm>
          <a:prstGeom prst="rect">
            <a:avLst/>
          </a:prstGeom>
        </p:spPr>
        <p:txBody>
          <a:bodyPr anchor="t"/>
          <a:lstStyle>
            <a:lvl1pPr algn="l">
              <a:defRPr sz="6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5792"/>
            <a:ext cx="31088542" cy="60007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333"/>
            </a:lvl1pPr>
            <a:lvl2pPr marL="762015" indent="0">
              <a:buNone/>
              <a:defRPr sz="3000"/>
            </a:lvl2pPr>
            <a:lvl3pPr marL="1524030" indent="0">
              <a:buNone/>
              <a:defRPr sz="2667"/>
            </a:lvl3pPr>
            <a:lvl4pPr marL="2286046" indent="0">
              <a:buNone/>
              <a:defRPr sz="2333"/>
            </a:lvl4pPr>
            <a:lvl5pPr marL="3048061" indent="0">
              <a:buNone/>
              <a:defRPr sz="2333"/>
            </a:lvl5pPr>
            <a:lvl6pPr marL="3810076" indent="0">
              <a:buNone/>
              <a:defRPr sz="2333"/>
            </a:lvl6pPr>
            <a:lvl7pPr marL="4572091" indent="0">
              <a:buNone/>
              <a:defRPr sz="2333"/>
            </a:lvl7pPr>
            <a:lvl8pPr marL="5334107" indent="0">
              <a:buNone/>
              <a:defRPr sz="2333"/>
            </a:lvl8pPr>
            <a:lvl9pPr marL="6096122" indent="0">
              <a:buNone/>
              <a:defRPr sz="2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3" y="1098022"/>
            <a:ext cx="32919458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73" y="6400271"/>
            <a:ext cx="16332728" cy="18105437"/>
          </a:xfrm>
          <a:prstGeom prst="rect">
            <a:avLst/>
          </a:prstGeom>
        </p:spPr>
        <p:txBody>
          <a:bodyPr/>
          <a:lstStyle>
            <a:lvl1pPr>
              <a:defRPr sz="4667"/>
            </a:lvl1pPr>
            <a:lvl2pPr>
              <a:defRPr sz="4000"/>
            </a:lvl2pPr>
            <a:lvl3pPr>
              <a:defRPr sz="3333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15000" y="6400271"/>
            <a:ext cx="16332730" cy="18105437"/>
          </a:xfrm>
          <a:prstGeom prst="rect">
            <a:avLst/>
          </a:prstGeom>
        </p:spPr>
        <p:txBody>
          <a:bodyPr/>
          <a:lstStyle>
            <a:lvl1pPr>
              <a:defRPr sz="4667"/>
            </a:lvl1pPr>
            <a:lvl2pPr>
              <a:defRPr sz="4000"/>
            </a:lvl2pPr>
            <a:lvl3pPr>
              <a:defRPr sz="3333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3" y="1098022"/>
            <a:ext cx="32919458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2" y="6140980"/>
            <a:ext cx="16160750" cy="2558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2" y="8699501"/>
            <a:ext cx="16160750" cy="1580620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333"/>
            </a:lvl2pPr>
            <a:lvl3pPr>
              <a:defRPr sz="30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79043" y="6140980"/>
            <a:ext cx="16168688" cy="2558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79043" y="8699501"/>
            <a:ext cx="16168688" cy="1580620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  <a:lvl2pPr>
              <a:defRPr sz="3333"/>
            </a:lvl2pPr>
            <a:lvl3pPr>
              <a:defRPr sz="30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3" y="1098022"/>
            <a:ext cx="32919458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2" y="1092731"/>
            <a:ext cx="12033250" cy="4648728"/>
          </a:xfrm>
          <a:prstGeom prst="rect">
            <a:avLst/>
          </a:prstGeom>
        </p:spPr>
        <p:txBody>
          <a:bodyPr anchor="b"/>
          <a:lstStyle>
            <a:lvl1pPr algn="l">
              <a:defRPr sz="3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30" y="1092731"/>
            <a:ext cx="20447000" cy="23412978"/>
          </a:xfrm>
          <a:prstGeom prst="rect">
            <a:avLst/>
          </a:prstGeo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2" y="5741458"/>
            <a:ext cx="12033250" cy="1876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33"/>
            </a:lvl1pPr>
            <a:lvl2pPr marL="762015" indent="0">
              <a:buNone/>
              <a:defRPr sz="2000"/>
            </a:lvl2pPr>
            <a:lvl3pPr marL="1524030" indent="0">
              <a:buNone/>
              <a:defRPr sz="1667"/>
            </a:lvl3pPr>
            <a:lvl4pPr marL="2286046" indent="0">
              <a:buNone/>
              <a:defRPr sz="1500"/>
            </a:lvl4pPr>
            <a:lvl5pPr marL="3048061" indent="0">
              <a:buNone/>
              <a:defRPr sz="1500"/>
            </a:lvl5pPr>
            <a:lvl6pPr marL="3810076" indent="0">
              <a:buNone/>
              <a:defRPr sz="1500"/>
            </a:lvl6pPr>
            <a:lvl7pPr marL="4572091" indent="0">
              <a:buNone/>
              <a:defRPr sz="1500"/>
            </a:lvl7pPr>
            <a:lvl8pPr marL="5334107" indent="0">
              <a:buNone/>
              <a:defRPr sz="1500"/>
            </a:lvl8pPr>
            <a:lvl9pPr marL="609612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209" y="19203459"/>
            <a:ext cx="21944542" cy="2264833"/>
          </a:xfrm>
          <a:prstGeom prst="rect">
            <a:avLst/>
          </a:prstGeom>
        </p:spPr>
        <p:txBody>
          <a:bodyPr anchor="b"/>
          <a:lstStyle>
            <a:lvl1pPr algn="l">
              <a:defRPr sz="3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70209" y="2450042"/>
            <a:ext cx="21944542" cy="164597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0209" y="21468292"/>
            <a:ext cx="21944542" cy="3219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33"/>
            </a:lvl1pPr>
            <a:lvl2pPr marL="762015" indent="0">
              <a:buNone/>
              <a:defRPr sz="2000"/>
            </a:lvl2pPr>
            <a:lvl3pPr marL="1524030" indent="0">
              <a:buNone/>
              <a:defRPr sz="1667"/>
            </a:lvl3pPr>
            <a:lvl4pPr marL="2286046" indent="0">
              <a:buNone/>
              <a:defRPr sz="1500"/>
            </a:lvl4pPr>
            <a:lvl5pPr marL="3048061" indent="0">
              <a:buNone/>
              <a:defRPr sz="1500"/>
            </a:lvl5pPr>
            <a:lvl6pPr marL="3810076" indent="0">
              <a:buNone/>
              <a:defRPr sz="1500"/>
            </a:lvl6pPr>
            <a:lvl7pPr marL="4572091" indent="0">
              <a:buNone/>
              <a:defRPr sz="1500"/>
            </a:lvl7pPr>
            <a:lvl8pPr marL="5334107" indent="0">
              <a:buNone/>
              <a:defRPr sz="1500"/>
            </a:lvl8pPr>
            <a:lvl9pPr marL="609612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12446001" y="5143501"/>
            <a:ext cx="11670772" cy="897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52377" tIns="76188" rIns="152377" bIns="76188">
            <a:spAutoFit/>
          </a:bodyPr>
          <a:lstStyle/>
          <a:p>
            <a:pPr algn="ctr" defTabSz="3656615">
              <a:spcBef>
                <a:spcPct val="50000"/>
              </a:spcBef>
              <a:defRPr/>
            </a:pPr>
            <a:endParaRPr lang="en-US" sz="4833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656615" rtl="0" eaLnBrk="0" fontAlgn="base" hangingPunct="0">
        <a:spcBef>
          <a:spcPct val="0"/>
        </a:spcBef>
        <a:spcAft>
          <a:spcPct val="0"/>
        </a:spcAft>
        <a:defRPr sz="10834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3656615" rtl="0" eaLnBrk="0" fontAlgn="base" hangingPunct="0">
        <a:spcBef>
          <a:spcPct val="0"/>
        </a:spcBef>
        <a:spcAft>
          <a:spcPct val="0"/>
        </a:spcAft>
        <a:defRPr sz="10834" b="1">
          <a:solidFill>
            <a:schemeClr val="bg1"/>
          </a:solidFill>
          <a:latin typeface="Arial" pitchFamily="34" charset="0"/>
        </a:defRPr>
      </a:lvl2pPr>
      <a:lvl3pPr algn="ctr" defTabSz="3656615" rtl="0" eaLnBrk="0" fontAlgn="base" hangingPunct="0">
        <a:spcBef>
          <a:spcPct val="0"/>
        </a:spcBef>
        <a:spcAft>
          <a:spcPct val="0"/>
        </a:spcAft>
        <a:defRPr sz="10834" b="1">
          <a:solidFill>
            <a:schemeClr val="bg1"/>
          </a:solidFill>
          <a:latin typeface="Arial" pitchFamily="34" charset="0"/>
        </a:defRPr>
      </a:lvl3pPr>
      <a:lvl4pPr algn="ctr" defTabSz="3656615" rtl="0" eaLnBrk="0" fontAlgn="base" hangingPunct="0">
        <a:spcBef>
          <a:spcPct val="0"/>
        </a:spcBef>
        <a:spcAft>
          <a:spcPct val="0"/>
        </a:spcAft>
        <a:defRPr sz="10834" b="1">
          <a:solidFill>
            <a:schemeClr val="bg1"/>
          </a:solidFill>
          <a:latin typeface="Arial" pitchFamily="34" charset="0"/>
        </a:defRPr>
      </a:lvl4pPr>
      <a:lvl5pPr algn="ctr" defTabSz="3656615" rtl="0" eaLnBrk="0" fontAlgn="base" hangingPunct="0">
        <a:spcBef>
          <a:spcPct val="0"/>
        </a:spcBef>
        <a:spcAft>
          <a:spcPct val="0"/>
        </a:spcAft>
        <a:defRPr sz="10834" b="1">
          <a:solidFill>
            <a:schemeClr val="bg1"/>
          </a:solidFill>
          <a:latin typeface="Arial" pitchFamily="34" charset="0"/>
        </a:defRPr>
      </a:lvl5pPr>
      <a:lvl6pPr marL="762015" algn="ctr" defTabSz="3656615" rtl="0" fontAlgn="base">
        <a:spcBef>
          <a:spcPct val="0"/>
        </a:spcBef>
        <a:spcAft>
          <a:spcPct val="0"/>
        </a:spcAft>
        <a:defRPr sz="10834" b="1">
          <a:solidFill>
            <a:schemeClr val="bg1"/>
          </a:solidFill>
          <a:latin typeface="Arial" pitchFamily="34" charset="0"/>
        </a:defRPr>
      </a:lvl6pPr>
      <a:lvl7pPr marL="1524030" algn="ctr" defTabSz="3656615" rtl="0" fontAlgn="base">
        <a:spcBef>
          <a:spcPct val="0"/>
        </a:spcBef>
        <a:spcAft>
          <a:spcPct val="0"/>
        </a:spcAft>
        <a:defRPr sz="10834" b="1">
          <a:solidFill>
            <a:schemeClr val="bg1"/>
          </a:solidFill>
          <a:latin typeface="Arial" pitchFamily="34" charset="0"/>
        </a:defRPr>
      </a:lvl7pPr>
      <a:lvl8pPr marL="2286046" algn="ctr" defTabSz="3656615" rtl="0" fontAlgn="base">
        <a:spcBef>
          <a:spcPct val="0"/>
        </a:spcBef>
        <a:spcAft>
          <a:spcPct val="0"/>
        </a:spcAft>
        <a:defRPr sz="10834" b="1">
          <a:solidFill>
            <a:schemeClr val="bg1"/>
          </a:solidFill>
          <a:latin typeface="Arial" pitchFamily="34" charset="0"/>
        </a:defRPr>
      </a:lvl8pPr>
      <a:lvl9pPr marL="3048061" algn="ctr" defTabSz="3656615" rtl="0" fontAlgn="base">
        <a:spcBef>
          <a:spcPct val="0"/>
        </a:spcBef>
        <a:spcAft>
          <a:spcPct val="0"/>
        </a:spcAft>
        <a:defRPr sz="10834" b="1">
          <a:solidFill>
            <a:schemeClr val="bg1"/>
          </a:solidFill>
          <a:latin typeface="Arial" pitchFamily="34" charset="0"/>
        </a:defRPr>
      </a:lvl9pPr>
    </p:titleStyle>
    <p:bodyStyle>
      <a:lvl1pPr marL="1370569" indent="-1370569" algn="l" defTabSz="3656615" rtl="0" eaLnBrk="0" fontAlgn="base" hangingPunct="0">
        <a:spcBef>
          <a:spcPct val="20000"/>
        </a:spcBef>
        <a:spcAft>
          <a:spcPct val="0"/>
        </a:spcAft>
        <a:buChar char="•"/>
        <a:defRPr sz="2833">
          <a:solidFill>
            <a:schemeClr val="tx1"/>
          </a:solidFill>
          <a:latin typeface="+mn-lt"/>
          <a:ea typeface="+mn-ea"/>
          <a:cs typeface="+mn-cs"/>
        </a:defRPr>
      </a:lvl1pPr>
      <a:lvl2pPr marL="2971331" indent="-1143023" algn="l" defTabSz="3656615" rtl="0" eaLnBrk="0" fontAlgn="base" hangingPunct="0">
        <a:spcBef>
          <a:spcPct val="2000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</a:defRPr>
      </a:lvl2pPr>
      <a:lvl3pPr marL="4572091" indent="-915477" algn="l" defTabSz="3656615" rtl="0" eaLnBrk="0" fontAlgn="base" hangingPunct="0">
        <a:spcBef>
          <a:spcPct val="20000"/>
        </a:spcBef>
        <a:spcAft>
          <a:spcPct val="0"/>
        </a:spcAft>
        <a:buChar char="•"/>
        <a:defRPr sz="5167">
          <a:solidFill>
            <a:schemeClr val="tx1"/>
          </a:solidFill>
          <a:latin typeface="+mn-lt"/>
        </a:defRPr>
      </a:lvl3pPr>
      <a:lvl4pPr marL="6400400" indent="-912832" algn="l" defTabSz="3656615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4pPr>
      <a:lvl5pPr marL="8228706" indent="-912832" algn="l" defTabSz="3656615" rtl="0" eaLnBrk="0" fontAlgn="base" hangingPunct="0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5pPr>
      <a:lvl6pPr marL="8990721" indent="-912832" algn="l" defTabSz="3656615" rtl="0" fontAlgn="base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6pPr>
      <a:lvl7pPr marL="9752737" indent="-912832" algn="l" defTabSz="3656615" rtl="0" fontAlgn="base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7pPr>
      <a:lvl8pPr marL="10514752" indent="-912832" algn="l" defTabSz="3656615" rtl="0" fontAlgn="base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8pPr>
      <a:lvl9pPr marL="11276767" indent="-912832" algn="l" defTabSz="3656615" rtl="0" fontAlgn="base">
        <a:spcBef>
          <a:spcPct val="20000"/>
        </a:spcBef>
        <a:spcAft>
          <a:spcPct val="0"/>
        </a:spcAft>
        <a:buChar char="»"/>
        <a:defRPr sz="4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g"/><Relationship Id="rId5" Type="http://schemas.openxmlformats.org/officeDocument/2006/relationships/image" Target="../media/image3.e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1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66" name="AutoShape 54"/>
          <p:cNvSpPr>
            <a:spLocks noChangeArrowheads="1"/>
          </p:cNvSpPr>
          <p:nvPr/>
        </p:nvSpPr>
        <p:spPr bwMode="auto">
          <a:xfrm>
            <a:off x="457200" y="457200"/>
            <a:ext cx="35814000" cy="3051074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25400" algn="ctr">
            <a:solidFill>
              <a:srgbClr val="17672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9444" dirty="0">
              <a:latin typeface="Calibri Light" panose="020F0302020204030204" pitchFamily="34" charset="0"/>
            </a:endParaRPr>
          </a:p>
        </p:txBody>
      </p:sp>
      <p:sp>
        <p:nvSpPr>
          <p:cNvPr id="165977" name="Rectangle 13"/>
          <p:cNvSpPr>
            <a:spLocks noChangeArrowheads="1"/>
          </p:cNvSpPr>
          <p:nvPr/>
        </p:nvSpPr>
        <p:spPr bwMode="auto">
          <a:xfrm>
            <a:off x="272378" y="14334395"/>
            <a:ext cx="11639020" cy="714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2377" tIns="76188" rIns="152377" bIns="76188"/>
          <a:lstStyle/>
          <a:p>
            <a:pPr marL="1370569" indent="-1370569" defTabSz="3656615">
              <a:spcBef>
                <a:spcPct val="20000"/>
              </a:spcBef>
            </a:pPr>
            <a:endParaRPr lang="en-US" sz="2833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60200" y="23088600"/>
            <a:ext cx="11430000" cy="2136412"/>
            <a:chOff x="24688800" y="23774400"/>
            <a:chExt cx="11430000" cy="2136412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4688800" y="23774400"/>
              <a:ext cx="11430000" cy="923305"/>
            </a:xfrm>
            <a:prstGeom prst="rect">
              <a:avLst/>
            </a:prstGeom>
            <a:solidFill>
              <a:srgbClr val="0066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52377" tIns="76188" rIns="152377" bIns="76188">
              <a:spAutoFit/>
            </a:bodyPr>
            <a:lstStyle/>
            <a:p>
              <a:pPr algn="ctr" defTabSz="3656615">
                <a:spcBef>
                  <a:spcPct val="50000"/>
                </a:spcBef>
              </a:pPr>
              <a:r>
                <a:rPr lang="en-US" sz="5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Collaborators wanted!</a:t>
              </a:r>
              <a:endParaRPr lang="en-US" sz="5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4688800" y="24688800"/>
              <a:ext cx="11430000" cy="122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52377" tIns="76188" rIns="152377" bIns="76188"/>
            <a:lstStyle/>
            <a:p>
              <a:pPr defTabSz="3656615">
                <a:spcBef>
                  <a:spcPct val="2000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Calibri"/>
                  <a:cs typeface="Calibri"/>
                </a:rPr>
                <a:t>Interested in using aspects of the curriculum or contributing? Contact me: John  Zobitz, </a:t>
              </a:r>
              <a:r>
                <a:rPr lang="en-US" sz="3200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zobitz@augsburg.edu</a:t>
              </a:r>
              <a:r>
                <a:rPr lang="en-US" sz="3200" dirty="0" smtClean="0">
                  <a:solidFill>
                    <a:srgbClr val="000000"/>
                  </a:solidFill>
                  <a:latin typeface="Calibri"/>
                  <a:cs typeface="Calibri"/>
                </a:rPr>
                <a:t>, @</a:t>
              </a:r>
              <a:r>
                <a:rPr lang="en-US" sz="3200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profzobitz</a:t>
              </a:r>
              <a:endParaRPr lang="en-US" sz="3200" dirty="0" smtClean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4810839" cy="1491472"/>
          </a:xfrm>
          <a:prstGeom prst="rect">
            <a:avLst/>
          </a:prstGeom>
        </p:spPr>
      </p:pic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24460200" y="3886200"/>
            <a:ext cx="11430000" cy="1692747"/>
          </a:xfrm>
          <a:prstGeom prst="rect">
            <a:avLst/>
          </a:prstGeom>
          <a:solidFill>
            <a:srgbClr val="00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52377" tIns="76188" rIns="152377" bIns="76188">
            <a:spAutoFit/>
          </a:bodyPr>
          <a:lstStyle/>
          <a:p>
            <a:pPr algn="ctr" defTabSz="3656615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Calibri"/>
                <a:cs typeface="Calibri"/>
              </a:rPr>
              <a:t>Integrating</a:t>
            </a:r>
            <a:r>
              <a:rPr lang="en-US" sz="5000" b="1" dirty="0" smtClean="0">
                <a:solidFill>
                  <a:schemeClr val="bg1"/>
                </a:solidFill>
                <a:latin typeface="Calibri"/>
                <a:cs typeface="Calibri"/>
              </a:rPr>
              <a:t> data </a:t>
            </a:r>
            <a:r>
              <a:rPr lang="en-US" sz="5000" b="1" dirty="0" smtClean="0">
                <a:solidFill>
                  <a:schemeClr val="bg1"/>
                </a:solidFill>
                <a:latin typeface="Calibri"/>
                <a:cs typeface="Calibri"/>
              </a:rPr>
              <a:t>assimilation </a:t>
            </a:r>
            <a:r>
              <a:rPr lang="en-US" sz="5000" b="1" dirty="0" smtClean="0">
                <a:solidFill>
                  <a:schemeClr val="bg1"/>
                </a:solidFill>
                <a:latin typeface="Calibri"/>
                <a:cs typeface="Calibri"/>
              </a:rPr>
              <a:t>into a</a:t>
            </a:r>
            <a:r>
              <a:rPr lang="en-US" sz="5000" b="1" dirty="0" smtClean="0">
                <a:solidFill>
                  <a:schemeClr val="bg1"/>
                </a:solidFill>
                <a:latin typeface="Calibri"/>
                <a:cs typeface="Calibri"/>
              </a:rPr>
              <a:t>  </a:t>
            </a:r>
            <a:r>
              <a:rPr lang="en-US" sz="5000" b="1" dirty="0" smtClean="0">
                <a:solidFill>
                  <a:schemeClr val="bg1"/>
                </a:solidFill>
                <a:latin typeface="Calibri"/>
                <a:cs typeface="Calibri"/>
              </a:rPr>
              <a:t>mathematical biology </a:t>
            </a:r>
            <a:r>
              <a:rPr lang="en-US" sz="5000" b="1" dirty="0" smtClean="0">
                <a:solidFill>
                  <a:schemeClr val="bg1"/>
                </a:solidFill>
                <a:latin typeface="Calibri"/>
                <a:cs typeface="Calibri"/>
              </a:rPr>
              <a:t>course</a:t>
            </a:r>
            <a:endParaRPr lang="en-US" sz="5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1" name="Content Placeholder 2"/>
          <p:cNvSpPr>
            <a:spLocks noGrp="1"/>
          </p:cNvSpPr>
          <p:nvPr>
            <p:ph idx="1"/>
          </p:nvPr>
        </p:nvSpPr>
        <p:spPr>
          <a:xfrm>
            <a:off x="24460200" y="5943600"/>
            <a:ext cx="11430000" cy="914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Calibri"/>
                <a:cs typeface="Calibri"/>
              </a:rPr>
              <a:t>At Augsburg College we offer a one-semester upper division course titled </a:t>
            </a:r>
            <a:r>
              <a:rPr lang="en-US" sz="3200" i="1" dirty="0" smtClean="0">
                <a:latin typeface="Calibri"/>
                <a:cs typeface="Calibri"/>
              </a:rPr>
              <a:t>Modeling </a:t>
            </a:r>
            <a:r>
              <a:rPr lang="en-US" sz="3200" i="1" dirty="0" smtClean="0">
                <a:latin typeface="Calibri"/>
                <a:cs typeface="Calibri"/>
              </a:rPr>
              <a:t>and Differential Equations in the Biological and Natural Sciences</a:t>
            </a:r>
            <a:r>
              <a:rPr lang="en-US" sz="3200" dirty="0" smtClean="0">
                <a:latin typeface="Calibri"/>
                <a:cs typeface="Calibri"/>
              </a:rPr>
              <a:t>. While </a:t>
            </a:r>
            <a:r>
              <a:rPr lang="en-US" sz="3200" dirty="0">
                <a:latin typeface="Calibri"/>
                <a:cs typeface="Calibri"/>
              </a:rPr>
              <a:t>t</a:t>
            </a:r>
            <a:r>
              <a:rPr lang="en-US" sz="3200" dirty="0" smtClean="0">
                <a:latin typeface="Calibri"/>
                <a:cs typeface="Calibri"/>
              </a:rPr>
              <a:t>his </a:t>
            </a:r>
            <a:r>
              <a:rPr lang="en-US" sz="3200" dirty="0" smtClean="0">
                <a:latin typeface="Calibri"/>
                <a:cs typeface="Calibri"/>
              </a:rPr>
              <a:t>course was designed </a:t>
            </a:r>
            <a:r>
              <a:rPr lang="en-US" sz="3200" dirty="0" smtClean="0">
                <a:latin typeface="Calibri"/>
                <a:cs typeface="Calibri"/>
              </a:rPr>
              <a:t>for double majors in mathematics and biology, </a:t>
            </a:r>
            <a:r>
              <a:rPr lang="en-US" sz="3200" dirty="0" smtClean="0">
                <a:latin typeface="Calibri"/>
                <a:cs typeface="Calibri"/>
              </a:rPr>
              <a:t>in </a:t>
            </a:r>
            <a:r>
              <a:rPr lang="en-US" sz="3200" dirty="0" smtClean="0">
                <a:latin typeface="Calibri"/>
                <a:cs typeface="Calibri"/>
              </a:rPr>
              <a:t>recent </a:t>
            </a:r>
            <a:r>
              <a:rPr lang="en-US" sz="3200" dirty="0" smtClean="0">
                <a:latin typeface="Calibri"/>
                <a:cs typeface="Calibri"/>
              </a:rPr>
              <a:t>years </a:t>
            </a:r>
            <a:r>
              <a:rPr lang="en-US" sz="3200" dirty="0" smtClean="0">
                <a:latin typeface="Calibri"/>
                <a:cs typeface="Calibri"/>
              </a:rPr>
              <a:t>students </a:t>
            </a:r>
            <a:r>
              <a:rPr lang="en-US" sz="3200" dirty="0" smtClean="0">
                <a:latin typeface="Calibri"/>
                <a:cs typeface="Calibri"/>
              </a:rPr>
              <a:t>in Chemistry, Physics, and </a:t>
            </a:r>
            <a:r>
              <a:rPr lang="en-US" sz="3200" dirty="0" smtClean="0">
                <a:latin typeface="Calibri"/>
                <a:cs typeface="Calibri"/>
              </a:rPr>
              <a:t>Economics take thi</a:t>
            </a:r>
            <a:r>
              <a:rPr lang="en-US" sz="3200" dirty="0" smtClean="0">
                <a:latin typeface="Calibri"/>
                <a:cs typeface="Calibri"/>
              </a:rPr>
              <a:t>s course</a:t>
            </a:r>
            <a:r>
              <a:rPr lang="en-US" sz="3200" dirty="0" smtClean="0">
                <a:latin typeface="Calibri"/>
                <a:cs typeface="Calibri"/>
              </a:rPr>
              <a:t>.</a:t>
            </a:r>
          </a:p>
          <a:p>
            <a:pPr marL="0" indent="0" algn="just">
              <a:buNone/>
            </a:pPr>
            <a:endParaRPr lang="en-US" sz="3200" dirty="0"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Calibri"/>
                <a:cs typeface="Calibri"/>
              </a:rPr>
              <a:t>Abbreviated learning outcomes include: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Understand theory, solution methods, and visualization methods to analyze differential equations;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Apply </a:t>
            </a:r>
            <a:r>
              <a:rPr lang="en-US" sz="3200" dirty="0" smtClean="0">
                <a:latin typeface="Calibri"/>
                <a:cs typeface="Calibri"/>
              </a:rPr>
              <a:t>techniques </a:t>
            </a:r>
            <a:r>
              <a:rPr lang="en-US" sz="3200" dirty="0" smtClean="0">
                <a:latin typeface="Calibri"/>
                <a:cs typeface="Calibri"/>
              </a:rPr>
              <a:t>derived from previous courses to quantitatively examine biological phenomena.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latin typeface="Calibri"/>
                <a:cs typeface="Calibri"/>
              </a:rPr>
              <a:t>Utilize primary literature from the biological and natural sciences to construct, analyze, and critique mathematical models applied to these systems.</a:t>
            </a:r>
          </a:p>
          <a:p>
            <a:pPr marL="0" indent="0" algn="just">
              <a:buNone/>
            </a:pPr>
            <a:r>
              <a:rPr lang="en-US" sz="3200" dirty="0" smtClean="0">
                <a:latin typeface="Calibri"/>
                <a:cs typeface="Calibri"/>
              </a:rPr>
              <a:t>The course is divided into three distinct, but related sections:</a:t>
            </a:r>
            <a:endParaRPr lang="en-US" sz="3200" dirty="0">
              <a:latin typeface="Calibri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31307"/>
              </p:ext>
            </p:extLst>
          </p:nvPr>
        </p:nvGraphicFramePr>
        <p:xfrm>
          <a:off x="24917400" y="14401800"/>
          <a:ext cx="10871200" cy="58521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343400"/>
                <a:gridCol w="652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Section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/>
                          <a:cs typeface="Calibri"/>
                        </a:rPr>
                        <a:t>Sampling of topics studied</a:t>
                      </a:r>
                      <a:endParaRPr lang="en-US" b="1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Modeling and differential equations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Exploratory data analysis</a:t>
                      </a:r>
                      <a:endParaRPr lang="en-US" baseline="0" dirty="0" smtClean="0">
                        <a:latin typeface="Calibri"/>
                        <a:cs typeface="Calibri"/>
                      </a:endParaRPr>
                    </a:p>
                    <a:p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Systems 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of 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differential equations</a:t>
                      </a:r>
                    </a:p>
                    <a:p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Linearization 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and stability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Data assimilation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Random variables &amp; Bayes’ theorem.</a:t>
                      </a:r>
                    </a:p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Maximum likelihood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methods</a:t>
                      </a:r>
                    </a:p>
                    <a:p>
                      <a:pPr marL="0" marR="0" indent="0" algn="l" defTabSz="152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/>
                          <a:cs typeface="Calibri"/>
                        </a:rPr>
                        <a:t>The bootstrap technique</a:t>
                      </a:r>
                    </a:p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Markov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 estimation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Information criteria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Stochastic modeling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The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random walk</a:t>
                      </a:r>
                    </a:p>
                    <a:p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Diffusion processes</a:t>
                      </a:r>
                    </a:p>
                    <a:p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Stochastic differential equations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2556747" y="3886200"/>
            <a:ext cx="11512340" cy="15101446"/>
            <a:chOff x="12115800" y="3886200"/>
            <a:chExt cx="11512340" cy="15101446"/>
          </a:xfrm>
        </p:grpSpPr>
        <p:sp>
          <p:nvSpPr>
            <p:cNvPr id="92" name="Text Box 4"/>
            <p:cNvSpPr txBox="1">
              <a:spLocks noChangeArrowheads="1"/>
            </p:cNvSpPr>
            <p:nvPr/>
          </p:nvSpPr>
          <p:spPr bwMode="auto">
            <a:xfrm>
              <a:off x="12115800" y="3886200"/>
              <a:ext cx="11512340" cy="923305"/>
            </a:xfrm>
            <a:prstGeom prst="rect">
              <a:avLst/>
            </a:prstGeom>
            <a:solidFill>
              <a:srgbClr val="0066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52377" tIns="76188" rIns="152377" bIns="76188">
              <a:spAutoFit/>
            </a:bodyPr>
            <a:lstStyle/>
            <a:p>
              <a:pPr algn="ctr" defTabSz="3656615">
                <a:spcBef>
                  <a:spcPct val="50000"/>
                </a:spcBef>
              </a:pPr>
              <a:r>
                <a:rPr lang="en-US" sz="5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Sample data assimilation case study</a:t>
              </a:r>
              <a:endParaRPr lang="en-US" sz="5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160" name="Text Box 21"/>
            <p:cNvSpPr txBox="1">
              <a:spLocks noChangeArrowheads="1"/>
            </p:cNvSpPr>
            <p:nvPr/>
          </p:nvSpPr>
          <p:spPr bwMode="auto">
            <a:xfrm>
              <a:off x="12115800" y="14401800"/>
              <a:ext cx="11430000" cy="45858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152377" tIns="76188" rIns="152377" bIns="76188">
              <a:spAutoFit/>
            </a:bodyPr>
            <a:lstStyle/>
            <a:p>
              <a:pPr algn="just"/>
              <a:r>
                <a:rPr lang="en-US" sz="3200" dirty="0" smtClean="0">
                  <a:latin typeface="Calibri"/>
                  <a:cs typeface="Calibri"/>
                </a:rPr>
                <a:t>A common data assimilation technique is Markov Chain Monte Carlo parameter estimation, which estimates model parameters via optimization of a likelihood or an objective function.  </a:t>
              </a:r>
            </a:p>
            <a:p>
              <a:pPr algn="just"/>
              <a:endParaRPr lang="en-US" sz="3200" dirty="0">
                <a:latin typeface="Calibri"/>
                <a:cs typeface="Calibri"/>
              </a:endParaRPr>
            </a:p>
            <a:p>
              <a:pPr algn="just"/>
              <a:r>
                <a:rPr lang="en-US" sz="3200" dirty="0" smtClean="0">
                  <a:latin typeface="Calibri"/>
                  <a:cs typeface="Calibri"/>
                </a:rPr>
                <a:t>Outputs </a:t>
              </a:r>
              <a:r>
                <a:rPr lang="en-US" sz="3200" dirty="0" smtClean="0">
                  <a:latin typeface="Calibri"/>
                  <a:cs typeface="Calibri"/>
                </a:rPr>
                <a:t>of data assimilation include </a:t>
              </a:r>
              <a:r>
                <a:rPr lang="en-US" sz="3200" dirty="0" smtClean="0">
                  <a:latin typeface="Calibri"/>
                  <a:cs typeface="Calibri"/>
                </a:rPr>
                <a:t>distributions of accepted parameter sets as well as model </a:t>
              </a:r>
              <a:r>
                <a:rPr lang="en-US" sz="3200" dirty="0" smtClean="0">
                  <a:latin typeface="Calibri"/>
                  <a:cs typeface="Calibri"/>
                </a:rPr>
                <a:t>forecast </a:t>
              </a:r>
              <a:r>
                <a:rPr lang="en-US" sz="3200" dirty="0" smtClean="0">
                  <a:latin typeface="Calibri"/>
                  <a:cs typeface="Calibri"/>
                </a:rPr>
                <a:t>uncertainty. Under this framework alternative differential equation models can be evaluated against the data to determine the best approximating model.</a:t>
              </a:r>
              <a:endParaRPr lang="en-US" sz="3200" dirty="0">
                <a:latin typeface="Calibri"/>
                <a:cs typeface="Calibri"/>
              </a:endParaRPr>
            </a:p>
          </p:txBody>
        </p:sp>
        <p:pic>
          <p:nvPicPr>
            <p:cNvPr id="13" name="Picture 12" descr="dataPlot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9400" y="5029200"/>
              <a:ext cx="5537200" cy="498835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2115800" y="5029200"/>
              <a:ext cx="5486400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3200" dirty="0">
                  <a:latin typeface="Calibri"/>
                  <a:cs typeface="Calibri"/>
                </a:rPr>
                <a:t>You are presented the following data, which represents the </a:t>
              </a:r>
              <a:r>
                <a:rPr lang="en-US" sz="3200" dirty="0" smtClean="0">
                  <a:latin typeface="Calibri"/>
                  <a:cs typeface="Calibri"/>
                </a:rPr>
                <a:t>height (H) </a:t>
              </a:r>
              <a:r>
                <a:rPr lang="en-US" sz="3200" dirty="0">
                  <a:latin typeface="Calibri"/>
                  <a:cs typeface="Calibri"/>
                </a:rPr>
                <a:t>of a sunflower crop measured at times after June 1. </a:t>
              </a:r>
              <a:r>
                <a:rPr lang="en-US" sz="3200" dirty="0" smtClean="0">
                  <a:latin typeface="Calibri"/>
                  <a:cs typeface="Calibri"/>
                </a:rPr>
                <a:t>The differential equation model utilized and description of parameters are listed below.</a:t>
              </a:r>
              <a:endParaRPr lang="en-US" sz="3200" dirty="0">
                <a:latin typeface="Calibri"/>
                <a:cs typeface="Calibri"/>
              </a:endParaRPr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07916"/>
              </p:ext>
            </p:extLst>
          </p:nvPr>
        </p:nvGraphicFramePr>
        <p:xfrm>
          <a:off x="13030200" y="8686800"/>
          <a:ext cx="40592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1397000" imgH="419100" progId="Equation.3">
                  <p:embed/>
                </p:oleObj>
              </mc:Choice>
              <mc:Fallback>
                <p:oleObj name="Equation" r:id="rId6" imgW="1397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30200" y="8686800"/>
                        <a:ext cx="4059238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Table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427"/>
              </p:ext>
            </p:extLst>
          </p:nvPr>
        </p:nvGraphicFramePr>
        <p:xfrm>
          <a:off x="12801600" y="11201400"/>
          <a:ext cx="10058400" cy="32621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86000"/>
                <a:gridCol w="4572000"/>
                <a:gridCol w="3200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alibri"/>
                          <a:cs typeface="Calibri"/>
                        </a:rPr>
                        <a:t>Parameter</a:t>
                      </a:r>
                      <a:endParaRPr lang="en-US" sz="3200" b="1" dirty="0">
                        <a:latin typeface="Calibri"/>
                        <a:cs typeface="Calibri"/>
                      </a:endParaRPr>
                    </a:p>
                  </a:txBody>
                  <a:tcPr anchor="ctr" anchorCtr="1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alibri"/>
                          <a:cs typeface="Calibri"/>
                        </a:rPr>
                        <a:t>Description</a:t>
                      </a:r>
                      <a:endParaRPr lang="en-US" sz="3200" b="1" dirty="0">
                        <a:latin typeface="Calibri"/>
                        <a:cs typeface="Calibri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alibri"/>
                          <a:cs typeface="Calibri"/>
                        </a:rPr>
                        <a:t>Prior</a:t>
                      </a:r>
                      <a:r>
                        <a:rPr lang="en-US" sz="3200" b="1" baseline="0" dirty="0" smtClean="0">
                          <a:latin typeface="Calibri"/>
                          <a:cs typeface="Calibri"/>
                        </a:rPr>
                        <a:t> value</a:t>
                      </a:r>
                      <a:endParaRPr lang="en-US" sz="3200" b="1" dirty="0">
                        <a:latin typeface="Calibri"/>
                        <a:cs typeface="Calibri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latin typeface="Calibri"/>
                          <a:cs typeface="Calibri"/>
                        </a:rPr>
                        <a:t>r</a:t>
                      </a:r>
                      <a:endParaRPr lang="en-US" sz="3200" i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libri"/>
                          <a:cs typeface="Calibri"/>
                        </a:rPr>
                        <a:t>Growth rate (day</a:t>
                      </a:r>
                      <a:r>
                        <a:rPr lang="en-US" sz="3200" baseline="30000" dirty="0" smtClean="0">
                          <a:latin typeface="Calibri"/>
                          <a:cs typeface="Calibri"/>
                        </a:rPr>
                        <a:t> -1 </a:t>
                      </a:r>
                      <a:r>
                        <a:rPr lang="en-US" sz="3200" dirty="0" smtClean="0">
                          <a:latin typeface="Calibri"/>
                          <a:cs typeface="Calibri"/>
                        </a:rPr>
                        <a:t>m</a:t>
                      </a:r>
                      <a:r>
                        <a:rPr lang="en-US" sz="3200" baseline="30000" dirty="0" smtClean="0"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3200" baseline="0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sz="3200" baseline="300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/>
                          <a:cs typeface="Calibri"/>
                        </a:rPr>
                        <a:t>0 – 0.1</a:t>
                      </a:r>
                      <a:endParaRPr lang="en-US" sz="32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latin typeface="Calibri"/>
                          <a:cs typeface="Calibri"/>
                        </a:rPr>
                        <a:t>K</a:t>
                      </a:r>
                      <a:endParaRPr lang="en-US" sz="3200" i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libri"/>
                          <a:cs typeface="Calibri"/>
                        </a:rPr>
                        <a:t>Maximum height (m)</a:t>
                      </a:r>
                      <a:endParaRPr lang="en-US" sz="32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/>
                          <a:cs typeface="Calibri"/>
                        </a:rPr>
                        <a:t>0</a:t>
                      </a:r>
                      <a:r>
                        <a:rPr lang="en-US" sz="3200" baseline="0" dirty="0" smtClean="0">
                          <a:latin typeface="Calibri"/>
                          <a:cs typeface="Calibri"/>
                        </a:rPr>
                        <a:t> – 5 </a:t>
                      </a:r>
                      <a:endParaRPr lang="en-US" sz="32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smtClean="0"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3200" i="1" baseline="-25000" dirty="0" smtClean="0">
                          <a:latin typeface="Calibri"/>
                          <a:cs typeface="Calibri"/>
                        </a:rPr>
                        <a:t>0</a:t>
                      </a:r>
                      <a:endParaRPr lang="en-US" sz="3200" i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libri"/>
                          <a:cs typeface="Calibri"/>
                        </a:rPr>
                        <a:t>Initial height</a:t>
                      </a:r>
                      <a:r>
                        <a:rPr lang="en-US" sz="3200" baseline="0" dirty="0" smtClean="0">
                          <a:latin typeface="Calibri"/>
                          <a:cs typeface="Calibri"/>
                        </a:rPr>
                        <a:t> at June 1</a:t>
                      </a:r>
                      <a:endParaRPr lang="en-US" sz="32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/>
                          <a:cs typeface="Calibri"/>
                        </a:rPr>
                        <a:t>0 –</a:t>
                      </a:r>
                      <a:r>
                        <a:rPr lang="en-US" sz="3200" baseline="0" dirty="0" smtClean="0">
                          <a:latin typeface="Calibri"/>
                          <a:cs typeface="Calibri"/>
                        </a:rPr>
                        <a:t> 1</a:t>
                      </a:r>
                      <a:endParaRPr lang="en-US" sz="32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lang="en-US" sz="3200" i="1" dirty="0" err="1" smtClean="0">
                          <a:latin typeface="Calibri"/>
                          <a:cs typeface="Calibri"/>
                        </a:rPr>
                        <a:t>σ</a:t>
                      </a:r>
                      <a:endParaRPr lang="en-US" sz="3200" i="1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alibri"/>
                          <a:cs typeface="Calibri"/>
                        </a:rPr>
                        <a:t>Uncertainty in </a:t>
                      </a:r>
                      <a:r>
                        <a:rPr lang="en-US" sz="3200" i="1" dirty="0" smtClean="0"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3200" dirty="0" smtClean="0">
                          <a:latin typeface="Calibri"/>
                          <a:cs typeface="Calibri"/>
                        </a:rPr>
                        <a:t> (m)</a:t>
                      </a:r>
                      <a:endParaRPr lang="en-US" sz="32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/>
                          <a:cs typeface="Calibri"/>
                        </a:rPr>
                        <a:t>0 – 1 </a:t>
                      </a:r>
                      <a:endParaRPr lang="en-US" sz="3200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7" name="Picture 16" descr="pairwiseSplit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8745200"/>
            <a:ext cx="7086600" cy="7086600"/>
          </a:xfrm>
          <a:prstGeom prst="rect">
            <a:avLst/>
          </a:prstGeom>
        </p:spPr>
      </p:pic>
      <p:pic>
        <p:nvPicPr>
          <p:cNvPr id="22" name="Picture 21" descr="ensemblePlot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9"/>
          <a:stretch/>
        </p:blipFill>
        <p:spPr>
          <a:xfrm>
            <a:off x="18516600" y="19202400"/>
            <a:ext cx="5317671" cy="6202141"/>
          </a:xfrm>
          <a:prstGeom prst="rect">
            <a:avLst/>
          </a:prstGeom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1828800" y="457200"/>
            <a:ext cx="32919458" cy="2743200"/>
          </a:xfrm>
        </p:spPr>
        <p:txBody>
          <a:bodyPr/>
          <a:lstStyle/>
          <a:p>
            <a:r>
              <a:rPr lang="en-US" sz="6600" dirty="0">
                <a:latin typeface="Calibri"/>
                <a:cs typeface="Calibri"/>
              </a:rPr>
              <a:t>Incorporating data assimilation into an undergraduate mathematical biology </a:t>
            </a:r>
            <a:r>
              <a:rPr lang="en-US" sz="6600" dirty="0" smtClean="0">
                <a:latin typeface="Calibri"/>
                <a:cs typeface="Calibri"/>
              </a:rPr>
              <a:t>course</a:t>
            </a:r>
            <a:br>
              <a:rPr lang="en-US" sz="6600" dirty="0" smtClean="0">
                <a:latin typeface="Calibri"/>
                <a:cs typeface="Calibri"/>
              </a:rPr>
            </a:br>
            <a:r>
              <a:rPr lang="en-US" sz="4400" b="0" dirty="0" smtClean="0">
                <a:latin typeface="Calibri"/>
                <a:cs typeface="Calibri"/>
              </a:rPr>
              <a:t>John M. Zobitz, Department of Mathematics</a:t>
            </a:r>
            <a:br>
              <a:rPr lang="en-US" sz="4400" b="0" dirty="0" smtClean="0">
                <a:latin typeface="Calibri"/>
                <a:cs typeface="Calibri"/>
              </a:rPr>
            </a:br>
            <a:r>
              <a:rPr lang="en-US" sz="4400" b="0" dirty="0" smtClean="0">
                <a:latin typeface="Calibri"/>
                <a:cs typeface="Calibri"/>
              </a:rPr>
              <a:t>Augsburg College, Minneapolis, MN </a:t>
            </a:r>
            <a:r>
              <a:rPr lang="en-US" sz="4400" b="0" dirty="0">
                <a:latin typeface="Calibri"/>
                <a:cs typeface="Calibri"/>
              </a:rPr>
              <a:t/>
            </a:r>
            <a:br>
              <a:rPr lang="en-US" sz="4400" b="0" dirty="0">
                <a:latin typeface="Calibri"/>
                <a:cs typeface="Calibri"/>
              </a:rPr>
            </a:br>
            <a:endParaRPr lang="en-US" sz="4400" b="0" dirty="0">
              <a:latin typeface="Calibri"/>
              <a:cs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93788" y="3861549"/>
            <a:ext cx="11471847" cy="15952867"/>
            <a:chOff x="236588" y="3861549"/>
            <a:chExt cx="11471847" cy="15952867"/>
          </a:xfrm>
        </p:grpSpPr>
        <p:grpSp>
          <p:nvGrpSpPr>
            <p:cNvPr id="2" name="Group 1"/>
            <p:cNvGrpSpPr/>
            <p:nvPr/>
          </p:nvGrpSpPr>
          <p:grpSpPr>
            <a:xfrm>
              <a:off x="236588" y="3861549"/>
              <a:ext cx="11471847" cy="8025300"/>
              <a:chOff x="236588" y="3861549"/>
              <a:chExt cx="11471847" cy="8025300"/>
            </a:xfrm>
          </p:grpSpPr>
          <p:sp>
            <p:nvSpPr>
              <p:cNvPr id="165980" name="Text Box 21"/>
              <p:cNvSpPr txBox="1">
                <a:spLocks noChangeArrowheads="1"/>
              </p:cNvSpPr>
              <p:nvPr/>
            </p:nvSpPr>
            <p:spPr bwMode="auto">
              <a:xfrm>
                <a:off x="236588" y="4838790"/>
                <a:ext cx="11430000" cy="704805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152377" tIns="76188" rIns="152377" bIns="76188">
                <a:spAutoFit/>
              </a:bodyPr>
              <a:lstStyle/>
              <a:p>
                <a:pPr algn="just"/>
                <a:r>
                  <a:rPr lang="en-US" sz="3200" dirty="0">
                    <a:latin typeface="Calibri"/>
                    <a:cs typeface="Calibri"/>
                  </a:rPr>
                  <a:t>A traditional mathematical biology course is a great context for teaching the analysis of differential equations and dynamical systems.  With the proliferation of nearly-continuous data from ecological systems many of the skills required by mathematical biologists now include data visualization, parameter estimation, and stochastic simulation. This poster describes how a one-semester elective mathematical biology course was re-envisioned to include data assimilation or model-data fusion along with differential equations.  The software program R was used throughout the course to develop statistical and computational proficiency. Many of the skills developed in this course complement other mathematics and science courses, thereby broadening the audience of a mathematical biology course and serving as an entrée point to further mathematical study.</a:t>
                </a:r>
              </a:p>
            </p:txBody>
          </p:sp>
          <p:sp>
            <p:nvSpPr>
              <p:cNvPr id="165971" name="Text Box 5"/>
              <p:cNvSpPr txBox="1">
                <a:spLocks noChangeArrowheads="1"/>
              </p:cNvSpPr>
              <p:nvPr/>
            </p:nvSpPr>
            <p:spPr bwMode="auto">
              <a:xfrm>
                <a:off x="278435" y="3861549"/>
                <a:ext cx="11430000" cy="923305"/>
              </a:xfrm>
              <a:prstGeom prst="rect">
                <a:avLst/>
              </a:prstGeom>
              <a:solidFill>
                <a:srgbClr val="0066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52377" tIns="76188" rIns="152377" bIns="76188">
                <a:spAutoFit/>
              </a:bodyPr>
              <a:lstStyle/>
              <a:p>
                <a:pPr algn="ctr" defTabSz="3656615">
                  <a:spcBef>
                    <a:spcPct val="50000"/>
                  </a:spcBef>
                </a:pPr>
                <a:r>
                  <a:rPr lang="en-US" sz="5000" b="1" dirty="0" smtClean="0">
                    <a:solidFill>
                      <a:schemeClr val="bg1"/>
                    </a:solidFill>
                    <a:latin typeface="Calibri"/>
                    <a:cs typeface="Calibri"/>
                  </a:rPr>
                  <a:t>Abstract</a:t>
                </a:r>
                <a:endParaRPr lang="en-US" sz="3000" b="1" dirty="0">
                  <a:solidFill>
                    <a:schemeClr val="bg1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36588" y="12115800"/>
              <a:ext cx="11430000" cy="7698616"/>
              <a:chOff x="0" y="12573000"/>
              <a:chExt cx="11430000" cy="7698616"/>
            </a:xfrm>
          </p:grpSpPr>
          <p:sp>
            <p:nvSpPr>
              <p:cNvPr id="165972" name="Text Box 6"/>
              <p:cNvSpPr txBox="1">
                <a:spLocks noChangeArrowheads="1"/>
              </p:cNvSpPr>
              <p:nvPr/>
            </p:nvSpPr>
            <p:spPr bwMode="auto">
              <a:xfrm>
                <a:off x="0" y="12573000"/>
                <a:ext cx="11430000" cy="923305"/>
              </a:xfrm>
              <a:prstGeom prst="rect">
                <a:avLst/>
              </a:prstGeom>
              <a:solidFill>
                <a:srgbClr val="0066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52377" tIns="76188" rIns="152377" bIns="76188">
                <a:spAutoFit/>
              </a:bodyPr>
              <a:lstStyle/>
              <a:p>
                <a:pPr algn="ctr" defTabSz="3656615">
                  <a:spcBef>
                    <a:spcPct val="50000"/>
                  </a:spcBef>
                </a:pPr>
                <a:r>
                  <a:rPr lang="en-US" sz="5000" b="1" dirty="0" smtClean="0">
                    <a:solidFill>
                      <a:schemeClr val="bg1"/>
                    </a:solidFill>
                    <a:latin typeface="Calibri"/>
                    <a:cs typeface="Calibri"/>
                  </a:rPr>
                  <a:t>What is Data Assimilation? </a:t>
                </a:r>
                <a:endParaRPr lang="en-US" sz="5000" b="1" dirty="0">
                  <a:solidFill>
                    <a:schemeClr val="bg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5" name="Text Box 21"/>
              <p:cNvSpPr txBox="1">
                <a:spLocks noChangeArrowheads="1"/>
              </p:cNvSpPr>
              <p:nvPr/>
            </p:nvSpPr>
            <p:spPr bwMode="auto">
              <a:xfrm>
                <a:off x="0" y="13716000"/>
                <a:ext cx="11430000" cy="65556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152377" tIns="76188" rIns="152377" bIns="76188">
                <a:spAutoFit/>
              </a:bodyPr>
              <a:lstStyle/>
              <a:p>
                <a:pPr algn="just"/>
                <a:r>
                  <a:rPr lang="en-US" sz="3200" dirty="0">
                    <a:latin typeface="Calibri"/>
                    <a:cs typeface="Calibri"/>
                  </a:rPr>
                  <a:t>Data assimilation is a general term for methods that systematically combine measurements with a  mathematical model. The model can then be utilized to determine missing measurements, forecast future unmeasured states, or predict derived variables that can’t be directly measured. </a:t>
                </a:r>
              </a:p>
              <a:p>
                <a:pPr algn="just"/>
                <a:endParaRPr lang="en-US" sz="3200" dirty="0" smtClean="0">
                  <a:latin typeface="Calibri"/>
                  <a:cs typeface="Calibri"/>
                </a:endParaRPr>
              </a:p>
              <a:p>
                <a:pPr algn="just"/>
                <a:r>
                  <a:rPr lang="en-US" sz="3200" dirty="0" smtClean="0">
                    <a:latin typeface="Calibri"/>
                    <a:cs typeface="Calibri"/>
                  </a:rPr>
                  <a:t>Data  </a:t>
                </a:r>
                <a:r>
                  <a:rPr lang="en-US" sz="3200" dirty="0" smtClean="0">
                    <a:latin typeface="Calibri"/>
                    <a:cs typeface="Calibri"/>
                  </a:rPr>
                  <a:t>assimilation evaluates the best approximating model from a set of measured data, which typically include parameter estimation and model forecasting with </a:t>
                </a:r>
                <a:r>
                  <a:rPr lang="en-US" sz="3200" dirty="0" smtClean="0">
                    <a:latin typeface="Calibri"/>
                    <a:cs typeface="Calibri"/>
                  </a:rPr>
                  <a:t>uncertainty.  These approaches complement traditional modeling analysis (sensitivity </a:t>
                </a:r>
                <a:r>
                  <a:rPr lang="en-US" sz="3200" dirty="0" smtClean="0">
                    <a:latin typeface="Calibri"/>
                    <a:cs typeface="Calibri"/>
                  </a:rPr>
                  <a:t>to initial conditions and </a:t>
                </a:r>
                <a:r>
                  <a:rPr lang="en-US" sz="3200" dirty="0" smtClean="0">
                    <a:latin typeface="Calibri"/>
                    <a:cs typeface="Calibri"/>
                  </a:rPr>
                  <a:t>parameters, qualitative stability analysis, and bifurcation techniques).</a:t>
                </a:r>
                <a:endParaRPr lang="en-US" sz="3200" dirty="0" smtClean="0">
                  <a:latin typeface="Calibri"/>
                  <a:cs typeface="Calibri"/>
                </a:endParaRPr>
              </a:p>
              <a:p>
                <a:endParaRPr lang="en-US" sz="3200" dirty="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85800" y="19888200"/>
            <a:ext cx="9561187" cy="5057551"/>
            <a:chOff x="228600" y="20116800"/>
            <a:chExt cx="9561187" cy="5057551"/>
          </a:xfrm>
        </p:grpSpPr>
        <p:grpSp>
          <p:nvGrpSpPr>
            <p:cNvPr id="33" name="Group 32"/>
            <p:cNvGrpSpPr/>
            <p:nvPr/>
          </p:nvGrpSpPr>
          <p:grpSpPr>
            <a:xfrm>
              <a:off x="4114800" y="21259800"/>
              <a:ext cx="2799903" cy="1171351"/>
              <a:chOff x="2943448" y="1529"/>
              <a:chExt cx="2342703" cy="1171351"/>
            </a:xfrm>
            <a:solidFill>
              <a:schemeClr val="accent3">
                <a:lumMod val="75000"/>
              </a:schemeClr>
            </a:solidFill>
            <a:effectLst/>
          </p:grpSpPr>
          <p:sp>
            <p:nvSpPr>
              <p:cNvPr id="49" name="Rounded Rectangle 48"/>
              <p:cNvSpPr/>
              <p:nvPr/>
            </p:nvSpPr>
            <p:spPr>
              <a:xfrm>
                <a:off x="2943448" y="1529"/>
                <a:ext cx="2342703" cy="1171351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Rounded Rectangle 4"/>
              <p:cNvSpPr/>
              <p:nvPr/>
            </p:nvSpPr>
            <p:spPr>
              <a:xfrm>
                <a:off x="2977756" y="35837"/>
                <a:ext cx="2274087" cy="110273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Mathematical Models</a:t>
                </a:r>
                <a:endParaRPr lang="en-US" sz="3200" kern="12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858000" y="22631400"/>
              <a:ext cx="409973" cy="1221869"/>
              <a:chOff x="4877323" y="1652046"/>
              <a:chExt cx="409973" cy="1221869"/>
            </a:xfrm>
            <a:solidFill>
              <a:srgbClr val="3366FF"/>
            </a:solidFill>
          </p:grpSpPr>
          <p:sp>
            <p:nvSpPr>
              <p:cNvPr id="47" name="Left-Right Arrow 46"/>
              <p:cNvSpPr/>
              <p:nvPr/>
            </p:nvSpPr>
            <p:spPr>
              <a:xfrm rot="3600000">
                <a:off x="4471375" y="2057994"/>
                <a:ext cx="1221869" cy="409973"/>
              </a:xfrm>
              <a:prstGeom prst="left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Left-Right Arrow 6"/>
              <p:cNvSpPr/>
              <p:nvPr/>
            </p:nvSpPr>
            <p:spPr>
              <a:xfrm rot="3600000">
                <a:off x="4594367" y="2139989"/>
                <a:ext cx="975885" cy="24598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700" kern="120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172200" y="24003000"/>
              <a:ext cx="2342703" cy="1171351"/>
              <a:chOff x="4878468" y="3353082"/>
              <a:chExt cx="2342703" cy="1171351"/>
            </a:xfrm>
            <a:solidFill>
              <a:schemeClr val="accent3">
                <a:lumMod val="75000"/>
              </a:schemeClr>
            </a:solidFill>
            <a:effectLst/>
          </p:grpSpPr>
          <p:sp>
            <p:nvSpPr>
              <p:cNvPr id="45" name="Rounded Rectangle 44"/>
              <p:cNvSpPr/>
              <p:nvPr/>
            </p:nvSpPr>
            <p:spPr>
              <a:xfrm>
                <a:off x="4878468" y="3353082"/>
                <a:ext cx="2342703" cy="1171351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Rounded Rectangle 8"/>
              <p:cNvSpPr/>
              <p:nvPr/>
            </p:nvSpPr>
            <p:spPr>
              <a:xfrm>
                <a:off x="4912776" y="3387390"/>
                <a:ext cx="2274087" cy="110273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Biology</a:t>
                </a:r>
                <a:endParaRPr lang="en-US" sz="3200" kern="12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800600" y="24460200"/>
              <a:ext cx="1221869" cy="409973"/>
              <a:chOff x="3503865" y="3733771"/>
              <a:chExt cx="1221869" cy="409973"/>
            </a:xfrm>
            <a:solidFill>
              <a:srgbClr val="3366FF"/>
            </a:solidFill>
          </p:grpSpPr>
          <p:sp>
            <p:nvSpPr>
              <p:cNvPr id="43" name="Left-Right Arrow 42"/>
              <p:cNvSpPr/>
              <p:nvPr/>
            </p:nvSpPr>
            <p:spPr>
              <a:xfrm rot="10800000">
                <a:off x="3503865" y="3733771"/>
                <a:ext cx="1221869" cy="409973"/>
              </a:xfrm>
              <a:prstGeom prst="left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Left-Right Arrow 10"/>
              <p:cNvSpPr/>
              <p:nvPr/>
            </p:nvSpPr>
            <p:spPr>
              <a:xfrm>
                <a:off x="3626857" y="3815766"/>
                <a:ext cx="975885" cy="24598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700" kern="12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286000" y="24003000"/>
              <a:ext cx="2342703" cy="1171351"/>
              <a:chOff x="779828" y="3353082"/>
              <a:chExt cx="2342703" cy="1171351"/>
            </a:xfrm>
            <a:solidFill>
              <a:schemeClr val="accent3">
                <a:lumMod val="75000"/>
              </a:schemeClr>
            </a:solidFill>
            <a:effectLst/>
          </p:grpSpPr>
          <p:sp>
            <p:nvSpPr>
              <p:cNvPr id="41" name="Rounded Rectangle 40"/>
              <p:cNvSpPr/>
              <p:nvPr/>
            </p:nvSpPr>
            <p:spPr>
              <a:xfrm>
                <a:off x="779828" y="3353082"/>
                <a:ext cx="2342703" cy="1171351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Rounded Rectangle 12"/>
              <p:cNvSpPr/>
              <p:nvPr/>
            </p:nvSpPr>
            <p:spPr>
              <a:xfrm>
                <a:off x="779828" y="3353082"/>
                <a:ext cx="2274087" cy="1102735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Data</a:t>
                </a:r>
                <a:endParaRPr lang="en-US" sz="3200" kern="12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429000" y="22631400"/>
              <a:ext cx="409973" cy="1221869"/>
              <a:chOff x="2942303" y="1652046"/>
              <a:chExt cx="409973" cy="1221869"/>
            </a:xfrm>
            <a:solidFill>
              <a:srgbClr val="3366FF"/>
            </a:solidFill>
          </p:grpSpPr>
          <p:sp>
            <p:nvSpPr>
              <p:cNvPr id="39" name="Left-Right Arrow 38"/>
              <p:cNvSpPr/>
              <p:nvPr/>
            </p:nvSpPr>
            <p:spPr>
              <a:xfrm rot="18000000">
                <a:off x="2536355" y="2057994"/>
                <a:ext cx="1221869" cy="409973"/>
              </a:xfrm>
              <a:prstGeom prst="left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Left-Right Arrow 14"/>
              <p:cNvSpPr/>
              <p:nvPr/>
            </p:nvSpPr>
            <p:spPr>
              <a:xfrm rot="18000000">
                <a:off x="2659347" y="2139989"/>
                <a:ext cx="975885" cy="24598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700" kern="120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143000" y="20116800"/>
              <a:ext cx="3160387" cy="147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Differential Equations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Qualitative Analysis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Stochastic Models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8600" y="22174200"/>
              <a:ext cx="342899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Data Assimilation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Likelihood Methods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Markov Chain Monte Carlo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43800" y="21031200"/>
              <a:ext cx="2245987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Computational</a:t>
              </a:r>
              <a:r>
                <a:rPr kumimoji="0" lang="en-US" sz="24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 and visualization software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7600" y="22860000"/>
              <a:ext cx="34680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Calibri"/>
                </a:rPr>
                <a:t>Oral and written communication of results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914400" y="25603200"/>
            <a:ext cx="8915400" cy="523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52377" tIns="76188" rIns="152377" bIns="76188">
            <a:spAutoFit/>
          </a:bodyPr>
          <a:lstStyle/>
          <a:p>
            <a:pPr algn="just"/>
            <a:r>
              <a:rPr lang="en-US" sz="2400" dirty="0" smtClean="0">
                <a:latin typeface="Calibri"/>
                <a:cs typeface="Calibri"/>
              </a:rPr>
              <a:t>Figure 1: Conceptual modeling cycle that includes data assimilation 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13487400" y="25603200"/>
            <a:ext cx="8915400" cy="892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52377" tIns="76188" rIns="152377" bIns="76188">
            <a:spAutoFit/>
          </a:bodyPr>
          <a:lstStyle/>
          <a:p>
            <a:pPr algn="just"/>
            <a:r>
              <a:rPr lang="en-US" sz="2400" dirty="0" smtClean="0">
                <a:latin typeface="Calibri"/>
                <a:cs typeface="Calibri"/>
              </a:rPr>
              <a:t>Figure 3: Posterior distribution of parameter estimates (left panel)  with updated model forecast (right panel) 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24460200" y="20574000"/>
            <a:ext cx="11510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52377" tIns="76188" rIns="152377" bIns="76188"/>
          <a:lstStyle/>
          <a:p>
            <a:pPr algn="just" defTabSz="3656615">
              <a:spcBef>
                <a:spcPct val="20000"/>
              </a:spcBef>
            </a:pPr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Students utilize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  <a:cs typeface="Calibri"/>
              </a:rPr>
              <a:t>Rstudio</a:t>
            </a:r>
            <a:r>
              <a:rPr lang="en-US" sz="3200" dirty="0" smtClean="0">
                <a:solidFill>
                  <a:srgbClr val="000000"/>
                </a:solidFill>
                <a:latin typeface="Calibri"/>
                <a:cs typeface="Calibri"/>
              </a:rPr>
              <a:t> for all modeling and simulation analysis. Computational proficiency is gradually built throughout the semester. Students practice acquired skills through several projects  tied to the published literature and student interest.</a:t>
            </a:r>
            <a:endParaRPr lang="en-US" sz="32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18288000" y="10058400"/>
            <a:ext cx="5257800" cy="892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52377" tIns="76188" rIns="152377" bIns="76188">
            <a:spAutoFit/>
          </a:bodyPr>
          <a:lstStyle/>
          <a:p>
            <a:pPr algn="just"/>
            <a:r>
              <a:rPr lang="en-US" sz="2400" dirty="0" smtClean="0">
                <a:latin typeface="Calibri"/>
                <a:cs typeface="Calibri"/>
              </a:rPr>
              <a:t>Figure 2: Sample data for which a model should be estimated. 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22232</TotalTime>
  <Words>697</Words>
  <Application>Microsoft Macintosh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Microsoft Equation</vt:lpstr>
      <vt:lpstr>Incorporating data assimilation into an undergraduate mathematical biology course John M. Zobitz, Department of Mathematics Augsburg College, Minneapolis, MN  </vt:lpstr>
    </vt:vector>
  </TitlesOfParts>
  <Company>SciFor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John Zobitz</cp:lastModifiedBy>
  <cp:revision>379</cp:revision>
  <cp:lastPrinted>2015-09-23T15:32:56Z</cp:lastPrinted>
  <dcterms:created xsi:type="dcterms:W3CDTF">2003-12-17T18:44:28Z</dcterms:created>
  <dcterms:modified xsi:type="dcterms:W3CDTF">2015-09-24T15:05:57Z</dcterms:modified>
</cp:coreProperties>
</file>