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6858000" type="letter"/>
  <p:notesSz cx="6858000" cy="9034463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1pPr>
    <a:lvl2pPr marL="190493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2pPr>
    <a:lvl3pPr marL="380985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3pPr>
    <a:lvl4pPr marL="571477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4pPr>
    <a:lvl5pPr marL="761970" algn="l" rtl="0" fontAlgn="base">
      <a:spcBef>
        <a:spcPct val="0"/>
      </a:spcBef>
      <a:spcAft>
        <a:spcPct val="0"/>
      </a:spcAft>
      <a:defRPr sz="4417" kern="1200">
        <a:solidFill>
          <a:schemeClr val="tx2"/>
        </a:solidFill>
        <a:latin typeface="Arial" charset="0"/>
        <a:ea typeface="+mn-ea"/>
        <a:cs typeface="+mn-cs"/>
      </a:defRPr>
    </a:lvl5pPr>
    <a:lvl6pPr marL="952462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6pPr>
    <a:lvl7pPr marL="1142954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7pPr>
    <a:lvl8pPr marL="1333447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8pPr>
    <a:lvl9pPr marL="1523939" algn="l" defTabSz="380985" rtl="0" eaLnBrk="1" latinLnBrk="0" hangingPunct="1">
      <a:defRPr sz="4417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69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4" orient="horz" pos="51" userDrawn="1">
          <p15:clr>
            <a:srgbClr val="A4A3A4"/>
          </p15:clr>
        </p15:guide>
        <p15:guide id="5" orient="horz" pos="977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2220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860" userDrawn="1">
          <p15:clr>
            <a:srgbClr val="A4A3A4"/>
          </p15:clr>
        </p15:guide>
        <p15:guide id="10" pos="5568" userDrawn="1">
          <p15:clr>
            <a:srgbClr val="A4A3A4"/>
          </p15:clr>
        </p15:guide>
        <p15:guide id="11" pos="3780" userDrawn="1">
          <p15:clr>
            <a:srgbClr val="A4A3A4"/>
          </p15:clr>
        </p15:guide>
        <p15:guide id="12" pos="60" userDrawn="1">
          <p15:clr>
            <a:srgbClr val="A4A3A4"/>
          </p15:clr>
        </p15:guide>
        <p15:guide id="13" pos="3900" userDrawn="1">
          <p15:clr>
            <a:srgbClr val="A4A3A4"/>
          </p15:clr>
        </p15:guide>
        <p15:guide id="14" pos="1980" userDrawn="1">
          <p15:clr>
            <a:srgbClr val="A4A3A4"/>
          </p15:clr>
        </p15:guide>
        <p15:guide id="15" pos="57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lamon" initials="" lastIdx="2" clrIdx="0"/>
  <p:cmAuthor id="1" name="Mohamed Safi" initials="M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669900"/>
    <a:srgbClr val="0F7346"/>
    <a:srgbClr val="2CC04F"/>
    <a:srgbClr val="80C486"/>
    <a:srgbClr val="74D083"/>
    <a:srgbClr val="68DC84"/>
    <a:srgbClr val="7DE195"/>
    <a:srgbClr val="17672A"/>
    <a:srgbClr val="2DC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5846" autoAdjust="0"/>
  </p:normalViewPr>
  <p:slideViewPr>
    <p:cSldViewPr>
      <p:cViewPr varScale="1">
        <p:scale>
          <a:sx n="107" d="100"/>
          <a:sy n="107" d="100"/>
        </p:scale>
        <p:origin x="1120" y="176"/>
      </p:cViewPr>
      <p:guideLst>
        <p:guide orient="horz" pos="2160"/>
        <p:guide orient="horz" pos="4269"/>
        <p:guide orient="horz" pos="720"/>
        <p:guide orient="horz" pos="51"/>
        <p:guide orient="horz" pos="977"/>
        <p:guide orient="horz" pos="180"/>
        <p:guide orient="horz" pos="2220"/>
        <p:guide pos="2880"/>
        <p:guide pos="1860"/>
        <p:guide pos="5568"/>
        <p:guide pos="3780"/>
        <p:guide pos="60"/>
        <p:guide pos="3900"/>
        <p:guide pos="1980"/>
        <p:guide pos="57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commentAuthors" Target="commentAuthors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EE81C5-729C-4CD7-9B74-9CEC64FCC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7863"/>
            <a:ext cx="4516438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291013"/>
            <a:ext cx="5486400" cy="406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580438"/>
            <a:ext cx="29718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675" tIns="44838" rIns="89675" bIns="44838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C0772F8-A4AB-4DA4-AC18-C00742AD7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96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90493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380985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571477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761970" algn="l" rtl="0" eaLnBrk="0" fontAlgn="base" hangingPunct="0">
      <a:spcBef>
        <a:spcPct val="30000"/>
      </a:spcBef>
      <a:spcAft>
        <a:spcPct val="0"/>
      </a:spcAft>
      <a:defRPr sz="5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952462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42954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33447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23939" algn="l" defTabSz="380985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69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166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A6B46-0B02-4F37-9ECC-F796DB2BE517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7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33" y="2130558"/>
            <a:ext cx="7772136" cy="14697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65" y="3886068"/>
            <a:ext cx="6400271" cy="17528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190504" indent="0" algn="ctr">
              <a:buNone/>
              <a:defRPr/>
            </a:lvl2pPr>
            <a:lvl3pPr marL="381008" indent="0" algn="ctr">
              <a:buNone/>
              <a:defRPr/>
            </a:lvl3pPr>
            <a:lvl4pPr marL="571512" indent="0" algn="ctr">
              <a:buNone/>
              <a:defRPr/>
            </a:lvl4pPr>
            <a:lvl5pPr marL="762015" indent="0" algn="ctr">
              <a:buNone/>
              <a:defRPr/>
            </a:lvl5pPr>
            <a:lvl6pPr marL="952519" indent="0" algn="ctr">
              <a:buNone/>
              <a:defRPr/>
            </a:lvl6pPr>
            <a:lvl7pPr marL="1143023" indent="0" algn="ctr">
              <a:buNone/>
              <a:defRPr/>
            </a:lvl7pPr>
            <a:lvl8pPr marL="1333527" indent="0" algn="ctr">
              <a:buNone/>
              <a:defRPr/>
            </a:lvl8pPr>
            <a:lvl9pPr marL="152403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506"/>
            <a:ext cx="822986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68" y="1600068"/>
            <a:ext cx="8229865" cy="45263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797" y="274506"/>
            <a:ext cx="2057136" cy="58519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068" y="274506"/>
            <a:ext cx="6109229" cy="58519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506"/>
            <a:ext cx="822986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68" y="1600068"/>
            <a:ext cx="8229865" cy="4526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636"/>
            <a:ext cx="7772136" cy="1362604"/>
          </a:xfrm>
          <a:prstGeom prst="rect">
            <a:avLst/>
          </a:prstGeom>
        </p:spPr>
        <p:txBody>
          <a:bodyPr anchor="t"/>
          <a:lstStyle>
            <a:lvl1pPr algn="l">
              <a:defRPr sz="1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448"/>
            <a:ext cx="7772136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833"/>
            </a:lvl1pPr>
            <a:lvl2pPr marL="190504" indent="0">
              <a:buNone/>
              <a:defRPr sz="750"/>
            </a:lvl2pPr>
            <a:lvl3pPr marL="381008" indent="0">
              <a:buNone/>
              <a:defRPr sz="667"/>
            </a:lvl3pPr>
            <a:lvl4pPr marL="571512" indent="0">
              <a:buNone/>
              <a:defRPr sz="583"/>
            </a:lvl4pPr>
            <a:lvl5pPr marL="762015" indent="0">
              <a:buNone/>
              <a:defRPr sz="583"/>
            </a:lvl5pPr>
            <a:lvl6pPr marL="952519" indent="0">
              <a:buNone/>
              <a:defRPr sz="583"/>
            </a:lvl6pPr>
            <a:lvl7pPr marL="1143023" indent="0">
              <a:buNone/>
              <a:defRPr sz="583"/>
            </a:lvl7pPr>
            <a:lvl8pPr marL="1333527" indent="0">
              <a:buNone/>
              <a:defRPr sz="583"/>
            </a:lvl8pPr>
            <a:lvl9pPr marL="1524031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506"/>
            <a:ext cx="822986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68" y="1600068"/>
            <a:ext cx="4083182" cy="4526359"/>
          </a:xfrm>
          <a:prstGeom prst="rect">
            <a:avLst/>
          </a:prstGeom>
        </p:spPr>
        <p:txBody>
          <a:bodyPr/>
          <a:lstStyle>
            <a:lvl1pPr>
              <a:defRPr sz="1167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00068"/>
            <a:ext cx="4083183" cy="4526359"/>
          </a:xfrm>
          <a:prstGeom prst="rect">
            <a:avLst/>
          </a:prstGeom>
        </p:spPr>
        <p:txBody>
          <a:bodyPr/>
          <a:lstStyle>
            <a:lvl1pPr>
              <a:defRPr sz="1167"/>
            </a:lvl1pPr>
            <a:lvl2pPr>
              <a:defRPr sz="1000"/>
            </a:lvl2pPr>
            <a:lvl3pPr>
              <a:defRPr sz="833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506"/>
            <a:ext cx="822986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068" y="1535245"/>
            <a:ext cx="4040188" cy="6396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 b="1"/>
            </a:lvl1pPr>
            <a:lvl2pPr marL="190504" indent="0">
              <a:buNone/>
              <a:defRPr sz="833" b="1"/>
            </a:lvl2pPr>
            <a:lvl3pPr marL="381008" indent="0">
              <a:buNone/>
              <a:defRPr sz="750" b="1"/>
            </a:lvl3pPr>
            <a:lvl4pPr marL="571512" indent="0">
              <a:buNone/>
              <a:defRPr sz="667" b="1"/>
            </a:lvl4pPr>
            <a:lvl5pPr marL="762015" indent="0">
              <a:buNone/>
              <a:defRPr sz="667" b="1"/>
            </a:lvl5pPr>
            <a:lvl6pPr marL="952519" indent="0">
              <a:buNone/>
              <a:defRPr sz="667" b="1"/>
            </a:lvl6pPr>
            <a:lvl7pPr marL="1143023" indent="0">
              <a:buNone/>
              <a:defRPr sz="667" b="1"/>
            </a:lvl7pPr>
            <a:lvl8pPr marL="1333527" indent="0">
              <a:buNone/>
              <a:defRPr sz="667" b="1"/>
            </a:lvl8pPr>
            <a:lvl9pPr marL="1524031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68" y="2174875"/>
            <a:ext cx="4040188" cy="395155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833"/>
            </a:lvl2pPr>
            <a:lvl3pPr>
              <a:defRPr sz="75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761" y="1535245"/>
            <a:ext cx="4042172" cy="63963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 b="1"/>
            </a:lvl1pPr>
            <a:lvl2pPr marL="190504" indent="0">
              <a:buNone/>
              <a:defRPr sz="833" b="1"/>
            </a:lvl2pPr>
            <a:lvl3pPr marL="381008" indent="0">
              <a:buNone/>
              <a:defRPr sz="750" b="1"/>
            </a:lvl3pPr>
            <a:lvl4pPr marL="571512" indent="0">
              <a:buNone/>
              <a:defRPr sz="667" b="1"/>
            </a:lvl4pPr>
            <a:lvl5pPr marL="762015" indent="0">
              <a:buNone/>
              <a:defRPr sz="667" b="1"/>
            </a:lvl5pPr>
            <a:lvl6pPr marL="952519" indent="0">
              <a:buNone/>
              <a:defRPr sz="667" b="1"/>
            </a:lvl6pPr>
            <a:lvl7pPr marL="1143023" indent="0">
              <a:buNone/>
              <a:defRPr sz="667" b="1"/>
            </a:lvl7pPr>
            <a:lvl8pPr marL="1333527" indent="0">
              <a:buNone/>
              <a:defRPr sz="667" b="1"/>
            </a:lvl8pPr>
            <a:lvl9pPr marL="1524031" indent="0">
              <a:buNone/>
              <a:defRPr sz="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761" y="2174875"/>
            <a:ext cx="4042172" cy="395155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  <a:lvl2pPr>
              <a:defRPr sz="833"/>
            </a:lvl2pPr>
            <a:lvl3pPr>
              <a:defRPr sz="75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4506"/>
            <a:ext cx="8229865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8" y="273183"/>
            <a:ext cx="3008313" cy="1162182"/>
          </a:xfrm>
          <a:prstGeom prst="rect">
            <a:avLst/>
          </a:prstGeom>
        </p:spPr>
        <p:txBody>
          <a:bodyPr anchor="b"/>
          <a:lstStyle>
            <a:lvl1pPr algn="l">
              <a:defRPr sz="8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3" y="273183"/>
            <a:ext cx="5111750" cy="5853245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833"/>
            </a:lvl4pPr>
            <a:lvl5pPr>
              <a:defRPr sz="833"/>
            </a:lvl5pPr>
            <a:lvl6pPr>
              <a:defRPr sz="833"/>
            </a:lvl6pPr>
            <a:lvl7pPr>
              <a:defRPr sz="833"/>
            </a:lvl7pPr>
            <a:lvl8pPr>
              <a:defRPr sz="833"/>
            </a:lvl8pPr>
            <a:lvl9pPr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68" y="143536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3"/>
            </a:lvl1pPr>
            <a:lvl2pPr marL="190504" indent="0">
              <a:buNone/>
              <a:defRPr sz="500"/>
            </a:lvl2pPr>
            <a:lvl3pPr marL="381008" indent="0">
              <a:buNone/>
              <a:defRPr sz="417"/>
            </a:lvl3pPr>
            <a:lvl4pPr marL="571512" indent="0">
              <a:buNone/>
              <a:defRPr sz="375"/>
            </a:lvl4pPr>
            <a:lvl5pPr marL="762015" indent="0">
              <a:buNone/>
              <a:defRPr sz="375"/>
            </a:lvl5pPr>
            <a:lvl6pPr marL="952519" indent="0">
              <a:buNone/>
              <a:defRPr sz="375"/>
            </a:lvl6pPr>
            <a:lvl7pPr marL="1143023" indent="0">
              <a:buNone/>
              <a:defRPr sz="375"/>
            </a:lvl7pPr>
            <a:lvl8pPr marL="1333527" indent="0">
              <a:buNone/>
              <a:defRPr sz="375"/>
            </a:lvl8pPr>
            <a:lvl9pPr marL="1524031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52" y="4800865"/>
            <a:ext cx="5486136" cy="566208"/>
          </a:xfrm>
          <a:prstGeom prst="rect">
            <a:avLst/>
          </a:prstGeom>
        </p:spPr>
        <p:txBody>
          <a:bodyPr anchor="b"/>
          <a:lstStyle>
            <a:lvl1pPr algn="l">
              <a:defRPr sz="8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52" y="612510"/>
            <a:ext cx="5486136" cy="4114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 marL="190504" indent="0">
              <a:buNone/>
              <a:defRPr sz="1167"/>
            </a:lvl2pPr>
            <a:lvl3pPr marL="381008" indent="0">
              <a:buNone/>
              <a:defRPr sz="1000"/>
            </a:lvl3pPr>
            <a:lvl4pPr marL="571512" indent="0">
              <a:buNone/>
              <a:defRPr sz="833"/>
            </a:lvl4pPr>
            <a:lvl5pPr marL="762015" indent="0">
              <a:buNone/>
              <a:defRPr sz="833"/>
            </a:lvl5pPr>
            <a:lvl6pPr marL="952519" indent="0">
              <a:buNone/>
              <a:defRPr sz="833"/>
            </a:lvl6pPr>
            <a:lvl7pPr marL="1143023" indent="0">
              <a:buNone/>
              <a:defRPr sz="833"/>
            </a:lvl7pPr>
            <a:lvl8pPr marL="1333527" indent="0">
              <a:buNone/>
              <a:defRPr sz="833"/>
            </a:lvl8pPr>
            <a:lvl9pPr marL="1524031" indent="0">
              <a:buNone/>
              <a:defRPr sz="8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52" y="5367073"/>
            <a:ext cx="5486136" cy="804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83"/>
            </a:lvl1pPr>
            <a:lvl2pPr marL="190504" indent="0">
              <a:buNone/>
              <a:defRPr sz="500"/>
            </a:lvl2pPr>
            <a:lvl3pPr marL="381008" indent="0">
              <a:buNone/>
              <a:defRPr sz="417"/>
            </a:lvl3pPr>
            <a:lvl4pPr marL="571512" indent="0">
              <a:buNone/>
              <a:defRPr sz="375"/>
            </a:lvl4pPr>
            <a:lvl5pPr marL="762015" indent="0">
              <a:buNone/>
              <a:defRPr sz="375"/>
            </a:lvl5pPr>
            <a:lvl6pPr marL="952519" indent="0">
              <a:buNone/>
              <a:defRPr sz="375"/>
            </a:lvl6pPr>
            <a:lvl7pPr marL="1143023" indent="0">
              <a:buNone/>
              <a:defRPr sz="375"/>
            </a:lvl7pPr>
            <a:lvl8pPr marL="1333527" indent="0">
              <a:buNone/>
              <a:defRPr sz="375"/>
            </a:lvl8pPr>
            <a:lvl9pPr marL="1524031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3111500" y="1285876"/>
            <a:ext cx="2917693" cy="2243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  <a:defRPr/>
            </a:pPr>
            <a:endParaRPr lang="en-US" sz="1208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2pPr>
      <a:lvl3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3pPr>
      <a:lvl4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4pPr>
      <a:lvl5pPr algn="ctr" defTabSz="914154" rtl="0" eaLnBrk="0" fontAlgn="base" hangingPunct="0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5pPr>
      <a:lvl6pPr marL="190504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6pPr>
      <a:lvl7pPr marL="381008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7pPr>
      <a:lvl8pPr marL="571512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8pPr>
      <a:lvl9pPr marL="762015" algn="ctr" defTabSz="914154" rtl="0" fontAlgn="base">
        <a:spcBef>
          <a:spcPct val="0"/>
        </a:spcBef>
        <a:spcAft>
          <a:spcPct val="0"/>
        </a:spcAft>
        <a:defRPr sz="2709" b="1">
          <a:solidFill>
            <a:schemeClr val="bg1"/>
          </a:solidFill>
          <a:latin typeface="Arial" pitchFamily="34" charset="0"/>
        </a:defRPr>
      </a:lvl9pPr>
    </p:titleStyle>
    <p:bodyStyle>
      <a:lvl1pPr marL="342642" indent="-342642" algn="l" defTabSz="914154" rtl="0" eaLnBrk="0" fontAlgn="base" hangingPunct="0">
        <a:spcBef>
          <a:spcPct val="20000"/>
        </a:spcBef>
        <a:spcAft>
          <a:spcPct val="0"/>
        </a:spcAft>
        <a:buChar char="•"/>
        <a:defRPr sz="708">
          <a:solidFill>
            <a:schemeClr val="tx1"/>
          </a:solidFill>
          <a:latin typeface="+mn-lt"/>
          <a:ea typeface="+mn-ea"/>
          <a:cs typeface="+mn-cs"/>
        </a:defRPr>
      </a:lvl1pPr>
      <a:lvl2pPr marL="742833" indent="-285756" algn="l" defTabSz="914154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2pPr>
      <a:lvl3pPr marL="1143023" indent="-228869" algn="l" defTabSz="914154" rtl="0" eaLnBrk="0" fontAlgn="base" hangingPunct="0">
        <a:spcBef>
          <a:spcPct val="20000"/>
        </a:spcBef>
        <a:spcAft>
          <a:spcPct val="0"/>
        </a:spcAft>
        <a:buChar char="•"/>
        <a:defRPr sz="1292">
          <a:solidFill>
            <a:schemeClr val="tx1"/>
          </a:solidFill>
          <a:latin typeface="+mn-lt"/>
        </a:defRPr>
      </a:lvl3pPr>
      <a:lvl4pPr marL="1600100" indent="-228208" algn="l" defTabSz="914154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</a:defRPr>
      </a:lvl4pPr>
      <a:lvl5pPr marL="2057177" indent="-228208" algn="l" defTabSz="914154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247680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438184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628688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2819192" indent="-228208" algn="l" defTabSz="914154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90504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81008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571512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762015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5pPr>
      <a:lvl6pPr marL="952519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23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27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524031" algn="l" defTabSz="381008" rtl="0" eaLnBrk="1" latinLnBrk="0" hangingPunct="1"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66" name="AutoShape 54"/>
          <p:cNvSpPr>
            <a:spLocks noChangeArrowheads="1"/>
          </p:cNvSpPr>
          <p:nvPr/>
        </p:nvSpPr>
        <p:spPr bwMode="auto">
          <a:xfrm>
            <a:off x="114300" y="114300"/>
            <a:ext cx="8953500" cy="971550"/>
          </a:xfrm>
          <a:prstGeom prst="roundRect">
            <a:avLst>
              <a:gd name="adj" fmla="val 16667"/>
            </a:avLst>
          </a:prstGeom>
          <a:solidFill>
            <a:srgbClr val="006699"/>
          </a:solidFill>
          <a:ln w="25400" algn="ctr">
            <a:solidFill>
              <a:srgbClr val="17672A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7361" dirty="0">
              <a:latin typeface="Calibri Light" panose="020F0302020204030204" pitchFamily="34" charset="0"/>
            </a:endParaRPr>
          </a:p>
        </p:txBody>
      </p:sp>
      <p:sp>
        <p:nvSpPr>
          <p:cNvPr id="165977" name="Rectangle 13"/>
          <p:cNvSpPr>
            <a:spLocks noChangeArrowheads="1"/>
          </p:cNvSpPr>
          <p:nvPr/>
        </p:nvSpPr>
        <p:spPr bwMode="auto">
          <a:xfrm>
            <a:off x="68095" y="3583599"/>
            <a:ext cx="2909755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8094" tIns="19047" rIns="38094" bIns="19047"/>
          <a:lstStyle/>
          <a:p>
            <a:pPr marL="342642" indent="-342642" defTabSz="914154">
              <a:spcBef>
                <a:spcPct val="20000"/>
              </a:spcBef>
            </a:pPr>
            <a:endParaRPr lang="en-US" sz="708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57262" y="6571473"/>
            <a:ext cx="4872275" cy="534103"/>
            <a:chOff x="24688800" y="23774400"/>
            <a:chExt cx="11430000" cy="2136412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4688800" y="23774400"/>
              <a:ext cx="11430000" cy="923304"/>
            </a:xfrm>
            <a:prstGeom prst="rect">
              <a:avLst/>
            </a:prstGeom>
            <a:solidFill>
              <a:srgbClr val="0066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094" tIns="19047" rIns="38094" bIns="19047">
              <a:spAutoFit/>
            </a:bodyPr>
            <a:lstStyle/>
            <a:p>
              <a:pPr algn="ctr" defTabSz="914154">
                <a:spcBef>
                  <a:spcPct val="50000"/>
                </a:spcBef>
              </a:pPr>
              <a:r>
                <a:rPr lang="en-US" sz="1250" b="1" dirty="0">
                  <a:solidFill>
                    <a:schemeClr val="bg1"/>
                  </a:solidFill>
                  <a:latin typeface="Calibri"/>
                  <a:cs typeface="Calibri"/>
                </a:rPr>
                <a:t>NSF Acknowledgement (grant #)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4688800" y="24688800"/>
              <a:ext cx="11430000" cy="122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8094" tIns="19047" rIns="38094" bIns="19047"/>
            <a:lstStyle/>
            <a:p>
              <a:pPr defTabSz="914154">
                <a:spcBef>
                  <a:spcPct val="20000"/>
                </a:spcBef>
              </a:pPr>
              <a:r>
                <a:rPr lang="en-US" sz="800" dirty="0">
                  <a:solidFill>
                    <a:srgbClr val="000000"/>
                  </a:solidFill>
                  <a:latin typeface="Calibri"/>
                  <a:cs typeface="Calibri"/>
                </a:rPr>
                <a:t>Interested in using aspects of the curriculum or contributing? Contact us: John  Zobitz, </a:t>
              </a:r>
              <a:r>
                <a:rPr lang="en-US" sz="800" dirty="0" err="1">
                  <a:solidFill>
                    <a:srgbClr val="000000"/>
                  </a:solidFill>
                  <a:latin typeface="Calibri"/>
                  <a:cs typeface="Calibri"/>
                </a:rPr>
                <a:t>zobitz@augsburg.edu</a:t>
              </a:r>
              <a:r>
                <a:rPr lang="en-US" sz="800" dirty="0">
                  <a:solidFill>
                    <a:srgbClr val="000000"/>
                  </a:solidFill>
                  <a:latin typeface="Calibri"/>
                  <a:cs typeface="Calibri"/>
                </a:rPr>
                <a:t>, @</a:t>
              </a:r>
              <a:r>
                <a:rPr lang="en-US" sz="800" dirty="0" err="1">
                  <a:solidFill>
                    <a:srgbClr val="000000"/>
                  </a:solidFill>
                  <a:latin typeface="Calibri"/>
                  <a:cs typeface="Calibri"/>
                </a:rPr>
                <a:t>profzobitz</a:t>
              </a:r>
              <a:r>
                <a:rPr lang="en-US" sz="800" dirty="0">
                  <a:solidFill>
                    <a:srgbClr val="000000"/>
                  </a:solidFill>
                  <a:latin typeface="Calibri"/>
                  <a:cs typeface="Calibri"/>
                </a:rPr>
                <a:t>, Naupaka Zimmerman CONTACT INFO</a:t>
              </a:r>
            </a:p>
          </p:txBody>
        </p:sp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865" cy="685800"/>
          </a:xfrm>
        </p:spPr>
        <p:txBody>
          <a:bodyPr/>
          <a:lstStyle/>
          <a:p>
            <a:r>
              <a:rPr lang="en-US" sz="1650" dirty="0">
                <a:latin typeface="Calibri"/>
                <a:cs typeface="Calibri"/>
              </a:rPr>
              <a:t>Collaborative Research: MSA: RUI: Development and validation of a continuous soil respiration product at core terrestrial NEON sites</a:t>
            </a:r>
            <a:br>
              <a:rPr lang="en-US" sz="1650" dirty="0">
                <a:latin typeface="Calibri"/>
                <a:cs typeface="Calibri"/>
              </a:rPr>
            </a:br>
            <a:r>
              <a:rPr lang="en-US" sz="1100" b="0" dirty="0">
                <a:latin typeface="Calibri"/>
                <a:cs typeface="Calibri"/>
              </a:rPr>
              <a:t>John M. Zobitz, Department of Mathematics, Statistics, &amp; Computer Science, Augsburg University, Minneapolis, MN</a:t>
            </a:r>
            <a:br>
              <a:rPr lang="en-US" sz="1100" b="0" dirty="0">
                <a:latin typeface="Calibri"/>
                <a:cs typeface="Calibri"/>
              </a:rPr>
            </a:br>
            <a:r>
              <a:rPr lang="en-US" sz="1100" b="0" dirty="0">
                <a:latin typeface="Calibri"/>
                <a:cs typeface="Calibri"/>
              </a:rPr>
              <a:t>Naupaka Zimmerman, Department of Biology, University of San Francisco, San Francisco, CA</a:t>
            </a:r>
            <a:br>
              <a:rPr lang="en-US" sz="1100" b="0" dirty="0">
                <a:latin typeface="Calibri"/>
                <a:cs typeface="Calibri"/>
              </a:rPr>
            </a:br>
            <a:endParaRPr lang="en-US" sz="1100" b="0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2021" y="1315324"/>
            <a:ext cx="8882145" cy="1129450"/>
            <a:chOff x="236588" y="3861549"/>
            <a:chExt cx="11471847" cy="3132798"/>
          </a:xfrm>
        </p:grpSpPr>
        <p:sp>
          <p:nvSpPr>
            <p:cNvPr id="165980" name="Text Box 21"/>
            <p:cNvSpPr txBox="1">
              <a:spLocks noChangeArrowheads="1"/>
            </p:cNvSpPr>
            <p:nvPr/>
          </p:nvSpPr>
          <p:spPr bwMode="auto">
            <a:xfrm>
              <a:off x="236588" y="4838792"/>
              <a:ext cx="11429999" cy="21555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8094" tIns="19047" rIns="38094" bIns="19047">
              <a:spAutoFit/>
            </a:bodyPr>
            <a:lstStyle/>
            <a:p>
              <a:pPr algn="just"/>
              <a:r>
                <a:rPr lang="en-US" sz="800" dirty="0"/>
                <a:t>The NSF-funded National Ecological Observatory Network (NEON) infrastructure includes soil sensor arrays that record all the necessary components for calculating continuous soil CO</a:t>
              </a:r>
              <a:r>
                <a:rPr lang="en-US" sz="800" baseline="-25000" dirty="0"/>
                <a:t>2</a:t>
              </a:r>
              <a:r>
                <a:rPr lang="en-US" sz="800" dirty="0"/>
                <a:t> flux, but this derived product was de-scoped in the lead up to the observatory entering operations. We propose to fill this data gap by developing and field-validating a freely available R package to calculate soil CO</a:t>
              </a:r>
              <a:r>
                <a:rPr lang="en-US" sz="800" baseline="-25000" dirty="0"/>
                <a:t>2</a:t>
              </a:r>
              <a:r>
                <a:rPr lang="en-US" sz="800" dirty="0"/>
                <a:t> flux at any core terrestrial NEON site, validate our results through direct measurements and benchmarking them </a:t>
              </a:r>
              <a:r>
                <a:rPr lang="en-US" sz="800" dirty="0" err="1"/>
                <a:t>aganist</a:t>
              </a:r>
              <a:r>
                <a:rPr lang="en-US" sz="800" dirty="0"/>
                <a:t> existing soil respiration databases, and apply the soil flux data product in modeling and data assimilation to parameterize soil biogeochemical models at a focal NEON site. In the final year of this project, we will recruit five faculty from Primarily Undergraduate Institutions (PUIs) to engage in a mentoring cohort. Participating faculty will be provided with an array of soil sensors and be trained in their deployment, contribute to validation efforts for the soil respiration product, and pilot a series of macrosystems biology modules utilizing NEON data for inclusion in undergraduate biology courses.</a:t>
              </a:r>
              <a:endParaRPr lang="en-US" sz="800" dirty="0">
                <a:latin typeface="Calibri"/>
                <a:cs typeface="Calibri"/>
              </a:endParaRPr>
            </a:p>
          </p:txBody>
        </p:sp>
        <p:sp>
          <p:nvSpPr>
            <p:cNvPr id="165971" name="Text Box 5"/>
            <p:cNvSpPr txBox="1">
              <a:spLocks noChangeArrowheads="1"/>
            </p:cNvSpPr>
            <p:nvPr/>
          </p:nvSpPr>
          <p:spPr bwMode="auto">
            <a:xfrm>
              <a:off x="278436" y="3861549"/>
              <a:ext cx="11429999" cy="923304"/>
            </a:xfrm>
            <a:prstGeom prst="rect">
              <a:avLst/>
            </a:prstGeom>
            <a:solidFill>
              <a:srgbClr val="0066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8094" tIns="19047" rIns="38094" bIns="19047">
              <a:spAutoFit/>
            </a:bodyPr>
            <a:lstStyle/>
            <a:p>
              <a:pPr algn="ctr" defTabSz="914154">
                <a:spcBef>
                  <a:spcPct val="50000"/>
                </a:spcBef>
              </a:pPr>
              <a:r>
                <a:rPr lang="en-US" sz="1250" b="1" dirty="0">
                  <a:solidFill>
                    <a:schemeClr val="bg1"/>
                  </a:solidFill>
                  <a:latin typeface="Calibri"/>
                  <a:cs typeface="Calibri"/>
                </a:rPr>
                <a:t>Overview</a:t>
              </a:r>
              <a:endParaRPr lang="en-US" sz="75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1047" name="Picture 23">
            <a:extLst>
              <a:ext uri="{FF2B5EF4-FFF2-40B4-BE49-F238E27FC236}">
                <a16:creationId xmlns:a16="http://schemas.microsoft.com/office/drawing/2014/main" id="{4EFBEC3D-1887-8B48-A371-F86143386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9"/>
          <a:stretch/>
        </p:blipFill>
        <p:spPr bwMode="auto">
          <a:xfrm>
            <a:off x="131006" y="5399601"/>
            <a:ext cx="1914808" cy="134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1323368F-65F3-5140-9E0B-34D3EA37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" y="455046"/>
            <a:ext cx="1118155" cy="43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San Francisco Centered Logo">
            <a:extLst>
              <a:ext uri="{FF2B5EF4-FFF2-40B4-BE49-F238E27FC236}">
                <a16:creationId xmlns:a16="http://schemas.microsoft.com/office/drawing/2014/main" id="{54A65F56-BC90-CC4A-BFDB-7511AA43D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23" b="13399"/>
          <a:stretch/>
        </p:blipFill>
        <p:spPr bwMode="auto">
          <a:xfrm>
            <a:off x="8223760" y="398475"/>
            <a:ext cx="759944" cy="685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5" name="Text Box 21">
            <a:extLst>
              <a:ext uri="{FF2B5EF4-FFF2-40B4-BE49-F238E27FC236}">
                <a16:creationId xmlns:a16="http://schemas.microsoft.com/office/drawing/2014/main" id="{20944271-311A-944C-A9BE-AF8886B5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5" y="2836790"/>
            <a:ext cx="2397040" cy="77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Develop and validate a continuous soil CO</a:t>
            </a:r>
            <a:r>
              <a:rPr lang="en-US" sz="1200" i="1" baseline="-25000" dirty="0"/>
              <a:t>2</a:t>
            </a:r>
            <a:r>
              <a:rPr lang="en-US" sz="1200" i="1" dirty="0"/>
              <a:t> efflux product at NEON Core Terrestrial sites using the flux-gradient method.</a:t>
            </a:r>
          </a:p>
        </p:txBody>
      </p:sp>
      <p:sp>
        <p:nvSpPr>
          <p:cNvPr id="67" name="Text Box 6">
            <a:extLst>
              <a:ext uri="{FF2B5EF4-FFF2-40B4-BE49-F238E27FC236}">
                <a16:creationId xmlns:a16="http://schemas.microsoft.com/office/drawing/2014/main" id="{92B87A19-27E0-944E-9F4F-DC5A3E0A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" y="2455179"/>
            <a:ext cx="1042334" cy="230826"/>
          </a:xfrm>
          <a:prstGeom prst="rect">
            <a:avLst/>
          </a:prstGeom>
          <a:solidFill>
            <a:srgbClr val="00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</a:pPr>
            <a:r>
              <a:rPr lang="en-US" sz="1250" b="1" dirty="0">
                <a:solidFill>
                  <a:schemeClr val="bg1"/>
                </a:solidFill>
                <a:latin typeface="Calibri"/>
                <a:cs typeface="Calibri"/>
              </a:rPr>
              <a:t>What</a:t>
            </a:r>
          </a:p>
        </p:txBody>
      </p:sp>
      <p:sp>
        <p:nvSpPr>
          <p:cNvPr id="69" name="Text Box 6">
            <a:extLst>
              <a:ext uri="{FF2B5EF4-FFF2-40B4-BE49-F238E27FC236}">
                <a16:creationId xmlns:a16="http://schemas.microsoft.com/office/drawing/2014/main" id="{5E5E8444-B849-F34C-B8DA-5BD2B6207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" y="3864556"/>
            <a:ext cx="1042334" cy="230826"/>
          </a:xfrm>
          <a:prstGeom prst="rect">
            <a:avLst/>
          </a:prstGeom>
          <a:solidFill>
            <a:srgbClr val="00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ctr" defTabSz="914154">
              <a:spcBef>
                <a:spcPct val="50000"/>
              </a:spcBef>
            </a:pPr>
            <a:r>
              <a:rPr lang="en-US" sz="1250" b="1" dirty="0">
                <a:solidFill>
                  <a:schemeClr val="bg1"/>
                </a:solidFill>
                <a:latin typeface="Calibri"/>
                <a:cs typeface="Calibri"/>
              </a:rPr>
              <a:t>How</a:t>
            </a:r>
          </a:p>
        </p:txBody>
      </p:sp>
      <p:sp>
        <p:nvSpPr>
          <p:cNvPr id="71" name="Text Box 21">
            <a:extLst>
              <a:ext uri="{FF2B5EF4-FFF2-40B4-BE49-F238E27FC236}">
                <a16:creationId xmlns:a16="http://schemas.microsoft.com/office/drawing/2014/main" id="{2D1F9A08-7CB0-8E47-A7CB-D5428D927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798" y="2821630"/>
            <a:ext cx="2057401" cy="592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Corroborate soil CO</a:t>
            </a:r>
            <a:r>
              <a:rPr lang="en-US" sz="1200" i="1" baseline="-25000" dirty="0"/>
              <a:t>2</a:t>
            </a:r>
            <a:r>
              <a:rPr lang="en-US" sz="1200" i="1" dirty="0"/>
              <a:t> effluxes and parameterize biogeochemical models.</a:t>
            </a:r>
          </a:p>
        </p:txBody>
      </p:sp>
      <p:sp>
        <p:nvSpPr>
          <p:cNvPr id="72" name="Text Box 21">
            <a:extLst>
              <a:ext uri="{FF2B5EF4-FFF2-40B4-BE49-F238E27FC236}">
                <a16:creationId xmlns:a16="http://schemas.microsoft.com/office/drawing/2014/main" id="{B7193E2A-5452-6246-BE16-E6CE909B1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" y="4284036"/>
            <a:ext cx="2397040" cy="9617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Deploy temporary instrumentation at NEON sites to validate fluxes. Develop and distribute an R package that will compute the flux gradient method.</a:t>
            </a:r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id="{9BEE53CB-AD09-D244-8499-DA8A0B186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706" y="4284036"/>
            <a:ext cx="2200493" cy="9617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Benchmark fluxes against the Soil Respiration Database. Apply data assimilation techniques to a biogeochemical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6C8AD-3DE3-2242-B840-AF4067B31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6968" y="5355197"/>
            <a:ext cx="2022518" cy="1023744"/>
          </a:xfrm>
          <a:prstGeom prst="rect">
            <a:avLst/>
          </a:prstGeom>
        </p:spPr>
      </p:pic>
      <p:sp>
        <p:nvSpPr>
          <p:cNvPr id="74" name="Text Box 21">
            <a:extLst>
              <a:ext uri="{FF2B5EF4-FFF2-40B4-BE49-F238E27FC236}">
                <a16:creationId xmlns:a16="http://schemas.microsoft.com/office/drawing/2014/main" id="{B75F0A52-8AE9-B940-9345-535D96D9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343" y="2765410"/>
            <a:ext cx="1732353" cy="1146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Increase the participation of PUI faculty and students engaging with NEON data and macrosystems science.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A5476BB9-9FC9-8D44-BE6C-0C4344C30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721" y="2786276"/>
            <a:ext cx="2397040" cy="77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Increase faculty capacity for conducting culturally sustaining research training of undergraduates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7B98B6E9-BD96-0543-BD4F-8260DD1C9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4027225"/>
            <a:ext cx="2200493" cy="9617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Engage in professional development in intercultural development practice and culturally sustaining research practices.</a:t>
            </a:r>
          </a:p>
        </p:txBody>
      </p:sp>
      <p:pic>
        <p:nvPicPr>
          <p:cNvPr id="1030" name="Picture 6" descr="Culturally Sustaining Pedagogies: Teaching and Learning for Justice in a  Changing World (Language and Literacy Series): Paris, Django, Alim, H.  Samy, Genishi, Celia, Alvermann, Donna E.: 9780807758335: Amazon.com: Books">
            <a:extLst>
              <a:ext uri="{FF2B5EF4-FFF2-40B4-BE49-F238E27FC236}">
                <a16:creationId xmlns:a16="http://schemas.microsoft.com/office/drawing/2014/main" id="{12AD8E09-711C-F645-86BC-DC9C4C81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990" y="5145858"/>
            <a:ext cx="920226" cy="134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 Box 21">
            <a:extLst>
              <a:ext uri="{FF2B5EF4-FFF2-40B4-BE49-F238E27FC236}">
                <a16:creationId xmlns:a16="http://schemas.microsoft.com/office/drawing/2014/main" id="{C2357DEF-DE70-FD48-A905-AAF059E78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200" y="4302036"/>
            <a:ext cx="1914522" cy="77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8094" tIns="19047" rIns="38094" bIns="19047">
            <a:spAutoFit/>
          </a:bodyPr>
          <a:lstStyle/>
          <a:p>
            <a:pPr algn="just"/>
            <a:r>
              <a:rPr lang="en-US" sz="1200" i="1" dirty="0"/>
              <a:t>Support instrumentation grants for PUI faculty in exchange for developing curriculum modules.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33276</TotalTime>
  <Words>403</Words>
  <Application>Microsoft Macintosh PowerPoint</Application>
  <PresentationFormat>Letter Paper (8.5x11 in)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Default Design</vt:lpstr>
      <vt:lpstr>Collaborative Research: MSA: RUI: Development and validation of a continuous soil respiration product at core terrestrial NEON sites John M. Zobitz, Department of Mathematics, Statistics, &amp; Computer Science, Augsburg University, Minneapolis, MN Naupaka Zimmerman, Department of Biology, University of San Francisco, San Francisco, CA </vt:lpstr>
    </vt:vector>
  </TitlesOfParts>
  <Company>SciFor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Posters1st</dc:creator>
  <cp:lastModifiedBy>Microsoft Office User</cp:lastModifiedBy>
  <cp:revision>384</cp:revision>
  <cp:lastPrinted>2015-09-23T15:32:56Z</cp:lastPrinted>
  <dcterms:created xsi:type="dcterms:W3CDTF">2003-12-17T18:44:28Z</dcterms:created>
  <dcterms:modified xsi:type="dcterms:W3CDTF">2020-12-06T15:05:01Z</dcterms:modified>
</cp:coreProperties>
</file>