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034463"/>
  <p:embeddedFontLst>
    <p:embeddedFont>
      <p:font typeface="Avenir Next" panose="020B0503020202020204" pitchFamily="34" charset="0"/>
      <p:regular r:id="rId5"/>
      <p:bold r:id="rId6"/>
      <p:italic r:id="rId7"/>
      <p:boldItalic r:id="rId8"/>
    </p:embeddedFont>
    <p:embeddedFont>
      <p:font typeface="Avenir Next Demi Bold" panose="020B0503020202020204" pitchFamily="34" charset="0"/>
      <p:regular r:id="rId9"/>
      <p:bold r:id="rId10"/>
      <p:italic r:id="rId11"/>
      <p:boldItalic r:id="rId12"/>
    </p:embeddedFont>
    <p:embeddedFont>
      <p:font typeface="Avenir Next Ultra Light" panose="020B0203020202020204" pitchFamily="34" charset="77"/>
      <p:regular r:id="rId13"/>
      <p:italic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1pPr>
    <a:lvl2pPr marL="190493"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2pPr>
    <a:lvl3pPr marL="380985"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3pPr>
    <a:lvl4pPr marL="571477"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4pPr>
    <a:lvl5pPr marL="761970"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5pPr>
    <a:lvl6pPr marL="952462" algn="l" defTabSz="380985" rtl="0" eaLnBrk="1" latinLnBrk="0" hangingPunct="1">
      <a:defRPr sz="4417" kern="1200">
        <a:solidFill>
          <a:schemeClr val="tx2"/>
        </a:solidFill>
        <a:latin typeface="Arial" charset="0"/>
        <a:ea typeface="+mn-ea"/>
        <a:cs typeface="+mn-cs"/>
      </a:defRPr>
    </a:lvl6pPr>
    <a:lvl7pPr marL="1142954" algn="l" defTabSz="380985" rtl="0" eaLnBrk="1" latinLnBrk="0" hangingPunct="1">
      <a:defRPr sz="4417" kern="1200">
        <a:solidFill>
          <a:schemeClr val="tx2"/>
        </a:solidFill>
        <a:latin typeface="Arial" charset="0"/>
        <a:ea typeface="+mn-ea"/>
        <a:cs typeface="+mn-cs"/>
      </a:defRPr>
    </a:lvl7pPr>
    <a:lvl8pPr marL="1333447" algn="l" defTabSz="380985" rtl="0" eaLnBrk="1" latinLnBrk="0" hangingPunct="1">
      <a:defRPr sz="4417" kern="1200">
        <a:solidFill>
          <a:schemeClr val="tx2"/>
        </a:solidFill>
        <a:latin typeface="Arial" charset="0"/>
        <a:ea typeface="+mn-ea"/>
        <a:cs typeface="+mn-cs"/>
      </a:defRPr>
    </a:lvl8pPr>
    <a:lvl9pPr marL="1523939" algn="l" defTabSz="380985" rtl="0" eaLnBrk="1" latinLnBrk="0" hangingPunct="1">
      <a:defRPr sz="4417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69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  <p15:guide id="4" orient="horz" pos="51" userDrawn="1">
          <p15:clr>
            <a:srgbClr val="A4A3A4"/>
          </p15:clr>
        </p15:guide>
        <p15:guide id="5" orient="horz" pos="977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222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480" userDrawn="1">
          <p15:clr>
            <a:srgbClr val="A4A3A4"/>
          </p15:clr>
        </p15:guide>
        <p15:guide id="10" pos="7424" userDrawn="1">
          <p15:clr>
            <a:srgbClr val="A4A3A4"/>
          </p15:clr>
        </p15:guide>
        <p15:guide id="11" pos="5040" userDrawn="1">
          <p15:clr>
            <a:srgbClr val="A4A3A4"/>
          </p15:clr>
        </p15:guide>
        <p15:guide id="12" pos="80" userDrawn="1">
          <p15:clr>
            <a:srgbClr val="A4A3A4"/>
          </p15:clr>
        </p15:guide>
        <p15:guide id="13" pos="5200" userDrawn="1">
          <p15:clr>
            <a:srgbClr val="A4A3A4"/>
          </p15:clr>
        </p15:guide>
        <p15:guide id="14" pos="2640" userDrawn="1">
          <p15:clr>
            <a:srgbClr val="A4A3A4"/>
          </p15:clr>
        </p15:guide>
        <p15:guide id="15" pos="76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lamon" initials="" lastIdx="2" clrIdx="0"/>
  <p:cmAuthor id="1" name="Mohamed Safi" initials="M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E195"/>
    <a:srgbClr val="006699"/>
    <a:srgbClr val="669900"/>
    <a:srgbClr val="0F7346"/>
    <a:srgbClr val="2CC04F"/>
    <a:srgbClr val="80C486"/>
    <a:srgbClr val="74D083"/>
    <a:srgbClr val="68DC84"/>
    <a:srgbClr val="17672A"/>
    <a:srgbClr val="2DC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18" autoAdjust="0"/>
    <p:restoredTop sz="95875" autoAdjust="0"/>
  </p:normalViewPr>
  <p:slideViewPr>
    <p:cSldViewPr>
      <p:cViewPr varScale="1">
        <p:scale>
          <a:sx n="278" d="100"/>
          <a:sy n="278" d="100"/>
        </p:scale>
        <p:origin x="432" y="176"/>
      </p:cViewPr>
      <p:guideLst>
        <p:guide orient="horz" pos="2160"/>
        <p:guide orient="horz" pos="4269"/>
        <p:guide orient="horz" pos="720"/>
        <p:guide orient="horz" pos="51"/>
        <p:guide orient="horz" pos="977"/>
        <p:guide orient="horz" pos="180"/>
        <p:guide orient="horz" pos="2220"/>
        <p:guide pos="3840"/>
        <p:guide pos="2480"/>
        <p:guide pos="7424"/>
        <p:guide pos="5040"/>
        <p:guide pos="80"/>
        <p:guide pos="5200"/>
        <p:guide pos="2640"/>
        <p:guide pos="7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commentAuthors" Target="commentAuthors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EE81C5-729C-4CD7-9B74-9CEC64FCC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0688" y="677863"/>
            <a:ext cx="6018212" cy="3386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C0772F8-A4AB-4DA4-AC18-C00742AD7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90493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380985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571477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761970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952462" algn="l" defTabSz="380985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42954" algn="l" defTabSz="380985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33447" algn="l" defTabSz="380985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23939" algn="l" defTabSz="380985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677863"/>
            <a:ext cx="6018212" cy="3386137"/>
          </a:xfrm>
          <a:ln/>
        </p:spPr>
      </p:sp>
      <p:sp>
        <p:nvSpPr>
          <p:cNvPr id="166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166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A6B46-0B02-4F37-9ECC-F796DB2BE517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7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77" y="2130559"/>
            <a:ext cx="10362848" cy="14697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154" y="3886069"/>
            <a:ext cx="8533695" cy="17528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190504" indent="0" algn="ctr">
              <a:buNone/>
              <a:defRPr/>
            </a:lvl2pPr>
            <a:lvl3pPr marL="381008" indent="0" algn="ctr">
              <a:buNone/>
              <a:defRPr/>
            </a:lvl3pPr>
            <a:lvl4pPr marL="571512" indent="0" algn="ctr">
              <a:buNone/>
              <a:defRPr/>
            </a:lvl4pPr>
            <a:lvl5pPr marL="762015" indent="0" algn="ctr">
              <a:buNone/>
              <a:defRPr/>
            </a:lvl5pPr>
            <a:lvl6pPr marL="952519" indent="0" algn="ctr">
              <a:buNone/>
              <a:defRPr/>
            </a:lvl6pPr>
            <a:lvl7pPr marL="1143023" indent="0" algn="ctr">
              <a:buNone/>
              <a:defRPr/>
            </a:lvl7pPr>
            <a:lvl8pPr marL="1333527" indent="0" algn="ctr">
              <a:buNone/>
              <a:defRPr/>
            </a:lvl8pPr>
            <a:lvl9pPr marL="15240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25" y="274506"/>
            <a:ext cx="1097315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25" y="1600068"/>
            <a:ext cx="10973153" cy="452635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729" y="274506"/>
            <a:ext cx="2742848" cy="58519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25" y="274506"/>
            <a:ext cx="8145639" cy="58519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25" y="274506"/>
            <a:ext cx="1097315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25" y="1600068"/>
            <a:ext cx="10973153" cy="4526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636"/>
            <a:ext cx="10362848" cy="1362604"/>
          </a:xfrm>
          <a:prstGeom prst="rect">
            <a:avLst/>
          </a:prstGeom>
        </p:spPr>
        <p:txBody>
          <a:bodyPr anchor="t"/>
          <a:lstStyle>
            <a:lvl1pPr algn="l">
              <a:defRPr sz="1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448"/>
            <a:ext cx="10362848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33"/>
            </a:lvl1pPr>
            <a:lvl2pPr marL="190504" indent="0">
              <a:buNone/>
              <a:defRPr sz="750"/>
            </a:lvl2pPr>
            <a:lvl3pPr marL="381008" indent="0">
              <a:buNone/>
              <a:defRPr sz="667"/>
            </a:lvl3pPr>
            <a:lvl4pPr marL="571512" indent="0">
              <a:buNone/>
              <a:defRPr sz="583"/>
            </a:lvl4pPr>
            <a:lvl5pPr marL="762015" indent="0">
              <a:buNone/>
              <a:defRPr sz="583"/>
            </a:lvl5pPr>
            <a:lvl6pPr marL="952519" indent="0">
              <a:buNone/>
              <a:defRPr sz="583"/>
            </a:lvl6pPr>
            <a:lvl7pPr marL="1143023" indent="0">
              <a:buNone/>
              <a:defRPr sz="583"/>
            </a:lvl7pPr>
            <a:lvl8pPr marL="1333527" indent="0">
              <a:buNone/>
              <a:defRPr sz="583"/>
            </a:lvl8pPr>
            <a:lvl9pPr marL="1524031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25" y="274506"/>
            <a:ext cx="1097315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24" y="1600068"/>
            <a:ext cx="5444243" cy="4526359"/>
          </a:xfrm>
          <a:prstGeom prst="rect">
            <a:avLst/>
          </a:prstGeom>
        </p:spPr>
        <p:txBody>
          <a:bodyPr/>
          <a:lstStyle>
            <a:lvl1pPr>
              <a:defRPr sz="1167"/>
            </a:lvl1pPr>
            <a:lvl2pPr>
              <a:defRPr sz="1000"/>
            </a:lvl2pPr>
            <a:lvl3pPr>
              <a:defRPr sz="833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4" y="1600068"/>
            <a:ext cx="5444244" cy="4526359"/>
          </a:xfrm>
          <a:prstGeom prst="rect">
            <a:avLst/>
          </a:prstGeom>
        </p:spPr>
        <p:txBody>
          <a:bodyPr/>
          <a:lstStyle>
            <a:lvl1pPr>
              <a:defRPr sz="1167"/>
            </a:lvl1pPr>
            <a:lvl2pPr>
              <a:defRPr sz="1000"/>
            </a:lvl2pPr>
            <a:lvl3pPr>
              <a:defRPr sz="833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25" y="274506"/>
            <a:ext cx="1097315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24" y="1535245"/>
            <a:ext cx="5386917" cy="6396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 b="1"/>
            </a:lvl1pPr>
            <a:lvl2pPr marL="190504" indent="0">
              <a:buNone/>
              <a:defRPr sz="833" b="1"/>
            </a:lvl2pPr>
            <a:lvl3pPr marL="381008" indent="0">
              <a:buNone/>
              <a:defRPr sz="750" b="1"/>
            </a:lvl3pPr>
            <a:lvl4pPr marL="571512" indent="0">
              <a:buNone/>
              <a:defRPr sz="667" b="1"/>
            </a:lvl4pPr>
            <a:lvl5pPr marL="762015" indent="0">
              <a:buNone/>
              <a:defRPr sz="667" b="1"/>
            </a:lvl5pPr>
            <a:lvl6pPr marL="952519" indent="0">
              <a:buNone/>
              <a:defRPr sz="667" b="1"/>
            </a:lvl6pPr>
            <a:lvl7pPr marL="1143023" indent="0">
              <a:buNone/>
              <a:defRPr sz="667" b="1"/>
            </a:lvl7pPr>
            <a:lvl8pPr marL="1333527" indent="0">
              <a:buNone/>
              <a:defRPr sz="667" b="1"/>
            </a:lvl8pPr>
            <a:lvl9pPr marL="1524031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24" y="2174875"/>
            <a:ext cx="5386917" cy="395155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833"/>
            </a:lvl2pPr>
            <a:lvl3pPr>
              <a:defRPr sz="75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015" y="1535245"/>
            <a:ext cx="5389563" cy="6396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 b="1"/>
            </a:lvl1pPr>
            <a:lvl2pPr marL="190504" indent="0">
              <a:buNone/>
              <a:defRPr sz="833" b="1"/>
            </a:lvl2pPr>
            <a:lvl3pPr marL="381008" indent="0">
              <a:buNone/>
              <a:defRPr sz="750" b="1"/>
            </a:lvl3pPr>
            <a:lvl4pPr marL="571512" indent="0">
              <a:buNone/>
              <a:defRPr sz="667" b="1"/>
            </a:lvl4pPr>
            <a:lvl5pPr marL="762015" indent="0">
              <a:buNone/>
              <a:defRPr sz="667" b="1"/>
            </a:lvl5pPr>
            <a:lvl6pPr marL="952519" indent="0">
              <a:buNone/>
              <a:defRPr sz="667" b="1"/>
            </a:lvl6pPr>
            <a:lvl7pPr marL="1143023" indent="0">
              <a:buNone/>
              <a:defRPr sz="667" b="1"/>
            </a:lvl7pPr>
            <a:lvl8pPr marL="1333527" indent="0">
              <a:buNone/>
              <a:defRPr sz="667" b="1"/>
            </a:lvl8pPr>
            <a:lvl9pPr marL="1524031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015" y="2174875"/>
            <a:ext cx="5389563" cy="395155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833"/>
            </a:lvl2pPr>
            <a:lvl3pPr>
              <a:defRPr sz="75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25" y="274506"/>
            <a:ext cx="10973153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25" y="273183"/>
            <a:ext cx="4011084" cy="1162182"/>
          </a:xfrm>
          <a:prstGeom prst="rect">
            <a:avLst/>
          </a:prstGeom>
        </p:spPr>
        <p:txBody>
          <a:bodyPr anchor="b"/>
          <a:lstStyle>
            <a:lvl1pPr algn="l">
              <a:defRPr sz="8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11" y="273184"/>
            <a:ext cx="6815667" cy="5853245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833"/>
            </a:lvl4pPr>
            <a:lvl5pPr>
              <a:defRPr sz="833"/>
            </a:lvl5pPr>
            <a:lvl6pPr>
              <a:defRPr sz="833"/>
            </a:lvl6pPr>
            <a:lvl7pPr>
              <a:defRPr sz="833"/>
            </a:lvl7pPr>
            <a:lvl8pPr>
              <a:defRPr sz="833"/>
            </a:lvl8pPr>
            <a:lvl9pPr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25" y="1435365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3"/>
            </a:lvl1pPr>
            <a:lvl2pPr marL="190504" indent="0">
              <a:buNone/>
              <a:defRPr sz="500"/>
            </a:lvl2pPr>
            <a:lvl3pPr marL="381008" indent="0">
              <a:buNone/>
              <a:defRPr sz="417"/>
            </a:lvl3pPr>
            <a:lvl4pPr marL="571512" indent="0">
              <a:buNone/>
              <a:defRPr sz="375"/>
            </a:lvl4pPr>
            <a:lvl5pPr marL="762015" indent="0">
              <a:buNone/>
              <a:defRPr sz="375"/>
            </a:lvl5pPr>
            <a:lvl6pPr marL="952519" indent="0">
              <a:buNone/>
              <a:defRPr sz="375"/>
            </a:lvl6pPr>
            <a:lvl7pPr marL="1143023" indent="0">
              <a:buNone/>
              <a:defRPr sz="375"/>
            </a:lvl7pPr>
            <a:lvl8pPr marL="1333527" indent="0">
              <a:buNone/>
              <a:defRPr sz="375"/>
            </a:lvl8pPr>
            <a:lvl9pPr marL="1524031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69" y="4800865"/>
            <a:ext cx="7314848" cy="566208"/>
          </a:xfrm>
          <a:prstGeom prst="rect">
            <a:avLst/>
          </a:prstGeom>
        </p:spPr>
        <p:txBody>
          <a:bodyPr anchor="b"/>
          <a:lstStyle>
            <a:lvl1pPr algn="l">
              <a:defRPr sz="8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069" y="612511"/>
            <a:ext cx="7314848" cy="4114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 marL="190504" indent="0">
              <a:buNone/>
              <a:defRPr sz="1167"/>
            </a:lvl2pPr>
            <a:lvl3pPr marL="381008" indent="0">
              <a:buNone/>
              <a:defRPr sz="1000"/>
            </a:lvl3pPr>
            <a:lvl4pPr marL="571512" indent="0">
              <a:buNone/>
              <a:defRPr sz="833"/>
            </a:lvl4pPr>
            <a:lvl5pPr marL="762015" indent="0">
              <a:buNone/>
              <a:defRPr sz="833"/>
            </a:lvl5pPr>
            <a:lvl6pPr marL="952519" indent="0">
              <a:buNone/>
              <a:defRPr sz="833"/>
            </a:lvl6pPr>
            <a:lvl7pPr marL="1143023" indent="0">
              <a:buNone/>
              <a:defRPr sz="833"/>
            </a:lvl7pPr>
            <a:lvl8pPr marL="1333527" indent="0">
              <a:buNone/>
              <a:defRPr sz="833"/>
            </a:lvl8pPr>
            <a:lvl9pPr marL="1524031" indent="0">
              <a:buNone/>
              <a:defRPr sz="8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069" y="5367074"/>
            <a:ext cx="7314848" cy="804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3"/>
            </a:lvl1pPr>
            <a:lvl2pPr marL="190504" indent="0">
              <a:buNone/>
              <a:defRPr sz="500"/>
            </a:lvl2pPr>
            <a:lvl3pPr marL="381008" indent="0">
              <a:buNone/>
              <a:defRPr sz="417"/>
            </a:lvl3pPr>
            <a:lvl4pPr marL="571512" indent="0">
              <a:buNone/>
              <a:defRPr sz="375"/>
            </a:lvl4pPr>
            <a:lvl5pPr marL="762015" indent="0">
              <a:buNone/>
              <a:defRPr sz="375"/>
            </a:lvl5pPr>
            <a:lvl6pPr marL="952519" indent="0">
              <a:buNone/>
              <a:defRPr sz="375"/>
            </a:lvl6pPr>
            <a:lvl7pPr marL="1143023" indent="0">
              <a:buNone/>
              <a:defRPr sz="375"/>
            </a:lvl7pPr>
            <a:lvl8pPr marL="1333527" indent="0">
              <a:buNone/>
              <a:defRPr sz="375"/>
            </a:lvl8pPr>
            <a:lvl9pPr marL="1524031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4148668" y="1285877"/>
            <a:ext cx="3890257" cy="224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38094" tIns="19047" rIns="38094" bIns="19047">
            <a:spAutoFit/>
          </a:bodyPr>
          <a:lstStyle/>
          <a:p>
            <a:pPr algn="ctr" defTabSz="914154">
              <a:spcBef>
                <a:spcPct val="50000"/>
              </a:spcBef>
              <a:defRPr/>
            </a:pPr>
            <a:endParaRPr lang="en-US" sz="1208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2pPr>
      <a:lvl3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3pPr>
      <a:lvl4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4pPr>
      <a:lvl5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5pPr>
      <a:lvl6pPr marL="190504" algn="ctr" defTabSz="914154" rtl="0" fontAlgn="base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6pPr>
      <a:lvl7pPr marL="381008" algn="ctr" defTabSz="914154" rtl="0" fontAlgn="base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7pPr>
      <a:lvl8pPr marL="571512" algn="ctr" defTabSz="914154" rtl="0" fontAlgn="base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8pPr>
      <a:lvl9pPr marL="762015" algn="ctr" defTabSz="914154" rtl="0" fontAlgn="base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9pPr>
    </p:titleStyle>
    <p:bodyStyle>
      <a:lvl1pPr marL="342642" indent="-342642" algn="l" defTabSz="914154" rtl="0" eaLnBrk="0" fontAlgn="base" hangingPunct="0">
        <a:spcBef>
          <a:spcPct val="20000"/>
        </a:spcBef>
        <a:spcAft>
          <a:spcPct val="0"/>
        </a:spcAft>
        <a:buChar char="•"/>
        <a:defRPr sz="708">
          <a:solidFill>
            <a:schemeClr val="tx1"/>
          </a:solidFill>
          <a:latin typeface="+mn-lt"/>
          <a:ea typeface="+mn-ea"/>
          <a:cs typeface="+mn-cs"/>
        </a:defRPr>
      </a:lvl1pPr>
      <a:lvl2pPr marL="742833" indent="-285756" algn="l" defTabSz="914154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1143023" indent="-228869" algn="l" defTabSz="914154" rtl="0" eaLnBrk="0" fontAlgn="base" hangingPunct="0">
        <a:spcBef>
          <a:spcPct val="20000"/>
        </a:spcBef>
        <a:spcAft>
          <a:spcPct val="0"/>
        </a:spcAft>
        <a:buChar char="•"/>
        <a:defRPr sz="1292">
          <a:solidFill>
            <a:schemeClr val="tx1"/>
          </a:solidFill>
          <a:latin typeface="+mn-lt"/>
        </a:defRPr>
      </a:lvl3pPr>
      <a:lvl4pPr marL="1600100" indent="-228208" algn="l" defTabSz="914154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177" indent="-228208" algn="l" defTabSz="914154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247680" indent="-228208" algn="l" defTabSz="914154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438184" indent="-228208" algn="l" defTabSz="914154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628688" indent="-228208" algn="l" defTabSz="914154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2819192" indent="-228208" algn="l" defTabSz="914154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0504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1008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1512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62015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52519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23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33527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24031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3EB090-8B48-0A42-AD73-76449AF7F8B4}"/>
              </a:ext>
            </a:extLst>
          </p:cNvPr>
          <p:cNvSpPr/>
          <p:nvPr/>
        </p:nvSpPr>
        <p:spPr bwMode="auto">
          <a:xfrm>
            <a:off x="5867400" y="7236"/>
            <a:ext cx="6324597" cy="26813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19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301034-FD57-604B-99E7-6BDAFFC6DEDB}"/>
              </a:ext>
            </a:extLst>
          </p:cNvPr>
          <p:cNvSpPr/>
          <p:nvPr/>
        </p:nvSpPr>
        <p:spPr bwMode="auto">
          <a:xfrm>
            <a:off x="366040" y="1563085"/>
            <a:ext cx="5501360" cy="11191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19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58213-63A6-3D40-BA46-B725C11E2299}"/>
              </a:ext>
            </a:extLst>
          </p:cNvPr>
          <p:cNvSpPr/>
          <p:nvPr/>
        </p:nvSpPr>
        <p:spPr bwMode="auto">
          <a:xfrm>
            <a:off x="378731" y="5484537"/>
            <a:ext cx="11813269" cy="13276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19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F5914-75D9-C047-9693-38C184051B3D}"/>
              </a:ext>
            </a:extLst>
          </p:cNvPr>
          <p:cNvSpPr/>
          <p:nvPr/>
        </p:nvSpPr>
        <p:spPr bwMode="auto">
          <a:xfrm>
            <a:off x="374159" y="2686873"/>
            <a:ext cx="11817841" cy="27948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19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5966" name="AutoShape 54"/>
          <p:cNvSpPr>
            <a:spLocks noChangeArrowheads="1"/>
          </p:cNvSpPr>
          <p:nvPr/>
        </p:nvSpPr>
        <p:spPr bwMode="auto">
          <a:xfrm>
            <a:off x="89472" y="57099"/>
            <a:ext cx="5684916" cy="1449194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25400" algn="ctr">
            <a:solidFill>
              <a:srgbClr val="17672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7361" dirty="0">
              <a:latin typeface="Avenir Next" panose="020B0503020202020204" pitchFamily="34" charset="0"/>
            </a:endParaRPr>
          </a:p>
        </p:txBody>
      </p:sp>
      <p:sp>
        <p:nvSpPr>
          <p:cNvPr id="165977" name="Rectangle 13"/>
          <p:cNvSpPr>
            <a:spLocks noChangeArrowheads="1"/>
          </p:cNvSpPr>
          <p:nvPr/>
        </p:nvSpPr>
        <p:spPr bwMode="auto">
          <a:xfrm>
            <a:off x="1592096" y="3583599"/>
            <a:ext cx="290975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094" tIns="19047" rIns="38094" bIns="19047"/>
          <a:lstStyle/>
          <a:p>
            <a:pPr marL="342642" indent="-342642" defTabSz="914154">
              <a:spcBef>
                <a:spcPct val="20000"/>
              </a:spcBef>
            </a:pPr>
            <a:endParaRPr lang="en-US" sz="708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74298" y="263503"/>
            <a:ext cx="5684917" cy="1084400"/>
          </a:xfrm>
        </p:spPr>
        <p:txBody>
          <a:bodyPr/>
          <a:lstStyle/>
          <a:p>
            <a:r>
              <a:rPr lang="en-US" sz="1800" dirty="0">
                <a:latin typeface="Avenir Next" panose="020B0503020202020204" pitchFamily="34" charset="0"/>
                <a:cs typeface="Calibri"/>
              </a:rPr>
              <a:t>Collaborative Research: MSA: RUI:</a:t>
            </a:r>
            <a:br>
              <a:rPr lang="en-US" sz="1800" dirty="0">
                <a:latin typeface="Avenir Next" panose="020B0503020202020204" pitchFamily="34" charset="0"/>
                <a:cs typeface="Calibri"/>
              </a:rPr>
            </a:br>
            <a:r>
              <a:rPr lang="en-US" sz="1800" dirty="0">
                <a:latin typeface="Avenir Next" panose="020B0503020202020204" pitchFamily="34" charset="0"/>
                <a:cs typeface="Calibri"/>
              </a:rPr>
              <a:t>Development and validation of a continuous soil respiration product at core terrestrial NEON sites</a:t>
            </a:r>
            <a:br>
              <a:rPr lang="en-US" sz="1800" dirty="0">
                <a:latin typeface="Avenir Next" panose="020B0503020202020204" pitchFamily="34" charset="0"/>
                <a:cs typeface="Calibri"/>
              </a:rPr>
            </a:br>
            <a:r>
              <a:rPr lang="en-US" sz="1400" b="0" dirty="0">
                <a:latin typeface="Avenir Next Ultra Light" panose="020B0203020202020204" pitchFamily="34" charset="77"/>
                <a:cs typeface="Calibri"/>
              </a:rPr>
              <a:t>NSF# 2017829</a:t>
            </a:r>
            <a:br>
              <a:rPr lang="en-US" sz="1650" dirty="0">
                <a:latin typeface="Avenir Next" panose="020B0503020202020204" pitchFamily="34" charset="0"/>
                <a:cs typeface="Calibri"/>
              </a:rPr>
            </a:br>
            <a:br>
              <a:rPr lang="en-US" sz="1100" b="0" dirty="0">
                <a:latin typeface="Avenir Next" panose="020B0503020202020204" pitchFamily="34" charset="0"/>
                <a:cs typeface="Calibri"/>
              </a:rPr>
            </a:br>
            <a:endParaRPr lang="en-US" sz="1100" b="0" dirty="0">
              <a:latin typeface="Avenir Next" panose="020B0503020202020204" pitchFamily="34" charset="0"/>
              <a:cs typeface="Calibri"/>
            </a:endParaRPr>
          </a:p>
        </p:txBody>
      </p:sp>
      <p:sp>
        <p:nvSpPr>
          <p:cNvPr id="165980" name="Text Box 21"/>
          <p:cNvSpPr txBox="1">
            <a:spLocks noChangeArrowheads="1"/>
          </p:cNvSpPr>
          <p:nvPr/>
        </p:nvSpPr>
        <p:spPr bwMode="auto">
          <a:xfrm>
            <a:off x="397281" y="1616033"/>
            <a:ext cx="5342122" cy="1023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marL="182880"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We will </a:t>
            </a:r>
            <a:r>
              <a:rPr lang="en-US" sz="1600" b="1" dirty="0">
                <a:latin typeface="Avenir Next Demi Bold" panose="020B0503020202020204" pitchFamily="34" charset="0"/>
                <a:cs typeface="Calibri" panose="020F0502020204030204" pitchFamily="34" charset="0"/>
              </a:rPr>
              <a:t>develop and validate models for soil CO</a:t>
            </a:r>
            <a:r>
              <a:rPr lang="en-US" sz="1600" b="1" baseline="-25000" dirty="0">
                <a:latin typeface="Avenir Next Demi Bold" panose="020B0503020202020204" pitchFamily="34" charset="0"/>
                <a:cs typeface="Calibri" panose="020F0502020204030204" pitchFamily="34" charset="0"/>
              </a:rPr>
              <a:t>2</a:t>
            </a:r>
            <a:r>
              <a:rPr lang="en-US" sz="1600" b="1" dirty="0">
                <a:latin typeface="Avenir Next Demi Bold" panose="020B0503020202020204" pitchFamily="34" charset="0"/>
                <a:cs typeface="Calibri" panose="020F0502020204030204" pitchFamily="34" charset="0"/>
              </a:rPr>
              <a:t> flux</a:t>
            </a:r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 from NEON sites</a:t>
            </a:r>
          </a:p>
          <a:p>
            <a:pPr marL="182880" indent="-9144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We will </a:t>
            </a:r>
            <a:r>
              <a:rPr lang="en-US" sz="1600" b="1" dirty="0">
                <a:latin typeface="Avenir Next Demi Bold" panose="020B0503020202020204" pitchFamily="34" charset="0"/>
                <a:cs typeface="Calibri" panose="020F0502020204030204" pitchFamily="34" charset="0"/>
              </a:rPr>
              <a:t>lead PUI faculty in a mentoring cohort </a:t>
            </a:r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to build research capacity and teaching materials</a:t>
            </a:r>
          </a:p>
        </p:txBody>
      </p:sp>
      <p:sp>
        <p:nvSpPr>
          <p:cNvPr id="165971" name="Text Box 5"/>
          <p:cNvSpPr txBox="1">
            <a:spLocks noChangeArrowheads="1"/>
          </p:cNvSpPr>
          <p:nvPr/>
        </p:nvSpPr>
        <p:spPr bwMode="auto">
          <a:xfrm rot="16200000">
            <a:off x="-330077" y="1982636"/>
            <a:ext cx="1123789" cy="284689"/>
          </a:xfrm>
          <a:prstGeom prst="rect">
            <a:avLst/>
          </a:prstGeom>
          <a:solidFill>
            <a:srgbClr val="00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 defTabSz="914154"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  <a:cs typeface="Calibri" panose="020F0502020204030204" pitchFamily="34" charset="0"/>
              </a:rPr>
              <a:t>Overview</a:t>
            </a:r>
          </a:p>
        </p:txBody>
      </p:sp>
      <p:pic>
        <p:nvPicPr>
          <p:cNvPr id="1047" name="Picture 23">
            <a:extLst>
              <a:ext uri="{FF2B5EF4-FFF2-40B4-BE49-F238E27FC236}">
                <a16:creationId xmlns:a16="http://schemas.microsoft.com/office/drawing/2014/main" id="{4EFBEC3D-1887-8B48-A371-F86143386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9"/>
          <a:stretch/>
        </p:blipFill>
        <p:spPr bwMode="auto">
          <a:xfrm>
            <a:off x="722071" y="3657259"/>
            <a:ext cx="2530597" cy="17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1323368F-65F3-5140-9E0B-34D3EA37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63" y="1386294"/>
            <a:ext cx="1006324" cy="38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 Box 21">
            <a:extLst>
              <a:ext uri="{FF2B5EF4-FFF2-40B4-BE49-F238E27FC236}">
                <a16:creationId xmlns:a16="http://schemas.microsoft.com/office/drawing/2014/main" id="{20944271-311A-944C-A9BE-AF8886B5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59" y="2872326"/>
            <a:ext cx="3015822" cy="77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Develop and validate a continuous soil CO</a:t>
            </a:r>
            <a:r>
              <a:rPr lang="en-US" sz="1600" baseline="-25000" dirty="0">
                <a:latin typeface="Avenir Next" panose="020B050302020202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 efflux product at core terrestrial sites</a:t>
            </a:r>
          </a:p>
        </p:txBody>
      </p:sp>
      <p:sp>
        <p:nvSpPr>
          <p:cNvPr id="67" name="Text Box 6">
            <a:extLst>
              <a:ext uri="{FF2B5EF4-FFF2-40B4-BE49-F238E27FC236}">
                <a16:creationId xmlns:a16="http://schemas.microsoft.com/office/drawing/2014/main" id="{92B87A19-27E0-944E-9F4F-DC5A3E0AB7A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167949" y="3944294"/>
            <a:ext cx="2799528" cy="284687"/>
          </a:xfrm>
          <a:prstGeom prst="rect">
            <a:avLst/>
          </a:prstGeom>
          <a:solidFill>
            <a:srgbClr val="00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 defTabSz="914154"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  <a:cs typeface="Calibri"/>
              </a:rPr>
              <a:t>What</a:t>
            </a:r>
          </a:p>
        </p:txBody>
      </p:sp>
      <p:sp>
        <p:nvSpPr>
          <p:cNvPr id="69" name="Text Box 6">
            <a:extLst>
              <a:ext uri="{FF2B5EF4-FFF2-40B4-BE49-F238E27FC236}">
                <a16:creationId xmlns:a16="http://schemas.microsoft.com/office/drawing/2014/main" id="{5E5E8444-B849-F34C-B8DA-5BD2B6207E4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30138" y="6007895"/>
            <a:ext cx="1327674" cy="284687"/>
          </a:xfrm>
          <a:prstGeom prst="rect">
            <a:avLst/>
          </a:prstGeom>
          <a:solidFill>
            <a:srgbClr val="00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 defTabSz="914154">
              <a:spcBef>
                <a:spcPct val="5000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  <a:cs typeface="Calibri"/>
              </a:rPr>
              <a:t>How</a:t>
            </a:r>
          </a:p>
        </p:txBody>
      </p:sp>
      <p:sp>
        <p:nvSpPr>
          <p:cNvPr id="71" name="Text Box 21">
            <a:extLst>
              <a:ext uri="{FF2B5EF4-FFF2-40B4-BE49-F238E27FC236}">
                <a16:creationId xmlns:a16="http://schemas.microsoft.com/office/drawing/2014/main" id="{2D1F9A08-7CB0-8E47-A7CB-D5428D927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494" y="2872326"/>
            <a:ext cx="2706019" cy="77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Corroborate soil CO</a:t>
            </a:r>
            <a:r>
              <a:rPr lang="en-US" sz="1600" baseline="-25000" dirty="0">
                <a:latin typeface="Avenir Next" panose="020B050302020202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 effluxes and parameterize biogeochemical models</a:t>
            </a:r>
          </a:p>
        </p:txBody>
      </p:sp>
      <p:sp>
        <p:nvSpPr>
          <p:cNvPr id="72" name="Text Box 21">
            <a:extLst>
              <a:ext uri="{FF2B5EF4-FFF2-40B4-BE49-F238E27FC236}">
                <a16:creationId xmlns:a16="http://schemas.microsoft.com/office/drawing/2014/main" id="{B7193E2A-5452-6246-BE16-E6CE909B1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55" y="5523040"/>
            <a:ext cx="2762413" cy="12695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Deploy temporary instrumentation at NEON sites to validate fluxes, develop open-source R package</a:t>
            </a:r>
          </a:p>
        </p:txBody>
      </p:sp>
      <p:sp>
        <p:nvSpPr>
          <p:cNvPr id="73" name="Text Box 21">
            <a:extLst>
              <a:ext uri="{FF2B5EF4-FFF2-40B4-BE49-F238E27FC236}">
                <a16:creationId xmlns:a16="http://schemas.microsoft.com/office/drawing/2014/main" id="{9BEE53CB-AD09-D244-8499-DA8A0B186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880" y="5769261"/>
            <a:ext cx="2865464" cy="77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Benchmark fluxes against the Soil Respiration Database with data assimilation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6C8AD-3DE3-2242-B840-AF4067B31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948" y="3915665"/>
            <a:ext cx="2413754" cy="1221777"/>
          </a:xfrm>
          <a:prstGeom prst="rect">
            <a:avLst/>
          </a:prstGeom>
        </p:spPr>
      </p:pic>
      <p:sp>
        <p:nvSpPr>
          <p:cNvPr id="74" name="Text Box 21">
            <a:extLst>
              <a:ext uri="{FF2B5EF4-FFF2-40B4-BE49-F238E27FC236}">
                <a16:creationId xmlns:a16="http://schemas.microsoft.com/office/drawing/2014/main" id="{B75F0A52-8AE9-B940-9345-535D96D98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026" y="2749216"/>
            <a:ext cx="2865465" cy="1023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Increase the participation of PUI faculty and students engaging with NEON and macrosystems science</a:t>
            </a:r>
          </a:p>
        </p:txBody>
      </p:sp>
      <p:sp>
        <p:nvSpPr>
          <p:cNvPr id="75" name="Text Box 21">
            <a:extLst>
              <a:ext uri="{FF2B5EF4-FFF2-40B4-BE49-F238E27FC236}">
                <a16:creationId xmlns:a16="http://schemas.microsoft.com/office/drawing/2014/main" id="{A5476BB9-9FC9-8D44-BE6C-0C4344C3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005" y="2749216"/>
            <a:ext cx="2812159" cy="1023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Increase faculty capacity for conducting culturally sustaining research training of undergraduates</a:t>
            </a: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7B98B6E9-BD96-0543-BD4F-8260DD1C9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187" y="5646151"/>
            <a:ext cx="2812159" cy="1023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Conduct professional development in intercultural development theory and practice</a:t>
            </a:r>
          </a:p>
        </p:txBody>
      </p:sp>
      <p:pic>
        <p:nvPicPr>
          <p:cNvPr id="1030" name="Picture 6" descr="Culturally Sustaining Pedagogies: Teaching and Learning for Justice in a  Changing World (Language and Literacy Series): Paris, Django, Alim, H.  Samy, Genishi, Celia, Alvermann, Donna E.: 9780807758335: Amazon.com: Books">
            <a:extLst>
              <a:ext uri="{FF2B5EF4-FFF2-40B4-BE49-F238E27FC236}">
                <a16:creationId xmlns:a16="http://schemas.microsoft.com/office/drawing/2014/main" id="{12AD8E09-711C-F645-86BC-DC9C4C81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84" y="3857513"/>
            <a:ext cx="914400" cy="133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 Box 21">
            <a:extLst>
              <a:ext uri="{FF2B5EF4-FFF2-40B4-BE49-F238E27FC236}">
                <a16:creationId xmlns:a16="http://schemas.microsoft.com/office/drawing/2014/main" id="{C2357DEF-DE70-FD48-A905-AAF059E78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781" y="5646151"/>
            <a:ext cx="2865464" cy="1023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  <a:cs typeface="Calibri" panose="020F0502020204030204" pitchFamily="34" charset="0"/>
              </a:rPr>
              <a:t>Support instrumentation grants to PUI faculty in exchange for developing curriculum modules</a:t>
            </a:r>
          </a:p>
        </p:txBody>
      </p:sp>
      <p:pic>
        <p:nvPicPr>
          <p:cNvPr id="1026" name="Picture 2" descr="Naupaka Zimmerman | University of San Francisco">
            <a:extLst>
              <a:ext uri="{FF2B5EF4-FFF2-40B4-BE49-F238E27FC236}">
                <a16:creationId xmlns:a16="http://schemas.microsoft.com/office/drawing/2014/main" id="{B7A1B215-40FC-4A4D-9D38-CAC466BA2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8" r="31527" b="19549"/>
          <a:stretch/>
        </p:blipFill>
        <p:spPr bwMode="auto">
          <a:xfrm>
            <a:off x="11186498" y="1642404"/>
            <a:ext cx="937896" cy="95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D3046F-BC78-3F42-9099-8D1289FFA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53" y="306931"/>
            <a:ext cx="1023744" cy="10237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CA5465-5D3D-1D40-8F91-81BB6E55B378}"/>
              </a:ext>
            </a:extLst>
          </p:cNvPr>
          <p:cNvSpPr/>
          <p:nvPr/>
        </p:nvSpPr>
        <p:spPr>
          <a:xfrm>
            <a:off x="7010400" y="0"/>
            <a:ext cx="5113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venir Next Demi Bold" panose="020B0503020202020204" pitchFamily="34" charset="0"/>
                <a:cs typeface="Calibri"/>
              </a:rPr>
              <a:t>“The Z Team”</a:t>
            </a:r>
          </a:p>
          <a:p>
            <a:r>
              <a:rPr lang="en-US" sz="1600" b="1" dirty="0">
                <a:latin typeface="Avenir Next" panose="020B0503020202020204" pitchFamily="34" charset="0"/>
                <a:cs typeface="Calibri"/>
              </a:rPr>
              <a:t>John M. </a:t>
            </a:r>
            <a:r>
              <a:rPr lang="en-US" sz="1600" b="1" dirty="0" err="1">
                <a:latin typeface="Avenir Next" panose="020B0503020202020204" pitchFamily="34" charset="0"/>
                <a:cs typeface="Calibri"/>
              </a:rPr>
              <a:t>Zobitz</a:t>
            </a:r>
            <a:endParaRPr lang="en-US" sz="1600" b="1" dirty="0">
              <a:latin typeface="Avenir Next" panose="020B0503020202020204" pitchFamily="34" charset="0"/>
              <a:cs typeface="Calibri"/>
            </a:endParaRPr>
          </a:p>
          <a:p>
            <a:r>
              <a:rPr lang="en-US" sz="1600" dirty="0">
                <a:latin typeface="Avenir Next Ultra Light" panose="020B0203020202020204" pitchFamily="34" charset="77"/>
                <a:cs typeface="Calibri"/>
              </a:rPr>
              <a:t>Dept. of Mathematics, Statistics, &amp; Computer Science Augsburg University, Minneapolis, MN</a:t>
            </a:r>
          </a:p>
          <a:p>
            <a:r>
              <a:rPr lang="en-US" sz="1600" dirty="0" err="1">
                <a:latin typeface="Avenir Next Ultra Light" panose="020B0203020202020204" pitchFamily="34" charset="77"/>
                <a:cs typeface="Calibri"/>
              </a:rPr>
              <a:t>Zobitz@Augsburg.edu</a:t>
            </a:r>
            <a:r>
              <a:rPr lang="en-US" sz="1600" dirty="0">
                <a:latin typeface="Avenir Next Ultra Light" panose="020B0203020202020204" pitchFamily="34" charset="77"/>
                <a:cs typeface="Calibri"/>
              </a:rPr>
              <a:t>           @</a:t>
            </a:r>
            <a:r>
              <a:rPr lang="en-US" sz="1600" dirty="0" err="1">
                <a:latin typeface="Avenir Next Ultra Light" panose="020B0203020202020204" pitchFamily="34" charset="77"/>
                <a:cs typeface="Calibri"/>
              </a:rPr>
              <a:t>ProfZobitz</a:t>
            </a:r>
            <a:endParaRPr lang="en-US" sz="1600" dirty="0">
              <a:latin typeface="Avenir Next Ultra Light" panose="020B0203020202020204" pitchFamily="34" charset="77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F1D2C0-7E84-854A-AA3F-C4873B8D2C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768" y="1028190"/>
            <a:ext cx="187629" cy="1876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470D47-9657-FC4F-81C3-DF529AB26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916" y="2413480"/>
            <a:ext cx="187629" cy="18762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D071981-1342-5149-9352-6B72CE6783D3}"/>
              </a:ext>
            </a:extLst>
          </p:cNvPr>
          <p:cNvSpPr/>
          <p:nvPr/>
        </p:nvSpPr>
        <p:spPr>
          <a:xfrm>
            <a:off x="6652918" y="1627394"/>
            <a:ext cx="45579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latin typeface="Avenir Next" panose="020B0503020202020204" pitchFamily="34" charset="0"/>
                <a:cs typeface="Calibri"/>
              </a:rPr>
              <a:t>Naupaka Zimmerman</a:t>
            </a:r>
          </a:p>
          <a:p>
            <a:pPr algn="r"/>
            <a:r>
              <a:rPr lang="en-US" sz="1600" dirty="0">
                <a:latin typeface="Avenir Next Ultra Light" panose="020B0203020202020204" pitchFamily="34" charset="77"/>
                <a:cs typeface="Calibri"/>
              </a:rPr>
              <a:t>Department of Biology</a:t>
            </a:r>
          </a:p>
          <a:p>
            <a:pPr algn="r"/>
            <a:r>
              <a:rPr lang="en-US" sz="1600" dirty="0">
                <a:latin typeface="Avenir Next Ultra Light" panose="020B0203020202020204" pitchFamily="34" charset="77"/>
                <a:cs typeface="Calibri"/>
              </a:rPr>
              <a:t>University of San Francisco, San Francisco, CA</a:t>
            </a:r>
            <a:br>
              <a:rPr lang="en-US" sz="1600" dirty="0">
                <a:latin typeface="Avenir Next Ultra Light" panose="020B0203020202020204" pitchFamily="34" charset="77"/>
                <a:cs typeface="Calibri"/>
              </a:rPr>
            </a:br>
            <a:r>
              <a:rPr lang="en-US" sz="1600" dirty="0" err="1">
                <a:latin typeface="Avenir Next Ultra Light" panose="020B0203020202020204" pitchFamily="34" charset="77"/>
                <a:cs typeface="Calibri"/>
              </a:rPr>
              <a:t>nzimmerman@ufsca.edu</a:t>
            </a:r>
            <a:r>
              <a:rPr lang="en-US" sz="1600" dirty="0">
                <a:latin typeface="Avenir Next Ultra Light" panose="020B0203020202020204" pitchFamily="34" charset="77"/>
                <a:cs typeface="Calibri"/>
              </a:rPr>
              <a:t>          @</a:t>
            </a:r>
            <a:r>
              <a:rPr lang="en-US" sz="1600" dirty="0" err="1">
                <a:latin typeface="Avenir Next Ultra Light" panose="020B0203020202020204" pitchFamily="34" charset="77"/>
                <a:cs typeface="Calibri"/>
              </a:rPr>
              <a:t>naupakaz</a:t>
            </a:r>
            <a:endParaRPr lang="en-US" sz="1600" dirty="0">
              <a:latin typeface="Avenir Next Ultra Light" panose="020B0203020202020204" pitchFamily="34" charset="77"/>
              <a:cs typeface="Calibri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81997D95-30E6-8E4C-91BD-01FCC0EA2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4" b="14033"/>
          <a:stretch/>
        </p:blipFill>
        <p:spPr bwMode="auto">
          <a:xfrm>
            <a:off x="6446187" y="3934181"/>
            <a:ext cx="2567142" cy="119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niversity of San Francisco Graduate Program Reviews">
            <a:extLst>
              <a:ext uri="{FF2B5EF4-FFF2-40B4-BE49-F238E27FC236}">
                <a16:creationId xmlns:a16="http://schemas.microsoft.com/office/drawing/2014/main" id="{8E5D3047-E7B2-C440-84DB-D9310FE9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498" y="1275507"/>
            <a:ext cx="937896" cy="3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33364</TotalTime>
  <Words>206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Next</vt:lpstr>
      <vt:lpstr>Avenir Next Ultra Light</vt:lpstr>
      <vt:lpstr>Arial</vt:lpstr>
      <vt:lpstr>Avenir Next Demi Bold</vt:lpstr>
      <vt:lpstr>Default Design</vt:lpstr>
      <vt:lpstr>Collaborative Research: MSA: RUI: Development and validation of a continuous soil respiration product at core terrestrial NEON sites NSF# 2017829  </vt:lpstr>
    </vt:vector>
  </TitlesOfParts>
  <Company>SciFor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Naupaka Zimmerman</cp:lastModifiedBy>
  <cp:revision>402</cp:revision>
  <cp:lastPrinted>2015-09-23T15:32:56Z</cp:lastPrinted>
  <dcterms:created xsi:type="dcterms:W3CDTF">2003-12-17T18:44:28Z</dcterms:created>
  <dcterms:modified xsi:type="dcterms:W3CDTF">2020-12-19T18:01:00Z</dcterms:modified>
</cp:coreProperties>
</file>