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5"/>
  </p:normalViewPr>
  <p:slideViewPr>
    <p:cSldViewPr snapToGrid="0" snapToObjects="1">
      <p:cViewPr>
        <p:scale>
          <a:sx n="135" d="100"/>
          <a:sy n="135" d="100"/>
        </p:scale>
        <p:origin x="1928" y="-3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6858000" cy="12192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35677" y="2266711"/>
            <a:ext cx="5386648" cy="7658578"/>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816102" y="2462784"/>
            <a:ext cx="5225796" cy="7266432"/>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2846070" y="2253742"/>
            <a:ext cx="1165860" cy="1137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2914650" y="2253744"/>
            <a:ext cx="1028700" cy="97536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878461" y="3717801"/>
            <a:ext cx="5101080" cy="4605867"/>
          </a:xfrm>
        </p:spPr>
        <p:txBody>
          <a:bodyPr tIns="45720" bIns="45720" anchor="ctr">
            <a:noAutofit/>
          </a:bodyPr>
          <a:lstStyle>
            <a:lvl1pPr algn="ctr">
              <a:lnSpc>
                <a:spcPct val="83000"/>
              </a:lnSpc>
              <a:defRPr lang="en-US" sz="4650" b="0" kern="1200" cap="all" spc="-75"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878681" y="8323666"/>
            <a:ext cx="5102352" cy="894080"/>
          </a:xfrm>
        </p:spPr>
        <p:txBody>
          <a:bodyPr>
            <a:normAutofit/>
          </a:bodyPr>
          <a:lstStyle>
            <a:lvl1pPr marL="0" indent="0" algn="ctr">
              <a:spcBef>
                <a:spcPts val="0"/>
              </a:spcBef>
              <a:buNone/>
              <a:defRPr sz="1050" spc="60" baseline="0">
                <a:solidFill>
                  <a:schemeClr val="tx1"/>
                </a:solidFill>
              </a:defRPr>
            </a:lvl1pPr>
            <a:lvl2pPr marL="342900" indent="0" algn="ctr">
              <a:buNone/>
              <a:defRPr sz="1050"/>
            </a:lvl2pPr>
            <a:lvl3pPr marL="685800" indent="0" algn="ctr">
              <a:buNone/>
              <a:defRPr sz="1050"/>
            </a:lvl3pPr>
            <a:lvl4pPr marL="1028700" indent="0" algn="ctr">
              <a:buNone/>
              <a:defRPr sz="1050"/>
            </a:lvl4pPr>
            <a:lvl5pPr marL="1371600" indent="0" algn="ctr">
              <a:buNone/>
              <a:defRPr sz="1050"/>
            </a:lvl5pPr>
            <a:lvl6pPr marL="1714500" indent="0" algn="ctr">
              <a:buNone/>
              <a:defRPr sz="1050"/>
            </a:lvl6pPr>
            <a:lvl7pPr marL="2057400" indent="0" algn="ctr">
              <a:buNone/>
              <a:defRPr sz="1050"/>
            </a:lvl7pPr>
            <a:lvl8pPr marL="2400300" indent="0" algn="ctr">
              <a:buNone/>
              <a:defRPr sz="1050"/>
            </a:lvl8pPr>
            <a:lvl9pPr marL="2743200" indent="0" algn="ctr">
              <a:buNone/>
              <a:defRPr sz="105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2948940" y="2359445"/>
            <a:ext cx="960120" cy="812800"/>
          </a:xfrm>
        </p:spPr>
        <p:txBody>
          <a:bodyPr/>
          <a:lstStyle>
            <a:lvl1pPr algn="ctr">
              <a:defRPr sz="825" spc="0" baseline="0">
                <a:solidFill>
                  <a:schemeClr val="tx1"/>
                </a:solidFill>
                <a:latin typeface="+mn-lt"/>
              </a:defRPr>
            </a:lvl1pPr>
          </a:lstStyle>
          <a:p>
            <a:fld id="{DDA51639-B2D6-4652-B8C3-1B4C224A7BAF}" type="datetimeFigureOut">
              <a:rPr lang="en-US" smtClean="0"/>
              <a:t>11/26/18</a:t>
            </a:fld>
            <a:endParaRPr lang="en-US" dirty="0"/>
          </a:p>
        </p:txBody>
      </p:sp>
      <p:sp>
        <p:nvSpPr>
          <p:cNvPr id="21" name="Footer Placeholder 20"/>
          <p:cNvSpPr>
            <a:spLocks noGrp="1"/>
          </p:cNvSpPr>
          <p:nvPr>
            <p:ph type="ftr" sz="quarter" idx="11"/>
          </p:nvPr>
        </p:nvSpPr>
        <p:spPr>
          <a:xfrm>
            <a:off x="828702" y="9264107"/>
            <a:ext cx="3321844" cy="406400"/>
          </a:xfrm>
        </p:spPr>
        <p:txBody>
          <a:bodyPr/>
          <a:lstStyle>
            <a:lvl1pPr algn="l">
              <a:defRPr sz="675">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4841393" y="9265920"/>
            <a:ext cx="1187933" cy="4064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57775" y="1354667"/>
            <a:ext cx="1328738" cy="9347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1354667"/>
            <a:ext cx="4543425" cy="934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11/26/18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6858000" cy="12192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735677" y="2266711"/>
            <a:ext cx="5386648" cy="7658578"/>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816102" y="2462784"/>
            <a:ext cx="5225796" cy="7266432"/>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2846070" y="2253742"/>
            <a:ext cx="1165860" cy="1137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2914650" y="2253744"/>
            <a:ext cx="1028700" cy="97536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879538" y="3723216"/>
            <a:ext cx="5102352" cy="4600448"/>
          </a:xfrm>
        </p:spPr>
        <p:txBody>
          <a:bodyPr anchor="ctr">
            <a:noAutofit/>
          </a:bodyPr>
          <a:lstStyle>
            <a:lvl1pPr algn="ctr">
              <a:lnSpc>
                <a:spcPct val="83000"/>
              </a:lnSpc>
              <a:defRPr lang="en-US" sz="4650" kern="1200" cap="all" spc="-75"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879539" y="8323666"/>
            <a:ext cx="5102352" cy="894080"/>
          </a:xfrm>
        </p:spPr>
        <p:txBody>
          <a:bodyPr anchor="t">
            <a:normAutofit/>
          </a:bodyPr>
          <a:lstStyle>
            <a:lvl1pPr marL="0" indent="0" algn="ctr">
              <a:buNone/>
              <a:defRPr sz="1050">
                <a:solidFill>
                  <a:schemeClr val="tx1"/>
                </a:solidFill>
                <a:effectLst/>
              </a:defRPr>
            </a:lvl1pPr>
            <a:lvl2pPr marL="342900" indent="0">
              <a:buNone/>
              <a:defRPr sz="1050">
                <a:solidFill>
                  <a:schemeClr val="tx1">
                    <a:tint val="75000"/>
                  </a:schemeClr>
                </a:solidFill>
              </a:defRPr>
            </a:lvl2pPr>
            <a:lvl3pPr marL="685800" indent="0">
              <a:buNone/>
              <a:defRPr sz="105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948940" y="2357120"/>
            <a:ext cx="960120" cy="812800"/>
          </a:xfrm>
        </p:spPr>
        <p:txBody>
          <a:bodyPr/>
          <a:lstStyle>
            <a:lvl1pPr algn="ctr">
              <a:defRPr lang="en-US" sz="825" kern="1200" spc="0" baseline="0">
                <a:solidFill>
                  <a:schemeClr val="tx1"/>
                </a:solidFill>
                <a:latin typeface="+mn-lt"/>
                <a:ea typeface="+mn-ea"/>
                <a:cs typeface="+mn-cs"/>
              </a:defRPr>
            </a:lvl1pPr>
          </a:lstStyle>
          <a:p>
            <a:fld id="{C44961B7-6B89-48AB-966F-622E2788EECC}" type="datetimeFigureOut">
              <a:rPr lang="en-US" smtClean="0"/>
              <a:t>11/26/18</a:t>
            </a:fld>
            <a:endParaRPr lang="en-US" dirty="0"/>
          </a:p>
        </p:txBody>
      </p:sp>
      <p:sp>
        <p:nvSpPr>
          <p:cNvPr id="5" name="Footer Placeholder 4"/>
          <p:cNvSpPr>
            <a:spLocks noGrp="1"/>
          </p:cNvSpPr>
          <p:nvPr>
            <p:ph type="ftr" sz="quarter" idx="11"/>
          </p:nvPr>
        </p:nvSpPr>
        <p:spPr>
          <a:xfrm>
            <a:off x="828509" y="9264107"/>
            <a:ext cx="3322701" cy="4064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4840033" y="9264107"/>
            <a:ext cx="1188149" cy="406400"/>
          </a:xfrm>
        </p:spPr>
        <p:txBody>
          <a:bodyPr/>
          <a:lstStyle/>
          <a:p>
            <a:fld id="{4FAB73BC-B049-4115-A692-8D63A059BFB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48640" y="3738880"/>
            <a:ext cx="2743200" cy="69900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566160" y="3738880"/>
            <a:ext cx="2743200" cy="69900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48640" y="3687705"/>
            <a:ext cx="2743200" cy="113792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48640" y="4899374"/>
            <a:ext cx="2743200" cy="56896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66160" y="3687705"/>
            <a:ext cx="2743200" cy="113792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566160" y="4900588"/>
            <a:ext cx="2743200" cy="56896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38110" y="308864"/>
            <a:ext cx="4798886" cy="115742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5073968" y="308864"/>
            <a:ext cx="1645920" cy="1157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229225" y="1079808"/>
            <a:ext cx="1367314" cy="2926080"/>
          </a:xfrm>
        </p:spPr>
        <p:txBody>
          <a:bodyPr anchor="b">
            <a:normAutofit/>
          </a:bodyPr>
          <a:lstStyle>
            <a:lvl1pPr algn="l" defTabSz="685800" rtl="0" eaLnBrk="1" latinLnBrk="0" hangingPunct="1">
              <a:lnSpc>
                <a:spcPct val="90000"/>
              </a:lnSpc>
              <a:spcBef>
                <a:spcPct val="0"/>
              </a:spcBef>
              <a:buNone/>
              <a:defRPr lang="en-US" sz="1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501732" y="1612699"/>
            <a:ext cx="4071642" cy="89666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29225" y="4064000"/>
            <a:ext cx="1367314" cy="6231467"/>
          </a:xfrm>
        </p:spPr>
        <p:txBody>
          <a:bodyPr>
            <a:normAutofit/>
          </a:bodyPr>
          <a:lstStyle>
            <a:lvl1pPr marL="0" indent="0">
              <a:lnSpc>
                <a:spcPct val="110000"/>
              </a:lnSpc>
              <a:spcBef>
                <a:spcPts val="600"/>
              </a:spcBef>
              <a:buNone/>
              <a:defRPr sz="97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11/26/18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5846444" y="11217931"/>
            <a:ext cx="822960" cy="48768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5151120" y="487680"/>
            <a:ext cx="1491615" cy="1121664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5073968" y="308864"/>
            <a:ext cx="1645920" cy="1157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229225" y="1072896"/>
            <a:ext cx="1368171" cy="2926080"/>
          </a:xfrm>
        </p:spPr>
        <p:txBody>
          <a:bodyPr anchor="b">
            <a:noAutofit/>
          </a:bodyPr>
          <a:lstStyle>
            <a:lvl1pPr algn="l">
              <a:defRPr sz="1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587" y="308864"/>
            <a:ext cx="4798886" cy="11574272"/>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229225" y="4064000"/>
            <a:ext cx="1368171" cy="6226048"/>
          </a:xfrm>
        </p:spPr>
        <p:txBody>
          <a:bodyPr>
            <a:normAutofit/>
          </a:bodyPr>
          <a:lstStyle>
            <a:lvl1pPr marL="0" indent="0" algn="l">
              <a:lnSpc>
                <a:spcPct val="110000"/>
              </a:lnSpc>
              <a:spcBef>
                <a:spcPts val="600"/>
              </a:spcBef>
              <a:buNone/>
              <a:defRPr sz="97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11/26/18</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675"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5848160" y="11216640"/>
            <a:ext cx="822960" cy="48768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1" name="Rectangle 10"/>
          <p:cNvSpPr/>
          <p:nvPr/>
        </p:nvSpPr>
        <p:spPr>
          <a:xfrm>
            <a:off x="5151120" y="487680"/>
            <a:ext cx="1491615" cy="1121664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32017" y="308864"/>
            <a:ext cx="6593967" cy="1157427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548640" y="1142389"/>
            <a:ext cx="5760720" cy="2438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3738880"/>
            <a:ext cx="5760720" cy="6990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6076" y="11216640"/>
            <a:ext cx="1543050" cy="487680"/>
          </a:xfrm>
          <a:prstGeom prst="rect">
            <a:avLst/>
          </a:prstGeom>
        </p:spPr>
        <p:txBody>
          <a:bodyPr vert="horz" lIns="91440" tIns="45720" rIns="91440" bIns="45720" rtlCol="0" anchor="b"/>
          <a:lstStyle>
            <a:lvl1pPr algn="l">
              <a:defRPr sz="675">
                <a:solidFill>
                  <a:schemeClr val="tx1">
                    <a:lumMod val="75000"/>
                    <a:lumOff val="25000"/>
                  </a:schemeClr>
                </a:solidFill>
              </a:defRPr>
            </a:lvl1pPr>
          </a:lstStyle>
          <a:p>
            <a:fld id="{CBC48EC7-AF6A-48D3-8284-14BACBEBDD84}" type="datetimeFigureOut">
              <a:rPr lang="en-US" smtClean="0"/>
              <a:t>11/26/18</a:t>
            </a:fld>
            <a:endParaRPr lang="en-US" dirty="0"/>
          </a:p>
        </p:txBody>
      </p:sp>
      <p:sp>
        <p:nvSpPr>
          <p:cNvPr id="5" name="Footer Placeholder 4"/>
          <p:cNvSpPr>
            <a:spLocks noGrp="1"/>
          </p:cNvSpPr>
          <p:nvPr>
            <p:ph type="ftr" sz="quarter" idx="3"/>
          </p:nvPr>
        </p:nvSpPr>
        <p:spPr>
          <a:xfrm>
            <a:off x="1947672" y="11216640"/>
            <a:ext cx="2962656" cy="487680"/>
          </a:xfrm>
          <a:prstGeom prst="rect">
            <a:avLst/>
          </a:prstGeom>
        </p:spPr>
        <p:txBody>
          <a:bodyPr vert="horz" lIns="91440" tIns="45720" rIns="91440" bIns="45720" rtlCol="0" anchor="b"/>
          <a:lstStyle>
            <a:lvl1pPr algn="ctr">
              <a:defRPr sz="675">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5867537" y="11216640"/>
            <a:ext cx="822960" cy="487680"/>
          </a:xfrm>
          <a:prstGeom prst="rect">
            <a:avLst/>
          </a:prstGeom>
        </p:spPr>
        <p:txBody>
          <a:bodyPr vert="horz" lIns="91440" tIns="45720" rIns="91440" bIns="45720" rtlCol="0" anchor="b"/>
          <a:lstStyle>
            <a:lvl1pPr algn="r">
              <a:defRPr sz="675">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69945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685800" rtl="0" eaLnBrk="1" latinLnBrk="0" hangingPunct="1">
        <a:lnSpc>
          <a:spcPct val="90000"/>
        </a:lnSpc>
        <a:spcBef>
          <a:spcPct val="0"/>
        </a:spcBef>
        <a:buNone/>
        <a:defRPr lang="en-US" sz="30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729" y="3387863"/>
            <a:ext cx="5101080" cy="4605867"/>
          </a:xfrm>
        </p:spPr>
        <p:txBody>
          <a:bodyPr/>
          <a:lstStyle/>
          <a:p>
            <a:pPr lvl="0"/>
            <a:r>
              <a:rPr lang="en-IN" dirty="0" smtClean="0">
                <a:effectLst>
                  <a:outerShdw blurRad="38100" dist="19050" dir="2700000" algn="tl">
                    <a:schemeClr val="dk1">
                      <a:alpha val="40000"/>
                    </a:schemeClr>
                  </a:outerShdw>
                </a:effectLst>
              </a:rPr>
              <a:t/>
            </a:r>
            <a:br>
              <a:rPr lang="en-IN" dirty="0" smtClean="0">
                <a:effectLst>
                  <a:outerShdw blurRad="38100" dist="19050" dir="2700000" algn="tl">
                    <a:schemeClr val="dk1">
                      <a:alpha val="40000"/>
                    </a:schemeClr>
                  </a:outerShdw>
                </a:effectLst>
              </a:rPr>
            </a:br>
            <a:r>
              <a:rPr lang="en-US" sz="4400" dirty="0" smtClean="0">
                <a:effectLst>
                  <a:outerShdw blurRad="38100" dist="19050" dir="2700000" algn="tl">
                    <a:schemeClr val="dk1">
                      <a:alpha val="40000"/>
                    </a:schemeClr>
                  </a:outerShdw>
                </a:effectLst>
              </a:rPr>
              <a:t>RELIABLE Data TRANSFER THROUGH UDP </a:t>
            </a:r>
            <a:r>
              <a:rPr lang="en-GB" sz="3200" dirty="0" smtClean="0"/>
              <a:t/>
            </a:r>
            <a:br>
              <a:rPr lang="en-GB" sz="3200" dirty="0" smtClean="0"/>
            </a:br>
            <a:endParaRPr lang="en-US" sz="3200" dirty="0"/>
          </a:p>
        </p:txBody>
      </p:sp>
      <p:sp>
        <p:nvSpPr>
          <p:cNvPr id="8" name="Subtitle 2">
            <a:extLst>
              <a:ext uri="{FF2B5EF4-FFF2-40B4-BE49-F238E27FC236}">
                <a16:creationId xmlns:a16="http://schemas.microsoft.com/office/drawing/2014/main" xmlns="" id="{B1B3849E-4F88-4060-B889-E5D3B7D8C7CD}"/>
              </a:ext>
            </a:extLst>
          </p:cNvPr>
          <p:cNvSpPr>
            <a:spLocks noGrp="1"/>
          </p:cNvSpPr>
          <p:nvPr>
            <p:ph type="subTitle" idx="1"/>
          </p:nvPr>
        </p:nvSpPr>
        <p:spPr>
          <a:xfrm>
            <a:off x="897535" y="7852325"/>
            <a:ext cx="5100858" cy="1320398"/>
          </a:xfrm>
        </p:spPr>
        <p:txBody>
          <a:bodyPr>
            <a:noAutofit/>
          </a:bodyPr>
          <a:lstStyle/>
          <a:p>
            <a:r>
              <a:rPr lang="en-US" sz="1400" b="1" dirty="0"/>
              <a:t>BATCH-B1</a:t>
            </a:r>
          </a:p>
          <a:p>
            <a:endParaRPr lang="en-US" sz="1000" b="1" dirty="0"/>
          </a:p>
          <a:p>
            <a:r>
              <a:rPr lang="en-US" sz="1000" b="1" dirty="0"/>
              <a:t>Students Details: </a:t>
            </a:r>
            <a:endParaRPr lang="en-IN" sz="1000" dirty="0"/>
          </a:p>
          <a:p>
            <a:r>
              <a:rPr lang="en-US" sz="1000" dirty="0"/>
              <a:t>           </a:t>
            </a:r>
            <a:endParaRPr lang="en-IN" sz="1000" dirty="0"/>
          </a:p>
          <a:p>
            <a:r>
              <a:rPr lang="en-US" sz="1100" b="1" dirty="0" smtClean="0"/>
              <a:t>1. </a:t>
            </a:r>
            <a:r>
              <a:rPr lang="en-US" sz="1100" b="1" dirty="0" err="1" smtClean="0"/>
              <a:t>Aman</a:t>
            </a:r>
            <a:r>
              <a:rPr lang="en-US" sz="1100" b="1" dirty="0" smtClean="0"/>
              <a:t> </a:t>
            </a:r>
            <a:r>
              <a:rPr lang="en-US" sz="1100" b="1" dirty="0"/>
              <a:t>Jain</a:t>
            </a:r>
            <a:r>
              <a:rPr lang="en-US" sz="1100" dirty="0"/>
              <a:t>               </a:t>
            </a:r>
            <a:r>
              <a:rPr lang="en-US" sz="1100" dirty="0" smtClean="0"/>
              <a:t>16103335</a:t>
            </a:r>
            <a:endParaRPr lang="en-IN" sz="1100" dirty="0"/>
          </a:p>
          <a:p>
            <a:r>
              <a:rPr lang="en-US" sz="1100" b="1" dirty="0" smtClean="0"/>
              <a:t>2. Deepak </a:t>
            </a:r>
            <a:r>
              <a:rPr lang="en-US" sz="1100" b="1" dirty="0" err="1" smtClean="0"/>
              <a:t>Parashar</a:t>
            </a:r>
            <a:r>
              <a:rPr lang="en-US" sz="1100" b="1" dirty="0" smtClean="0"/>
              <a:t>    </a:t>
            </a:r>
            <a:r>
              <a:rPr lang="en-US" sz="1100" dirty="0" smtClean="0"/>
              <a:t>16103099</a:t>
            </a:r>
            <a:endParaRPr lang="en-IN" sz="1100" dirty="0" smtClean="0"/>
          </a:p>
          <a:p>
            <a:r>
              <a:rPr lang="en-US" sz="1100" b="1" dirty="0" smtClean="0"/>
              <a:t>3. </a:t>
            </a:r>
            <a:r>
              <a:rPr lang="en-US" sz="1100" b="1" dirty="0" err="1" smtClean="0"/>
              <a:t>Hrishav</a:t>
            </a:r>
            <a:r>
              <a:rPr lang="en-US" sz="1100" b="1" dirty="0" smtClean="0"/>
              <a:t> Kumar    </a:t>
            </a:r>
            <a:r>
              <a:rPr lang="en-US" sz="1100" dirty="0" smtClean="0"/>
              <a:t>     16103088</a:t>
            </a:r>
            <a:endParaRPr lang="en-IN" sz="1100" dirty="0"/>
          </a:p>
          <a:p>
            <a:r>
              <a:rPr lang="en-US" sz="1100" b="1" dirty="0" smtClean="0"/>
              <a:t>4. </a:t>
            </a:r>
            <a:r>
              <a:rPr lang="en-US" sz="1100" b="1" dirty="0" err="1" smtClean="0"/>
              <a:t>Simran</a:t>
            </a:r>
            <a:r>
              <a:rPr lang="en-US" sz="1100" b="1" dirty="0" smtClean="0"/>
              <a:t> Sharma</a:t>
            </a:r>
            <a:r>
              <a:rPr lang="en-US" sz="1100" dirty="0" smtClean="0"/>
              <a:t>       </a:t>
            </a:r>
            <a:r>
              <a:rPr lang="en-US" sz="1100" dirty="0" smtClean="0"/>
              <a:t> 16103227</a:t>
            </a:r>
            <a:endParaRPr lang="en-IN" sz="1100" dirty="0" smtClean="0"/>
          </a:p>
          <a:p>
            <a:r>
              <a:rPr lang="en-US" sz="1000" dirty="0"/>
              <a:t> </a:t>
            </a:r>
            <a:endParaRPr lang="en-IN" sz="1000" dirty="0"/>
          </a:p>
          <a:p>
            <a:endParaRPr lang="en-IN" sz="1000" dirty="0"/>
          </a:p>
        </p:txBody>
      </p:sp>
    </p:spTree>
    <p:extLst>
      <p:ext uri="{BB962C8B-B14F-4D97-AF65-F5344CB8AC3E}">
        <p14:creationId xmlns:p14="http://schemas.microsoft.com/office/powerpoint/2010/main" val="82141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300370"/>
            <a:ext cx="5760720" cy="2438400"/>
          </a:xfrm>
        </p:spPr>
        <p:txBody>
          <a:bodyPr>
            <a:normAutofit/>
          </a:bodyPr>
          <a:lstStyle/>
          <a:p>
            <a:pPr algn="ctr"/>
            <a:r>
              <a:rPr lang="en-US" sz="11500" dirty="0" smtClean="0"/>
              <a:t>Result</a:t>
            </a:r>
            <a:endParaRPr lang="en-US" sz="115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6619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309795"/>
            <a:ext cx="5760720" cy="2438400"/>
          </a:xfrm>
        </p:spPr>
        <p:txBody>
          <a:bodyPr>
            <a:normAutofit/>
          </a:bodyPr>
          <a:lstStyle/>
          <a:p>
            <a:pPr algn="ctr"/>
            <a:r>
              <a:rPr lang="en-US" sz="6600" dirty="0" smtClean="0"/>
              <a:t>THANK YOU</a:t>
            </a:r>
            <a:endParaRPr lang="en-US" sz="66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74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US" dirty="0"/>
          </a:p>
        </p:txBody>
      </p:sp>
      <p:sp>
        <p:nvSpPr>
          <p:cNvPr id="3" name="Content Placeholder 2"/>
          <p:cNvSpPr>
            <a:spLocks noGrp="1"/>
          </p:cNvSpPr>
          <p:nvPr>
            <p:ph idx="1"/>
          </p:nvPr>
        </p:nvSpPr>
        <p:spPr/>
        <p:txBody>
          <a:bodyPr>
            <a:normAutofit/>
          </a:bodyPr>
          <a:lstStyle/>
          <a:p>
            <a:pPr algn="just"/>
            <a:r>
              <a:rPr lang="en-IN" sz="1800" dirty="0"/>
              <a:t>This project is about devising a simple reliable transport protocol. This protocol provides in-order, reliable delivery of UDP datagrams, and does so in the presence of packet loss, delay, corruption, duplication, and re-ordering.</a:t>
            </a:r>
            <a:endParaRPr lang="en-GB" sz="1800" dirty="0"/>
          </a:p>
          <a:p>
            <a:pPr algn="just"/>
            <a:r>
              <a:rPr lang="en-IN" sz="1800" dirty="0"/>
              <a:t>In real-time control systems, a fast and reliable data transmission mechanism is necessary.</a:t>
            </a:r>
            <a:endParaRPr lang="en-GB" sz="1800" dirty="0"/>
          </a:p>
          <a:p>
            <a:pPr algn="just"/>
            <a:r>
              <a:rPr lang="en-IN" sz="1800" dirty="0"/>
              <a:t>After analysing the advantages and disadvantages of the existing data transmission protocol, this project proposes an improved data transmission protocol which can guarantee data transmission reliability and efficiency.</a:t>
            </a:r>
            <a:endParaRPr lang="en-GB" sz="1800" dirty="0"/>
          </a:p>
          <a:p>
            <a:pPr algn="just"/>
            <a:r>
              <a:rPr lang="en-IN" sz="1800" dirty="0"/>
              <a:t>The proposed protocol uses check-sum and acknowledgment mechanism for data transmission. This protocol </a:t>
            </a:r>
            <a:r>
              <a:rPr lang="en-IN" sz="1800"/>
              <a:t>controls </a:t>
            </a:r>
            <a:r>
              <a:rPr lang="en-IN" sz="1800" smtClean="0"/>
              <a:t>TIP </a:t>
            </a:r>
            <a:r>
              <a:rPr lang="en-IN" sz="1800" dirty="0"/>
              <a:t>(Timeout Interval of Packet) dynamically to avoid network congestion.</a:t>
            </a:r>
            <a:endParaRPr lang="en-GB" sz="1800" dirty="0"/>
          </a:p>
          <a:p>
            <a:pPr algn="just"/>
            <a:endParaRPr lang="en-US" sz="1800" dirty="0"/>
          </a:p>
        </p:txBody>
      </p:sp>
    </p:spTree>
    <p:extLst>
      <p:ext uri="{BB962C8B-B14F-4D97-AF65-F5344CB8AC3E}">
        <p14:creationId xmlns:p14="http://schemas.microsoft.com/office/powerpoint/2010/main" val="156019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795520"/>
            <a:ext cx="5760720" cy="2438400"/>
          </a:xfrm>
        </p:spPr>
        <p:txBody>
          <a:bodyPr>
            <a:normAutofit/>
          </a:bodyPr>
          <a:lstStyle/>
          <a:p>
            <a:pPr algn="ctr"/>
            <a:r>
              <a:rPr lang="en-IN" sz="4800" dirty="0"/>
              <a:t>PROPOSED APPROACH</a:t>
            </a:r>
            <a:r>
              <a:rPr lang="en-GB" sz="4800" dirty="0"/>
              <a:t/>
            </a:r>
            <a:br>
              <a:rPr lang="en-GB" sz="4800" dirty="0"/>
            </a:b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512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dirty="0"/>
              <a:t>ABOUT THE PROTOCOL</a:t>
            </a:r>
            <a:r>
              <a:rPr lang="en-GB" dirty="0"/>
              <a:t/>
            </a:r>
            <a:br>
              <a:rPr lang="en-GB" dirty="0"/>
            </a:br>
            <a:endParaRPr lang="en-US" dirty="0"/>
          </a:p>
        </p:txBody>
      </p:sp>
      <p:sp>
        <p:nvSpPr>
          <p:cNvPr id="3" name="Content Placeholder 2"/>
          <p:cNvSpPr>
            <a:spLocks noGrp="1"/>
          </p:cNvSpPr>
          <p:nvPr>
            <p:ph idx="1"/>
          </p:nvPr>
        </p:nvSpPr>
        <p:spPr/>
        <p:txBody>
          <a:bodyPr>
            <a:normAutofit/>
          </a:bodyPr>
          <a:lstStyle/>
          <a:p>
            <a:pPr algn="just"/>
            <a:r>
              <a:rPr lang="en-IN" sz="1400" dirty="0"/>
              <a:t>The protocol has four message types: start, end, data, and ack. The start, end, and data messages all follow the same general format.</a:t>
            </a:r>
            <a:endParaRPr lang="en-GB" sz="1400" dirty="0"/>
          </a:p>
          <a:p>
            <a:pPr marL="0" indent="0" algn="just">
              <a:buNone/>
            </a:pPr>
            <a:r>
              <a:rPr lang="en-IN" sz="1400" dirty="0"/>
              <a:t>start|&lt;sequence number&gt;|&lt;data&gt;|&lt;checksum&gt;</a:t>
            </a:r>
            <a:endParaRPr lang="en-GB" sz="1400" dirty="0"/>
          </a:p>
          <a:p>
            <a:pPr marL="0" indent="0" algn="just">
              <a:buNone/>
            </a:pPr>
            <a:r>
              <a:rPr lang="en-IN" sz="1400" dirty="0"/>
              <a:t>data|&lt;sequence number&gt;|&lt;data&gt;|&lt;checksum&gt;</a:t>
            </a:r>
            <a:endParaRPr lang="en-GB" sz="1400" dirty="0"/>
          </a:p>
          <a:p>
            <a:pPr marL="0" indent="0" algn="just">
              <a:buNone/>
            </a:pPr>
            <a:r>
              <a:rPr lang="en-IN" sz="1400" dirty="0"/>
              <a:t>end|&lt;sequence number&gt;|&lt;data&gt;|&lt;checksum&gt;</a:t>
            </a:r>
            <a:endParaRPr lang="en-GB" sz="1400" dirty="0"/>
          </a:p>
          <a:p>
            <a:pPr algn="just"/>
            <a:r>
              <a:rPr lang="en-IN" sz="1400" dirty="0"/>
              <a:t>To initiate a connection, send a start message. The receiver will use the sequence number provided as the initial sequence number for all packets in that connection. After sending the start message, send additional packets over the same connection using the data message type, adjusting the sequence number appropriately. Unsurprisingly, the last data in a connection should be transmitted with the end message type to signal the receiver that the transfer is complete.</a:t>
            </a:r>
            <a:endParaRPr lang="en-GB" sz="1400" dirty="0"/>
          </a:p>
          <a:p>
            <a:pPr algn="just"/>
            <a:r>
              <a:rPr lang="en-IN" sz="1400" dirty="0"/>
              <a:t>Senders accept acknowledgements from the receiver in the format:</a:t>
            </a:r>
            <a:endParaRPr lang="en-GB" sz="1400" dirty="0"/>
          </a:p>
          <a:p>
            <a:pPr marL="0" indent="0" algn="just">
              <a:buNone/>
            </a:pPr>
            <a:r>
              <a:rPr lang="en-IN" sz="1400" dirty="0" err="1"/>
              <a:t>ack</a:t>
            </a:r>
            <a:r>
              <a:rPr lang="en-IN" sz="1400" dirty="0"/>
              <a:t>|&lt;sequence number&gt;|&lt;checksum&gt;</a:t>
            </a:r>
            <a:endParaRPr lang="en-GB" sz="1400" dirty="0"/>
          </a:p>
          <a:p>
            <a:pPr algn="just"/>
            <a:r>
              <a:rPr lang="en-IN" sz="1400" dirty="0"/>
              <a:t>An important limitation is the maximum size of the packets. Since UDP/IP introduces a minimum of 28 Bytes of header, and since Ethernet has a maximum frame size of 1500 Bytes, this leaves 1472 Bytes for the entire packet (message type, sequence number, data, and checksum).</a:t>
            </a:r>
            <a:endParaRPr lang="en-GB" sz="1400" dirty="0"/>
          </a:p>
          <a:p>
            <a:pPr algn="just"/>
            <a:endParaRPr lang="en-US" sz="1400" dirty="0"/>
          </a:p>
        </p:txBody>
      </p:sp>
    </p:spTree>
    <p:extLst>
      <p:ext uri="{BB962C8B-B14F-4D97-AF65-F5344CB8AC3E}">
        <p14:creationId xmlns:p14="http://schemas.microsoft.com/office/powerpoint/2010/main" val="175674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dirty="0"/>
              <a:t>RECEIVER SIDE</a:t>
            </a:r>
            <a:r>
              <a:rPr lang="en-GB" dirty="0"/>
              <a:t/>
            </a:r>
            <a:br>
              <a:rPr lang="en-GB" dirty="0"/>
            </a:br>
            <a:endParaRPr lang="en-US" dirty="0"/>
          </a:p>
        </p:txBody>
      </p:sp>
      <p:sp>
        <p:nvSpPr>
          <p:cNvPr id="3" name="Content Placeholder 2"/>
          <p:cNvSpPr>
            <a:spLocks noGrp="1"/>
          </p:cNvSpPr>
          <p:nvPr>
            <p:ph idx="1"/>
          </p:nvPr>
        </p:nvSpPr>
        <p:spPr/>
        <p:txBody>
          <a:bodyPr>
            <a:normAutofit/>
          </a:bodyPr>
          <a:lstStyle/>
          <a:p>
            <a:pPr algn="just"/>
            <a:r>
              <a:rPr lang="en-IN" sz="1600" dirty="0"/>
              <a:t>The </a:t>
            </a:r>
            <a:r>
              <a:rPr lang="en-IN" sz="1600" dirty="0" smtClean="0"/>
              <a:t>ADHS receiver </a:t>
            </a:r>
            <a:r>
              <a:rPr lang="en-IN" sz="1600" dirty="0"/>
              <a:t>responds to data packets with cumulative acknowledgements. Upon receiving a message of type </a:t>
            </a:r>
            <a:r>
              <a:rPr lang="en-IN" sz="1600" b="1" dirty="0"/>
              <a:t>start</a:t>
            </a:r>
            <a:r>
              <a:rPr lang="en-IN" sz="1600" dirty="0"/>
              <a:t>, </a:t>
            </a:r>
            <a:r>
              <a:rPr lang="en-IN" sz="1600" b="1" dirty="0"/>
              <a:t>data</a:t>
            </a:r>
            <a:r>
              <a:rPr lang="en-IN" sz="1600" dirty="0"/>
              <a:t>, or </a:t>
            </a:r>
            <a:r>
              <a:rPr lang="en-IN" sz="1600" b="1" dirty="0"/>
              <a:t>end</a:t>
            </a:r>
            <a:r>
              <a:rPr lang="en-IN" sz="1600" dirty="0"/>
              <a:t>, the receiver generates an </a:t>
            </a:r>
            <a:r>
              <a:rPr lang="en-IN" sz="1600" b="1" dirty="0" err="1"/>
              <a:t>ack</a:t>
            </a:r>
            <a:r>
              <a:rPr lang="en-IN" sz="1600" dirty="0"/>
              <a:t> message with the sequence number it expects to receive next, which is the lowest sequence number not yet received.</a:t>
            </a:r>
            <a:endParaRPr lang="en-GB" sz="1600" dirty="0"/>
          </a:p>
          <a:p>
            <a:pPr algn="just"/>
            <a:r>
              <a:rPr lang="en-IN" sz="1600" dirty="0"/>
              <a:t>In other words, if it expects a packet of sequence number N, the following two scenarios may occur:</a:t>
            </a:r>
            <a:endParaRPr lang="en-GB" sz="1600" dirty="0"/>
          </a:p>
          <a:p>
            <a:pPr lvl="0" algn="just"/>
            <a:r>
              <a:rPr lang="en-IN" sz="1600" dirty="0"/>
              <a:t>If it receives a packet with sequence number not equal to N, it will send “</a:t>
            </a:r>
            <a:r>
              <a:rPr lang="en-IN" sz="1600" dirty="0" err="1"/>
              <a:t>ack|N</a:t>
            </a:r>
            <a:r>
              <a:rPr lang="en-IN" sz="1600" dirty="0"/>
              <a:t>”. </a:t>
            </a:r>
            <a:endParaRPr lang="en-GB" sz="1600" dirty="0"/>
          </a:p>
          <a:p>
            <a:pPr lvl="0" algn="just"/>
            <a:r>
              <a:rPr lang="en-IN" sz="1600" dirty="0"/>
              <a:t>If it receives a packet with sequence number N, it will check for the highest sequence number (say M) of the in-order packets it has already received and send “ack|M+1”. For example, if it has already received packets N+1 and N+2 (i.e. M = N+2), but no others past N+2, then it will send “ack|N+3”.</a:t>
            </a:r>
            <a:endParaRPr lang="en-GB" sz="1600" dirty="0"/>
          </a:p>
          <a:p>
            <a:pPr algn="just"/>
            <a:endParaRPr lang="en-US" sz="1600" dirty="0"/>
          </a:p>
        </p:txBody>
      </p:sp>
    </p:spTree>
    <p:extLst>
      <p:ext uri="{BB962C8B-B14F-4D97-AF65-F5344CB8AC3E}">
        <p14:creationId xmlns:p14="http://schemas.microsoft.com/office/powerpoint/2010/main" val="34868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IN" sz="1600" dirty="0"/>
              <a:t>Let’s illustrate this with an example. Suppose packets 0, 1, and 2 are sent, but packet 1 is lost before reaching the receiver. The receiver will send “</a:t>
            </a:r>
            <a:r>
              <a:rPr lang="en-IN" sz="1600" dirty="0" err="1"/>
              <a:t>ack</a:t>
            </a:r>
            <a:r>
              <a:rPr lang="en-IN" sz="1600" dirty="0"/>
              <a:t> |1” upon receiving packet 0, and then “</a:t>
            </a:r>
            <a:r>
              <a:rPr lang="en-IN" sz="1600" dirty="0" err="1"/>
              <a:t>ack</a:t>
            </a:r>
            <a:r>
              <a:rPr lang="en-IN" sz="1600" dirty="0"/>
              <a:t> |1” again upon receiving packet 2. As soon as the receiver receives packet 1 (due to retransmission from the sender), it will send “</a:t>
            </a:r>
            <a:r>
              <a:rPr lang="en-IN" sz="1600" dirty="0" err="1"/>
              <a:t>ack</a:t>
            </a:r>
            <a:r>
              <a:rPr lang="en-IN" sz="1600" dirty="0"/>
              <a:t> |3” (as it already has received 2), and upon receiving this acknowledgement the sender can assume all three packets were successfully received. If the next expected packet is N, the receiver will drop all packets with sequence number greater than N+4; that is, the receiver operates with a window size of five packets, and drops all packets that fall outside of that range. When the next unexpected packet is N+1 (due to N arriving), then the receiver will accept packet N+5.</a:t>
            </a:r>
            <a:endParaRPr lang="en-GB" sz="1600" dirty="0"/>
          </a:p>
          <a:p>
            <a:pPr algn="just"/>
            <a:r>
              <a:rPr lang="en-IN" sz="1600" dirty="0"/>
              <a:t>We assume that once a packet has been acknowledged by the sender, it has been properly received. The receiver has a default timeout of 10 seconds; it will automatically close any connections for which it does not receive packets for that duration.</a:t>
            </a:r>
            <a:endParaRPr lang="en-GB" sz="1600" dirty="0"/>
          </a:p>
          <a:p>
            <a:pPr algn="just"/>
            <a:endParaRPr lang="en-US" sz="1600" dirty="0"/>
          </a:p>
        </p:txBody>
      </p:sp>
    </p:spTree>
    <p:extLst>
      <p:ext uri="{BB962C8B-B14F-4D97-AF65-F5344CB8AC3E}">
        <p14:creationId xmlns:p14="http://schemas.microsoft.com/office/powerpoint/2010/main" val="117852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dirty="0"/>
              <a:t>SENDER SIDE</a:t>
            </a:r>
            <a:r>
              <a:rPr lang="en-GB" dirty="0"/>
              <a:t/>
            </a:r>
            <a:br>
              <a:rPr lang="en-GB" dirty="0"/>
            </a:br>
            <a:endParaRPr lang="en-US" dirty="0"/>
          </a:p>
        </p:txBody>
      </p:sp>
      <p:sp>
        <p:nvSpPr>
          <p:cNvPr id="3" name="Content Placeholder 2"/>
          <p:cNvSpPr>
            <a:spLocks noGrp="1"/>
          </p:cNvSpPr>
          <p:nvPr>
            <p:ph idx="1"/>
          </p:nvPr>
        </p:nvSpPr>
        <p:spPr/>
        <p:txBody>
          <a:bodyPr>
            <a:normAutofit/>
          </a:bodyPr>
          <a:lstStyle/>
          <a:p>
            <a:pPr algn="just"/>
            <a:r>
              <a:rPr lang="en-IN" sz="1600" dirty="0"/>
              <a:t>The sender reads an input file and transmit it to a specified receiver using UDP sockets. It splits the input file into appropriately sized chunks of data, specify an initial sequence number for the connection, and append a checksum to each packet. The sequence number increments by one for each additional packet in a connection. Functions for generating and validating packet checksums are provided in </a:t>
            </a:r>
            <a:r>
              <a:rPr lang="en-IN" sz="1600" dirty="0" err="1"/>
              <a:t>Checksum.py</a:t>
            </a:r>
            <a:r>
              <a:rPr lang="en-IN" sz="1600" dirty="0"/>
              <a:t>.</a:t>
            </a:r>
            <a:endParaRPr lang="en-GB" sz="1600" dirty="0"/>
          </a:p>
          <a:p>
            <a:pPr algn="just"/>
            <a:r>
              <a:rPr lang="en-IN" sz="1600" dirty="0"/>
              <a:t>The sender implements a sliding windows algorithm. The receiver window size is five packets. Your sender accepts </a:t>
            </a:r>
            <a:r>
              <a:rPr lang="en-IN" sz="1600" b="1" dirty="0" err="1"/>
              <a:t>ack</a:t>
            </a:r>
            <a:r>
              <a:rPr lang="en-IN" sz="1600" dirty="0"/>
              <a:t> packets from the receiver. Any </a:t>
            </a:r>
            <a:r>
              <a:rPr lang="en-IN" sz="1600" dirty="0" err="1"/>
              <a:t>ack</a:t>
            </a:r>
            <a:r>
              <a:rPr lang="en-IN" sz="1600" dirty="0"/>
              <a:t> packet with an invalid checksum is ignored.</a:t>
            </a:r>
            <a:endParaRPr lang="en-GB" sz="1600" dirty="0"/>
          </a:p>
          <a:p>
            <a:pPr algn="just"/>
            <a:r>
              <a:rPr lang="en-IN" sz="1600" dirty="0"/>
              <a:t>Sender provides reliable service under the following network conditions:</a:t>
            </a:r>
            <a:endParaRPr lang="en-GB" sz="1600" dirty="0"/>
          </a:p>
          <a:p>
            <a:pPr lvl="0" algn="just"/>
            <a:r>
              <a:rPr lang="en-IN" sz="1600" dirty="0"/>
              <a:t>Loss: arbitrary levels; you should be able to handle periods of 100% packet loss. </a:t>
            </a:r>
            <a:endParaRPr lang="en-GB" sz="1600" dirty="0"/>
          </a:p>
          <a:p>
            <a:pPr lvl="0" algn="just"/>
            <a:r>
              <a:rPr lang="en-IN" sz="1600" dirty="0"/>
              <a:t>Corruption: arbitrary types and frequency. </a:t>
            </a:r>
            <a:endParaRPr lang="en-GB" sz="1600" dirty="0"/>
          </a:p>
          <a:p>
            <a:pPr lvl="0" algn="just"/>
            <a:r>
              <a:rPr lang="en-IN" sz="1600" dirty="0"/>
              <a:t>Re-ordering: may arrive in any order, and </a:t>
            </a:r>
            <a:endParaRPr lang="en-GB" sz="1600" dirty="0"/>
          </a:p>
          <a:p>
            <a:pPr lvl="0" algn="just"/>
            <a:r>
              <a:rPr lang="en-IN" sz="1600" dirty="0"/>
              <a:t>Duplication: you could see a packet any number of times. </a:t>
            </a:r>
            <a:endParaRPr lang="en-GB" sz="1600" dirty="0"/>
          </a:p>
          <a:p>
            <a:pPr lvl="0" algn="just"/>
            <a:r>
              <a:rPr lang="en-IN" sz="1600" dirty="0"/>
              <a:t>Delay: packets may be delayed indefinitely (but generally not more than 10 secs).</a:t>
            </a:r>
            <a:endParaRPr lang="en-GB" sz="1600" dirty="0"/>
          </a:p>
          <a:p>
            <a:pPr algn="just"/>
            <a:endParaRPr lang="en-US" sz="1600" dirty="0"/>
          </a:p>
        </p:txBody>
      </p:sp>
    </p:spTree>
    <p:extLst>
      <p:ext uri="{BB962C8B-B14F-4D97-AF65-F5344CB8AC3E}">
        <p14:creationId xmlns:p14="http://schemas.microsoft.com/office/powerpoint/2010/main" val="180101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CONTINUED</a:t>
            </a:r>
            <a:endParaRPr lang="en-US" dirty="0"/>
          </a:p>
        </p:txBody>
      </p:sp>
      <p:sp>
        <p:nvSpPr>
          <p:cNvPr id="3" name="Content Placeholder 2"/>
          <p:cNvSpPr>
            <a:spLocks noGrp="1"/>
          </p:cNvSpPr>
          <p:nvPr>
            <p:ph idx="1"/>
          </p:nvPr>
        </p:nvSpPr>
        <p:spPr/>
        <p:txBody>
          <a:bodyPr>
            <a:normAutofit/>
          </a:bodyPr>
          <a:lstStyle/>
          <a:p>
            <a:pPr lvl="0" algn="just"/>
            <a:r>
              <a:rPr lang="en-IN" sz="1600" dirty="0"/>
              <a:t>The sender implements a 500 </a:t>
            </a:r>
            <a:r>
              <a:rPr lang="en-IN" sz="1600" dirty="0" err="1"/>
              <a:t>ms</a:t>
            </a:r>
            <a:r>
              <a:rPr lang="en-IN" sz="1600" dirty="0"/>
              <a:t> retransmission timer to automatically retransmit packets that were never acknowledged (potentially due to </a:t>
            </a:r>
            <a:r>
              <a:rPr lang="en-IN" sz="1600" dirty="0" err="1"/>
              <a:t>ack</a:t>
            </a:r>
            <a:r>
              <a:rPr lang="en-IN" sz="1600" dirty="0"/>
              <a:t> packets being lost). Adaptive timeouts are employed.</a:t>
            </a:r>
            <a:endParaRPr lang="en-GB" sz="1600" dirty="0"/>
          </a:p>
          <a:p>
            <a:pPr lvl="0" algn="just"/>
            <a:r>
              <a:rPr lang="en-IN" sz="1600" dirty="0"/>
              <a:t>The sender supports a window size of five packets (i.e., 5 unacknowledged packets). </a:t>
            </a:r>
            <a:endParaRPr lang="en-GB" sz="1600" dirty="0"/>
          </a:p>
          <a:p>
            <a:pPr lvl="0" algn="just"/>
            <a:r>
              <a:rPr lang="en-IN" sz="1600" dirty="0"/>
              <a:t>The sender roughly meets or exceeds the performance (in both time and number of packets required to complete a transfer) of a properly implemented sliding- windows-based AUTP sender.</a:t>
            </a:r>
            <a:endParaRPr lang="en-GB" sz="1600" dirty="0"/>
          </a:p>
          <a:p>
            <a:pPr lvl="0" algn="just"/>
            <a:r>
              <a:rPr lang="en-IN" sz="1600" dirty="0"/>
              <a:t>The sender is able to handle arbitrary message data (i.e., it is able to send an image (binary) file just as easily as an ASCII text file). If no input file is provided, sender reads read input from STDIN. </a:t>
            </a:r>
            <a:endParaRPr lang="en-GB" sz="1600" dirty="0"/>
          </a:p>
          <a:p>
            <a:pPr lvl="0" algn="just"/>
            <a:r>
              <a:rPr lang="en-IN" sz="1600" dirty="0"/>
              <a:t>Any packets received with an invalid checksum are ignored.</a:t>
            </a:r>
            <a:endParaRPr lang="en-GB" sz="1600" dirty="0"/>
          </a:p>
          <a:p>
            <a:pPr algn="just"/>
            <a:endParaRPr lang="en-GB" sz="1600" dirty="0"/>
          </a:p>
        </p:txBody>
      </p:sp>
    </p:spTree>
    <p:extLst>
      <p:ext uri="{BB962C8B-B14F-4D97-AF65-F5344CB8AC3E}">
        <p14:creationId xmlns:p14="http://schemas.microsoft.com/office/powerpoint/2010/main" val="59808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161242"/>
            <a:ext cx="5760720" cy="2438400"/>
          </a:xfrm>
        </p:spPr>
        <p:txBody>
          <a:bodyPr/>
          <a:lstStyle/>
          <a:p>
            <a:pPr algn="ctr"/>
            <a:r>
              <a:rPr lang="en-IN" dirty="0"/>
              <a:t>REFERENCES</a:t>
            </a:r>
            <a:r>
              <a:rPr lang="en-GB" dirty="0"/>
              <a:t/>
            </a:r>
            <a:br>
              <a:rPr lang="en-GB" dirty="0"/>
            </a:br>
            <a:endParaRPr lang="en-US" dirty="0"/>
          </a:p>
        </p:txBody>
      </p:sp>
      <p:sp>
        <p:nvSpPr>
          <p:cNvPr id="3" name="Content Placeholder 2"/>
          <p:cNvSpPr>
            <a:spLocks noGrp="1"/>
          </p:cNvSpPr>
          <p:nvPr>
            <p:ph idx="1"/>
          </p:nvPr>
        </p:nvSpPr>
        <p:spPr/>
        <p:txBody>
          <a:bodyPr/>
          <a:lstStyle/>
          <a:p>
            <a:pPr marL="342900" lvl="0" indent="-342900" algn="just">
              <a:buFont typeface="+mj-lt"/>
              <a:buAutoNum type="arabicPeriod"/>
            </a:pPr>
            <a:r>
              <a:rPr lang="en-IN" dirty="0" err="1"/>
              <a:t>Xinhong</a:t>
            </a:r>
            <a:r>
              <a:rPr lang="en-IN" dirty="0"/>
              <a:t> HEI, </a:t>
            </a:r>
            <a:r>
              <a:rPr lang="en-IN" dirty="0" err="1"/>
              <a:t>Jia</a:t>
            </a:r>
            <a:r>
              <a:rPr lang="en-IN" dirty="0"/>
              <a:t> CHEN, </a:t>
            </a:r>
            <a:r>
              <a:rPr lang="en-IN" dirty="0" err="1"/>
              <a:t>Hongtao</a:t>
            </a:r>
            <a:r>
              <a:rPr lang="en-IN" dirty="0"/>
              <a:t> LU, </a:t>
            </a:r>
            <a:r>
              <a:rPr lang="en-IN" dirty="0" err="1"/>
              <a:t>Guo</a:t>
            </a:r>
            <a:r>
              <a:rPr lang="en-IN" dirty="0"/>
              <a:t> XIE, </a:t>
            </a:r>
            <a:r>
              <a:rPr lang="en-IN" dirty="0" err="1"/>
              <a:t>Haining</a:t>
            </a:r>
            <a:r>
              <a:rPr lang="en-IN" dirty="0"/>
              <a:t> MENG, “A UDP-based Way to Improve Data Transmission Reliability”.</a:t>
            </a:r>
            <a:endParaRPr lang="en-GB" dirty="0"/>
          </a:p>
          <a:p>
            <a:pPr marL="342900" lvl="0" indent="-342900" algn="just">
              <a:buFont typeface="+mj-lt"/>
              <a:buAutoNum type="arabicPeriod"/>
            </a:pPr>
            <a:r>
              <a:rPr lang="en-IN" dirty="0" err="1"/>
              <a:t>Imadud</a:t>
            </a:r>
            <a:r>
              <a:rPr lang="en-IN" dirty="0"/>
              <a:t> Din, </a:t>
            </a:r>
            <a:r>
              <a:rPr lang="en-IN" dirty="0" err="1"/>
              <a:t>Nazar</a:t>
            </a:r>
            <a:r>
              <a:rPr lang="en-IN" dirty="0"/>
              <a:t> Abbas </a:t>
            </a:r>
            <a:r>
              <a:rPr lang="en-IN" dirty="0" err="1"/>
              <a:t>Saqib</a:t>
            </a:r>
            <a:r>
              <a:rPr lang="en-IN" dirty="0"/>
              <a:t>, “Passive Packet Loss Detection and its Effect on Web Trafﬁc Characteristics”, 2008 International Conference on Computer and Electrical Engineering.</a:t>
            </a:r>
            <a:endParaRPr lang="en-GB" dirty="0"/>
          </a:p>
          <a:p>
            <a:pPr marL="342900" lvl="0" indent="-342900" algn="just">
              <a:buFont typeface="+mj-lt"/>
              <a:buAutoNum type="arabicPeriod"/>
            </a:pPr>
            <a:r>
              <a:rPr lang="en-IN" dirty="0"/>
              <a:t>Masayuki Arai, Atsushi Chiba, Kazuhiko Iwasaki, “Measurement and </a:t>
            </a:r>
            <a:r>
              <a:rPr lang="en-IN" dirty="0" err="1"/>
              <a:t>Modeling</a:t>
            </a:r>
            <a:r>
              <a:rPr lang="en-IN" dirty="0"/>
              <a:t> of Burst Packet Losses in Internet End-to-End Communications”.</a:t>
            </a:r>
            <a:endParaRPr lang="en-GB" dirty="0"/>
          </a:p>
          <a:p>
            <a:pPr marL="342900" lvl="0" indent="-342900" algn="just">
              <a:buFont typeface="+mj-lt"/>
              <a:buAutoNum type="arabicPeriod"/>
            </a:pPr>
            <a:r>
              <a:rPr lang="en-IN" dirty="0"/>
              <a:t>Syed </a:t>
            </a:r>
            <a:r>
              <a:rPr lang="en-IN" dirty="0" err="1"/>
              <a:t>Humair</a:t>
            </a:r>
            <a:r>
              <a:rPr lang="en-IN" dirty="0"/>
              <a:t> Ali, </a:t>
            </a:r>
            <a:r>
              <a:rPr lang="en-IN" dirty="0" err="1"/>
              <a:t>Syeda</a:t>
            </a:r>
            <a:r>
              <a:rPr lang="en-IN" dirty="0"/>
              <a:t> </a:t>
            </a:r>
            <a:r>
              <a:rPr lang="en-IN" dirty="0" err="1"/>
              <a:t>Areeba</a:t>
            </a:r>
            <a:r>
              <a:rPr lang="en-IN" dirty="0"/>
              <a:t> Nasir, Sameer </a:t>
            </a:r>
            <a:r>
              <a:rPr lang="en-IN" dirty="0" err="1"/>
              <a:t>Qazi</a:t>
            </a:r>
            <a:r>
              <a:rPr lang="en-IN" dirty="0"/>
              <a:t>, “Impact of Router Buffer Size on TCP/UDP Performance”.</a:t>
            </a:r>
            <a:endParaRPr lang="en-GB" dirty="0"/>
          </a:p>
          <a:p>
            <a:pPr marL="342900" lvl="0" indent="-342900" algn="just">
              <a:buFont typeface="+mj-lt"/>
              <a:buAutoNum type="arabicPeriod"/>
            </a:pPr>
            <a:r>
              <a:rPr lang="en-IN" dirty="0"/>
              <a:t>Suk Kim Chin, Robin Braun, “A Survey of UDP Packet Loss Characteristics”, 2007.</a:t>
            </a:r>
            <a:endParaRPr lang="en-GB" dirty="0"/>
          </a:p>
          <a:p>
            <a:pPr marL="342900" indent="-342900" algn="just">
              <a:buFont typeface="+mj-lt"/>
              <a:buAutoNum type="arabicPeriod"/>
            </a:pPr>
            <a:endParaRPr lang="en-US" dirty="0"/>
          </a:p>
        </p:txBody>
      </p:sp>
    </p:spTree>
    <p:extLst>
      <p:ext uri="{BB962C8B-B14F-4D97-AF65-F5344CB8AC3E}">
        <p14:creationId xmlns:p14="http://schemas.microsoft.com/office/powerpoint/2010/main" val="1448029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41</TotalTime>
  <Words>937</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Garamond</vt:lpstr>
      <vt:lpstr>Arial</vt:lpstr>
      <vt:lpstr>Savon</vt:lpstr>
      <vt:lpstr> RELIABLE Data TRANSFER THROUGH UDP  </vt:lpstr>
      <vt:lpstr>INTRODUCTION</vt:lpstr>
      <vt:lpstr>PROPOSED APPROACH </vt:lpstr>
      <vt:lpstr>ABOUT THE PROTOCOL </vt:lpstr>
      <vt:lpstr>RECEIVER SIDE </vt:lpstr>
      <vt:lpstr>Example</vt:lpstr>
      <vt:lpstr>SENDER SIDE </vt:lpstr>
      <vt:lpstr>CONTINUED</vt:lpstr>
      <vt:lpstr>REFERENCES </vt:lpstr>
      <vt:lpstr>Result</vt:lpstr>
      <vt:lpstr>THANK YOU</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cp:lastPrinted>2018-11-26T02:09:17Z</cp:lastPrinted>
  <dcterms:created xsi:type="dcterms:W3CDTF">2018-11-26T01:34:47Z</dcterms:created>
  <dcterms:modified xsi:type="dcterms:W3CDTF">2018-11-26T02:16:34Z</dcterms:modified>
</cp:coreProperties>
</file>