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9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ub.io/machine-learning/creditc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Finding defaulter 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Juan Marcos Miguel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25B1-6E64-4130-AFEB-B36A7778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F407A5-DB25-41D8-B504-A61A4625B5C7}"/>
              </a:ext>
            </a:extLst>
          </p:cNvPr>
          <p:cNvSpPr/>
          <p:nvPr/>
        </p:nvSpPr>
        <p:spPr>
          <a:xfrm>
            <a:off x="1097280" y="2711335"/>
            <a:ext cx="3006436" cy="25630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</a:t>
            </a:r>
            <a:r>
              <a:rPr lang="en-GB" dirty="0">
                <a:latin typeface="+mj-lt"/>
              </a:rPr>
              <a:t> factors that correlate with defaulting clients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127D0DD-C2F3-4F48-AC83-FCA64A93170E}"/>
              </a:ext>
            </a:extLst>
          </p:cNvPr>
          <p:cNvSpPr/>
          <p:nvPr/>
        </p:nvSpPr>
        <p:spPr>
          <a:xfrm>
            <a:off x="4572000" y="2944091"/>
            <a:ext cx="1828800" cy="4087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A3A99-7A81-4A64-AF85-FCCE3651C76C}"/>
              </a:ext>
            </a:extLst>
          </p:cNvPr>
          <p:cNvSpPr/>
          <p:nvPr/>
        </p:nvSpPr>
        <p:spPr>
          <a:xfrm>
            <a:off x="4572000" y="4559531"/>
            <a:ext cx="1828800" cy="4087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69FE01-72A5-4E14-B137-CCFF11873CFF}"/>
              </a:ext>
            </a:extLst>
          </p:cNvPr>
          <p:cNvSpPr/>
          <p:nvPr/>
        </p:nvSpPr>
        <p:spPr>
          <a:xfrm>
            <a:off x="6869084" y="2711335"/>
            <a:ext cx="4492336" cy="969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if clients will default their payments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08839B-C927-4F87-A2B3-0E7E2D73AD19}"/>
              </a:ext>
            </a:extLst>
          </p:cNvPr>
          <p:cNvSpPr/>
          <p:nvPr/>
        </p:nvSpPr>
        <p:spPr>
          <a:xfrm>
            <a:off x="6869084" y="4304608"/>
            <a:ext cx="4492336" cy="969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how much credit to provide to customer while avoiding default</a:t>
            </a:r>
          </a:p>
        </p:txBody>
      </p:sp>
    </p:spTree>
    <p:extLst>
      <p:ext uri="{BB962C8B-B14F-4D97-AF65-F5344CB8AC3E}">
        <p14:creationId xmlns:p14="http://schemas.microsoft.com/office/powerpoint/2010/main" val="172159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D77F-27E8-4680-8488-C3FBA532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framework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C9DE02-7359-4D47-ABA6-F4F7BEC1DCC0}"/>
              </a:ext>
            </a:extLst>
          </p:cNvPr>
          <p:cNvGrpSpPr/>
          <p:nvPr/>
        </p:nvGrpSpPr>
        <p:grpSpPr>
          <a:xfrm>
            <a:off x="919726" y="1983451"/>
            <a:ext cx="10413506" cy="4319412"/>
            <a:chOff x="1447060" y="1983451"/>
            <a:chExt cx="10413506" cy="43194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BBDC629-410A-4326-BFE0-18A725128157}"/>
                </a:ext>
              </a:extLst>
            </p:cNvPr>
            <p:cNvSpPr/>
            <p:nvPr/>
          </p:nvSpPr>
          <p:spPr>
            <a:xfrm>
              <a:off x="2775506" y="2243237"/>
              <a:ext cx="6640987" cy="379984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BFB6AD2-2AA0-4C77-BFC5-FB7E4B30AAE7}"/>
                </a:ext>
              </a:extLst>
            </p:cNvPr>
            <p:cNvSpPr/>
            <p:nvPr/>
          </p:nvSpPr>
          <p:spPr>
            <a:xfrm>
              <a:off x="4648522" y="1983451"/>
              <a:ext cx="2552282" cy="137036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Identify defaulting clients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Estimate an adequate credit amount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B6CA6C-BC55-4B3B-B95C-D5CDC6A9E145}"/>
                </a:ext>
              </a:extLst>
            </p:cNvPr>
            <p:cNvSpPr/>
            <p:nvPr/>
          </p:nvSpPr>
          <p:spPr>
            <a:xfrm>
              <a:off x="7838982" y="4157722"/>
              <a:ext cx="4021583" cy="188535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Select variables (feature selection)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Adapt the variables through feature engineering (one-hot encoding, new variables, etc.)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Select the best model through cross-validation and additional methods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01293A-F42E-4D8E-82F1-52B29156BBC9}"/>
                </a:ext>
              </a:extLst>
            </p:cNvPr>
            <p:cNvSpPr/>
            <p:nvPr/>
          </p:nvSpPr>
          <p:spPr>
            <a:xfrm>
              <a:off x="7838982" y="2421552"/>
              <a:ext cx="4021584" cy="152057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GB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Query SQL database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Check missing or invalid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Look for anormal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Compare and analyse distributions (EDA)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01702B-885A-4CE3-AC74-95958DBB3B03}"/>
                </a:ext>
              </a:extLst>
            </p:cNvPr>
            <p:cNvSpPr/>
            <p:nvPr/>
          </p:nvSpPr>
          <p:spPr>
            <a:xfrm>
              <a:off x="4247746" y="4417507"/>
              <a:ext cx="3353834" cy="18853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Model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Analysis of results (confusion matrix, results matrix, estimation costs, kappa score etc.)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Study if the model is adequate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934049-4050-48B0-B725-6779F8EB2CC9}"/>
                </a:ext>
              </a:extLst>
            </p:cNvPr>
            <p:cNvSpPr/>
            <p:nvPr/>
          </p:nvSpPr>
          <p:spPr>
            <a:xfrm>
              <a:off x="1447060" y="4127985"/>
              <a:ext cx="2563285" cy="144852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Strengths vs weaknesses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Correct application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EED17F-5CA2-49A9-8E17-05E473996205}"/>
                </a:ext>
              </a:extLst>
            </p:cNvPr>
            <p:cNvSpPr/>
            <p:nvPr/>
          </p:nvSpPr>
          <p:spPr>
            <a:xfrm>
              <a:off x="1447060" y="2537877"/>
              <a:ext cx="2563285" cy="13703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Ready the model for full 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Study maintenance needs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AE03A5-FA71-40A7-85A7-A066AA0C09B8}"/>
                </a:ext>
              </a:extLst>
            </p:cNvPr>
            <p:cNvSpPr txBox="1"/>
            <p:nvPr/>
          </p:nvSpPr>
          <p:spPr>
            <a:xfrm>
              <a:off x="5535525" y="2053996"/>
              <a:ext cx="77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Goals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F3C37D-6960-4C81-A567-13727017BA1E}"/>
                </a:ext>
              </a:extLst>
            </p:cNvPr>
            <p:cNvSpPr txBox="1"/>
            <p:nvPr/>
          </p:nvSpPr>
          <p:spPr>
            <a:xfrm>
              <a:off x="8242614" y="2483970"/>
              <a:ext cx="343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Data management and collection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F7C960-10F4-4F63-8DD9-8CA95860FAEC}"/>
                </a:ext>
              </a:extLst>
            </p:cNvPr>
            <p:cNvSpPr txBox="1"/>
            <p:nvPr/>
          </p:nvSpPr>
          <p:spPr>
            <a:xfrm>
              <a:off x="8149699" y="4228268"/>
              <a:ext cx="3400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Model building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DFCFB1-7001-433E-9E5F-2545CEA06472}"/>
                </a:ext>
              </a:extLst>
            </p:cNvPr>
            <p:cNvSpPr txBox="1"/>
            <p:nvPr/>
          </p:nvSpPr>
          <p:spPr>
            <a:xfrm>
              <a:off x="4402587" y="4479233"/>
              <a:ext cx="3044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Model evaluation and critique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596334-46A5-41E8-9EA6-FACB6BF69BF6}"/>
                </a:ext>
              </a:extLst>
            </p:cNvPr>
            <p:cNvSpPr txBox="1"/>
            <p:nvPr/>
          </p:nvSpPr>
          <p:spPr>
            <a:xfrm>
              <a:off x="1534138" y="4211730"/>
              <a:ext cx="238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Presentation of results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A51940-75C3-447E-99E9-7AFDF5D957E7}"/>
                </a:ext>
              </a:extLst>
            </p:cNvPr>
            <p:cNvSpPr txBox="1"/>
            <p:nvPr/>
          </p:nvSpPr>
          <p:spPr>
            <a:xfrm>
              <a:off x="1642787" y="2586910"/>
              <a:ext cx="214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44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47F8-1FE9-431C-9545-03107662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F876-DCD8-4A39-A1E4-95128458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0366"/>
            <a:ext cx="10058400" cy="235726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Credit one data: clients database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Additional data to obtain inspiration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Similar databases: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linkClick r:id="rId2"/>
              </a:rPr>
              <a:t>Bank dataset collected by Machine Learning Group of ULB (Université Libre de </a:t>
            </a:r>
            <a:r>
              <a:rPr lang="en-US" sz="2000" dirty="0" err="1">
                <a:solidFill>
                  <a:schemeClr val="tx1"/>
                </a:solidFill>
                <a:hlinkClick r:id="rId2"/>
              </a:rPr>
              <a:t>Bruxelles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Information on banks decision methods</a:t>
            </a:r>
          </a:p>
        </p:txBody>
      </p:sp>
    </p:spTree>
    <p:extLst>
      <p:ext uri="{BB962C8B-B14F-4D97-AF65-F5344CB8AC3E}">
        <p14:creationId xmlns:p14="http://schemas.microsoft.com/office/powerpoint/2010/main" val="259821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63BC-F071-4468-AC47-A6F8B867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11F1-4E94-4E7B-B094-F93FA7FB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empty values</a:t>
            </a:r>
          </a:p>
          <a:p>
            <a:pPr marL="578358" lvl="1" indent="-285750"/>
            <a:r>
              <a:rPr lang="en-US" dirty="0"/>
              <a:t>Fix if possible or remove entries if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for invalid values (unknown encodings, impossible amounts, etc.)</a:t>
            </a:r>
          </a:p>
          <a:p>
            <a:pPr marL="578358" lvl="1" indent="-285750"/>
            <a:r>
              <a:rPr lang="en-US" dirty="0"/>
              <a:t>Remove the entries if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Deal with duplicates and outliers</a:t>
            </a:r>
          </a:p>
          <a:p>
            <a:pPr marL="749808" lvl="1" indent="-457200"/>
            <a:r>
              <a:rPr lang="en-US" dirty="0"/>
              <a:t>Keep or discard depending on the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and compare distributions</a:t>
            </a:r>
          </a:p>
          <a:p>
            <a:pPr marL="749808" lvl="1" indent="-457200"/>
            <a:r>
              <a:rPr lang="en-US" dirty="0"/>
              <a:t>Find with more impact in the results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C2F7-32C4-4971-AFE6-A3BBBD59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4BB3-8B40-411A-AF5D-E4EF3A050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1337"/>
            <a:ext cx="10058400" cy="2135325"/>
          </a:xfrm>
        </p:spPr>
        <p:txBody>
          <a:bodyPr/>
          <a:lstStyle/>
          <a:p>
            <a:r>
              <a:rPr lang="en-US" dirty="0"/>
              <a:t>Columns 1, 201 and 202 do not contain valid data but a repetition of the headers</a:t>
            </a:r>
          </a:p>
          <a:p>
            <a:pPr lvl="1"/>
            <a:r>
              <a:rPr lang="en-US" dirty="0"/>
              <a:t>Transform into table headers and delete</a:t>
            </a:r>
          </a:p>
          <a:p>
            <a:r>
              <a:rPr lang="en-US" dirty="0"/>
              <a:t>Many of the variables are text encoded</a:t>
            </a:r>
          </a:p>
          <a:p>
            <a:pPr lvl="1"/>
            <a:r>
              <a:rPr lang="en-US" dirty="0"/>
              <a:t>Text encoded variables are difficult to deal with</a:t>
            </a:r>
          </a:p>
          <a:p>
            <a:pPr lvl="2"/>
            <a:r>
              <a:rPr lang="en-US" dirty="0"/>
              <a:t>Transform into number encodings and one-hot encodings</a:t>
            </a:r>
          </a:p>
        </p:txBody>
      </p:sp>
    </p:spTree>
    <p:extLst>
      <p:ext uri="{BB962C8B-B14F-4D97-AF65-F5344CB8AC3E}">
        <p14:creationId xmlns:p14="http://schemas.microsoft.com/office/powerpoint/2010/main" val="68492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88F-35F8-4C5F-905C-42147607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flowchart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600A1E-E839-446E-BC0E-1BB7ADE898D3}"/>
              </a:ext>
            </a:extLst>
          </p:cNvPr>
          <p:cNvSpPr/>
          <p:nvPr/>
        </p:nvSpPr>
        <p:spPr>
          <a:xfrm>
            <a:off x="1097280" y="2059619"/>
            <a:ext cx="2640220" cy="13693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cleaning</a:t>
            </a:r>
          </a:p>
          <a:p>
            <a:pPr algn="ctr"/>
            <a:r>
              <a:rPr lang="en-US" sz="1200" dirty="0"/>
              <a:t>Invalid data treatment</a:t>
            </a:r>
          </a:p>
          <a:p>
            <a:pPr algn="ctr"/>
            <a:r>
              <a:rPr lang="en-US" sz="1200" dirty="0"/>
              <a:t>Outlier and duplicate management</a:t>
            </a:r>
          </a:p>
          <a:p>
            <a:pPr algn="ctr"/>
            <a:r>
              <a:rPr lang="en-US" sz="1200" dirty="0"/>
              <a:t>Re-encoding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0803A3-1B99-41D1-B46F-1C7A2F57A86F}"/>
              </a:ext>
            </a:extLst>
          </p:cNvPr>
          <p:cNvSpPr/>
          <p:nvPr/>
        </p:nvSpPr>
        <p:spPr>
          <a:xfrm>
            <a:off x="4962618" y="2065970"/>
            <a:ext cx="2112885" cy="1369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Exploratory analysis</a:t>
            </a:r>
          </a:p>
          <a:p>
            <a:pPr algn="ctr"/>
            <a:r>
              <a:rPr lang="en-US" sz="1200" dirty="0"/>
              <a:t>Density analysis</a:t>
            </a:r>
          </a:p>
          <a:p>
            <a:pPr algn="ctr"/>
            <a:r>
              <a:rPr lang="en-US" sz="1200" dirty="0"/>
              <a:t>Variable comparison</a:t>
            </a:r>
          </a:p>
          <a:p>
            <a:pPr algn="ctr"/>
            <a:r>
              <a:rPr lang="en-US" sz="1200" dirty="0"/>
              <a:t>Correlation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986344-62AF-491C-B518-AA0B1C94BECD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737500" y="2744310"/>
            <a:ext cx="1225118" cy="6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7A2BFF-9981-4976-AE1A-ABA74A7866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7500" y="2511974"/>
            <a:ext cx="1225119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7F6A96-BAAC-47E4-85C8-3DF6BC87724B}"/>
              </a:ext>
            </a:extLst>
          </p:cNvPr>
          <p:cNvSpPr/>
          <p:nvPr/>
        </p:nvSpPr>
        <p:spPr>
          <a:xfrm>
            <a:off x="8300622" y="2180577"/>
            <a:ext cx="2112886" cy="11274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Selection of most relevant variables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D74666-F2A9-4DDF-9CCC-CABA1C5E060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075503" y="2744309"/>
            <a:ext cx="1225119" cy="63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C9E07E-63CE-4C85-9813-9FE85D86C395}"/>
              </a:ext>
            </a:extLst>
          </p:cNvPr>
          <p:cNvSpPr/>
          <p:nvPr/>
        </p:nvSpPr>
        <p:spPr>
          <a:xfrm>
            <a:off x="8300622" y="4474346"/>
            <a:ext cx="2112886" cy="13937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creation</a:t>
            </a:r>
          </a:p>
          <a:p>
            <a:pPr algn="ctr"/>
            <a:r>
              <a:rPr lang="en-US" sz="1200" dirty="0"/>
              <a:t>Train-Test split</a:t>
            </a:r>
          </a:p>
          <a:p>
            <a:pPr algn="ctr"/>
            <a:r>
              <a:rPr lang="en-US" sz="1200" dirty="0"/>
              <a:t>Cross-validation</a:t>
            </a:r>
          </a:p>
          <a:p>
            <a:pPr algn="ctr"/>
            <a:r>
              <a:rPr lang="en-US" sz="1200" dirty="0"/>
              <a:t>Selection of the best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BCBC8-89BA-4F6E-A6D5-E2AB379CF34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9357065" y="3308041"/>
            <a:ext cx="0" cy="1166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5004EF-852E-400A-B9B3-9CAB9AF3601E}"/>
              </a:ext>
            </a:extLst>
          </p:cNvPr>
          <p:cNvSpPr/>
          <p:nvPr/>
        </p:nvSpPr>
        <p:spPr>
          <a:xfrm>
            <a:off x="4647460" y="4474346"/>
            <a:ext cx="2743200" cy="13937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testing</a:t>
            </a:r>
          </a:p>
          <a:p>
            <a:pPr algn="ctr"/>
            <a:r>
              <a:rPr lang="en-US" sz="1200" dirty="0"/>
              <a:t>Confusion and results matrix analysis</a:t>
            </a:r>
          </a:p>
          <a:p>
            <a:pPr algn="ctr"/>
            <a:r>
              <a:rPr lang="en-US" sz="1200" dirty="0"/>
              <a:t>Estimation costs study</a:t>
            </a:r>
          </a:p>
          <a:p>
            <a:pPr algn="ctr"/>
            <a:r>
              <a:rPr lang="en-US" sz="1200" dirty="0"/>
              <a:t>Check prioritized results</a:t>
            </a:r>
          </a:p>
          <a:p>
            <a:pPr algn="ctr"/>
            <a:r>
              <a:rPr lang="en-US" sz="1200" dirty="0"/>
              <a:t>Decide if the model is good enough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093AA37-C7CF-4045-87C0-892770E9AC0D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rot="5400000" flipH="1" flipV="1">
            <a:off x="5499562" y="3954848"/>
            <a:ext cx="1038996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856541-45B8-4B43-9E94-C3820280C70D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>
            <a:off x="7390660" y="5171243"/>
            <a:ext cx="9099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77C4949-AED4-48DD-90B1-4071453ECFBC}"/>
              </a:ext>
            </a:extLst>
          </p:cNvPr>
          <p:cNvCxnSpPr>
            <a:stCxn id="19" idx="2"/>
            <a:endCxn id="16" idx="2"/>
          </p:cNvCxnSpPr>
          <p:nvPr/>
        </p:nvCxnSpPr>
        <p:spPr>
          <a:xfrm rot="16200000" flipH="1">
            <a:off x="7688062" y="4199137"/>
            <a:ext cx="12700" cy="33380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A23CC0-BDEA-4695-A4A8-D4837FD5D75F}"/>
              </a:ext>
            </a:extLst>
          </p:cNvPr>
          <p:cNvSpPr txBox="1"/>
          <p:nvPr/>
        </p:nvSpPr>
        <p:spPr>
          <a:xfrm>
            <a:off x="7035282" y="6066527"/>
            <a:ext cx="1318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good enough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0C0F35-513A-4B22-AFA0-FAB4677DBDA9}"/>
              </a:ext>
            </a:extLst>
          </p:cNvPr>
          <p:cNvSpPr txBox="1"/>
          <p:nvPr/>
        </p:nvSpPr>
        <p:spPr>
          <a:xfrm>
            <a:off x="6025409" y="3547330"/>
            <a:ext cx="1089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Chosen variables wrong or not enough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0C645C-B42C-42B9-A91F-1F07E9CCE202}"/>
              </a:ext>
            </a:extLst>
          </p:cNvPr>
          <p:cNvSpPr txBox="1"/>
          <p:nvPr/>
        </p:nvSpPr>
        <p:spPr>
          <a:xfrm>
            <a:off x="3828089" y="1901647"/>
            <a:ext cx="104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More management needed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E4273E4-F98B-4981-BD3C-5BB9DA8E072F}"/>
              </a:ext>
            </a:extLst>
          </p:cNvPr>
          <p:cNvSpPr/>
          <p:nvPr/>
        </p:nvSpPr>
        <p:spPr>
          <a:xfrm>
            <a:off x="1097278" y="4474346"/>
            <a:ext cx="2640220" cy="13874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Presentation of results</a:t>
            </a:r>
          </a:p>
          <a:p>
            <a:pPr algn="ctr"/>
            <a:r>
              <a:rPr lang="en-US" sz="1200" dirty="0"/>
              <a:t>Correct applications</a:t>
            </a:r>
          </a:p>
          <a:p>
            <a:pPr algn="ctr"/>
            <a:r>
              <a:rPr lang="en-US" sz="1200" dirty="0"/>
              <a:t>Strengths vs weaknesses</a:t>
            </a:r>
          </a:p>
          <a:p>
            <a:pPr algn="ctr"/>
            <a:r>
              <a:rPr lang="en-US" sz="1200" dirty="0"/>
              <a:t>Preparation for deployment</a:t>
            </a:r>
          </a:p>
          <a:p>
            <a:pPr algn="ctr"/>
            <a:endParaRPr lang="en-US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EFD0FF-07A3-46DC-8B8C-4AE395DE6478}"/>
              </a:ext>
            </a:extLst>
          </p:cNvPr>
          <p:cNvCxnSpPr>
            <a:stCxn id="19" idx="1"/>
            <a:endCxn id="62" idx="3"/>
          </p:cNvCxnSpPr>
          <p:nvPr/>
        </p:nvCxnSpPr>
        <p:spPr>
          <a:xfrm flipH="1" flipV="1">
            <a:off x="3737498" y="5168068"/>
            <a:ext cx="909962" cy="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1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AB3-8037-43D6-8620-B3992C55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D699-108A-42A2-98E4-B5B4BD57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payments in the latest months seem to be more related with what will the client do in the next month that the initial period</a:t>
            </a:r>
          </a:p>
          <a:p>
            <a:pPr marL="749808" lvl="1" indent="-457200"/>
            <a:r>
              <a:rPr lang="en-US" dirty="0"/>
              <a:t>Center the analysis efforts around those months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Clients with credit limits between 100000 and 300000 NT$ are less likely to default in their payments</a:t>
            </a:r>
          </a:p>
          <a:p>
            <a:pPr marL="749808" lvl="1" indent="-457200"/>
            <a:r>
              <a:rPr lang="en-US" dirty="0"/>
              <a:t>Prioritize credits in those ranges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Clients from graduate schools and high school are more likely to default in their  payments</a:t>
            </a:r>
          </a:p>
          <a:p>
            <a:pPr marL="749808" lvl="1" indent="-457200"/>
            <a:r>
              <a:rPr lang="en-US" dirty="0"/>
              <a:t>Increasing restriction to grant them credits would be advised</a:t>
            </a:r>
          </a:p>
        </p:txBody>
      </p:sp>
    </p:spTree>
    <p:extLst>
      <p:ext uri="{BB962C8B-B14F-4D97-AF65-F5344CB8AC3E}">
        <p14:creationId xmlns:p14="http://schemas.microsoft.com/office/powerpoint/2010/main" val="251594107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{152AEA97-F03C-4D36-B910-ECACCBA38C1C}tf56160789_win32</Template>
  <TotalTime>1488</TotalTime>
  <Words>444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Finding defaulter clients</vt:lpstr>
      <vt:lpstr>Our goals</vt:lpstr>
      <vt:lpstr>Our framework</vt:lpstr>
      <vt:lpstr>Data Sources</vt:lpstr>
      <vt:lpstr>Data management</vt:lpstr>
      <vt:lpstr>Known issues in data</vt:lpstr>
      <vt:lpstr>Process flowchart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defaulter clients</dc:title>
  <dc:creator>Juan Marcos Miguel</dc:creator>
  <cp:lastModifiedBy>Juan Marcos Miguel</cp:lastModifiedBy>
  <cp:revision>6</cp:revision>
  <dcterms:created xsi:type="dcterms:W3CDTF">2021-09-26T17:07:20Z</dcterms:created>
  <dcterms:modified xsi:type="dcterms:W3CDTF">2021-09-27T19:02:02Z</dcterms:modified>
</cp:coreProperties>
</file>