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1" r:id="rId6"/>
    <p:sldId id="285" r:id="rId7"/>
    <p:sldId id="268" r:id="rId8"/>
    <p:sldId id="260" r:id="rId9"/>
    <p:sldId id="286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411927137591051"/>
          <c:y val="0.10161557466636868"/>
          <c:w val="0.72657884462100597"/>
          <c:h val="0.82660308711565011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Implementación De Inventario</c:v>
                </c:pt>
              </c:strCache>
            </c:strRef>
          </c:tx>
          <c:spPr>
            <a:solidFill>
              <a:schemeClr val="accent4"/>
            </a:solidFill>
          </c:spPr>
          <c:explosion val="33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B2E-4632-804E-B9051C3C1F91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B2E-4632-804E-B9051C3C1F91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B2E-4632-804E-B9051C3C1F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B2E-4632-804E-B9051C3C1F91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35%</a:t>
                    </a:r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2E-4632-804E-B9051C3C1F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1%</a:t>
                    </a:r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2E-4632-804E-B9051C3C1F9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3"/>
                <c:pt idx="0">
                  <c:v>No tiene </c:v>
                </c:pt>
                <c:pt idx="1">
                  <c:v>le gustaria </c:v>
                </c:pt>
                <c:pt idx="2">
                  <c:v>no le intereza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2E-4632-804E-B9051C3C1F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ROPA PARA DAMA (Semestral)</c:v>
                </c:pt>
                <c:pt idx="1">
                  <c:v>ROPA PARA CABALLERO (semestral)</c:v>
                </c:pt>
                <c:pt idx="2">
                  <c:v>ACCESORIOS (semestral)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8-412B-8FFA-1BFBE8A2F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Pedidos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ROPA PARA DAMA (Semestral)</c:v>
                </c:pt>
                <c:pt idx="1">
                  <c:v>ROPA PARA CABALLERO (semestral)</c:v>
                </c:pt>
                <c:pt idx="2">
                  <c:v>ACCESORIOS (semestral)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39</c:v>
                </c:pt>
                <c:pt idx="1">
                  <c:v>10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8-412B-8FFA-1BFBE8A2FB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Descuentos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/>
            </c:spPr>
            <c:extLst>
              <c:ext xmlns:c16="http://schemas.microsoft.com/office/drawing/2014/chart" uri="{C3380CC4-5D6E-409C-BE32-E72D297353CC}">
                <c16:uniqueId val="{00000000-CCC2-4A11-9CB3-EB4B2D752E44}"/>
              </c:ext>
            </c:extLst>
          </c:dPt>
          <c:cat>
            <c:strRef>
              <c:f>Sheet1!$A$2:$A$5</c:f>
              <c:strCache>
                <c:ptCount val="3"/>
                <c:pt idx="0">
                  <c:v>ROPA PARA DAMA (Semestral)</c:v>
                </c:pt>
                <c:pt idx="1">
                  <c:v>ROPA PARA CABALLERO (semestral)</c:v>
                </c:pt>
                <c:pt idx="2">
                  <c:v>ACCESORIOS (semestral)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5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98-412B-8FFA-1BFBE8A2F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20000"/>
                <a:lumOff val="80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9080"/>
        <c:crosses val="autoZero"/>
        <c:auto val="1"/>
        <c:lblAlgn val="ctr"/>
        <c:lblOffset val="100"/>
        <c:noMultiLvlLbl val="0"/>
      </c:catAx>
      <c:valAx>
        <c:axId val="67002908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accent1">
                  <a:lumMod val="20000"/>
                  <a:lumOff val="8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accent1">
                <a:lumMod val="20000"/>
                <a:lumOff val="80000"/>
                <a:alpha val="3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3d3" qsCatId="3D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6">
            <a:lumMod val="75000"/>
          </a:schemeClr>
        </a:solidFill>
      </dgm:spPr>
      <dgm:t>
        <a:bodyPr rtlCol="0"/>
        <a:lstStyle/>
        <a:p>
          <a:pPr rtl="0"/>
          <a:r>
            <a:rPr lang="es-ES" noProof="0" smtClean="0"/>
            <a:t>Eficacia</a:t>
          </a:r>
          <a:endParaRPr lang="es-ES" noProof="0" dirty="0"/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54738B61-B011-4B50-9367-82C01E6851CB}">
      <dgm:prSet phldrT="[Text]"/>
      <dgm:spPr>
        <a:solidFill>
          <a:schemeClr val="accent4">
            <a:lumMod val="75000"/>
          </a:schemeClr>
        </a:solidFill>
      </dgm:spPr>
      <dgm:t>
        <a:bodyPr rtlCol="0"/>
        <a:lstStyle/>
        <a:p>
          <a:pPr rtl="0"/>
          <a:r>
            <a:rPr lang="es-ES" noProof="0" smtClean="0"/>
            <a:t>Valor</a:t>
          </a:r>
          <a:endParaRPr lang="es-ES" noProof="0" dirty="0"/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063EC9EB-12EB-4B9E-9C9A-4C4F86773C6C}">
      <dgm:prSet phldrT="[Text]"/>
      <dgm:spPr>
        <a:solidFill>
          <a:srgbClr val="FF0000"/>
        </a:solidFill>
      </dgm:spPr>
      <dgm:t>
        <a:bodyPr rtlCol="0"/>
        <a:lstStyle/>
        <a:p>
          <a:pPr rtl="0"/>
          <a:r>
            <a:rPr lang="es-ES" noProof="0" dirty="0" smtClean="0"/>
            <a:t>Gasto</a:t>
          </a:r>
          <a:endParaRPr lang="es-ES" noProof="0" dirty="0"/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3"/>
      <dgm:spPr/>
      <dgm:t>
        <a:bodyPr/>
        <a:lstStyle/>
        <a:p>
          <a:endParaRPr lang="es-ES"/>
        </a:p>
      </dgm:t>
    </dgm:pt>
    <dgm:pt modelId="{6310CCC4-249B-457B-9A24-C023BA3A4DE5}" type="pres">
      <dgm:prSet presAssocID="{1500DE91-D0C9-4E6B-B296-BBE6C4E9A0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3595D3-73F9-4CBA-A4EA-F47CE428B7EA}" type="pres">
      <dgm:prSet presAssocID="{1500DE91-D0C9-4E6B-B296-BBE6C4E9A02E}" presName="wedge2" presStyleLbl="node1" presStyleIdx="1" presStyleCnt="3"/>
      <dgm:spPr/>
      <dgm:t>
        <a:bodyPr/>
        <a:lstStyle/>
        <a:p>
          <a:endParaRPr lang="es-ES"/>
        </a:p>
      </dgm:t>
    </dgm:pt>
    <dgm:pt modelId="{0BE500B1-58F6-4925-9A3A-EC12767F04D1}" type="pres">
      <dgm:prSet presAssocID="{1500DE91-D0C9-4E6B-B296-BBE6C4E9A0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020744-6ADE-4BA0-A49B-CE64F3EC1245}" type="pres">
      <dgm:prSet presAssocID="{1500DE91-D0C9-4E6B-B296-BBE6C4E9A02E}" presName="wedge3" presStyleLbl="node1" presStyleIdx="2" presStyleCnt="3" custScaleY="93821" custLinFactNeighborX="-3217" custLinFactNeighborY="-6590"/>
      <dgm:spPr/>
      <dgm:t>
        <a:bodyPr/>
        <a:lstStyle/>
        <a:p>
          <a:endParaRPr lang="es-ES"/>
        </a:p>
      </dgm:t>
    </dgm:pt>
    <dgm:pt modelId="{F6C09398-E99A-4ECF-8BCE-D43F52D5E0CF}" type="pres">
      <dgm:prSet presAssocID="{1500DE91-D0C9-4E6B-B296-BBE6C4E9A0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529477" y="228419"/>
          <a:ext cx="2842560" cy="284256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smtClean="0"/>
            <a:t>Eficacia</a:t>
          </a:r>
          <a:endParaRPr lang="es-ES" sz="1800" kern="1200" noProof="0" dirty="0"/>
        </a:p>
      </dsp:txBody>
      <dsp:txXfrm>
        <a:off x="2074949" y="752940"/>
        <a:ext cx="964440" cy="947520"/>
      </dsp:txXfrm>
    </dsp:sp>
    <dsp:sp modelId="{FD3595D3-73F9-4CBA-A4EA-F47CE428B7EA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smtClean="0"/>
            <a:t>Valor</a:t>
          </a:r>
          <a:endParaRPr lang="es-ES" sz="1800" kern="1200" noProof="0" dirty="0"/>
        </a:p>
      </dsp:txBody>
      <dsp:txXfrm>
        <a:off x="1161269" y="2106540"/>
        <a:ext cx="1285920" cy="879840"/>
      </dsp:txXfrm>
    </dsp:sp>
    <dsp:sp modelId="{73020744-6ADE-4BA0-A49B-CE64F3EC1245}">
      <dsp:nvSpPr>
        <dsp:cNvPr id="0" name=""/>
        <dsp:cNvSpPr/>
      </dsp:nvSpPr>
      <dsp:spPr>
        <a:xfrm>
          <a:off x="291504" y="213516"/>
          <a:ext cx="2842560" cy="2666918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/>
            <a:t>Gasto</a:t>
          </a:r>
          <a:endParaRPr lang="es-ES" sz="1800" kern="1200" noProof="0" dirty="0"/>
        </a:p>
      </dsp:txBody>
      <dsp:txXfrm>
        <a:off x="596064" y="737375"/>
        <a:ext cx="964440" cy="888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3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9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tionpro.com/blog/es/metodos-de-recoleccion-de-datos/" TargetMode="External"/><Relationship Id="rId2" Type="http://schemas.openxmlformats.org/officeDocument/2006/relationships/hyperlink" Target="https://www.monografias.com/trabajos18/recoleccion-de-datos/recoleccion-de-dato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de/pin/495466396485425941/" TargetMode="External"/><Relationship Id="rId5" Type="http://schemas.openxmlformats.org/officeDocument/2006/relationships/hyperlink" Target="http://3.bp.blogspot.com/-IPe-PTWd3sI/UaeW2v2w52I/AAAAAAAACtc/Z7fqXu2ryuI/s1600/HW16BlackMagick.jpg" TargetMode="External"/><Relationship Id="rId4" Type="http://schemas.openxmlformats.org/officeDocument/2006/relationships/hyperlink" Target="https://concepto.de/mision-y-vis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51" y="2139821"/>
            <a:ext cx="10977758" cy="4279641"/>
          </a:xfrm>
          <a:prstGeom prst="rect">
            <a:avLst/>
          </a:prstGeom>
        </p:spPr>
      </p:pic>
      <p:sp>
        <p:nvSpPr>
          <p:cNvPr id="3" name="Llamada de flecha hacia abajo 2"/>
          <p:cNvSpPr/>
          <p:nvPr/>
        </p:nvSpPr>
        <p:spPr>
          <a:xfrm>
            <a:off x="2015411" y="690465"/>
            <a:ext cx="5187821" cy="14493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anose="020F0605020208020904" pitchFamily="34" charset="0"/>
              </a:rPr>
              <a:t>FORMATO CUESTIONARIO 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 Ext" panose="020F0605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3" y="2478832"/>
            <a:ext cx="11057694" cy="4264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69" y="177281"/>
            <a:ext cx="7016856" cy="2133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Rectángulo 3"/>
          <p:cNvSpPr/>
          <p:nvPr/>
        </p:nvSpPr>
        <p:spPr>
          <a:xfrm rot="19467872">
            <a:off x="3088434" y="4426210"/>
            <a:ext cx="2055371" cy="36933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anose="020F0605020208020904" pitchFamily="34" charset="0"/>
              </a:rPr>
              <a:t>DILIGENCIADO </a:t>
            </a:r>
            <a:endParaRPr lang="es-CO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 Ext" panose="020F0605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81" y="333764"/>
            <a:ext cx="5461478" cy="4443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ángulo 2"/>
          <p:cNvSpPr/>
          <p:nvPr/>
        </p:nvSpPr>
        <p:spPr>
          <a:xfrm rot="19374174">
            <a:off x="1855442" y="1872353"/>
            <a:ext cx="3146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</a:p>
        </p:txBody>
      </p:sp>
      <p:sp>
        <p:nvSpPr>
          <p:cNvPr id="4" name="Botón de acción: Inicio 3">
            <a:hlinkClick r:id="rId3" action="ppaction://hlinksldjump" highlightClick="1"/>
          </p:cNvPr>
          <p:cNvSpPr/>
          <p:nvPr/>
        </p:nvSpPr>
        <p:spPr>
          <a:xfrm>
            <a:off x="2050369" y="5113176"/>
            <a:ext cx="1198919" cy="92373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Llamada de flecha hacia abajo 4"/>
          <p:cNvSpPr/>
          <p:nvPr/>
        </p:nvSpPr>
        <p:spPr>
          <a:xfrm>
            <a:off x="1870723" y="4385387"/>
            <a:ext cx="1558212" cy="54117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VOLVER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0" y="1085945"/>
            <a:ext cx="4088033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900" dirty="0"/>
              <a:t>Pirámide de métricas de </a:t>
            </a:r>
            <a:r>
              <a:rPr lang="es-ES" sz="2900" dirty="0" smtClean="0"/>
              <a:t>marketing</a:t>
            </a:r>
            <a:endParaRPr lang="es-ES" sz="2900" dirty="0"/>
          </a:p>
        </p:txBody>
      </p:sp>
      <p:pic>
        <p:nvPicPr>
          <p:cNvPr id="16" name="Marcador de posición de contenido 7" descr="imagen abstracta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4" name="Diagrama 13" descr="Gráfico circular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003447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1678620175"/>
              </p:ext>
            </p:extLst>
          </p:nvPr>
        </p:nvGraphicFramePr>
        <p:xfrm>
          <a:off x="399872" y="1951958"/>
          <a:ext cx="5803706" cy="4246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" name="Rectángulo 1"/>
          <p:cNvSpPr/>
          <p:nvPr/>
        </p:nvSpPr>
        <p:spPr>
          <a:xfrm>
            <a:off x="334557" y="380715"/>
            <a:ext cx="4899916" cy="137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Según la encuesta se concluye lo siguiente: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maneja inventario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desea implementar uno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interesado  en una base de datos 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67197" y="1625864"/>
            <a:ext cx="2208734" cy="12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613701"/>
            <a:ext cx="9404723" cy="1400530"/>
          </a:xfrm>
        </p:spPr>
        <p:txBody>
          <a:bodyPr rtlCol="0"/>
          <a:lstStyle/>
          <a:p>
            <a:pPr rtl="0"/>
            <a:r>
              <a:rPr lang="es-ES" sz="3200" dirty="0" smtClean="0"/>
              <a:t>VENTAS PROMEDIO SEMESTRAL</a:t>
            </a:r>
            <a:endParaRPr lang="es-ES" sz="3200" dirty="0"/>
          </a:p>
        </p:txBody>
      </p:sp>
      <p:graphicFrame>
        <p:nvGraphicFramePr>
          <p:cNvPr id="6" name="Marcador de posición de contenido 5" descr="Gráfico de barras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452195"/>
              </p:ext>
            </p:extLst>
          </p:nvPr>
        </p:nvGraphicFramePr>
        <p:xfrm>
          <a:off x="1447192" y="1313966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 :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69167" y="1152984"/>
            <a:ext cx="6680719" cy="4995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Métodos </a:t>
            </a:r>
            <a:r>
              <a:rPr lang="es-ES" dirty="0"/>
              <a:t>de recolección de </a:t>
            </a:r>
            <a:r>
              <a:rPr lang="es-ES" dirty="0" smtClean="0"/>
              <a:t>datos </a:t>
            </a:r>
            <a:r>
              <a:rPr lang="es-ES" dirty="0" smtClean="0">
                <a:hlinkClick r:id="rId2"/>
              </a:rPr>
              <a:t>https://www.monografias.com/trabajos18/recoleccion-de-datos/recoleccion-de-datos.shtml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Cuáles son los métodos de recolección de datos más efectivos?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https://www.questionpro.com/blog/es/metodos-de-recoleccion-de-datos/</a:t>
            </a:r>
            <a:endParaRPr lang="es-ES" dirty="0" smtClean="0"/>
          </a:p>
          <a:p>
            <a:r>
              <a:rPr lang="es-ES" dirty="0" smtClean="0"/>
              <a:t>Ejemplos misión, visión, objetivo </a:t>
            </a:r>
            <a:endParaRPr lang="es-ES" dirty="0"/>
          </a:p>
          <a:p>
            <a:r>
              <a:rPr lang="es-ES" dirty="0" smtClean="0">
                <a:hlinkClick r:id="rId4"/>
              </a:rPr>
              <a:t>https://concepto.de/mision-y-vision/</a:t>
            </a:r>
            <a:endParaRPr lang="es-ES" dirty="0" smtClean="0"/>
          </a:p>
          <a:p>
            <a:r>
              <a:rPr lang="es-ES" dirty="0" smtClean="0"/>
              <a:t> IMÁGENES DE LOGO </a:t>
            </a:r>
          </a:p>
          <a:p>
            <a:r>
              <a:rPr lang="es-ES" dirty="0" smtClean="0">
                <a:hlinkClick r:id="rId5"/>
              </a:rPr>
              <a:t>http://3.bp.blogspot.com/-IPe-PTWd3sI/UaeW2v2w52I/AAAAAAAACtc/Z7fqXu2ryuI/s1600/HW16BlackMagick.jpg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*</a:t>
            </a:r>
            <a:r>
              <a:rPr lang="es-ES" dirty="0" smtClean="0">
                <a:hlinkClick r:id="rId6"/>
              </a:rPr>
              <a:t>https://www.pinterest.de/pin/495466396485425941/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CO" dirty="0"/>
          </a:p>
        </p:txBody>
      </p:sp>
      <p:sp>
        <p:nvSpPr>
          <p:cNvPr id="6" name="Proceso 5"/>
          <p:cNvSpPr/>
          <p:nvPr/>
        </p:nvSpPr>
        <p:spPr>
          <a:xfrm>
            <a:off x="7968343" y="1371600"/>
            <a:ext cx="3732244" cy="11943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 BIBLIOGRÁFICAS</a:t>
            </a:r>
          </a:p>
          <a:p>
            <a:pPr algn="just"/>
            <a:endParaRPr lang="es-ES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Aranguren Sánchez, Basilio (1979) Métodos de Investigación. Ediciones </a:t>
            </a:r>
            <a:r>
              <a:rPr lang="es-ES" sz="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Eneva</a:t>
            </a:r>
            <a:r>
              <a:rPr lang="es-E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Caracas</a:t>
            </a:r>
          </a:p>
          <a:p>
            <a:pPr algn="just"/>
            <a:endParaRPr lang="es-ES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 </a:t>
            </a:r>
            <a:r>
              <a:rPr lang="es-ES" sz="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Sampieri</a:t>
            </a:r>
            <a:r>
              <a:rPr lang="es-E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Roberto (1998) Metodología de la Investigación. McGraw-Hill Editores. México</a:t>
            </a:r>
            <a:endParaRPr lang="es-CO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7324531" y="1747718"/>
            <a:ext cx="569167" cy="3079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7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alguien@ejemplo.com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71af3243-3dd4-4a8d-8c0d-dd76da1f02a5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Ion digital</Template>
  <TotalTime>0</TotalTime>
  <Words>133</Words>
  <Application>Microsoft Office PowerPoint</Application>
  <PresentationFormat>Panorámica</PresentationFormat>
  <Paragraphs>43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Tekton Pro Ext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Pirámide de métricas de marketing</vt:lpstr>
      <vt:lpstr>VENTAS PROMEDIO SEMESTRAL</vt:lpstr>
      <vt:lpstr>BIBLIOGRAFIA 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2019-08-21T14:12:14Z</dcterms:created>
  <dcterms:modified xsi:type="dcterms:W3CDTF">2019-08-29T00:49:12Z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