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DF98E-A178-4464-AB81-ED5DB1DD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8" y="1177556"/>
            <a:ext cx="6933112" cy="3237615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sz="4400" cap="small" dirty="0"/>
              <a:t>Building a Restaurant  Recommendation System with Foursquare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AAB0-7031-4A39-AAE7-C842BFF5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8" y="4447381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Jeremy Nathan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17692-0560-4B9E-BEF2-A4DD93F0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10" r="28073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B84-3A96-494E-B4BE-5A8C679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64BD5-8829-4CCE-B44A-44BD9890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72268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Given an input restaurant, produce a list of recommended restaurants based on their similarity to the input restaurant’s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Requirements: Fast, scalable, 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Initially will focus on a subset of restaurants in Toronto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A3360-6CDC-4968-B6C2-B5C69A82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72" y="1474731"/>
            <a:ext cx="6131483" cy="39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9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31B9-410A-43BA-BBD8-AEE9396B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ABCA7-6A9C-4D7C-A514-0234C4CE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Obtained from Foursquare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 Endpoints used: Explore, Venue 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Focused on restaurants in Scarborough, Toronto for 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Preprocessing: dropping duplicates, fast-food restaurants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~460 restaurant sample size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94205-5E31-4099-91F7-5C294063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24" y="1539778"/>
            <a:ext cx="6636091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AB7-EFA2-4792-93C5-1367FC44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2"/>
            <a:ext cx="9906000" cy="771524"/>
          </a:xfrm>
        </p:spPr>
        <p:txBody>
          <a:bodyPr>
            <a:normAutofit/>
          </a:bodyPr>
          <a:lstStyle/>
          <a:p>
            <a:r>
              <a:rPr lang="en-US" sz="3200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6BAA9-7C1D-4A56-960F-3187A3612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04926"/>
                <a:ext cx="9906000" cy="3314699"/>
              </a:xfrm>
            </p:spPr>
            <p:txBody>
              <a:bodyPr/>
              <a:lstStyle/>
              <a:p>
                <a:r>
                  <a:rPr lang="en-US" sz="2000" dirty="0"/>
                  <a:t>Create a recommendation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yields restaurant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’s “</a:t>
                </a:r>
                <a:r>
                  <a:rPr lang="en-US" sz="2000" dirty="0" err="1"/>
                  <a:t>recommendability</a:t>
                </a:r>
                <a:r>
                  <a:rPr lang="en-US" sz="2000" dirty="0"/>
                  <a:t>” relative to restaurant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created by adding four attribute scores together for each pair of restaurants:</a:t>
                </a:r>
              </a:p>
              <a:p>
                <a:pPr lvl="1"/>
                <a:r>
                  <a:rPr lang="en-US" dirty="0"/>
                  <a:t>Proximity: closer restaurants score higher</a:t>
                </a:r>
              </a:p>
              <a:p>
                <a:pPr lvl="1"/>
                <a:r>
                  <a:rPr lang="en-US" dirty="0"/>
                  <a:t>Category: restaurants in the same category score higher</a:t>
                </a:r>
              </a:p>
              <a:p>
                <a:pPr lvl="1"/>
                <a:r>
                  <a:rPr lang="en-US" dirty="0"/>
                  <a:t>Cross-references: the number of users who have liked both restaurants</a:t>
                </a:r>
              </a:p>
              <a:p>
                <a:pPr lvl="1"/>
                <a:r>
                  <a:rPr lang="en-US" dirty="0"/>
                  <a:t>Likes: the number of likes the restaurant has (vector)</a:t>
                </a:r>
              </a:p>
              <a:p>
                <a:r>
                  <a:rPr lang="en-US" sz="2000" dirty="0"/>
                  <a:t>Each attribute receives its own matrix, which is scaled before addition.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6BAA9-7C1D-4A56-960F-3187A3612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04926"/>
                <a:ext cx="9906000" cy="3314699"/>
              </a:xfrm>
              <a:blipFill>
                <a:blip r:embed="rId2"/>
                <a:stretch>
                  <a:fillRect l="-246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0DD076-6D6E-4C21-9066-30CE4FC02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40" y="4781550"/>
            <a:ext cx="9908132" cy="8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889A-CF1F-41F5-9E4A-5ACD88AA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38200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92CF0B-6914-4851-B232-5FE9C7945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546680"/>
              </p:ext>
            </p:extLst>
          </p:nvPr>
        </p:nvGraphicFramePr>
        <p:xfrm>
          <a:off x="5380036" y="1676400"/>
          <a:ext cx="5972176" cy="381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14">
                  <a:extLst>
                    <a:ext uri="{9D8B030D-6E8A-4147-A177-3AD203B41FA5}">
                      <a16:colId xmlns:a16="http://schemas.microsoft.com/office/drawing/2014/main" val="3573178026"/>
                    </a:ext>
                  </a:extLst>
                </a:gridCol>
                <a:gridCol w="2174874">
                  <a:extLst>
                    <a:ext uri="{9D8B030D-6E8A-4147-A177-3AD203B41FA5}">
                      <a16:colId xmlns:a16="http://schemas.microsoft.com/office/drawing/2014/main" val="2896366521"/>
                    </a:ext>
                  </a:extLst>
                </a:gridCol>
                <a:gridCol w="1493044">
                  <a:extLst>
                    <a:ext uri="{9D8B030D-6E8A-4147-A177-3AD203B41FA5}">
                      <a16:colId xmlns:a16="http://schemas.microsoft.com/office/drawing/2014/main" val="4193608212"/>
                    </a:ext>
                  </a:extLst>
                </a:gridCol>
                <a:gridCol w="1493044">
                  <a:extLst>
                    <a:ext uri="{9D8B030D-6E8A-4147-A177-3AD203B41FA5}">
                      <a16:colId xmlns:a16="http://schemas.microsoft.com/office/drawing/2014/main" val="1129743871"/>
                    </a:ext>
                  </a:extLst>
                </a:gridCol>
              </a:tblGrid>
              <a:tr h="53779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Summary of Scaling Methods Examined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Scaling Type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42819"/>
                  </a:ext>
                </a:extLst>
              </a:tr>
              <a:tr h="1123170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Min-Max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Standardization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10804"/>
                  </a:ext>
                </a:extLst>
              </a:tr>
              <a:tr h="102745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Subarray Selection</a:t>
                      </a:r>
                    </a:p>
                  </a:txBody>
                  <a:tcPr vert="vert27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Row-wise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Selected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Rejected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56305"/>
                  </a:ext>
                </a:extLst>
              </a:tr>
              <a:tr h="11231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Triangular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30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EC28-5FF0-4A98-83B5-12C9644E7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5400"/>
            <a:ext cx="3932237" cy="4573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Before attribute matrices can be added, they must be scaled to same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Four different scaling combinations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Row-wise min-max scaling selected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Min-max scaling guarantees that values will fall between 0 and 1, and that shape of distribution is preserved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Scaling of entire row ensures that each row ranges from 0 to 1, as opposed to a subset </a:t>
            </a:r>
          </a:p>
        </p:txBody>
      </p:sp>
    </p:spTree>
    <p:extLst>
      <p:ext uri="{BB962C8B-B14F-4D97-AF65-F5344CB8AC3E}">
        <p14:creationId xmlns:p14="http://schemas.microsoft.com/office/powerpoint/2010/main" val="27971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B84-3A96-494E-B4BE-5A8C6791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345439"/>
            <a:ext cx="9901783" cy="605445"/>
          </a:xfrm>
        </p:spPr>
        <p:txBody>
          <a:bodyPr>
            <a:normAutofit/>
          </a:bodyPr>
          <a:lstStyle/>
          <a:p>
            <a:r>
              <a:rPr lang="en-US" sz="3600"/>
              <a:t>Results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589D93-0F1B-4A40-BBC7-9E5DD99E4366}"/>
              </a:ext>
            </a:extLst>
          </p:cNvPr>
          <p:cNvGrpSpPr/>
          <p:nvPr/>
        </p:nvGrpSpPr>
        <p:grpSpPr>
          <a:xfrm>
            <a:off x="2331873" y="2114550"/>
            <a:ext cx="7528254" cy="4124325"/>
            <a:chOff x="0" y="0"/>
            <a:chExt cx="5589905" cy="35325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234888-5FD5-4256-8569-ACA12CEB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950" y="1720850"/>
              <a:ext cx="1922145" cy="1811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586A95-1A3C-4265-A4DA-26B082539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14500"/>
              <a:ext cx="1903095" cy="179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E515FC-A50F-4EA2-83C5-91C7947E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714500"/>
              <a:ext cx="1906905" cy="179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1866E8-21F1-4FE8-B947-123A992DC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0"/>
              <a:ext cx="1899920" cy="1790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83667E-A14E-4916-A659-EB4BE6E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50" y="0"/>
              <a:ext cx="1913255" cy="180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5EFAB7-C4B9-40F9-8E87-F3D7680F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" y="6350"/>
              <a:ext cx="1885950" cy="17767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C49B723-E05A-4B86-B49A-2EC0D4A12895}"/>
              </a:ext>
            </a:extLst>
          </p:cNvPr>
          <p:cNvSpPr txBox="1"/>
          <p:nvPr/>
        </p:nvSpPr>
        <p:spPr>
          <a:xfrm>
            <a:off x="1087120" y="1028592"/>
            <a:ext cx="1035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factor shown to influence recommendation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Across 6 trial restaurants, restaurants that scored highly in one or more of each attribute are well represented</a:t>
            </a:r>
          </a:p>
        </p:txBody>
      </p:sp>
    </p:spTree>
    <p:extLst>
      <p:ext uri="{BB962C8B-B14F-4D97-AF65-F5344CB8AC3E}">
        <p14:creationId xmlns:p14="http://schemas.microsoft.com/office/powerpoint/2010/main" val="136678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7F786B-E73A-4FCE-A091-18F0105E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0A0DA-7A0F-473A-8722-5DA4DAAA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fast</a:t>
            </a:r>
          </a:p>
          <a:p>
            <a:pPr lvl="1"/>
            <a:r>
              <a:rPr lang="en-US" sz="2200" dirty="0"/>
              <a:t>Pre-computed recommendation matrix ensures instantaneous lookups</a:t>
            </a:r>
          </a:p>
          <a:p>
            <a:r>
              <a:rPr lang="en-US" dirty="0"/>
              <a:t>Solution is scalable</a:t>
            </a:r>
          </a:p>
          <a:p>
            <a:pPr lvl="1"/>
            <a:r>
              <a:rPr lang="en-US" sz="2200" dirty="0"/>
              <a:t>Matrix operations can be applied to whatever sample size of restaurants provided</a:t>
            </a:r>
          </a:p>
          <a:p>
            <a:r>
              <a:rPr lang="en-US" dirty="0"/>
              <a:t>Solution provides logical results</a:t>
            </a:r>
          </a:p>
          <a:p>
            <a:pPr lvl="1"/>
            <a:r>
              <a:rPr lang="en-US" sz="2200" dirty="0"/>
              <a:t>Each attribute has an equal opportunity to influence the final recommendation matrix</a:t>
            </a:r>
          </a:p>
        </p:txBody>
      </p:sp>
    </p:spTree>
    <p:extLst>
      <p:ext uri="{BB962C8B-B14F-4D97-AF65-F5344CB8AC3E}">
        <p14:creationId xmlns:p14="http://schemas.microsoft.com/office/powerpoint/2010/main" val="1278442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Univers Condensed Light</vt:lpstr>
      <vt:lpstr>Walbaum Display Light</vt:lpstr>
      <vt:lpstr>AngleLinesVTI</vt:lpstr>
      <vt:lpstr>Building a Restaurant  Recommendation System with Foursquare</vt:lpstr>
      <vt:lpstr>Motivation</vt:lpstr>
      <vt:lpstr>Data</vt:lpstr>
      <vt:lpstr>Methodology</vt:lpstr>
      <vt:lpstr>Scaling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Nathan</dc:creator>
  <cp:lastModifiedBy>Jeremy Nathan</cp:lastModifiedBy>
  <cp:revision>12</cp:revision>
  <dcterms:created xsi:type="dcterms:W3CDTF">2021-01-01T19:19:23Z</dcterms:created>
  <dcterms:modified xsi:type="dcterms:W3CDTF">2021-01-01T22:38:18Z</dcterms:modified>
</cp:coreProperties>
</file>