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6" r:id="rId4"/>
    <p:sldId id="268" r:id="rId5"/>
    <p:sldId id="270" r:id="rId6"/>
    <p:sldId id="267" r:id="rId7"/>
    <p:sldId id="269" r:id="rId8"/>
    <p:sldId id="264" r:id="rId9"/>
    <p:sldId id="257" r:id="rId10"/>
    <p:sldId id="258" r:id="rId11"/>
    <p:sldId id="259" r:id="rId12"/>
    <p:sldId id="260" r:id="rId13"/>
    <p:sldId id="261"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テーマ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0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マスター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sp>
        <p:nvSpPr>
          <p:cNvPr id="7" name="日付プレースホルダー 6"/>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20" name="フッター プレースホルダー 19"/>
          <p:cNvSpPr>
            <a:spLocks noGrp="1"/>
          </p:cNvSpPr>
          <p:nvPr>
            <p:ph type="ftr" sz="quarter" idx="11"/>
          </p:nvPr>
        </p:nvSpPr>
        <p:spPr/>
        <p:txBody>
          <a:bodyPr/>
          <a:lstStyle>
            <a:extLst/>
          </a:lstStyle>
          <a:p>
            <a:endParaRPr kumimoji="0" lang="en-US"/>
          </a:p>
        </p:txBody>
      </p:sp>
      <p:sp>
        <p:nvSpPr>
          <p:cNvPr id="10" name="スライド番号プレースホルダー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付プレースホルダー 1"/>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extLst/>
          </a:lstStyle>
          <a:p>
            <a:fld id="{54AB02A5-4FE5-49D9-9E24-09F23B90C450}" type="datetimeFigureOut">
              <a:rPr lang="en-US" smtClean="0"/>
              <a:t>17/02/21</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図プレースホルダー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smtClean="0"/>
              <a:t>プレースホルダーまでドラッグするかアイコンをクリックして図を追加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ー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タイトル プレースホルダー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マスター タイトルの書式設定</a:t>
            </a:r>
            <a:endParaRPr kumimoji="0" lang="en-US"/>
          </a:p>
        </p:txBody>
      </p:sp>
      <p:sp>
        <p:nvSpPr>
          <p:cNvPr id="9" name="テキスト プレースホルダー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ー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17/02/21</a:t>
            </a:fld>
            <a:endParaRPr lang="en-US" sz="1200">
              <a:solidFill>
                <a:schemeClr val="bg2">
                  <a:shade val="50000"/>
                </a:schemeClr>
              </a:solidFill>
            </a:endParaRPr>
          </a:p>
        </p:txBody>
      </p:sp>
      <p:sp>
        <p:nvSpPr>
          <p:cNvPr id="10" name="フッター プレースホルダー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スライド番号プレースホルダー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432560" y="4800182"/>
            <a:ext cx="7406640" cy="1752600"/>
          </a:xfrm>
        </p:spPr>
        <p:txBody>
          <a:bodyPr/>
          <a:lstStyle/>
          <a:p>
            <a:pPr algn="r"/>
            <a:r>
              <a:rPr lang="ja-JP" altLang="en-US" dirty="0" smtClean="0"/>
              <a:t>山田　竜輔</a:t>
            </a:r>
            <a:endParaRPr kumimoji="1" lang="ja-JP" altLang="en-US" dirty="0"/>
          </a:p>
        </p:txBody>
      </p:sp>
      <p:sp>
        <p:nvSpPr>
          <p:cNvPr id="4" name="タイトル 3"/>
          <p:cNvSpPr>
            <a:spLocks noGrp="1"/>
          </p:cNvSpPr>
          <p:nvPr>
            <p:ph type="ctrTitle"/>
          </p:nvPr>
        </p:nvSpPr>
        <p:spPr>
          <a:xfrm>
            <a:off x="1432560" y="1526215"/>
            <a:ext cx="7406640" cy="1472184"/>
          </a:xfrm>
        </p:spPr>
        <p:txBody>
          <a:bodyPr>
            <a:normAutofit fontScale="90000"/>
          </a:bodyPr>
          <a:lstStyle/>
          <a:p>
            <a:r>
              <a:rPr lang="en-US" altLang="ja-JP" dirty="0"/>
              <a:t>Career Canvas ADVANCE</a:t>
            </a:r>
            <a:r>
              <a:rPr lang="ja-JP" altLang="en-US" dirty="0"/>
              <a:t>　</a:t>
            </a:r>
            <a:r>
              <a:rPr lang="en-US" altLang="ja-JP" dirty="0" smtClean="0"/>
              <a:t/>
            </a:r>
            <a:br>
              <a:rPr lang="en-US" altLang="ja-JP" dirty="0" smtClean="0"/>
            </a:br>
            <a:r>
              <a:rPr lang="ja-JP" altLang="en-US" dirty="0" smtClean="0"/>
              <a:t>戦略</a:t>
            </a:r>
            <a:r>
              <a:rPr lang="ja-JP" altLang="en-US" dirty="0"/>
              <a:t>技術検証</a:t>
            </a:r>
            <a:r>
              <a:rPr lang="ja-JP" altLang="en-US" dirty="0" smtClean="0"/>
              <a:t>コース</a:t>
            </a:r>
            <a:r>
              <a:rPr lang="en-US" altLang="ja-JP" dirty="0" smtClean="0"/>
              <a:t/>
            </a:r>
            <a:br>
              <a:rPr lang="en-US" altLang="ja-JP" dirty="0" smtClean="0"/>
            </a:br>
            <a:r>
              <a:rPr lang="ja-JP" altLang="en-US" sz="3600" dirty="0"/>
              <a:t>機械学習サービスを活用した課題解決</a:t>
            </a:r>
            <a:endParaRPr kumimoji="1" lang="ja-JP" altLang="en-US" sz="3600" dirty="0"/>
          </a:p>
        </p:txBody>
      </p:sp>
    </p:spTree>
    <p:extLst>
      <p:ext uri="{BB962C8B-B14F-4D97-AF65-F5344CB8AC3E}">
        <p14:creationId xmlns:p14="http://schemas.microsoft.com/office/powerpoint/2010/main" val="317911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外</a:t>
            </a:r>
            <a:r>
              <a:rPr lang="ja-JP" altLang="en-US" dirty="0" smtClean="0"/>
              <a:t>れ値</a:t>
            </a:r>
            <a:r>
              <a:rPr lang="ja-JP" altLang="en-US" dirty="0"/>
              <a:t>の</a:t>
            </a:r>
            <a:r>
              <a:rPr lang="ja-JP" altLang="en-US" dirty="0" smtClean="0"/>
              <a:t>処理</a:t>
            </a:r>
            <a:endParaRPr kumimoji="1" lang="ja-JP" altLang="en-US" dirty="0"/>
          </a:p>
        </p:txBody>
      </p:sp>
      <p:pic>
        <p:nvPicPr>
          <p:cNvPr id="4" name="図 3" descr="スクリーンショット 2017-02-21 12.26.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21" y="2647005"/>
            <a:ext cx="7415577" cy="4156344"/>
          </a:xfrm>
          <a:prstGeom prst="rect">
            <a:avLst/>
          </a:prstGeom>
        </p:spPr>
      </p:pic>
      <p:sp>
        <p:nvSpPr>
          <p:cNvPr id="5" name="テキスト ボックス 4"/>
          <p:cNvSpPr txBox="1"/>
          <p:nvPr/>
        </p:nvSpPr>
        <p:spPr>
          <a:xfrm>
            <a:off x="1761712" y="1417638"/>
            <a:ext cx="6555205" cy="1077218"/>
          </a:xfrm>
          <a:prstGeom prst="rect">
            <a:avLst/>
          </a:prstGeom>
          <a:noFill/>
        </p:spPr>
        <p:txBody>
          <a:bodyPr wrap="square" rtlCol="0">
            <a:spAutoFit/>
          </a:bodyPr>
          <a:lstStyle/>
          <a:p>
            <a:r>
              <a:rPr kumimoji="1" lang="ja-JP" altLang="en-US" dirty="0" smtClean="0"/>
              <a:t>年収に関するデータを見てみてもとてつもない年収の人が混じっていて、大きく学習に影響を与えてしまう。</a:t>
            </a:r>
            <a:endParaRPr kumimoji="1" lang="en-US" altLang="ja-JP" dirty="0" smtClean="0"/>
          </a:p>
          <a:p>
            <a:r>
              <a:rPr kumimoji="1" lang="ja-JP" altLang="en-US" sz="2800" dirty="0" smtClean="0"/>
              <a:t>対処</a:t>
            </a:r>
            <a:r>
              <a:rPr kumimoji="1" lang="en-US" altLang="ja-JP" sz="2800" dirty="0" smtClean="0"/>
              <a:t>➡︎</a:t>
            </a:r>
            <a:r>
              <a:rPr kumimoji="1" lang="ja-JP" altLang="en-US" sz="2800" dirty="0" smtClean="0"/>
              <a:t>外れ値を除外する。</a:t>
            </a:r>
            <a:endParaRPr kumimoji="1" lang="en-US" altLang="ja-JP" sz="2800" dirty="0" smtClean="0"/>
          </a:p>
        </p:txBody>
      </p:sp>
      <p:cxnSp>
        <p:nvCxnSpPr>
          <p:cNvPr id="7" name="直線矢印コネクタ 6"/>
          <p:cNvCxnSpPr/>
          <p:nvPr/>
        </p:nvCxnSpPr>
        <p:spPr>
          <a:xfrm flipH="1">
            <a:off x="3461968" y="3605700"/>
            <a:ext cx="1618317" cy="30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5080285" y="3318883"/>
            <a:ext cx="3236632" cy="1065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ビルゲイツ？が入っている</a:t>
            </a:r>
            <a:endParaRPr kumimoji="1" lang="ja-JP" altLang="en-US" dirty="0"/>
          </a:p>
        </p:txBody>
      </p:sp>
    </p:spTree>
    <p:extLst>
      <p:ext uri="{BB962C8B-B14F-4D97-AF65-F5344CB8AC3E}">
        <p14:creationId xmlns:p14="http://schemas.microsoft.com/office/powerpoint/2010/main" val="121791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意味のあるデータなのか</a:t>
            </a:r>
            <a:endParaRPr lang="en-US" altLang="ja-JP" dirty="0"/>
          </a:p>
        </p:txBody>
      </p:sp>
      <p:sp>
        <p:nvSpPr>
          <p:cNvPr id="3" name="テキスト ボックス 2"/>
          <p:cNvSpPr txBox="1"/>
          <p:nvPr/>
        </p:nvSpPr>
        <p:spPr>
          <a:xfrm>
            <a:off x="1435608" y="2032245"/>
            <a:ext cx="6901794" cy="4062651"/>
          </a:xfrm>
          <a:prstGeom prst="rect">
            <a:avLst/>
          </a:prstGeom>
          <a:noFill/>
        </p:spPr>
        <p:txBody>
          <a:bodyPr wrap="square" rtlCol="0">
            <a:spAutoFit/>
          </a:bodyPr>
          <a:lstStyle/>
          <a:p>
            <a:r>
              <a:rPr kumimoji="1" lang="ja-JP" altLang="en-US" dirty="0" smtClean="0"/>
              <a:t>今回のデータだと職業欄は自由にデータベースに書き込んでいるため、</a:t>
            </a:r>
            <a:r>
              <a:rPr kumimoji="1" lang="en-US" altLang="ja-JP" dirty="0" smtClean="0"/>
              <a:t>30951</a:t>
            </a:r>
            <a:r>
              <a:rPr kumimoji="1" lang="ja-JP" altLang="en-US" dirty="0" smtClean="0"/>
              <a:t>個のデータに対して</a:t>
            </a:r>
            <a:r>
              <a:rPr kumimoji="1" lang="en-US" altLang="ja-JP" dirty="0" smtClean="0"/>
              <a:t>14174</a:t>
            </a:r>
            <a:r>
              <a:rPr kumimoji="1" lang="ja-JP" altLang="en-US" dirty="0" smtClean="0"/>
              <a:t>種の職業が存在する</a:t>
            </a:r>
            <a:endParaRPr kumimoji="1" lang="en-US" altLang="ja-JP" dirty="0" smtClean="0"/>
          </a:p>
          <a:p>
            <a:r>
              <a:rPr kumimoji="1" lang="en-US" altLang="ja-JP" sz="2400" dirty="0" smtClean="0"/>
              <a:t>➡︎</a:t>
            </a:r>
            <a:r>
              <a:rPr kumimoji="1" lang="ja-JP" altLang="en-US" sz="2400" dirty="0" smtClean="0"/>
              <a:t>入力として適切でない</a:t>
            </a:r>
            <a:endParaRPr kumimoji="1" lang="en-US" altLang="ja-JP" sz="2400" dirty="0" smtClean="0"/>
          </a:p>
          <a:p>
            <a:endParaRPr kumimoji="1" lang="en-US" altLang="ja-JP" dirty="0" smtClean="0"/>
          </a:p>
          <a:p>
            <a:r>
              <a:rPr lang="ja-JP" altLang="en-US" sz="2400" dirty="0" smtClean="0">
                <a:solidFill>
                  <a:srgbClr val="000000"/>
                </a:solidFill>
                <a:latin typeface="Lucida Grande"/>
                <a:ea typeface="Lucida Grande"/>
                <a:cs typeface="Lucida Grande"/>
              </a:rPr>
              <a:t>（原因）同じ職種でも書き方が統一されていない</a:t>
            </a:r>
            <a:endParaRPr lang="en-US" altLang="ja-JP" sz="2400" dirty="0" smtClean="0">
              <a:solidFill>
                <a:srgbClr val="000000"/>
              </a:solidFill>
              <a:latin typeface="Lucida Grande"/>
              <a:ea typeface="Lucida Grande"/>
              <a:cs typeface="Lucida Grande"/>
            </a:endParaRPr>
          </a:p>
          <a:p>
            <a:r>
              <a:rPr lang="ja-JP" altLang="en-US" dirty="0" smtClean="0">
                <a:solidFill>
                  <a:srgbClr val="000000"/>
                </a:solidFill>
                <a:latin typeface="Lucida Grande"/>
                <a:ea typeface="Lucida Grande"/>
                <a:cs typeface="Lucida Grande"/>
              </a:rPr>
              <a:t>Bus Driver</a:t>
            </a:r>
            <a:r>
              <a:rPr lang="ja-JP" altLang="en-US" dirty="0" smtClean="0">
                <a:solidFill>
                  <a:srgbClr val="000000"/>
                </a:solidFill>
                <a:latin typeface="Lucida Grande"/>
                <a:ea typeface="Lucida Grande"/>
                <a:cs typeface="Lucida Grande"/>
              </a:rPr>
              <a:t>と</a:t>
            </a:r>
            <a:r>
              <a:rPr lang="ja-JP" altLang="en-US" dirty="0">
                <a:solidFill>
                  <a:srgbClr val="000000"/>
                </a:solidFill>
                <a:latin typeface="Lucida Grande"/>
                <a:ea typeface="Lucida Grande"/>
                <a:cs typeface="Lucida Grande"/>
              </a:rPr>
              <a:t>Bus </a:t>
            </a:r>
            <a:r>
              <a:rPr lang="en-US" altLang="ja-JP" dirty="0" err="1" smtClean="0">
                <a:solidFill>
                  <a:srgbClr val="000000"/>
                </a:solidFill>
                <a:latin typeface="Lucida Grande"/>
                <a:ea typeface="Lucida Grande"/>
                <a:cs typeface="Lucida Grande"/>
              </a:rPr>
              <a:t>dr</a:t>
            </a:r>
            <a:r>
              <a:rPr lang="ja-JP" altLang="en-US" dirty="0" smtClean="0">
                <a:solidFill>
                  <a:srgbClr val="000000"/>
                </a:solidFill>
                <a:latin typeface="Lucida Grande"/>
                <a:ea typeface="Lucida Grande"/>
                <a:cs typeface="Lucida Grande"/>
              </a:rPr>
              <a:t>iver</a:t>
            </a:r>
            <a:r>
              <a:rPr lang="ja-JP" altLang="en-US" dirty="0" smtClean="0">
                <a:solidFill>
                  <a:srgbClr val="000000"/>
                </a:solidFill>
                <a:latin typeface="Lucida Grande"/>
                <a:ea typeface="Lucida Grande"/>
                <a:cs typeface="Lucida Grande"/>
              </a:rPr>
              <a:t>など</a:t>
            </a:r>
            <a:endParaRPr lang="en-US" altLang="ja-JP" dirty="0" smtClean="0">
              <a:solidFill>
                <a:srgbClr val="000000"/>
              </a:solidFill>
              <a:latin typeface="Lucida Grande"/>
              <a:ea typeface="Lucida Grande"/>
              <a:cs typeface="Lucida Grande"/>
            </a:endParaRPr>
          </a:p>
          <a:p>
            <a:r>
              <a:rPr lang="ja-JP" altLang="en-US" sz="2400" dirty="0" smtClean="0">
                <a:solidFill>
                  <a:srgbClr val="000000"/>
                </a:solidFill>
                <a:latin typeface="Lucida Grande"/>
                <a:ea typeface="Lucida Grande"/>
                <a:cs typeface="Lucida Grande"/>
              </a:rPr>
              <a:t>（</a:t>
            </a:r>
            <a:r>
              <a:rPr lang="ja-JP" altLang="en-US" sz="2400" dirty="0" smtClean="0">
                <a:solidFill>
                  <a:srgbClr val="000000"/>
                </a:solidFill>
                <a:latin typeface="Lucida Grande"/>
                <a:ea typeface="Lucida Grande"/>
                <a:cs typeface="Lucida Grande"/>
              </a:rPr>
              <a:t>対策</a:t>
            </a:r>
            <a:r>
              <a:rPr lang="ja-JP" altLang="en-US" sz="2400" dirty="0" smtClean="0">
                <a:solidFill>
                  <a:srgbClr val="000000"/>
                </a:solidFill>
                <a:latin typeface="Lucida Grande"/>
                <a:ea typeface="Lucida Grande"/>
                <a:cs typeface="Lucida Grande"/>
              </a:rPr>
              <a:t>）</a:t>
            </a:r>
            <a:r>
              <a:rPr lang="ja-JP" altLang="en-US" sz="2400" dirty="0" smtClean="0">
                <a:solidFill>
                  <a:srgbClr val="000000"/>
                </a:solidFill>
                <a:latin typeface="Lucida Grande"/>
                <a:ea typeface="Lucida Grande"/>
                <a:cs typeface="Lucida Grande"/>
              </a:rPr>
              <a:t>データ作成時、職種を業種別をタブなど</a:t>
            </a:r>
            <a:r>
              <a:rPr lang="en-US" altLang="ja-JP" sz="2400" dirty="0" smtClean="0">
                <a:solidFill>
                  <a:srgbClr val="000000"/>
                </a:solidFill>
                <a:latin typeface="Lucida Grande"/>
                <a:ea typeface="Lucida Grande"/>
                <a:cs typeface="Lucida Grande"/>
              </a:rPr>
              <a:t>	</a:t>
            </a:r>
            <a:r>
              <a:rPr lang="ja-JP" altLang="en-US" sz="2400" dirty="0" smtClean="0">
                <a:solidFill>
                  <a:srgbClr val="000000"/>
                </a:solidFill>
                <a:latin typeface="Lucida Grande"/>
                <a:ea typeface="Lucida Grande"/>
                <a:cs typeface="Lucida Grande"/>
              </a:rPr>
              <a:t>　で固定する。</a:t>
            </a:r>
            <a:endParaRPr lang="en-US" altLang="ja-JP" sz="2400" dirty="0" smtClean="0">
              <a:solidFill>
                <a:srgbClr val="000000"/>
              </a:solidFill>
              <a:latin typeface="Lucida Grande"/>
              <a:ea typeface="Lucida Grande"/>
              <a:cs typeface="Lucida Grande"/>
            </a:endParaRPr>
          </a:p>
          <a:p>
            <a:endParaRPr lang="en-US" altLang="ja-JP" sz="2400" dirty="0">
              <a:solidFill>
                <a:srgbClr val="000000"/>
              </a:solidFill>
              <a:latin typeface="Lucida Grande"/>
              <a:ea typeface="Lucida Grande"/>
              <a:cs typeface="Lucida Grande"/>
            </a:endParaRPr>
          </a:p>
          <a:p>
            <a:r>
              <a:rPr lang="ja-JP" altLang="en-US" sz="2400" dirty="0" smtClean="0">
                <a:solidFill>
                  <a:srgbClr val="000000"/>
                </a:solidFill>
                <a:latin typeface="Lucida Grande"/>
                <a:ea typeface="Lucida Grande"/>
                <a:cs typeface="Lucida Grande"/>
              </a:rPr>
              <a:t>対策を施すともしかしたら与信判断に意味のあるデータになるかもしれない。</a:t>
            </a:r>
            <a:endParaRPr lang="en-US" altLang="ja-JP" sz="2400" dirty="0">
              <a:solidFill>
                <a:srgbClr val="000000"/>
              </a:solidFill>
              <a:latin typeface="Lucida Grande"/>
              <a:ea typeface="Lucida Grande"/>
              <a:cs typeface="Lucida Grande"/>
            </a:endParaRPr>
          </a:p>
          <a:p>
            <a:endParaRPr kumimoji="1" lang="en-US" altLang="ja-JP" dirty="0" smtClean="0"/>
          </a:p>
        </p:txBody>
      </p:sp>
    </p:spTree>
    <p:extLst>
      <p:ext uri="{BB962C8B-B14F-4D97-AF65-F5344CB8AC3E}">
        <p14:creationId xmlns:p14="http://schemas.microsoft.com/office/powerpoint/2010/main" val="349842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今回試したこと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年収など桁が明らかに大きいものを正規化</a:t>
            </a:r>
            <a:endParaRPr kumimoji="1" lang="en-US" altLang="ja-JP" dirty="0" smtClean="0"/>
          </a:p>
          <a:p>
            <a:r>
              <a:rPr lang="ja-JP" altLang="en-US" dirty="0" smtClean="0"/>
              <a:t>職業をデータから取り除く</a:t>
            </a:r>
            <a:endParaRPr lang="en-US" altLang="ja-JP" dirty="0"/>
          </a:p>
          <a:p>
            <a:r>
              <a:rPr lang="ja-JP" altLang="en-US" u="sng" dirty="0" smtClean="0"/>
              <a:t>クライアントが重視したい項目に対して判定を厳しくするためのデータ加工</a:t>
            </a:r>
            <a:endParaRPr lang="en-US" altLang="ja-JP" dirty="0"/>
          </a:p>
        </p:txBody>
      </p:sp>
    </p:spTree>
    <p:extLst>
      <p:ext uri="{BB962C8B-B14F-4D97-AF65-F5344CB8AC3E}">
        <p14:creationId xmlns:p14="http://schemas.microsoft.com/office/powerpoint/2010/main" val="263968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クライアントが重視したい項目に対して判定を厳しくするためのデータ</a:t>
            </a:r>
            <a:r>
              <a:rPr lang="ja-JP" altLang="en-US" sz="3200" dirty="0" smtClean="0"/>
              <a:t>加工</a:t>
            </a:r>
            <a:endParaRPr kumimoji="1" lang="ja-JP" altLang="en-US" sz="3200" dirty="0"/>
          </a:p>
        </p:txBody>
      </p:sp>
      <p:sp>
        <p:nvSpPr>
          <p:cNvPr id="4" name="テキスト ボックス 3"/>
          <p:cNvSpPr txBox="1"/>
          <p:nvPr/>
        </p:nvSpPr>
        <p:spPr>
          <a:xfrm>
            <a:off x="1435608" y="1417638"/>
            <a:ext cx="7168100" cy="646331"/>
          </a:xfrm>
          <a:prstGeom prst="rect">
            <a:avLst/>
          </a:prstGeom>
          <a:noFill/>
        </p:spPr>
        <p:txBody>
          <a:bodyPr wrap="square" rtlCol="0">
            <a:spAutoFit/>
          </a:bodyPr>
          <a:lstStyle/>
          <a:p>
            <a:r>
              <a:rPr kumimoji="1" lang="ja-JP" altLang="en-US" dirty="0" smtClean="0"/>
              <a:t>（例）低所得者の与信審判を強化したい。</a:t>
            </a:r>
            <a:endParaRPr kumimoji="1" lang="en-US" altLang="ja-JP" dirty="0" smtClean="0"/>
          </a:p>
          <a:p>
            <a:r>
              <a:rPr kumimoji="1" lang="ja-JP" altLang="ja-JP" dirty="0"/>
              <a:t>　</a:t>
            </a:r>
            <a:r>
              <a:rPr kumimoji="1" lang="ja-JP" altLang="en-US" dirty="0" smtClean="0"/>
              <a:t>　　</a:t>
            </a:r>
            <a:r>
              <a:rPr kumimoji="1" lang="en-US" altLang="ja-JP" dirty="0" smtClean="0"/>
              <a:t>➡︎</a:t>
            </a:r>
            <a:r>
              <a:rPr kumimoji="1" lang="ja-JP" altLang="en-US" dirty="0" smtClean="0"/>
              <a:t>低所得者の年収が大きく差が出るような加工が必要。</a:t>
            </a:r>
            <a:endParaRPr kumimoji="1" lang="ja-JP" altLang="en-US" dirty="0"/>
          </a:p>
        </p:txBody>
      </p:sp>
      <p:pic>
        <p:nvPicPr>
          <p:cNvPr id="8" name="図 7" descr="スクリーンショット 2017-02-21 13.14.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949" y="2232336"/>
            <a:ext cx="7573759" cy="1066800"/>
          </a:xfrm>
          <a:prstGeom prst="rect">
            <a:avLst/>
          </a:prstGeom>
        </p:spPr>
      </p:pic>
      <p:sp>
        <p:nvSpPr>
          <p:cNvPr id="9" name="テキスト ボックス 8"/>
          <p:cNvSpPr txBox="1"/>
          <p:nvPr/>
        </p:nvSpPr>
        <p:spPr>
          <a:xfrm>
            <a:off x="1435608" y="3400829"/>
            <a:ext cx="7168100" cy="923330"/>
          </a:xfrm>
          <a:prstGeom prst="rect">
            <a:avLst/>
          </a:prstGeom>
          <a:noFill/>
        </p:spPr>
        <p:txBody>
          <a:bodyPr wrap="square" rtlCol="0">
            <a:spAutoFit/>
          </a:bodyPr>
          <a:lstStyle/>
          <a:p>
            <a:r>
              <a:rPr kumimoji="1" lang="ja-JP" altLang="en-US" dirty="0" smtClean="0"/>
              <a:t>年収を４０００００で割ることでほとんどの人の年収を０．５以下にし以下の関数に代入することで低所得者の対して大きな差を出すことができる。</a:t>
            </a:r>
            <a:endParaRPr kumimoji="1" lang="ja-JP" altLang="en-US" dirty="0"/>
          </a:p>
        </p:txBody>
      </p:sp>
      <p:pic>
        <p:nvPicPr>
          <p:cNvPr id="24" name="図 23" descr="スクリーンショット 2017-02-21 13.20.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521" y="4438064"/>
            <a:ext cx="3319757" cy="2898201"/>
          </a:xfrm>
          <a:prstGeom prst="rect">
            <a:avLst/>
          </a:prstGeom>
        </p:spPr>
      </p:pic>
      <p:sp>
        <p:nvSpPr>
          <p:cNvPr id="25" name="テキスト ボックス 24"/>
          <p:cNvSpPr txBox="1"/>
          <p:nvPr/>
        </p:nvSpPr>
        <p:spPr>
          <a:xfrm>
            <a:off x="4793495" y="4363715"/>
            <a:ext cx="4240398" cy="1077218"/>
          </a:xfrm>
          <a:prstGeom prst="rect">
            <a:avLst/>
          </a:prstGeom>
          <a:noFill/>
        </p:spPr>
        <p:txBody>
          <a:bodyPr wrap="square" rtlCol="0">
            <a:spAutoFit/>
          </a:bodyPr>
          <a:lstStyle/>
          <a:p>
            <a:r>
              <a:rPr kumimoji="1" lang="ja-JP" altLang="en-US" sz="3200" dirty="0" smtClean="0"/>
              <a:t>新しい年収の評価値</a:t>
            </a:r>
            <a:endParaRPr kumimoji="1" lang="en-US" altLang="ja-JP" sz="3200" dirty="0" smtClean="0"/>
          </a:p>
          <a:p>
            <a:r>
              <a:rPr kumimoji="1" lang="ja-JP" altLang="en-US" sz="3200" dirty="0" smtClean="0"/>
              <a:t>＝</a:t>
            </a:r>
            <a:r>
              <a:rPr kumimoji="1" lang="en-US" altLang="ja-JP" sz="3200" dirty="0" err="1" smtClean="0"/>
              <a:t>tanh</a:t>
            </a:r>
            <a:r>
              <a:rPr kumimoji="1" lang="en-US" altLang="ja-JP" sz="3200" dirty="0" smtClean="0"/>
              <a:t>(2*</a:t>
            </a:r>
            <a:r>
              <a:rPr kumimoji="1" lang="ja-JP" altLang="en-US" sz="3200" dirty="0" smtClean="0"/>
              <a:t>年収</a:t>
            </a:r>
            <a:r>
              <a:rPr kumimoji="1" lang="en-US" altLang="ja-JP" sz="3200" dirty="0" smtClean="0"/>
              <a:t>/400000)</a:t>
            </a:r>
            <a:endParaRPr kumimoji="1" lang="ja-JP" altLang="en-US" sz="3200" dirty="0"/>
          </a:p>
        </p:txBody>
      </p:sp>
      <p:sp>
        <p:nvSpPr>
          <p:cNvPr id="26" name="テキスト ボックス 25"/>
          <p:cNvSpPr txBox="1"/>
          <p:nvPr/>
        </p:nvSpPr>
        <p:spPr>
          <a:xfrm>
            <a:off x="5100770" y="5838775"/>
            <a:ext cx="3339057" cy="646331"/>
          </a:xfrm>
          <a:prstGeom prst="rect">
            <a:avLst/>
          </a:prstGeom>
          <a:noFill/>
        </p:spPr>
        <p:txBody>
          <a:bodyPr wrap="square" rtlCol="0">
            <a:spAutoFit/>
          </a:bodyPr>
          <a:lstStyle/>
          <a:p>
            <a:r>
              <a:rPr kumimoji="1" lang="ja-JP" altLang="en-US" dirty="0" smtClean="0"/>
              <a:t>関数を変化させることで条件の厳しさを変更可能。</a:t>
            </a:r>
            <a:endParaRPr kumimoji="1" lang="ja-JP" altLang="en-US" dirty="0"/>
          </a:p>
        </p:txBody>
      </p:sp>
    </p:spTree>
    <p:extLst>
      <p:ext uri="{BB962C8B-B14F-4D97-AF65-F5344CB8AC3E}">
        <p14:creationId xmlns:p14="http://schemas.microsoft.com/office/powerpoint/2010/main" val="352725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インターンシップでの感想</a:t>
            </a:r>
            <a:endParaRPr kumimoji="1" lang="ja-JP" altLang="en-US" sz="3200" dirty="0"/>
          </a:p>
        </p:txBody>
      </p:sp>
      <p:sp>
        <p:nvSpPr>
          <p:cNvPr id="4" name="テキスト ボックス 3"/>
          <p:cNvSpPr txBox="1"/>
          <p:nvPr/>
        </p:nvSpPr>
        <p:spPr>
          <a:xfrm>
            <a:off x="1290556" y="1417638"/>
            <a:ext cx="7477032" cy="3970318"/>
          </a:xfrm>
          <a:prstGeom prst="rect">
            <a:avLst/>
          </a:prstGeom>
          <a:noFill/>
        </p:spPr>
        <p:txBody>
          <a:bodyPr wrap="square" rtlCol="0">
            <a:spAutoFit/>
          </a:bodyPr>
          <a:lstStyle/>
          <a:p>
            <a:r>
              <a:rPr kumimoji="1" lang="ja-JP" altLang="en-US" dirty="0" smtClean="0"/>
              <a:t>いつもは綺麗に成形されたデータセットを使っているのでこんなにもデータの前処理が大変だとは思っていませんでした。</a:t>
            </a:r>
            <a:endParaRPr kumimoji="1" lang="en-US" altLang="ja-JP" dirty="0" smtClean="0"/>
          </a:p>
          <a:p>
            <a:r>
              <a:rPr kumimoji="1" lang="ja-JP" altLang="en-US" dirty="0" smtClean="0"/>
              <a:t>前処理を経験して、クライアントが求める結果に対して、前処理の段階でもかなり貢献できることがあるなと感じました。</a:t>
            </a:r>
            <a:endParaRPr kumimoji="1" lang="en-US" altLang="ja-JP" dirty="0" smtClean="0"/>
          </a:p>
          <a:p>
            <a:r>
              <a:rPr kumimoji="1" lang="ja-JP" altLang="en-US" dirty="0" smtClean="0"/>
              <a:t>データ分析の大変さを感じた一方でデータを用いてクライアントの問題解決、システム作りに対して様々な可能性を感じることができました。</a:t>
            </a:r>
            <a:endParaRPr kumimoji="1" lang="en-US" altLang="ja-JP" dirty="0" smtClean="0"/>
          </a:p>
          <a:p>
            <a:endParaRPr kumimoji="1" lang="en-US" altLang="ja-JP" dirty="0" smtClean="0"/>
          </a:p>
          <a:p>
            <a:r>
              <a:rPr kumimoji="1" lang="ja-JP" altLang="en-US" dirty="0" smtClean="0"/>
              <a:t>今回はこのような機会を設けていただいてありがとうございました。</a:t>
            </a:r>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ja-JP" altLang="en-US" dirty="0"/>
          </a:p>
        </p:txBody>
      </p:sp>
    </p:spTree>
    <p:extLst>
      <p:ext uri="{BB962C8B-B14F-4D97-AF65-F5344CB8AC3E}">
        <p14:creationId xmlns:p14="http://schemas.microsoft.com/office/powerpoint/2010/main" val="80828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33078"/>
            <a:ext cx="7498080" cy="1143000"/>
          </a:xfrm>
        </p:spPr>
        <p:txBody>
          <a:bodyPr/>
          <a:lstStyle/>
          <a:p>
            <a:pPr algn="ctr"/>
            <a:r>
              <a:rPr lang="ja-JP" altLang="en-US" dirty="0" smtClean="0"/>
              <a:t>クライアント向け</a:t>
            </a:r>
            <a:endParaRPr kumimoji="1" lang="ja-JP" altLang="en-US" dirty="0"/>
          </a:p>
        </p:txBody>
      </p:sp>
    </p:spTree>
    <p:extLst>
      <p:ext uri="{BB962C8B-B14F-4D97-AF65-F5344CB8AC3E}">
        <p14:creationId xmlns:p14="http://schemas.microsoft.com/office/powerpoint/2010/main" val="100731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a:t>
            </a:r>
            <a:endParaRPr kumimoji="1" lang="ja-JP" altLang="en-US" dirty="0"/>
          </a:p>
        </p:txBody>
      </p:sp>
      <p:sp>
        <p:nvSpPr>
          <p:cNvPr id="3" name="コンテンツ プレースホルダー 2"/>
          <p:cNvSpPr>
            <a:spLocks noGrp="1"/>
          </p:cNvSpPr>
          <p:nvPr>
            <p:ph idx="1"/>
          </p:nvPr>
        </p:nvSpPr>
        <p:spPr>
          <a:xfrm>
            <a:off x="1435608" y="1447800"/>
            <a:ext cx="7498080" cy="1235988"/>
          </a:xfrm>
        </p:spPr>
        <p:txBody>
          <a:bodyPr/>
          <a:lstStyle/>
          <a:p>
            <a:r>
              <a:rPr lang="ja-JP" altLang="en-US" dirty="0" smtClean="0"/>
              <a:t>パターン認識</a:t>
            </a:r>
            <a:r>
              <a:rPr kumimoji="1" lang="ja-JP" altLang="en-US" dirty="0" smtClean="0"/>
              <a:t>を用いた顧客向け与信判断システム</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062369843"/>
              </p:ext>
            </p:extLst>
          </p:nvPr>
        </p:nvGraphicFramePr>
        <p:xfrm>
          <a:off x="1640459" y="3059865"/>
          <a:ext cx="7072692" cy="2920985"/>
        </p:xfrm>
        <a:graphic>
          <a:graphicData uri="http://schemas.openxmlformats.org/drawingml/2006/table">
            <a:tbl>
              <a:tblPr/>
              <a:tblGrid>
                <a:gridCol w="1368855"/>
                <a:gridCol w="5703837"/>
              </a:tblGrid>
              <a:tr h="459737">
                <a:tc>
                  <a:txBody>
                    <a:bodyPr/>
                    <a:lstStyle/>
                    <a:p>
                      <a:pPr algn="l" fontAlgn="b"/>
                      <a:r>
                        <a:rPr lang="ja-JP" altLang="en-US" sz="2000" b="0" i="0" u="none" strike="noStrike">
                          <a:solidFill>
                            <a:srgbClr val="000000"/>
                          </a:solidFill>
                          <a:effectLst/>
                          <a:latin typeface="ＭＳ Ｐゴシック"/>
                        </a:rPr>
                        <a:t>メリット</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ja-JP" altLang="en-US" sz="2000" b="0" i="0" u="none" strike="noStrike">
                          <a:solidFill>
                            <a:srgbClr val="000000"/>
                          </a:solidFill>
                          <a:effectLst/>
                          <a:latin typeface="ＭＳ Ｐゴシック"/>
                        </a:rPr>
                        <a:t>与信判断する人件費を下げることができる。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59737">
                <a:tc>
                  <a:txBody>
                    <a:bodyPr/>
                    <a:lstStyle/>
                    <a:p>
                      <a:pPr algn="l" fontAlgn="b"/>
                      <a:r>
                        <a:rPr lang="ja-JP" altLang="en-US" sz="2000" b="0" i="0" u="none" strike="noStrike">
                          <a:solidFill>
                            <a:srgbClr val="000000"/>
                          </a:solidFill>
                          <a:effectLst/>
                          <a:latin typeface="ＭＳ Ｐゴシック"/>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ja-JP" altLang="en-US" sz="2000" b="0" i="0" u="none" strike="noStrike">
                          <a:solidFill>
                            <a:srgbClr val="000000"/>
                          </a:solidFill>
                          <a:effectLst/>
                          <a:latin typeface="ＭＳ Ｐゴシック"/>
                        </a:rPr>
                        <a:t>顧客がいつでも、どこでも、気軽に融資判断ができる。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59737">
                <a:tc>
                  <a:txBody>
                    <a:bodyPr/>
                    <a:lstStyle/>
                    <a:p>
                      <a:pPr algn="l" fontAlgn="b"/>
                      <a:r>
                        <a:rPr lang="ja-JP" altLang="en-US" sz="2000" b="0" i="0" u="none" strike="noStrike">
                          <a:solidFill>
                            <a:srgbClr val="000000"/>
                          </a:solidFill>
                          <a:effectLst/>
                          <a:latin typeface="ＭＳ Ｐゴシック"/>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l" fontAlgn="b"/>
                      <a:r>
                        <a:rPr lang="ja-JP" altLang="en-US" sz="2000" b="0" i="0" u="none" strike="noStrike">
                          <a:solidFill>
                            <a:srgbClr val="000000"/>
                          </a:solidFill>
                          <a:effectLst/>
                          <a:latin typeface="ＭＳ Ｐゴシック"/>
                        </a:rPr>
                        <a:t>データが増えるほど精度を上げることができる。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59737">
                <a:tc>
                  <a:txBody>
                    <a:bodyPr/>
                    <a:lstStyle/>
                    <a:p>
                      <a:pPr algn="l" fontAlgn="b"/>
                      <a:r>
                        <a:rPr lang="ja-JP" altLang="en-US" sz="2000" b="0" i="0" u="none" strike="noStrike">
                          <a:solidFill>
                            <a:srgbClr val="000000"/>
                          </a:solidFill>
                          <a:effectLst/>
                          <a:latin typeface="ＭＳ Ｐゴシック"/>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ja-JP" altLang="en-US" sz="2000" b="0" i="0" u="none" strike="noStrike">
                          <a:solidFill>
                            <a:srgbClr val="000000"/>
                          </a:solidFill>
                          <a:effectLst/>
                          <a:latin typeface="ＭＳ Ｐゴシック"/>
                        </a:rPr>
                        <a:t>人の主観によらず公平な審査を行える。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59737">
                <a:tc>
                  <a:txBody>
                    <a:bodyPr/>
                    <a:lstStyle/>
                    <a:p>
                      <a:pPr algn="l" fontAlgn="b"/>
                      <a:r>
                        <a:rPr lang="ja-JP" altLang="en-US" sz="2000" b="0" i="0" u="none" strike="noStrike">
                          <a:solidFill>
                            <a:srgbClr val="000000"/>
                          </a:solidFill>
                          <a:effectLst/>
                          <a:latin typeface="ＭＳ Ｐゴシック"/>
                        </a:rPr>
                        <a:t>デメリット</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B8CCE4"/>
                    </a:solidFill>
                  </a:tcPr>
                </a:tc>
                <a:tc>
                  <a:txBody>
                    <a:bodyPr/>
                    <a:lstStyle/>
                    <a:p>
                      <a:pPr algn="l" fontAlgn="b"/>
                      <a:r>
                        <a:rPr lang="ja-JP" altLang="en-US" sz="2000" b="0" i="0" u="none" strike="noStrike">
                          <a:solidFill>
                            <a:srgbClr val="000000"/>
                          </a:solidFill>
                          <a:effectLst/>
                          <a:latin typeface="ＭＳ Ｐゴシック"/>
                        </a:rPr>
                        <a:t>保守運用に関するコストがかかる。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459737">
                <a:tc>
                  <a:txBody>
                    <a:bodyPr/>
                    <a:lstStyle/>
                    <a:p>
                      <a:pPr algn="l" fontAlgn="b"/>
                      <a:r>
                        <a:rPr lang="ja-JP" altLang="en-US" sz="2000" b="0" i="0" u="none" strike="noStrike">
                          <a:solidFill>
                            <a:srgbClr val="000000"/>
                          </a:solidFill>
                          <a:effectLst/>
                          <a:latin typeface="ＭＳ Ｐゴシック"/>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ja-JP" altLang="en-US" sz="2000" b="0" i="0" u="none" strike="noStrike" dirty="0">
                          <a:solidFill>
                            <a:srgbClr val="000000"/>
                          </a:solidFill>
                          <a:effectLst/>
                          <a:latin typeface="ＭＳ Ｐゴシック"/>
                        </a:rPr>
                        <a:t>障害発生時、与信判断ができなくなる。</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bl>
          </a:graphicData>
        </a:graphic>
      </p:graphicFrame>
    </p:spTree>
    <p:extLst>
      <p:ext uri="{BB962C8B-B14F-4D97-AF65-F5344CB8AC3E}">
        <p14:creationId xmlns:p14="http://schemas.microsoft.com/office/powerpoint/2010/main" val="33193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システムの流れ</a:t>
            </a:r>
            <a:endParaRPr kumimoji="1" lang="ja-JP" altLang="en-US" dirty="0"/>
          </a:p>
        </p:txBody>
      </p:sp>
      <p:sp>
        <p:nvSpPr>
          <p:cNvPr id="4" name="正方形/長方形 3"/>
          <p:cNvSpPr/>
          <p:nvPr/>
        </p:nvSpPr>
        <p:spPr>
          <a:xfrm>
            <a:off x="1251243" y="2098658"/>
            <a:ext cx="1329869" cy="22855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蓄積された</a:t>
            </a:r>
            <a:endParaRPr kumimoji="1" lang="en-US" altLang="ja-JP" dirty="0" smtClean="0"/>
          </a:p>
          <a:p>
            <a:pPr algn="ctr"/>
            <a:r>
              <a:rPr kumimoji="1" lang="ja-JP" altLang="en-US" dirty="0" smtClean="0"/>
              <a:t>データ</a:t>
            </a:r>
            <a:endParaRPr kumimoji="1" lang="ja-JP" altLang="en-US" dirty="0"/>
          </a:p>
        </p:txBody>
      </p:sp>
      <p:sp>
        <p:nvSpPr>
          <p:cNvPr id="5" name="右矢印 4"/>
          <p:cNvSpPr/>
          <p:nvPr/>
        </p:nvSpPr>
        <p:spPr>
          <a:xfrm>
            <a:off x="2765477" y="2683788"/>
            <a:ext cx="1577347" cy="12292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学習</a:t>
            </a:r>
            <a:endParaRPr kumimoji="1" lang="ja-JP" altLang="en-US" dirty="0"/>
          </a:p>
        </p:txBody>
      </p:sp>
      <p:sp>
        <p:nvSpPr>
          <p:cNvPr id="6" name="正方形/長方形 5"/>
          <p:cNvSpPr/>
          <p:nvPr/>
        </p:nvSpPr>
        <p:spPr>
          <a:xfrm>
            <a:off x="4424764" y="1663482"/>
            <a:ext cx="2026360" cy="31754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与信判断システム</a:t>
            </a:r>
            <a:endParaRPr kumimoji="1" lang="ja-JP" altLang="en-US" dirty="0"/>
          </a:p>
        </p:txBody>
      </p:sp>
      <p:sp>
        <p:nvSpPr>
          <p:cNvPr id="7" name="正方形/長方形 6"/>
          <p:cNvSpPr/>
          <p:nvPr/>
        </p:nvSpPr>
        <p:spPr>
          <a:xfrm>
            <a:off x="1333183" y="5623663"/>
            <a:ext cx="3153036" cy="758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顧客情報</a:t>
            </a:r>
            <a:endParaRPr kumimoji="1" lang="ja-JP" altLang="en-US" dirty="0"/>
          </a:p>
        </p:txBody>
      </p:sp>
      <p:sp>
        <p:nvSpPr>
          <p:cNvPr id="8" name="上矢印 7"/>
          <p:cNvSpPr/>
          <p:nvPr/>
        </p:nvSpPr>
        <p:spPr>
          <a:xfrm rot="2407700">
            <a:off x="4487054" y="4951634"/>
            <a:ext cx="614550" cy="672028"/>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右矢印 8"/>
          <p:cNvSpPr/>
          <p:nvPr/>
        </p:nvSpPr>
        <p:spPr>
          <a:xfrm>
            <a:off x="6533064" y="2098658"/>
            <a:ext cx="1025907" cy="85146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右矢印 9"/>
          <p:cNvSpPr/>
          <p:nvPr/>
        </p:nvSpPr>
        <p:spPr>
          <a:xfrm>
            <a:off x="6582211" y="3860535"/>
            <a:ext cx="1025907" cy="85146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正方形/長方形 10"/>
          <p:cNvSpPr/>
          <p:nvPr/>
        </p:nvSpPr>
        <p:spPr>
          <a:xfrm>
            <a:off x="7608118" y="2098658"/>
            <a:ext cx="1535882" cy="8514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融資可能</a:t>
            </a:r>
            <a:endParaRPr kumimoji="1" lang="ja-JP" altLang="en-US" dirty="0"/>
          </a:p>
        </p:txBody>
      </p:sp>
      <p:sp>
        <p:nvSpPr>
          <p:cNvPr id="12" name="正方形/長方形 11"/>
          <p:cNvSpPr/>
          <p:nvPr/>
        </p:nvSpPr>
        <p:spPr>
          <a:xfrm>
            <a:off x="7608118" y="3849039"/>
            <a:ext cx="1535882" cy="8514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融資</a:t>
            </a:r>
            <a:r>
              <a:rPr kumimoji="1" lang="ja-JP" altLang="en-US" dirty="0" smtClean="0"/>
              <a:t>不</a:t>
            </a:r>
            <a:r>
              <a:rPr kumimoji="1" lang="ja-JP" altLang="en-US" dirty="0" smtClean="0"/>
              <a:t>可能</a:t>
            </a:r>
            <a:endParaRPr kumimoji="1" lang="ja-JP" altLang="en-US" dirty="0"/>
          </a:p>
        </p:txBody>
      </p:sp>
      <p:sp>
        <p:nvSpPr>
          <p:cNvPr id="14" name="テキスト ボックス 13"/>
          <p:cNvSpPr txBox="1"/>
          <p:nvPr/>
        </p:nvSpPr>
        <p:spPr>
          <a:xfrm>
            <a:off x="5929509" y="5741012"/>
            <a:ext cx="2620426" cy="584776"/>
          </a:xfrm>
          <a:prstGeom prst="rect">
            <a:avLst/>
          </a:prstGeom>
          <a:noFill/>
        </p:spPr>
        <p:txBody>
          <a:bodyPr wrap="square" rtlCol="0">
            <a:spAutoFit/>
          </a:bodyPr>
          <a:lstStyle/>
          <a:p>
            <a:r>
              <a:rPr kumimoji="1" lang="ja-JP" altLang="en-US" sz="3200" dirty="0" smtClean="0"/>
              <a:t>精度：</a:t>
            </a:r>
            <a:r>
              <a:rPr kumimoji="1" lang="en-US" altLang="ja-JP" sz="3200" dirty="0" smtClean="0"/>
              <a:t>68.7%</a:t>
            </a:r>
            <a:endParaRPr kumimoji="1" lang="ja-JP" altLang="en-US" sz="3200" dirty="0"/>
          </a:p>
        </p:txBody>
      </p:sp>
    </p:spTree>
    <p:extLst>
      <p:ext uri="{BB962C8B-B14F-4D97-AF65-F5344CB8AC3E}">
        <p14:creationId xmlns:p14="http://schemas.microsoft.com/office/powerpoint/2010/main" val="55573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システム性能</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6185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試作システム</a:t>
            </a:r>
            <a:endParaRPr kumimoji="1" lang="ja-JP" altLang="en-US" dirty="0"/>
          </a:p>
        </p:txBody>
      </p:sp>
      <p:pic>
        <p:nvPicPr>
          <p:cNvPr id="7" name="図 6" descr="スクリーンショット 2017-02-21 13.5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563" y="1617941"/>
            <a:ext cx="7842497" cy="4937868"/>
          </a:xfrm>
          <a:prstGeom prst="rect">
            <a:avLst/>
          </a:prstGeom>
        </p:spPr>
      </p:pic>
    </p:spTree>
    <p:extLst>
      <p:ext uri="{BB962C8B-B14F-4D97-AF65-F5344CB8AC3E}">
        <p14:creationId xmlns:p14="http://schemas.microsoft.com/office/powerpoint/2010/main" val="394887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与信判断システムに適したデータベースの作成</a:t>
            </a:r>
            <a:endParaRPr lang="en-US" altLang="ja-JP" dirty="0" smtClean="0"/>
          </a:p>
          <a:p>
            <a:r>
              <a:rPr lang="ja-JP" altLang="en-US" dirty="0" smtClean="0"/>
              <a:t>与信の判断材料として</a:t>
            </a:r>
            <a:endParaRPr lang="en-US" altLang="ja-JP" dirty="0" smtClean="0"/>
          </a:p>
          <a:p>
            <a:pPr marL="82296" indent="0">
              <a:buNone/>
            </a:pPr>
            <a:r>
              <a:rPr lang="ja-JP" altLang="en-US" dirty="0" smtClean="0"/>
              <a:t>　お客様フォームの項目の精査</a:t>
            </a:r>
            <a:r>
              <a:rPr lang="ja-JP" altLang="ja-JP" dirty="0"/>
              <a:t>　</a:t>
            </a:r>
            <a:endParaRPr lang="en-US" altLang="ja-JP" dirty="0" smtClean="0"/>
          </a:p>
          <a:p>
            <a:pPr marL="82296" indent="0">
              <a:buNone/>
            </a:pPr>
            <a:r>
              <a:rPr lang="ja-JP" altLang="ja-JP" dirty="0"/>
              <a:t>　</a:t>
            </a:r>
            <a:r>
              <a:rPr lang="ja-JP" altLang="en-US" dirty="0" smtClean="0"/>
              <a:t>重要な要素に傾斜をかけてシステム　</a:t>
            </a:r>
            <a:endParaRPr lang="en-US" altLang="ja-JP" dirty="0" smtClean="0"/>
          </a:p>
          <a:p>
            <a:pPr marL="82296" indent="0">
              <a:buNone/>
            </a:pPr>
            <a:r>
              <a:rPr lang="ja-JP" altLang="ja-JP" dirty="0"/>
              <a:t>　</a:t>
            </a:r>
            <a:r>
              <a:rPr lang="ja-JP" altLang="en-US" dirty="0" smtClean="0"/>
              <a:t>の再構築</a:t>
            </a:r>
            <a:endParaRPr lang="en-US" altLang="ja-JP" dirty="0"/>
          </a:p>
          <a:p>
            <a:pPr marL="82296" indent="0">
              <a:buNone/>
            </a:pP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96238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33078"/>
            <a:ext cx="7498080" cy="1143000"/>
          </a:xfrm>
        </p:spPr>
        <p:txBody>
          <a:bodyPr/>
          <a:lstStyle/>
          <a:p>
            <a:pPr algn="ctr"/>
            <a:r>
              <a:rPr kumimoji="1" lang="ja-JP" altLang="en-US" dirty="0" smtClean="0"/>
              <a:t>内部向け</a:t>
            </a:r>
            <a:endParaRPr kumimoji="1" lang="ja-JP" altLang="en-US" dirty="0"/>
          </a:p>
        </p:txBody>
      </p:sp>
    </p:spTree>
    <p:extLst>
      <p:ext uri="{BB962C8B-B14F-4D97-AF65-F5344CB8AC3E}">
        <p14:creationId xmlns:p14="http://schemas.microsoft.com/office/powerpoint/2010/main" val="294545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導入に関する問題点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外れ値の処理</a:t>
            </a:r>
            <a:endParaRPr lang="en-US" altLang="ja-JP" dirty="0" smtClean="0"/>
          </a:p>
          <a:p>
            <a:r>
              <a:rPr lang="ja-JP" altLang="en-US" dirty="0" smtClean="0"/>
              <a:t>意味のあるデータなのか</a:t>
            </a:r>
            <a:endParaRPr lang="en-US" altLang="ja-JP" dirty="0" smtClean="0"/>
          </a:p>
          <a:p>
            <a:r>
              <a:rPr lang="ja-JP" altLang="en-US" dirty="0" smtClean="0"/>
              <a:t>正規化</a:t>
            </a:r>
            <a:endParaRPr lang="en-US" altLang="ja-JP" dirty="0" smtClean="0"/>
          </a:p>
          <a:p>
            <a:r>
              <a:rPr lang="ja-JP" altLang="en-US" dirty="0" smtClean="0"/>
              <a:t>文字列</a:t>
            </a:r>
            <a:endParaRPr lang="en-US" altLang="ja-JP" dirty="0" smtClean="0"/>
          </a:p>
          <a:p>
            <a:pPr marL="82296" indent="0">
              <a:buNone/>
            </a:pPr>
            <a:r>
              <a:rPr lang="ja-JP" altLang="ja-JP" dirty="0"/>
              <a:t> </a:t>
            </a:r>
            <a:r>
              <a:rPr lang="ja-JP" altLang="en-US" dirty="0" smtClean="0"/>
              <a:t>   </a:t>
            </a:r>
            <a:r>
              <a:rPr lang="en-US" altLang="ja-JP" dirty="0" smtClean="0"/>
              <a:t>1</a:t>
            </a:r>
            <a:r>
              <a:rPr lang="ja-JP" altLang="en-US" dirty="0" smtClean="0"/>
              <a:t>、意味のある文字列</a:t>
            </a:r>
            <a:endParaRPr lang="en-US" altLang="ja-JP" dirty="0" smtClean="0"/>
          </a:p>
          <a:p>
            <a:pPr marL="82296" indent="0">
              <a:buNone/>
            </a:pPr>
            <a:r>
              <a:rPr lang="en-US" altLang="ja-JP" dirty="0"/>
              <a:t>	</a:t>
            </a:r>
            <a:r>
              <a:rPr lang="ja-JP" altLang="ja-JP" dirty="0"/>
              <a:t>　</a:t>
            </a:r>
            <a:r>
              <a:rPr lang="ja-JP" altLang="en-US" dirty="0" smtClean="0"/>
              <a:t>グレードなど</a:t>
            </a:r>
            <a:r>
              <a:rPr lang="en-US" altLang="ja-JP" dirty="0" smtClean="0"/>
              <a:t>➡︎</a:t>
            </a:r>
            <a:r>
              <a:rPr lang="ja-JP" altLang="en-US" dirty="0" smtClean="0"/>
              <a:t>数値化する</a:t>
            </a:r>
            <a:endParaRPr lang="en-US" altLang="ja-JP" dirty="0" smtClean="0"/>
          </a:p>
          <a:p>
            <a:pPr marL="82296" indent="0">
              <a:buNone/>
            </a:pPr>
            <a:r>
              <a:rPr lang="en-US" altLang="ja-JP" dirty="0"/>
              <a:t>	</a:t>
            </a:r>
            <a:r>
              <a:rPr lang="ja-JP" altLang="ja-JP" dirty="0"/>
              <a:t>　</a:t>
            </a:r>
            <a:r>
              <a:rPr lang="ja-JP" altLang="en-US" dirty="0" smtClean="0"/>
              <a:t>％など</a:t>
            </a:r>
            <a:r>
              <a:rPr lang="en-US" altLang="ja-JP" dirty="0" smtClean="0"/>
              <a:t>➡︎</a:t>
            </a:r>
            <a:r>
              <a:rPr lang="ja-JP" altLang="en-US" dirty="0" smtClean="0"/>
              <a:t>取り除き正規化</a:t>
            </a:r>
            <a:endParaRPr lang="en-US" altLang="ja-JP" dirty="0" smtClean="0"/>
          </a:p>
          <a:p>
            <a:pPr marL="82296" indent="0">
              <a:buNone/>
            </a:pPr>
            <a:r>
              <a:rPr lang="ja-JP" altLang="ja-JP" dirty="0"/>
              <a:t>　</a:t>
            </a:r>
            <a:r>
              <a:rPr lang="en-US" altLang="en-US" dirty="0" smtClean="0"/>
              <a:t>   2</a:t>
            </a:r>
            <a:r>
              <a:rPr lang="ja-JP" altLang="en-US" dirty="0" smtClean="0"/>
              <a:t>、意味のない文字列</a:t>
            </a:r>
            <a:endParaRPr lang="en-US" altLang="ja-JP" dirty="0" smtClean="0"/>
          </a:p>
          <a:p>
            <a:pPr marL="82296" indent="0">
              <a:buNone/>
            </a:pPr>
            <a:r>
              <a:rPr lang="en-US" altLang="ja-JP" dirty="0" smtClean="0"/>
              <a:t>	</a:t>
            </a:r>
            <a:r>
              <a:rPr lang="ja-JP" altLang="en-US" dirty="0" smtClean="0"/>
              <a:t>　</a:t>
            </a:r>
            <a:r>
              <a:rPr lang="en-US" altLang="ja-JP" dirty="0" smtClean="0"/>
              <a:t>‘years’</a:t>
            </a:r>
            <a:r>
              <a:rPr lang="ja-JP" altLang="en-US" dirty="0" smtClean="0"/>
              <a:t>など</a:t>
            </a:r>
            <a:r>
              <a:rPr lang="en-US" altLang="ja-JP" dirty="0" smtClean="0"/>
              <a:t>➡︎</a:t>
            </a:r>
            <a:r>
              <a:rPr lang="ja-JP" altLang="en-US" dirty="0" smtClean="0"/>
              <a:t>取り除く</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759803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フレッシュ.thmx</Template>
  <TotalTime>108</TotalTime>
  <Words>484</Words>
  <Application>Microsoft Macintosh PowerPoint</Application>
  <PresentationFormat>画面に合わせる (4:3)</PresentationFormat>
  <Paragraphs>79</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フレッシュ</vt:lpstr>
      <vt:lpstr>Career Canvas ADVANCE　 戦略技術検証コース 機械学習サービスを活用した課題解決</vt:lpstr>
      <vt:lpstr>クライアント向け</vt:lpstr>
      <vt:lpstr>提案</vt:lpstr>
      <vt:lpstr>システムの流れ</vt:lpstr>
      <vt:lpstr>システム性能</vt:lpstr>
      <vt:lpstr>試作システム</vt:lpstr>
      <vt:lpstr>今後の展望</vt:lpstr>
      <vt:lpstr>内部向け</vt:lpstr>
      <vt:lpstr>導入に関する問題点</vt:lpstr>
      <vt:lpstr>外れ値の処理</vt:lpstr>
      <vt:lpstr>意味のあるデータなのか</vt:lpstr>
      <vt:lpstr>今回試したこと</vt:lpstr>
      <vt:lpstr>クライアントが重視したい項目に対して判定を厳しくするためのデータ加工</vt:lpstr>
      <vt:lpstr>インターンシップでの感想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Canvas ADVANCE　 戦略技術検証コース 機械学習サービスを活用した課題解決</dc:title>
  <dc:creator>長谷 沙穂里</dc:creator>
  <cp:lastModifiedBy>長谷 沙穂里</cp:lastModifiedBy>
  <cp:revision>11</cp:revision>
  <dcterms:created xsi:type="dcterms:W3CDTF">2017-02-21T03:22:26Z</dcterms:created>
  <dcterms:modified xsi:type="dcterms:W3CDTF">2017-02-21T05:10:34Z</dcterms:modified>
</cp:coreProperties>
</file>