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3"/>
  </p:notesMasterIdLst>
  <p:sldIdLst>
    <p:sldId id="306" r:id="rId5"/>
    <p:sldId id="307" r:id="rId6"/>
    <p:sldId id="308" r:id="rId7"/>
    <p:sldId id="309" r:id="rId8"/>
    <p:sldId id="314" r:id="rId9"/>
    <p:sldId id="315" r:id="rId10"/>
    <p:sldId id="316" r:id="rId11"/>
    <p:sldId id="317" r:id="rId12"/>
    <p:sldId id="318" r:id="rId13"/>
    <p:sldId id="319" r:id="rId14"/>
    <p:sldId id="320" r:id="rId15"/>
    <p:sldId id="321" r:id="rId16"/>
    <p:sldId id="304" r:id="rId17"/>
    <p:sldId id="323" r:id="rId18"/>
    <p:sldId id="324" r:id="rId19"/>
    <p:sldId id="325" r:id="rId20"/>
    <p:sldId id="311" r:id="rId21"/>
    <p:sldId id="32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4967" autoAdjust="0"/>
  </p:normalViewPr>
  <p:slideViewPr>
    <p:cSldViewPr snapToGrid="0">
      <p:cViewPr varScale="1">
        <p:scale>
          <a:sx n="95" d="100"/>
          <a:sy n="95" d="100"/>
        </p:scale>
        <p:origin x="163" y="77"/>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8/5/2022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r>
              <a:rPr lang="en-US" sz="5400" spc="400" dirty="0">
                <a:solidFill>
                  <a:schemeClr val="bg1"/>
                </a:solidFill>
              </a:rPr>
              <a:t>The shift to agile</a:t>
            </a:r>
            <a:endParaRPr lang="en-US"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lstStyle/>
          <a:p>
            <a:r>
              <a:rPr lang="en-US" sz="2000" dirty="0">
                <a:solidFill>
                  <a:schemeClr val="bg1"/>
                </a:solidFill>
              </a:rPr>
              <a:t>Jen Nadeau</a:t>
            </a:r>
          </a:p>
          <a:p>
            <a:r>
              <a:rPr lang="en-US" dirty="0"/>
              <a:t>CS 250</a:t>
            </a:r>
          </a:p>
          <a:p>
            <a:r>
              <a:rPr lang="en-US" dirty="0"/>
              <a:t>7-1 Final Project</a:t>
            </a:r>
            <a:endParaRPr lang="en-US" sz="2000" dirty="0">
              <a:solidFill>
                <a:schemeClr val="bg1"/>
              </a:solidFill>
            </a:endParaRPr>
          </a:p>
          <a:p>
            <a:endParaRPr lang="en-U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E4D0-7810-772A-0ABF-22B696AEB07E}"/>
              </a:ext>
            </a:extLst>
          </p:cNvPr>
          <p:cNvSpPr>
            <a:spLocks noGrp="1"/>
          </p:cNvSpPr>
          <p:nvPr>
            <p:ph type="title"/>
          </p:nvPr>
        </p:nvSpPr>
        <p:spPr/>
        <p:txBody>
          <a:bodyPr/>
          <a:lstStyle/>
          <a:p>
            <a:r>
              <a:rPr lang="en-US" dirty="0"/>
              <a:t>Phases of the SDLC in Agile</a:t>
            </a:r>
          </a:p>
        </p:txBody>
      </p:sp>
      <p:sp>
        <p:nvSpPr>
          <p:cNvPr id="10" name="Text Placeholder 9">
            <a:extLst>
              <a:ext uri="{FF2B5EF4-FFF2-40B4-BE49-F238E27FC236}">
                <a16:creationId xmlns:a16="http://schemas.microsoft.com/office/drawing/2014/main" id="{0C891C34-4283-E43F-FF1B-562DBB9E2358}"/>
              </a:ext>
            </a:extLst>
          </p:cNvPr>
          <p:cNvSpPr>
            <a:spLocks noGrp="1"/>
          </p:cNvSpPr>
          <p:nvPr>
            <p:ph type="body" idx="1"/>
          </p:nvPr>
        </p:nvSpPr>
        <p:spPr>
          <a:xfrm>
            <a:off x="1444752" y="1681163"/>
            <a:ext cx="9054806" cy="823912"/>
          </a:xfrm>
        </p:spPr>
        <p:txBody>
          <a:bodyPr/>
          <a:lstStyle/>
          <a:p>
            <a:r>
              <a:rPr lang="en-US" dirty="0"/>
              <a:t>Design, Development, Testing, and Deployment</a:t>
            </a:r>
          </a:p>
        </p:txBody>
      </p:sp>
      <p:sp>
        <p:nvSpPr>
          <p:cNvPr id="11" name="Content Placeholder 10">
            <a:extLst>
              <a:ext uri="{FF2B5EF4-FFF2-40B4-BE49-F238E27FC236}">
                <a16:creationId xmlns:a16="http://schemas.microsoft.com/office/drawing/2014/main" id="{8EB87A49-E1FC-8E1E-53B8-370AC39E506C}"/>
              </a:ext>
            </a:extLst>
          </p:cNvPr>
          <p:cNvSpPr>
            <a:spLocks noGrp="1"/>
          </p:cNvSpPr>
          <p:nvPr>
            <p:ph sz="half" idx="2"/>
          </p:nvPr>
        </p:nvSpPr>
        <p:spPr>
          <a:xfrm>
            <a:off x="1444752" y="2505075"/>
            <a:ext cx="9680448" cy="3684588"/>
          </a:xfrm>
        </p:spPr>
        <p:txBody>
          <a:bodyPr/>
          <a:lstStyle/>
          <a:p>
            <a:r>
              <a:rPr lang="en-US" dirty="0"/>
              <a:t>These stages are done concurrently within each sprint.</a:t>
            </a:r>
          </a:p>
          <a:p>
            <a:r>
              <a:rPr lang="en-US" dirty="0"/>
              <a:t>Sprints typically last 1-4 weeks ending with a Sprint Review and Retrospective.</a:t>
            </a:r>
          </a:p>
          <a:p>
            <a:r>
              <a:rPr lang="en-US" dirty="0"/>
              <a:t>Daily Scrums help to monitor progress and identify any obstacles that may be impeding progress.</a:t>
            </a:r>
          </a:p>
          <a:p>
            <a:r>
              <a:rPr lang="en-US" dirty="0"/>
              <a:t>The team presents finished work at the end of each sprint during the Sprint Review. </a:t>
            </a:r>
          </a:p>
          <a:p>
            <a:r>
              <a:rPr lang="en-US" dirty="0"/>
              <a:t>The team discusses what went well, what didn’t, and identifies areas for improvement to take into the next sprint.</a:t>
            </a:r>
          </a:p>
        </p:txBody>
      </p:sp>
    </p:spTree>
    <p:extLst>
      <p:ext uri="{BB962C8B-B14F-4D97-AF65-F5344CB8AC3E}">
        <p14:creationId xmlns:p14="http://schemas.microsoft.com/office/powerpoint/2010/main" val="69740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E4D0-7810-772A-0ABF-22B696AEB07E}"/>
              </a:ext>
            </a:extLst>
          </p:cNvPr>
          <p:cNvSpPr>
            <a:spLocks noGrp="1"/>
          </p:cNvSpPr>
          <p:nvPr>
            <p:ph type="title"/>
          </p:nvPr>
        </p:nvSpPr>
        <p:spPr/>
        <p:txBody>
          <a:bodyPr/>
          <a:lstStyle/>
          <a:p>
            <a:r>
              <a:rPr lang="en-US" dirty="0"/>
              <a:t>Phases of the SDLC in Agile</a:t>
            </a:r>
          </a:p>
        </p:txBody>
      </p:sp>
      <p:sp>
        <p:nvSpPr>
          <p:cNvPr id="10" name="Text Placeholder 9">
            <a:extLst>
              <a:ext uri="{FF2B5EF4-FFF2-40B4-BE49-F238E27FC236}">
                <a16:creationId xmlns:a16="http://schemas.microsoft.com/office/drawing/2014/main" id="{0C891C34-4283-E43F-FF1B-562DBB9E2358}"/>
              </a:ext>
            </a:extLst>
          </p:cNvPr>
          <p:cNvSpPr>
            <a:spLocks noGrp="1"/>
          </p:cNvSpPr>
          <p:nvPr>
            <p:ph type="body" idx="1"/>
          </p:nvPr>
        </p:nvSpPr>
        <p:spPr>
          <a:xfrm>
            <a:off x="1444752" y="1681163"/>
            <a:ext cx="9054806" cy="823912"/>
          </a:xfrm>
        </p:spPr>
        <p:txBody>
          <a:bodyPr/>
          <a:lstStyle/>
          <a:p>
            <a:r>
              <a:rPr lang="en-US" dirty="0"/>
              <a:t>Final Deployment and Maintenance</a:t>
            </a:r>
          </a:p>
        </p:txBody>
      </p:sp>
      <p:sp>
        <p:nvSpPr>
          <p:cNvPr id="11" name="Content Placeholder 10">
            <a:extLst>
              <a:ext uri="{FF2B5EF4-FFF2-40B4-BE49-F238E27FC236}">
                <a16:creationId xmlns:a16="http://schemas.microsoft.com/office/drawing/2014/main" id="{8EB87A49-E1FC-8E1E-53B8-370AC39E506C}"/>
              </a:ext>
            </a:extLst>
          </p:cNvPr>
          <p:cNvSpPr>
            <a:spLocks noGrp="1"/>
          </p:cNvSpPr>
          <p:nvPr>
            <p:ph sz="half" idx="2"/>
          </p:nvPr>
        </p:nvSpPr>
        <p:spPr>
          <a:xfrm>
            <a:off x="1444752" y="2505075"/>
            <a:ext cx="8669795" cy="3684588"/>
          </a:xfrm>
        </p:spPr>
        <p:txBody>
          <a:bodyPr/>
          <a:lstStyle/>
          <a:p>
            <a:r>
              <a:rPr lang="en-US" dirty="0"/>
              <a:t>Final Sprint Review and Retrospective will be held, which will help the team gain velocity and provide a better product for their customers.</a:t>
            </a:r>
          </a:p>
          <a:p>
            <a:r>
              <a:rPr lang="en-US" dirty="0"/>
              <a:t>Once the product is released and end users can use it, the product is considered deployed and maintenance mode begins.</a:t>
            </a:r>
          </a:p>
          <a:p>
            <a:r>
              <a:rPr lang="en-US" dirty="0"/>
              <a:t>During maintenance, the product will be updated for the customer as issues come up and additional improvements are requested.</a:t>
            </a:r>
          </a:p>
        </p:txBody>
      </p:sp>
    </p:spTree>
    <p:extLst>
      <p:ext uri="{BB962C8B-B14F-4D97-AF65-F5344CB8AC3E}">
        <p14:creationId xmlns:p14="http://schemas.microsoft.com/office/powerpoint/2010/main" val="1198387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2258568"/>
            <a:ext cx="9144000" cy="2340864"/>
          </a:xfrm>
        </p:spPr>
        <p:txBody>
          <a:bodyPr>
            <a:normAutofit fontScale="90000"/>
          </a:bodyPr>
          <a:lstStyle/>
          <a:p>
            <a:r>
              <a:rPr lang="en-US" b="1" cap="all" spc="400" dirty="0">
                <a:solidFill>
                  <a:schemeClr val="bg1"/>
                </a:solidFill>
                <a:latin typeface="+mn-lt"/>
              </a:rPr>
              <a:t>In contrast: </a:t>
            </a:r>
            <a:br>
              <a:rPr lang="en-US" b="1" cap="all" spc="400" dirty="0">
                <a:solidFill>
                  <a:schemeClr val="bg1"/>
                </a:solidFill>
                <a:latin typeface="+mn-lt"/>
              </a:rPr>
            </a:br>
            <a:r>
              <a:rPr lang="en-US" b="1" cap="all" spc="400" dirty="0">
                <a:solidFill>
                  <a:schemeClr val="bg1"/>
                </a:solidFill>
                <a:latin typeface="+mn-lt"/>
              </a:rPr>
              <a:t>waterfall</a:t>
            </a:r>
            <a:br>
              <a:rPr lang="en-US" b="1" cap="all" spc="400" dirty="0">
                <a:solidFill>
                  <a:schemeClr val="bg1"/>
                </a:solidFill>
                <a:latin typeface="+mn-lt"/>
              </a:rPr>
            </a:br>
            <a:r>
              <a:rPr lang="en-US" b="1" cap="all" spc="400" dirty="0">
                <a:solidFill>
                  <a:schemeClr val="bg1"/>
                </a:solidFill>
                <a:latin typeface="+mn-lt"/>
              </a:rPr>
              <a:t>development</a:t>
            </a:r>
            <a:endParaRPr lang="en-US" dirty="0"/>
          </a:p>
        </p:txBody>
      </p:sp>
    </p:spTree>
    <p:extLst>
      <p:ext uri="{BB962C8B-B14F-4D97-AF65-F5344CB8AC3E}">
        <p14:creationId xmlns:p14="http://schemas.microsoft.com/office/powerpoint/2010/main" val="523125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5400" dirty="0"/>
              <a:t>Waterfall Development</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351547" y="1927601"/>
            <a:ext cx="9308432" cy="3684588"/>
          </a:xfrm>
        </p:spPr>
        <p:txBody>
          <a:bodyPr>
            <a:normAutofit/>
          </a:bodyPr>
          <a:lstStyle/>
          <a:p>
            <a:r>
              <a:rPr lang="en-US" dirty="0"/>
              <a:t>Traditional development model with distinct goals for each phase of development.</a:t>
            </a:r>
          </a:p>
          <a:p>
            <a:r>
              <a:rPr lang="en-US" sz="2000" dirty="0"/>
              <a:t>Linear, sequential, and plan-driven.</a:t>
            </a:r>
          </a:p>
          <a:p>
            <a:r>
              <a:rPr lang="en-US" dirty="0"/>
              <a:t>Requires detailed documentation prior to starting development.</a:t>
            </a:r>
          </a:p>
          <a:p>
            <a:r>
              <a:rPr lang="en-US" sz="2000" dirty="0"/>
              <a:t>Step-wise model:</a:t>
            </a:r>
          </a:p>
          <a:p>
            <a:pPr marL="457200" lvl="1" indent="0">
              <a:buNone/>
            </a:pPr>
            <a:r>
              <a:rPr lang="en-US" dirty="0"/>
              <a:t>Analysis</a:t>
            </a:r>
          </a:p>
          <a:p>
            <a:pPr marL="457200" lvl="1" indent="0">
              <a:buNone/>
            </a:pPr>
            <a:r>
              <a:rPr lang="en-US" dirty="0"/>
              <a:t>		Design</a:t>
            </a:r>
          </a:p>
          <a:p>
            <a:pPr marL="457200" lvl="1" indent="0">
              <a:buNone/>
            </a:pPr>
            <a:r>
              <a:rPr lang="en-US" dirty="0"/>
              <a:t>			    Implementation</a:t>
            </a:r>
          </a:p>
          <a:p>
            <a:pPr marL="457200" lvl="1" indent="0">
              <a:buNone/>
            </a:pPr>
            <a:r>
              <a:rPr lang="en-US" dirty="0"/>
              <a:t>					         Testing</a:t>
            </a:r>
          </a:p>
          <a:p>
            <a:pPr marL="457200" lvl="1" indent="0">
              <a:buNone/>
            </a:pPr>
            <a:r>
              <a:rPr lang="en-US" dirty="0"/>
              <a:t>				                                           Maintenance</a:t>
            </a:r>
          </a:p>
        </p:txBody>
      </p:sp>
      <p:cxnSp>
        <p:nvCxnSpPr>
          <p:cNvPr id="18" name="Connector: Elbow 17">
            <a:extLst>
              <a:ext uri="{FF2B5EF4-FFF2-40B4-BE49-F238E27FC236}">
                <a16:creationId xmlns:a16="http://schemas.microsoft.com/office/drawing/2014/main" id="{F2BA28B8-959C-5259-F51E-52CFEDB2CD1B}"/>
              </a:ext>
            </a:extLst>
          </p:cNvPr>
          <p:cNvCxnSpPr>
            <a:cxnSpLocks/>
          </p:cNvCxnSpPr>
          <p:nvPr/>
        </p:nvCxnSpPr>
        <p:spPr>
          <a:xfrm>
            <a:off x="2895600" y="3946359"/>
            <a:ext cx="312821" cy="25667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54497A28-1203-47E7-1278-87786514465A}"/>
              </a:ext>
            </a:extLst>
          </p:cNvPr>
          <p:cNvCxnSpPr>
            <a:cxnSpLocks/>
          </p:cNvCxnSpPr>
          <p:nvPr/>
        </p:nvCxnSpPr>
        <p:spPr>
          <a:xfrm>
            <a:off x="4074695" y="4203033"/>
            <a:ext cx="312821" cy="25667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B8746F36-139F-777C-D8EB-CD594B5C0F5A}"/>
              </a:ext>
            </a:extLst>
          </p:cNvPr>
          <p:cNvCxnSpPr>
            <a:cxnSpLocks/>
          </p:cNvCxnSpPr>
          <p:nvPr/>
        </p:nvCxnSpPr>
        <p:spPr>
          <a:xfrm>
            <a:off x="6184232" y="4499813"/>
            <a:ext cx="312821" cy="25667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E69ACE3E-BE78-DF85-2485-B1D605F62591}"/>
              </a:ext>
            </a:extLst>
          </p:cNvPr>
          <p:cNvCxnSpPr>
            <a:cxnSpLocks/>
          </p:cNvCxnSpPr>
          <p:nvPr/>
        </p:nvCxnSpPr>
        <p:spPr>
          <a:xfrm>
            <a:off x="7443536" y="4868781"/>
            <a:ext cx="312821" cy="25667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4766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5400" dirty="0"/>
              <a:t>Waterfall Development</a:t>
            </a:r>
          </a:p>
        </p:txBody>
      </p:sp>
      <p:sp>
        <p:nvSpPr>
          <p:cNvPr id="5" name="Content Placeholder 4">
            <a:extLst>
              <a:ext uri="{FF2B5EF4-FFF2-40B4-BE49-F238E27FC236}">
                <a16:creationId xmlns:a16="http://schemas.microsoft.com/office/drawing/2014/main" id="{F1488280-7281-BD2A-2755-0E29F4DB727E}"/>
              </a:ext>
            </a:extLst>
          </p:cNvPr>
          <p:cNvSpPr>
            <a:spLocks noGrp="1"/>
          </p:cNvSpPr>
          <p:nvPr>
            <p:ph sz="half" idx="2"/>
          </p:nvPr>
        </p:nvSpPr>
        <p:spPr>
          <a:xfrm>
            <a:off x="1389888" y="1690687"/>
            <a:ext cx="9229986" cy="4702091"/>
          </a:xfrm>
        </p:spPr>
        <p:txBody>
          <a:bodyPr>
            <a:normAutofit/>
          </a:bodyPr>
          <a:lstStyle/>
          <a:p>
            <a:r>
              <a:rPr lang="en-US" dirty="0"/>
              <a:t>Development for the SNHU Travel booking system, would have looked much different under a waterfall development approach.</a:t>
            </a:r>
          </a:p>
          <a:p>
            <a:r>
              <a:rPr lang="en-US" dirty="0"/>
              <a:t>Requirements would have been defined up front in detailed documentation.</a:t>
            </a:r>
          </a:p>
          <a:p>
            <a:pPr lvl="2"/>
            <a:r>
              <a:rPr lang="en-US" dirty="0"/>
              <a:t>This would have made changes and adaptions extremely difficult as the project progressed.</a:t>
            </a:r>
          </a:p>
          <a:p>
            <a:r>
              <a:rPr lang="en-US" dirty="0"/>
              <a:t>Development would have been completed prior to testing. </a:t>
            </a:r>
          </a:p>
          <a:p>
            <a:pPr lvl="2"/>
            <a:r>
              <a:rPr lang="en-US" dirty="0"/>
              <a:t>Catching bugs/issues after development makes it harder to backtrack and fix, costing more time, money and resources.</a:t>
            </a:r>
          </a:p>
          <a:p>
            <a:r>
              <a:rPr lang="en-US" dirty="0"/>
              <a:t>Specifically, by using an agile approach in the SNHU Travel Project, SNHU Travel was able to change the focus of the travel booking site while in the middle of development. Since requirements were not completely defined up front (as they would have been in a waterfall approach) and development was being done in iterations, the team was able to easily adjust and adapt to the changing needs of the client.</a:t>
            </a:r>
          </a:p>
          <a:p>
            <a:pPr lvl="2"/>
            <a:endParaRPr lang="en-US" dirty="0"/>
          </a:p>
          <a:p>
            <a:pPr marL="914400" lvl="2" indent="0">
              <a:buNone/>
            </a:pPr>
            <a:endParaRPr lang="en-US" dirty="0"/>
          </a:p>
          <a:p>
            <a:endParaRPr lang="en-US" dirty="0"/>
          </a:p>
        </p:txBody>
      </p:sp>
    </p:spTree>
    <p:extLst>
      <p:ext uri="{BB962C8B-B14F-4D97-AF65-F5344CB8AC3E}">
        <p14:creationId xmlns:p14="http://schemas.microsoft.com/office/powerpoint/2010/main" val="3407513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1648968"/>
            <a:ext cx="9144000" cy="2340864"/>
          </a:xfrm>
        </p:spPr>
        <p:txBody>
          <a:bodyPr>
            <a:normAutofit fontScale="90000"/>
          </a:bodyPr>
          <a:lstStyle/>
          <a:p>
            <a:r>
              <a:rPr lang="en-US" b="1" cap="all" spc="400" dirty="0">
                <a:solidFill>
                  <a:schemeClr val="bg1"/>
                </a:solidFill>
                <a:latin typeface="+mn-lt"/>
              </a:rPr>
              <a:t>Choosing </a:t>
            </a:r>
            <a:br>
              <a:rPr lang="en-US" b="1" cap="all" spc="400" dirty="0">
                <a:solidFill>
                  <a:schemeClr val="bg1"/>
                </a:solidFill>
                <a:latin typeface="+mn-lt"/>
              </a:rPr>
            </a:br>
            <a:r>
              <a:rPr lang="en-US" b="1" cap="all" spc="400" dirty="0">
                <a:solidFill>
                  <a:schemeClr val="bg1"/>
                </a:solidFill>
                <a:latin typeface="+mn-lt"/>
              </a:rPr>
              <a:t>waterfall vs Agile</a:t>
            </a:r>
            <a:endParaRPr lang="en-US" dirty="0"/>
          </a:p>
        </p:txBody>
      </p:sp>
    </p:spTree>
    <p:extLst>
      <p:ext uri="{BB962C8B-B14F-4D97-AF65-F5344CB8AC3E}">
        <p14:creationId xmlns:p14="http://schemas.microsoft.com/office/powerpoint/2010/main" val="1089359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E4D0-7810-772A-0ABF-22B696AEB07E}"/>
              </a:ext>
            </a:extLst>
          </p:cNvPr>
          <p:cNvSpPr>
            <a:spLocks noGrp="1"/>
          </p:cNvSpPr>
          <p:nvPr>
            <p:ph type="title"/>
          </p:nvPr>
        </p:nvSpPr>
        <p:spPr/>
        <p:txBody>
          <a:bodyPr/>
          <a:lstStyle/>
          <a:p>
            <a:r>
              <a:rPr lang="en-US" dirty="0"/>
              <a:t>Choosing Waterfall vs. Agile</a:t>
            </a:r>
          </a:p>
        </p:txBody>
      </p:sp>
      <p:sp>
        <p:nvSpPr>
          <p:cNvPr id="10" name="Text Placeholder 9">
            <a:extLst>
              <a:ext uri="{FF2B5EF4-FFF2-40B4-BE49-F238E27FC236}">
                <a16:creationId xmlns:a16="http://schemas.microsoft.com/office/drawing/2014/main" id="{0C891C34-4283-E43F-FF1B-562DBB9E2358}"/>
              </a:ext>
            </a:extLst>
          </p:cNvPr>
          <p:cNvSpPr>
            <a:spLocks noGrp="1"/>
          </p:cNvSpPr>
          <p:nvPr>
            <p:ph type="body" idx="1"/>
          </p:nvPr>
        </p:nvSpPr>
        <p:spPr>
          <a:xfrm>
            <a:off x="1444752" y="1400426"/>
            <a:ext cx="9054806" cy="823912"/>
          </a:xfrm>
        </p:spPr>
        <p:txBody>
          <a:bodyPr/>
          <a:lstStyle/>
          <a:p>
            <a:r>
              <a:rPr lang="en-US" dirty="0"/>
              <a:t>Factors to Consider</a:t>
            </a:r>
          </a:p>
        </p:txBody>
      </p:sp>
      <p:sp>
        <p:nvSpPr>
          <p:cNvPr id="11" name="Content Placeholder 10">
            <a:extLst>
              <a:ext uri="{FF2B5EF4-FFF2-40B4-BE49-F238E27FC236}">
                <a16:creationId xmlns:a16="http://schemas.microsoft.com/office/drawing/2014/main" id="{8EB87A49-E1FC-8E1E-53B8-370AC39E506C}"/>
              </a:ext>
            </a:extLst>
          </p:cNvPr>
          <p:cNvSpPr>
            <a:spLocks noGrp="1"/>
          </p:cNvSpPr>
          <p:nvPr>
            <p:ph sz="half" idx="2"/>
          </p:nvPr>
        </p:nvSpPr>
        <p:spPr>
          <a:xfrm>
            <a:off x="1444752" y="2224338"/>
            <a:ext cx="8669795" cy="4176462"/>
          </a:xfrm>
        </p:spPr>
        <p:txBody>
          <a:bodyPr>
            <a:normAutofit/>
          </a:bodyPr>
          <a:lstStyle/>
          <a:p>
            <a:r>
              <a:rPr lang="en-US" dirty="0"/>
              <a:t>Predictability </a:t>
            </a:r>
          </a:p>
          <a:p>
            <a:pPr lvl="2"/>
            <a:r>
              <a:rPr lang="en-US" dirty="0"/>
              <a:t>Waterfall – requirements are easily defined up front and there is a clear understanding of the final product vision. Changes are not expected.</a:t>
            </a:r>
          </a:p>
          <a:p>
            <a:pPr lvl="2"/>
            <a:r>
              <a:rPr lang="en-US" dirty="0"/>
              <a:t>Agile – requirements are defined as more information is known as the project progresses. Final product vision hard to determine at the start.</a:t>
            </a:r>
          </a:p>
          <a:p>
            <a:r>
              <a:rPr lang="en-US" dirty="0"/>
              <a:t>Client Involvement</a:t>
            </a:r>
          </a:p>
          <a:p>
            <a:pPr lvl="2"/>
            <a:r>
              <a:rPr lang="en-US" dirty="0"/>
              <a:t>Waterfall – project is familiar and client involvement is less necessary.</a:t>
            </a:r>
          </a:p>
          <a:p>
            <a:pPr lvl="2"/>
            <a:r>
              <a:rPr lang="en-US" dirty="0"/>
              <a:t>Agile – project is unfamiliar and harder to plan for. High client collaboration is necessary to develop a high-value product.</a:t>
            </a:r>
          </a:p>
          <a:p>
            <a:r>
              <a:rPr lang="en-US" dirty="0"/>
              <a:t>Timeline</a:t>
            </a:r>
          </a:p>
          <a:p>
            <a:pPr lvl="2"/>
            <a:r>
              <a:rPr lang="en-US" dirty="0"/>
              <a:t>Waterfall – fixed scope, easier to estimate timeline and plan for deadlines.</a:t>
            </a:r>
          </a:p>
          <a:p>
            <a:pPr lvl="2"/>
            <a:r>
              <a:rPr lang="en-US" dirty="0"/>
              <a:t>Agile – more flexible scope, harder to estimate, but easier to adjust to changes. </a:t>
            </a:r>
          </a:p>
        </p:txBody>
      </p:sp>
    </p:spTree>
    <p:extLst>
      <p:ext uri="{BB962C8B-B14F-4D97-AF65-F5344CB8AC3E}">
        <p14:creationId xmlns:p14="http://schemas.microsoft.com/office/powerpoint/2010/main" val="1009913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B28F-C9D7-439B-B863-44B4E851A0B0}"/>
              </a:ext>
            </a:extLst>
          </p:cNvPr>
          <p:cNvSpPr>
            <a:spLocks noGrp="1"/>
          </p:cNvSpPr>
          <p:nvPr>
            <p:ph type="ctrTitle"/>
          </p:nvPr>
        </p:nvSpPr>
        <p:spPr>
          <a:xfrm>
            <a:off x="6393180" y="886650"/>
            <a:ext cx="4434840" cy="886968"/>
          </a:xfrm>
        </p:spPr>
        <p:txBody>
          <a:bodyPr/>
          <a:lstStyle/>
          <a:p>
            <a:r>
              <a:rPr lang="en-US" dirty="0"/>
              <a:t>Summary</a:t>
            </a:r>
          </a:p>
        </p:txBody>
      </p:sp>
      <p:sp>
        <p:nvSpPr>
          <p:cNvPr id="8" name="Subtitle 7">
            <a:extLst>
              <a:ext uri="{FF2B5EF4-FFF2-40B4-BE49-F238E27FC236}">
                <a16:creationId xmlns:a16="http://schemas.microsoft.com/office/drawing/2014/main" id="{50061247-EA4F-4DFA-AFCE-648487762CF7}"/>
              </a:ext>
            </a:extLst>
          </p:cNvPr>
          <p:cNvSpPr>
            <a:spLocks noGrp="1"/>
          </p:cNvSpPr>
          <p:nvPr>
            <p:ph type="subTitle" idx="1"/>
          </p:nvPr>
        </p:nvSpPr>
        <p:spPr>
          <a:xfrm>
            <a:off x="6393180" y="1966595"/>
            <a:ext cx="4434840" cy="4754880"/>
          </a:xfrm>
        </p:spPr>
        <p:txBody>
          <a:bodyPr/>
          <a:lstStyle/>
          <a:p>
            <a:r>
              <a:rPr lang="en-US" dirty="0"/>
              <a:t>To conclude, by using a Scrum-agile approach in developing the application for SNHU Travel, we were able to produce a higher quality product focused on the customer. Although it will be a difficult transition, shifting all </a:t>
            </a:r>
            <a:r>
              <a:rPr lang="en-US" dirty="0" err="1"/>
              <a:t>ChadaTech’s</a:t>
            </a:r>
            <a:r>
              <a:rPr lang="en-US" dirty="0"/>
              <a:t> development teams to a Scrum-agile approach, will enhance the product and build a more cohesive corporate culture.</a:t>
            </a:r>
          </a:p>
        </p:txBody>
      </p:sp>
      <p:pic>
        <p:nvPicPr>
          <p:cNvPr id="22" name="Picture Placeholder 21" descr="mountains under near dusk sky">
            <a:extLst>
              <a:ext uri="{FF2B5EF4-FFF2-40B4-BE49-F238E27FC236}">
                <a16:creationId xmlns:a16="http://schemas.microsoft.com/office/drawing/2014/main" id="{D8AC51EB-1C22-4303-8354-FC97950C7DE6}"/>
              </a:ext>
            </a:extLst>
          </p:cNvPr>
          <p:cNvPicPr>
            <a:picLocks noGrp="1" noChangeAspect="1"/>
          </p:cNvPicPr>
          <p:nvPr>
            <p:ph type="pic" sz="quarter" idx="13"/>
          </p:nvPr>
        </p:nvPicPr>
        <p:blipFill rotWithShape="1">
          <a:blip r:embed="rId2"/>
          <a:srcRect t="63" b="63"/>
          <a:stretch/>
        </p:blipFill>
        <p:spPr/>
      </p:pic>
      <p:pic>
        <p:nvPicPr>
          <p:cNvPr id="18" name="Picture Placeholder 17" descr="mountains at sunset">
            <a:extLst>
              <a:ext uri="{FF2B5EF4-FFF2-40B4-BE49-F238E27FC236}">
                <a16:creationId xmlns:a16="http://schemas.microsoft.com/office/drawing/2014/main" id="{B503D699-E643-4969-9463-5C6331D0C869}"/>
              </a:ext>
            </a:extLst>
          </p:cNvPr>
          <p:cNvPicPr>
            <a:picLocks noGrp="1" noChangeAspect="1"/>
          </p:cNvPicPr>
          <p:nvPr>
            <p:ph type="pic" sz="quarter" idx="14"/>
          </p:nvPr>
        </p:nvPicPr>
        <p:blipFill rotWithShape="1">
          <a:blip r:embed="rId3"/>
          <a:srcRect t="177" b="177"/>
          <a:stretch/>
        </p:blipFill>
        <p:spPr/>
      </p:pic>
      <p:pic>
        <p:nvPicPr>
          <p:cNvPr id="20" name="Picture Placeholder 19" descr="mountains at sunset">
            <a:extLst>
              <a:ext uri="{FF2B5EF4-FFF2-40B4-BE49-F238E27FC236}">
                <a16:creationId xmlns:a16="http://schemas.microsoft.com/office/drawing/2014/main" id="{B8714555-7486-4DD7-A96C-52C276483584}"/>
              </a:ext>
            </a:extLst>
          </p:cNvPr>
          <p:cNvPicPr>
            <a:picLocks noGrp="1" noChangeAspect="1"/>
          </p:cNvPicPr>
          <p:nvPr>
            <p:ph type="pic" sz="quarter" idx="15"/>
          </p:nvPr>
        </p:nvPicPr>
        <p:blipFill rotWithShape="1">
          <a:blip r:embed="rId4"/>
          <a:srcRect t="209" b="209"/>
          <a:stretch/>
        </p:blipFill>
        <p:spPr/>
      </p:pic>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11"/>
          </p:nvPr>
        </p:nvSpPr>
        <p:spPr/>
        <p:txBody>
          <a:bodyPr/>
          <a:lstStyle/>
          <a:p>
            <a:r>
              <a:rPr lang="en-US" dirty="0"/>
              <a:t>The shift to agile</a:t>
            </a:r>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p:txBody>
          <a:bodyPr/>
          <a:lstStyle/>
          <a:p>
            <a:fld id="{D8DA9DAA-006C-4F4B-980E-E3DF019B24E2}" type="slidenum">
              <a:rPr lang="en-US" smtClean="0"/>
              <a:pPr/>
              <a:t>17</a:t>
            </a:fld>
            <a:endParaRPr lang="en-US" dirty="0"/>
          </a:p>
        </p:txBody>
      </p:sp>
    </p:spTree>
    <p:extLst>
      <p:ext uri="{BB962C8B-B14F-4D97-AF65-F5344CB8AC3E}">
        <p14:creationId xmlns:p14="http://schemas.microsoft.com/office/powerpoint/2010/main" val="3584772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CC8B2-0C7A-FC71-7C22-0D3851A29E9D}"/>
              </a:ext>
            </a:extLst>
          </p:cNvPr>
          <p:cNvSpPr>
            <a:spLocks noGrp="1"/>
          </p:cNvSpPr>
          <p:nvPr>
            <p:ph type="title"/>
          </p:nvPr>
        </p:nvSpPr>
        <p:spPr/>
        <p:txBody>
          <a:bodyPr/>
          <a:lstStyle/>
          <a:p>
            <a:r>
              <a:rPr lang="en-US" dirty="0"/>
              <a:t>References</a:t>
            </a:r>
          </a:p>
        </p:txBody>
      </p:sp>
      <p:sp>
        <p:nvSpPr>
          <p:cNvPr id="4" name="Content Placeholder 3">
            <a:extLst>
              <a:ext uri="{FF2B5EF4-FFF2-40B4-BE49-F238E27FC236}">
                <a16:creationId xmlns:a16="http://schemas.microsoft.com/office/drawing/2014/main" id="{2C7AF8D0-6A24-82D3-A7FA-45AC720CBB20}"/>
              </a:ext>
            </a:extLst>
          </p:cNvPr>
          <p:cNvSpPr>
            <a:spLocks noGrp="1"/>
          </p:cNvSpPr>
          <p:nvPr>
            <p:ph sz="half" idx="2"/>
          </p:nvPr>
        </p:nvSpPr>
        <p:spPr>
          <a:xfrm>
            <a:off x="1542288" y="1690688"/>
            <a:ext cx="8925186" cy="3684588"/>
          </a:xfrm>
        </p:spPr>
        <p:txBody>
          <a:bodyPr/>
          <a:lstStyle/>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Cobb, C. G. (2015).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The Project Manager’s Guide to Mastering Agile: Principles and 	Practices for an Adaptive Approach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(1st ed.) [E-book]. Wiley.</a:t>
            </a:r>
          </a:p>
          <a:p>
            <a:pPr marL="0" indent="0">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i="1" dirty="0">
                <a:effectLst/>
                <a:latin typeface="Times New Roman" panose="02020603050405020304" pitchFamily="18" charset="0"/>
              </a:rPr>
              <a:t>CS250-Module One: SDLC Methodologies</a:t>
            </a:r>
            <a:r>
              <a:rPr lang="en-US" sz="1800" dirty="0">
                <a:effectLst/>
                <a:latin typeface="Times New Roman" panose="02020603050405020304" pitchFamily="18" charset="0"/>
              </a:rPr>
              <a:t>. (2022). [Slides]. SNHU-Media. http://snhu-	media.snhu.edu/files/course_repository/undergraduate/cs/cs250/storyline/mod1/story	_html5.html</a:t>
            </a:r>
          </a:p>
          <a:p>
            <a:pPr marL="0" indent="0">
              <a:buNone/>
            </a:pPr>
            <a:endParaRPr lang="en-US" sz="1800" dirty="0">
              <a:effectLst/>
              <a:latin typeface="Times New Roman" panose="02020603050405020304" pitchFamily="18" charset="0"/>
            </a:endParaRPr>
          </a:p>
          <a:p>
            <a:pPr marL="0" indent="0">
              <a:buNone/>
            </a:pPr>
            <a:r>
              <a:rPr lang="en-US" sz="1800" i="1" dirty="0">
                <a:effectLst/>
                <a:latin typeface="Times New Roman" panose="02020603050405020304" pitchFamily="18" charset="0"/>
              </a:rPr>
              <a:t>SDLC - Waterfall Model</a:t>
            </a:r>
            <a:r>
              <a:rPr lang="en-US" sz="1800" dirty="0">
                <a:effectLst/>
                <a:latin typeface="Times New Roman" panose="02020603050405020304" pitchFamily="18" charset="0"/>
              </a:rPr>
              <a:t>. (n.d.). </a:t>
            </a:r>
            <a:r>
              <a:rPr lang="en-US" sz="1800" dirty="0" err="1">
                <a:effectLst/>
                <a:latin typeface="Times New Roman" panose="02020603050405020304" pitchFamily="18" charset="0"/>
              </a:rPr>
              <a:t>TutorialsPoint</a:t>
            </a:r>
            <a:r>
              <a:rPr lang="en-US" sz="1800" dirty="0">
                <a:effectLst/>
                <a:latin typeface="Times New Roman" panose="02020603050405020304" pitchFamily="18" charset="0"/>
              </a:rPr>
              <a:t>. 	https://www.tutorialspoint.com/sdlc/sdlc_waterfall_model.htm</a:t>
            </a: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108701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p:txBody>
          <a:bodyPr/>
          <a:lstStyle/>
          <a:p>
            <a:r>
              <a:rPr lang="en-US" b="1" cap="all" spc="400" dirty="0">
                <a:solidFill>
                  <a:schemeClr val="bg1"/>
                </a:solidFill>
                <a:latin typeface="+mn-lt"/>
              </a:rPr>
              <a:t>Agenda</a:t>
            </a:r>
            <a:endParaRPr lang="en-US"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p:txBody>
          <a:bodyPr/>
          <a:lstStyle/>
          <a:p>
            <a:pPr algn="r"/>
            <a:r>
              <a:rPr lang="en-US" dirty="0"/>
              <a:t>Scrum-agile Team Roles</a:t>
            </a:r>
            <a:endParaRPr lang="en-US" sz="1800" dirty="0">
              <a:solidFill>
                <a:schemeClr val="bg1"/>
              </a:solidFill>
            </a:endParaRPr>
          </a:p>
          <a:p>
            <a:pPr algn="r"/>
            <a:r>
              <a:rPr lang="en-US" sz="1800" dirty="0">
                <a:solidFill>
                  <a:schemeClr val="bg1"/>
                </a:solidFill>
              </a:rPr>
              <a:t>SDLC Phases in Agile</a:t>
            </a:r>
          </a:p>
          <a:p>
            <a:pPr algn="r"/>
            <a:r>
              <a:rPr lang="en-US" sz="1800" dirty="0">
                <a:solidFill>
                  <a:schemeClr val="bg1"/>
                </a:solidFill>
              </a:rPr>
              <a:t>In-contrast: Waterfall Development</a:t>
            </a:r>
          </a:p>
          <a:p>
            <a:pPr algn="r"/>
            <a:r>
              <a:rPr lang="en-US" sz="1800" dirty="0">
                <a:solidFill>
                  <a:schemeClr val="bg1"/>
                </a:solidFill>
              </a:rPr>
              <a:t>Choosing Waterfall vs. Agile</a:t>
            </a:r>
          </a:p>
        </p:txBody>
      </p:sp>
      <p:pic>
        <p:nvPicPr>
          <p:cNvPr id="6" name="Picture Placeholder 5" descr="mountains at sunset">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2"/>
          <a:srcRect/>
          <a:stretch/>
        </p:blipFill>
        <p:spPr/>
      </p:pic>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p:txBody>
          <a:bodyPr/>
          <a:lstStyle/>
          <a:p>
            <a:r>
              <a:rPr lang="en-US" dirty="0"/>
              <a:t>The shift to agile</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161359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lstStyle/>
          <a:p>
            <a:r>
              <a:rPr lang="en-US" sz="2000" dirty="0"/>
              <a:t>This presentation will give an overview of the Scrum-agile approach, its key facets, and will examine the </a:t>
            </a:r>
            <a:r>
              <a:rPr lang="en-US" dirty="0"/>
              <a:t>differences in processes between waterfall and agile development approaches.</a:t>
            </a:r>
            <a:endParaRPr lang="en-US" sz="2000" dirty="0"/>
          </a:p>
          <a:p>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The shift to agile</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a:t>
            </a:fld>
            <a:endParaRPr lang="en-US" dirty="0"/>
          </a:p>
        </p:txBody>
      </p:sp>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Scrum-agile </a:t>
            </a:r>
            <a:br>
              <a:rPr lang="en-US" b="1" cap="all" spc="400" dirty="0">
                <a:solidFill>
                  <a:schemeClr val="bg1"/>
                </a:solidFill>
                <a:latin typeface="+mn-lt"/>
              </a:rPr>
            </a:br>
            <a:r>
              <a:rPr lang="en-US" b="1" cap="all" spc="400" dirty="0">
                <a:solidFill>
                  <a:schemeClr val="bg1"/>
                </a:solidFill>
                <a:latin typeface="+mn-lt"/>
              </a:rPr>
              <a:t>team roles</a:t>
            </a:r>
            <a:endParaRPr lang="en-US" dirty="0"/>
          </a:p>
        </p:txBody>
      </p:sp>
    </p:spTree>
    <p:extLst>
      <p:ext uri="{BB962C8B-B14F-4D97-AF65-F5344CB8AC3E}">
        <p14:creationId xmlns:p14="http://schemas.microsoft.com/office/powerpoint/2010/main" val="2227882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56137-E0DC-4DB8-EFE2-473A4661BA0A}"/>
              </a:ext>
            </a:extLst>
          </p:cNvPr>
          <p:cNvSpPr>
            <a:spLocks noGrp="1"/>
          </p:cNvSpPr>
          <p:nvPr>
            <p:ph type="title"/>
          </p:nvPr>
        </p:nvSpPr>
        <p:spPr/>
        <p:txBody>
          <a:bodyPr/>
          <a:lstStyle/>
          <a:p>
            <a:r>
              <a:rPr lang="en-US" dirty="0"/>
              <a:t>Scrum-Agile Team Roles</a:t>
            </a:r>
          </a:p>
        </p:txBody>
      </p:sp>
      <p:sp>
        <p:nvSpPr>
          <p:cNvPr id="3" name="Text Placeholder 2">
            <a:extLst>
              <a:ext uri="{FF2B5EF4-FFF2-40B4-BE49-F238E27FC236}">
                <a16:creationId xmlns:a16="http://schemas.microsoft.com/office/drawing/2014/main" id="{146F924B-E2C1-25B8-892B-9434892639CE}"/>
              </a:ext>
            </a:extLst>
          </p:cNvPr>
          <p:cNvSpPr>
            <a:spLocks noGrp="1"/>
          </p:cNvSpPr>
          <p:nvPr>
            <p:ph type="body" idx="1"/>
          </p:nvPr>
        </p:nvSpPr>
        <p:spPr/>
        <p:txBody>
          <a:bodyPr/>
          <a:lstStyle/>
          <a:p>
            <a:r>
              <a:rPr lang="en-US" dirty="0"/>
              <a:t>Scrum Master</a:t>
            </a:r>
          </a:p>
        </p:txBody>
      </p:sp>
      <p:sp>
        <p:nvSpPr>
          <p:cNvPr id="4" name="Content Placeholder 3">
            <a:extLst>
              <a:ext uri="{FF2B5EF4-FFF2-40B4-BE49-F238E27FC236}">
                <a16:creationId xmlns:a16="http://schemas.microsoft.com/office/drawing/2014/main" id="{E8ECC159-CB6F-E43F-1023-64D0470D6CFC}"/>
              </a:ext>
            </a:extLst>
          </p:cNvPr>
          <p:cNvSpPr>
            <a:spLocks noGrp="1"/>
          </p:cNvSpPr>
          <p:nvPr>
            <p:ph sz="half" idx="2"/>
          </p:nvPr>
        </p:nvSpPr>
        <p:spPr/>
        <p:txBody>
          <a:bodyPr>
            <a:normAutofit lnSpcReduction="10000"/>
          </a:bodyPr>
          <a:lstStyle/>
          <a:p>
            <a:r>
              <a:rPr lang="en-US" dirty="0"/>
              <a:t>Ensures Scrum is understood and enacted.</a:t>
            </a:r>
          </a:p>
          <a:p>
            <a:r>
              <a:rPr lang="en-US" dirty="0"/>
              <a:t>Ensures that the Scrum team adheres to Scrum theory, practices, and rules.</a:t>
            </a:r>
          </a:p>
          <a:p>
            <a:r>
              <a:rPr lang="en-US" dirty="0"/>
              <a:t>Ensures effective Product Backlog management.</a:t>
            </a:r>
          </a:p>
          <a:p>
            <a:r>
              <a:rPr lang="en-US" dirty="0"/>
              <a:t>Helps the development team create high-value products.</a:t>
            </a:r>
          </a:p>
          <a:p>
            <a:r>
              <a:rPr lang="en-US" dirty="0"/>
              <a:t>Removes challenges slowing progress.</a:t>
            </a:r>
          </a:p>
          <a:p>
            <a:r>
              <a:rPr lang="en-US" dirty="0"/>
              <a:t>Facilitates Scrum events.</a:t>
            </a:r>
          </a:p>
        </p:txBody>
      </p:sp>
      <p:sp>
        <p:nvSpPr>
          <p:cNvPr id="5" name="Text Placeholder 4">
            <a:extLst>
              <a:ext uri="{FF2B5EF4-FFF2-40B4-BE49-F238E27FC236}">
                <a16:creationId xmlns:a16="http://schemas.microsoft.com/office/drawing/2014/main" id="{C97DBCD4-9728-9135-14FB-C9C57814C798}"/>
              </a:ext>
            </a:extLst>
          </p:cNvPr>
          <p:cNvSpPr>
            <a:spLocks noGrp="1"/>
          </p:cNvSpPr>
          <p:nvPr>
            <p:ph type="body" sz="quarter" idx="3"/>
          </p:nvPr>
        </p:nvSpPr>
        <p:spPr/>
        <p:txBody>
          <a:bodyPr/>
          <a:lstStyle/>
          <a:p>
            <a:r>
              <a:rPr lang="en-US" dirty="0"/>
              <a:t>Product Owner</a:t>
            </a:r>
          </a:p>
        </p:txBody>
      </p:sp>
      <p:sp>
        <p:nvSpPr>
          <p:cNvPr id="6" name="Content Placeholder 5">
            <a:extLst>
              <a:ext uri="{FF2B5EF4-FFF2-40B4-BE49-F238E27FC236}">
                <a16:creationId xmlns:a16="http://schemas.microsoft.com/office/drawing/2014/main" id="{2CFD5E49-10E6-E722-1E80-EFEFE15CFEE1}"/>
              </a:ext>
            </a:extLst>
          </p:cNvPr>
          <p:cNvSpPr>
            <a:spLocks noGrp="1"/>
          </p:cNvSpPr>
          <p:nvPr>
            <p:ph sz="quarter" idx="4"/>
          </p:nvPr>
        </p:nvSpPr>
        <p:spPr/>
        <p:txBody>
          <a:bodyPr>
            <a:normAutofit lnSpcReduction="10000"/>
          </a:bodyPr>
          <a:lstStyle/>
          <a:p>
            <a:r>
              <a:rPr lang="en-US" dirty="0"/>
              <a:t>Maximizes the value of the product and the work of the Development team.</a:t>
            </a:r>
          </a:p>
          <a:p>
            <a:r>
              <a:rPr lang="en-US" dirty="0"/>
              <a:t>Sole person responsible for managing the Product Backlog.</a:t>
            </a:r>
          </a:p>
          <a:p>
            <a:r>
              <a:rPr lang="en-US" dirty="0"/>
              <a:t>Represents the business sponsor.</a:t>
            </a:r>
          </a:p>
          <a:p>
            <a:r>
              <a:rPr lang="en-US" dirty="0"/>
              <a:t>Decision maker.</a:t>
            </a:r>
          </a:p>
          <a:p>
            <a:r>
              <a:rPr lang="en-US" dirty="0"/>
              <a:t>Provides direction to the team and prioritizes the work to be done.</a:t>
            </a:r>
          </a:p>
        </p:txBody>
      </p:sp>
    </p:spTree>
    <p:extLst>
      <p:ext uri="{BB962C8B-B14F-4D97-AF65-F5344CB8AC3E}">
        <p14:creationId xmlns:p14="http://schemas.microsoft.com/office/powerpoint/2010/main" val="1053687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E4D0-7810-772A-0ABF-22B696AEB07E}"/>
              </a:ext>
            </a:extLst>
          </p:cNvPr>
          <p:cNvSpPr>
            <a:spLocks noGrp="1"/>
          </p:cNvSpPr>
          <p:nvPr>
            <p:ph type="title"/>
          </p:nvPr>
        </p:nvSpPr>
        <p:spPr/>
        <p:txBody>
          <a:bodyPr/>
          <a:lstStyle/>
          <a:p>
            <a:r>
              <a:rPr lang="en-US" dirty="0"/>
              <a:t>Scrum-Agile Team Roles</a:t>
            </a:r>
          </a:p>
        </p:txBody>
      </p:sp>
      <p:sp>
        <p:nvSpPr>
          <p:cNvPr id="3" name="Text Placeholder 2">
            <a:extLst>
              <a:ext uri="{FF2B5EF4-FFF2-40B4-BE49-F238E27FC236}">
                <a16:creationId xmlns:a16="http://schemas.microsoft.com/office/drawing/2014/main" id="{70396B96-73BD-E723-CCF5-B9AA586DDD66}"/>
              </a:ext>
            </a:extLst>
          </p:cNvPr>
          <p:cNvSpPr>
            <a:spLocks noGrp="1"/>
          </p:cNvSpPr>
          <p:nvPr>
            <p:ph type="body" idx="1"/>
          </p:nvPr>
        </p:nvSpPr>
        <p:spPr/>
        <p:txBody>
          <a:bodyPr/>
          <a:lstStyle/>
          <a:p>
            <a:r>
              <a:rPr lang="en-US" dirty="0"/>
              <a:t>Tester</a:t>
            </a:r>
          </a:p>
        </p:txBody>
      </p:sp>
      <p:sp>
        <p:nvSpPr>
          <p:cNvPr id="4" name="Content Placeholder 3">
            <a:extLst>
              <a:ext uri="{FF2B5EF4-FFF2-40B4-BE49-F238E27FC236}">
                <a16:creationId xmlns:a16="http://schemas.microsoft.com/office/drawing/2014/main" id="{5A3446DF-2209-057D-B8E1-6221B2497BF3}"/>
              </a:ext>
            </a:extLst>
          </p:cNvPr>
          <p:cNvSpPr>
            <a:spLocks noGrp="1"/>
          </p:cNvSpPr>
          <p:nvPr>
            <p:ph sz="half" idx="2"/>
          </p:nvPr>
        </p:nvSpPr>
        <p:spPr/>
        <p:txBody>
          <a:bodyPr/>
          <a:lstStyle/>
          <a:p>
            <a:r>
              <a:rPr lang="en-US" dirty="0"/>
              <a:t>Defines acceptance criteria and acceptance tests.</a:t>
            </a:r>
          </a:p>
          <a:p>
            <a:r>
              <a:rPr lang="en-US" dirty="0"/>
              <a:t>Clarifies any ambiguity found in the code and user stories.</a:t>
            </a:r>
          </a:p>
          <a:p>
            <a:r>
              <a:rPr lang="en-US" dirty="0"/>
              <a:t>Executes test and analyzes results.</a:t>
            </a:r>
          </a:p>
          <a:p>
            <a:r>
              <a:rPr lang="en-US" dirty="0"/>
              <a:t>Collaborates with the team to resolve any issues and defects.</a:t>
            </a:r>
          </a:p>
        </p:txBody>
      </p:sp>
      <p:sp>
        <p:nvSpPr>
          <p:cNvPr id="5" name="Text Placeholder 4">
            <a:extLst>
              <a:ext uri="{FF2B5EF4-FFF2-40B4-BE49-F238E27FC236}">
                <a16:creationId xmlns:a16="http://schemas.microsoft.com/office/drawing/2014/main" id="{5F814730-5935-CD46-04BA-D89DF56738C1}"/>
              </a:ext>
            </a:extLst>
          </p:cNvPr>
          <p:cNvSpPr>
            <a:spLocks noGrp="1"/>
          </p:cNvSpPr>
          <p:nvPr>
            <p:ph type="body" sz="quarter" idx="3"/>
          </p:nvPr>
        </p:nvSpPr>
        <p:spPr/>
        <p:txBody>
          <a:bodyPr/>
          <a:lstStyle/>
          <a:p>
            <a:r>
              <a:rPr lang="en-US" dirty="0"/>
              <a:t>Developer</a:t>
            </a:r>
          </a:p>
        </p:txBody>
      </p:sp>
      <p:sp>
        <p:nvSpPr>
          <p:cNvPr id="6" name="Content Placeholder 5">
            <a:extLst>
              <a:ext uri="{FF2B5EF4-FFF2-40B4-BE49-F238E27FC236}">
                <a16:creationId xmlns:a16="http://schemas.microsoft.com/office/drawing/2014/main" id="{24A1E6E4-047C-B26F-E750-A9E796ADE695}"/>
              </a:ext>
            </a:extLst>
          </p:cNvPr>
          <p:cNvSpPr>
            <a:spLocks noGrp="1"/>
          </p:cNvSpPr>
          <p:nvPr>
            <p:ph sz="quarter" idx="4"/>
          </p:nvPr>
        </p:nvSpPr>
        <p:spPr/>
        <p:txBody>
          <a:bodyPr/>
          <a:lstStyle/>
          <a:p>
            <a:r>
              <a:rPr lang="en-US" dirty="0"/>
              <a:t>Designs and develops code according to solid software engineering practices.</a:t>
            </a:r>
          </a:p>
          <a:p>
            <a:r>
              <a:rPr lang="en-US" dirty="0"/>
              <a:t>Participates in peer reviews.</a:t>
            </a:r>
          </a:p>
          <a:p>
            <a:r>
              <a:rPr lang="en-US" dirty="0"/>
              <a:t>Collaborates with the team to produce just enough design so there is room to iterate.</a:t>
            </a:r>
          </a:p>
        </p:txBody>
      </p:sp>
    </p:spTree>
    <p:extLst>
      <p:ext uri="{BB962C8B-B14F-4D97-AF65-F5344CB8AC3E}">
        <p14:creationId xmlns:p14="http://schemas.microsoft.com/office/powerpoint/2010/main" val="1897221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2258568"/>
            <a:ext cx="9144000" cy="2340864"/>
          </a:xfrm>
        </p:spPr>
        <p:txBody>
          <a:bodyPr>
            <a:normAutofit fontScale="90000"/>
          </a:bodyPr>
          <a:lstStyle/>
          <a:p>
            <a:r>
              <a:rPr lang="en-US" b="1" cap="all" spc="400" dirty="0">
                <a:solidFill>
                  <a:schemeClr val="bg1"/>
                </a:solidFill>
                <a:latin typeface="+mn-lt"/>
              </a:rPr>
              <a:t>Software development lifecycle phases in agile</a:t>
            </a:r>
            <a:endParaRPr lang="en-US" dirty="0"/>
          </a:p>
        </p:txBody>
      </p:sp>
    </p:spTree>
    <p:extLst>
      <p:ext uri="{BB962C8B-B14F-4D97-AF65-F5344CB8AC3E}">
        <p14:creationId xmlns:p14="http://schemas.microsoft.com/office/powerpoint/2010/main" val="2827827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E4D0-7810-772A-0ABF-22B696AEB07E}"/>
              </a:ext>
            </a:extLst>
          </p:cNvPr>
          <p:cNvSpPr>
            <a:spLocks noGrp="1"/>
          </p:cNvSpPr>
          <p:nvPr>
            <p:ph type="title"/>
          </p:nvPr>
        </p:nvSpPr>
        <p:spPr/>
        <p:txBody>
          <a:bodyPr/>
          <a:lstStyle/>
          <a:p>
            <a:r>
              <a:rPr lang="en-US" dirty="0"/>
              <a:t>Phases of the SDLC in Agile</a:t>
            </a:r>
          </a:p>
        </p:txBody>
      </p:sp>
      <p:sp>
        <p:nvSpPr>
          <p:cNvPr id="13" name="Text Placeholder 12">
            <a:extLst>
              <a:ext uri="{FF2B5EF4-FFF2-40B4-BE49-F238E27FC236}">
                <a16:creationId xmlns:a16="http://schemas.microsoft.com/office/drawing/2014/main" id="{F0CBA004-512F-929A-D1E4-4E2A2580CE30}"/>
              </a:ext>
            </a:extLst>
          </p:cNvPr>
          <p:cNvSpPr>
            <a:spLocks noGrp="1"/>
          </p:cNvSpPr>
          <p:nvPr>
            <p:ph type="body" idx="1"/>
          </p:nvPr>
        </p:nvSpPr>
        <p:spPr/>
        <p:txBody>
          <a:bodyPr/>
          <a:lstStyle/>
          <a:p>
            <a:r>
              <a:rPr lang="en-US" dirty="0"/>
              <a:t>SDLC Phases</a:t>
            </a:r>
          </a:p>
        </p:txBody>
      </p:sp>
      <p:sp>
        <p:nvSpPr>
          <p:cNvPr id="14" name="Content Placeholder 13">
            <a:extLst>
              <a:ext uri="{FF2B5EF4-FFF2-40B4-BE49-F238E27FC236}">
                <a16:creationId xmlns:a16="http://schemas.microsoft.com/office/drawing/2014/main" id="{9073F658-32AF-7791-F6A0-350E6E381304}"/>
              </a:ext>
            </a:extLst>
          </p:cNvPr>
          <p:cNvSpPr>
            <a:spLocks noGrp="1"/>
          </p:cNvSpPr>
          <p:nvPr>
            <p:ph sz="half" idx="2"/>
          </p:nvPr>
        </p:nvSpPr>
        <p:spPr/>
        <p:txBody>
          <a:bodyPr/>
          <a:lstStyle/>
          <a:p>
            <a:r>
              <a:rPr lang="en-US" dirty="0"/>
              <a:t>Planning</a:t>
            </a:r>
          </a:p>
          <a:p>
            <a:r>
              <a:rPr lang="en-US" dirty="0"/>
              <a:t>Requirements</a:t>
            </a:r>
          </a:p>
          <a:p>
            <a:r>
              <a:rPr lang="en-US" dirty="0"/>
              <a:t>Design</a:t>
            </a:r>
          </a:p>
          <a:p>
            <a:r>
              <a:rPr lang="en-US" dirty="0"/>
              <a:t>Development</a:t>
            </a:r>
          </a:p>
          <a:p>
            <a:r>
              <a:rPr lang="en-US" dirty="0"/>
              <a:t>Testing</a:t>
            </a:r>
          </a:p>
          <a:p>
            <a:r>
              <a:rPr lang="en-US" dirty="0"/>
              <a:t>Deployment</a:t>
            </a:r>
          </a:p>
          <a:p>
            <a:r>
              <a:rPr lang="en-US" dirty="0"/>
              <a:t>Maintenance</a:t>
            </a:r>
          </a:p>
        </p:txBody>
      </p:sp>
      <p:sp>
        <p:nvSpPr>
          <p:cNvPr id="15" name="Text Placeholder 14">
            <a:extLst>
              <a:ext uri="{FF2B5EF4-FFF2-40B4-BE49-F238E27FC236}">
                <a16:creationId xmlns:a16="http://schemas.microsoft.com/office/drawing/2014/main" id="{E24ADC6A-CE44-CD00-998C-8F3DA2B87FFE}"/>
              </a:ext>
            </a:extLst>
          </p:cNvPr>
          <p:cNvSpPr>
            <a:spLocks noGrp="1"/>
          </p:cNvSpPr>
          <p:nvPr>
            <p:ph type="body" sz="quarter" idx="3"/>
          </p:nvPr>
        </p:nvSpPr>
        <p:spPr>
          <a:xfrm>
            <a:off x="5004174" y="1690688"/>
            <a:ext cx="4553712" cy="823912"/>
          </a:xfrm>
        </p:spPr>
        <p:txBody>
          <a:bodyPr/>
          <a:lstStyle/>
          <a:p>
            <a:r>
              <a:rPr lang="en-US" dirty="0"/>
              <a:t>Scrum-Agile Methodology </a:t>
            </a:r>
          </a:p>
        </p:txBody>
      </p:sp>
      <p:sp>
        <p:nvSpPr>
          <p:cNvPr id="16" name="Content Placeholder 15">
            <a:extLst>
              <a:ext uri="{FF2B5EF4-FFF2-40B4-BE49-F238E27FC236}">
                <a16:creationId xmlns:a16="http://schemas.microsoft.com/office/drawing/2014/main" id="{577D5E9B-9C0E-23AC-F01D-F53AA515F4D7}"/>
              </a:ext>
            </a:extLst>
          </p:cNvPr>
          <p:cNvSpPr>
            <a:spLocks noGrp="1"/>
          </p:cNvSpPr>
          <p:nvPr>
            <p:ph sz="quarter" idx="4"/>
          </p:nvPr>
        </p:nvSpPr>
        <p:spPr>
          <a:xfrm>
            <a:off x="5004174" y="2505075"/>
            <a:ext cx="6351214" cy="3684588"/>
          </a:xfrm>
        </p:spPr>
        <p:txBody>
          <a:bodyPr/>
          <a:lstStyle/>
          <a:p>
            <a:r>
              <a:rPr lang="en-US" dirty="0"/>
              <a:t>Adaptive, continuous improvement method that focuses on short iterations.</a:t>
            </a:r>
          </a:p>
          <a:p>
            <a:r>
              <a:rPr lang="en-US" dirty="0"/>
              <a:t>Empirical process with frequent adaptations and inspections.</a:t>
            </a:r>
          </a:p>
          <a:p>
            <a:r>
              <a:rPr lang="en-US" dirty="0"/>
              <a:t>Trial and error approach.</a:t>
            </a:r>
          </a:p>
          <a:p>
            <a:r>
              <a:rPr lang="en-US" dirty="0"/>
              <a:t>Information is acquired by means of experimentation and observation.</a:t>
            </a:r>
          </a:p>
          <a:p>
            <a:r>
              <a:rPr lang="en-US" dirty="0"/>
              <a:t>The phases of the SDLC are cyclical rather than a linear, sequential process.</a:t>
            </a:r>
          </a:p>
        </p:txBody>
      </p:sp>
    </p:spTree>
    <p:extLst>
      <p:ext uri="{BB962C8B-B14F-4D97-AF65-F5344CB8AC3E}">
        <p14:creationId xmlns:p14="http://schemas.microsoft.com/office/powerpoint/2010/main" val="1655351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E4D0-7810-772A-0ABF-22B696AEB07E}"/>
              </a:ext>
            </a:extLst>
          </p:cNvPr>
          <p:cNvSpPr>
            <a:spLocks noGrp="1"/>
          </p:cNvSpPr>
          <p:nvPr>
            <p:ph type="title"/>
          </p:nvPr>
        </p:nvSpPr>
        <p:spPr/>
        <p:txBody>
          <a:bodyPr/>
          <a:lstStyle/>
          <a:p>
            <a:r>
              <a:rPr lang="en-US" dirty="0"/>
              <a:t>Phases of the SDLC in Agile</a:t>
            </a:r>
          </a:p>
        </p:txBody>
      </p:sp>
      <p:sp>
        <p:nvSpPr>
          <p:cNvPr id="10" name="Text Placeholder 9">
            <a:extLst>
              <a:ext uri="{FF2B5EF4-FFF2-40B4-BE49-F238E27FC236}">
                <a16:creationId xmlns:a16="http://schemas.microsoft.com/office/drawing/2014/main" id="{0C891C34-4283-E43F-FF1B-562DBB9E2358}"/>
              </a:ext>
            </a:extLst>
          </p:cNvPr>
          <p:cNvSpPr>
            <a:spLocks noGrp="1"/>
          </p:cNvSpPr>
          <p:nvPr>
            <p:ph type="body" idx="1"/>
          </p:nvPr>
        </p:nvSpPr>
        <p:spPr/>
        <p:txBody>
          <a:bodyPr/>
          <a:lstStyle/>
          <a:p>
            <a:r>
              <a:rPr lang="en-US" dirty="0"/>
              <a:t>Planning</a:t>
            </a:r>
          </a:p>
        </p:txBody>
      </p:sp>
      <p:sp>
        <p:nvSpPr>
          <p:cNvPr id="11" name="Content Placeholder 10">
            <a:extLst>
              <a:ext uri="{FF2B5EF4-FFF2-40B4-BE49-F238E27FC236}">
                <a16:creationId xmlns:a16="http://schemas.microsoft.com/office/drawing/2014/main" id="{8EB87A49-E1FC-8E1E-53B8-370AC39E506C}"/>
              </a:ext>
            </a:extLst>
          </p:cNvPr>
          <p:cNvSpPr>
            <a:spLocks noGrp="1"/>
          </p:cNvSpPr>
          <p:nvPr>
            <p:ph sz="half" idx="2"/>
          </p:nvPr>
        </p:nvSpPr>
        <p:spPr/>
        <p:txBody>
          <a:bodyPr/>
          <a:lstStyle/>
          <a:p>
            <a:r>
              <a:rPr lang="en-US" dirty="0"/>
              <a:t>Sprint Planning</a:t>
            </a:r>
          </a:p>
          <a:p>
            <a:pPr lvl="1"/>
            <a:r>
              <a:rPr lang="en-US" dirty="0"/>
              <a:t>Meeting takes place prior to the beginning of every sprint.</a:t>
            </a:r>
          </a:p>
          <a:p>
            <a:pPr lvl="1"/>
            <a:r>
              <a:rPr lang="en-US" dirty="0"/>
              <a:t>Product Owner and team discuss what user stories will be taken into the sprint. </a:t>
            </a:r>
          </a:p>
          <a:p>
            <a:pPr lvl="1"/>
            <a:r>
              <a:rPr lang="en-US" dirty="0"/>
              <a:t>Team defines the tasks that will be needed to implement the user stories. </a:t>
            </a:r>
          </a:p>
          <a:p>
            <a:pPr lvl="1"/>
            <a:r>
              <a:rPr lang="en-US" dirty="0"/>
              <a:t>Tasks will be divided amongst the team.</a:t>
            </a:r>
          </a:p>
          <a:p>
            <a:endParaRPr lang="en-US" dirty="0"/>
          </a:p>
        </p:txBody>
      </p:sp>
      <p:sp>
        <p:nvSpPr>
          <p:cNvPr id="12" name="Text Placeholder 11">
            <a:extLst>
              <a:ext uri="{FF2B5EF4-FFF2-40B4-BE49-F238E27FC236}">
                <a16:creationId xmlns:a16="http://schemas.microsoft.com/office/drawing/2014/main" id="{C13DD128-0681-4CD2-2A94-B856D0228F19}"/>
              </a:ext>
            </a:extLst>
          </p:cNvPr>
          <p:cNvSpPr>
            <a:spLocks noGrp="1"/>
          </p:cNvSpPr>
          <p:nvPr>
            <p:ph type="body" sz="quarter" idx="3"/>
          </p:nvPr>
        </p:nvSpPr>
        <p:spPr/>
        <p:txBody>
          <a:bodyPr/>
          <a:lstStyle/>
          <a:p>
            <a:r>
              <a:rPr lang="en-US" dirty="0"/>
              <a:t>Requirements</a:t>
            </a:r>
          </a:p>
        </p:txBody>
      </p:sp>
      <p:sp>
        <p:nvSpPr>
          <p:cNvPr id="17" name="Content Placeholder 16">
            <a:extLst>
              <a:ext uri="{FF2B5EF4-FFF2-40B4-BE49-F238E27FC236}">
                <a16:creationId xmlns:a16="http://schemas.microsoft.com/office/drawing/2014/main" id="{9CABED69-895F-6670-49A1-E4376F0CD373}"/>
              </a:ext>
            </a:extLst>
          </p:cNvPr>
          <p:cNvSpPr>
            <a:spLocks noGrp="1"/>
          </p:cNvSpPr>
          <p:nvPr>
            <p:ph sz="quarter" idx="4"/>
          </p:nvPr>
        </p:nvSpPr>
        <p:spPr/>
        <p:txBody>
          <a:bodyPr/>
          <a:lstStyle/>
          <a:p>
            <a:r>
              <a:rPr lang="en-US" dirty="0"/>
              <a:t>Defined as project progresses.</a:t>
            </a:r>
          </a:p>
          <a:p>
            <a:r>
              <a:rPr lang="en-US" dirty="0"/>
              <a:t>Product Backlog</a:t>
            </a:r>
          </a:p>
          <a:p>
            <a:pPr lvl="1"/>
            <a:r>
              <a:rPr lang="en-US" dirty="0"/>
              <a:t>Prioritized list of work to be done.</a:t>
            </a:r>
          </a:p>
          <a:p>
            <a:pPr lvl="1"/>
            <a:r>
              <a:rPr lang="en-US" dirty="0"/>
              <a:t>In the form of user stories.</a:t>
            </a:r>
          </a:p>
          <a:p>
            <a:pPr lvl="1"/>
            <a:r>
              <a:rPr lang="en-US" dirty="0"/>
              <a:t>Constantly being updated and managed by the Product Owner.</a:t>
            </a:r>
          </a:p>
          <a:p>
            <a:endParaRPr lang="en-US" dirty="0"/>
          </a:p>
        </p:txBody>
      </p:sp>
    </p:spTree>
    <p:extLst>
      <p:ext uri="{BB962C8B-B14F-4D97-AF65-F5344CB8AC3E}">
        <p14:creationId xmlns:p14="http://schemas.microsoft.com/office/powerpoint/2010/main" val="1860635018"/>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{43DFF446-A40C-48E9-BA8B-76015E184F27}tf89338750_win32</Template>
  <TotalTime>12976</TotalTime>
  <Words>1094</Words>
  <Application>Microsoft Office PowerPoint</Application>
  <PresentationFormat>Widescreen</PresentationFormat>
  <Paragraphs>122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Univers</vt:lpstr>
      <vt:lpstr>GradientUnivers</vt:lpstr>
      <vt:lpstr>The shift to agile</vt:lpstr>
      <vt:lpstr>Agenda</vt:lpstr>
      <vt:lpstr>Introduction</vt:lpstr>
      <vt:lpstr>Scrum-agile  team roles</vt:lpstr>
      <vt:lpstr>Scrum-Agile Team Roles</vt:lpstr>
      <vt:lpstr>Scrum-Agile Team Roles</vt:lpstr>
      <vt:lpstr>Software development lifecycle phases in agile</vt:lpstr>
      <vt:lpstr>Phases of the SDLC in Agile</vt:lpstr>
      <vt:lpstr>Phases of the SDLC in Agile</vt:lpstr>
      <vt:lpstr>Phases of the SDLC in Agile</vt:lpstr>
      <vt:lpstr>Phases of the SDLC in Agile</vt:lpstr>
      <vt:lpstr>In contrast:  waterfall development</vt:lpstr>
      <vt:lpstr>Waterfall Development</vt:lpstr>
      <vt:lpstr>Waterfall Development</vt:lpstr>
      <vt:lpstr>Choosing  waterfall vs Agile</vt:lpstr>
      <vt:lpstr>Choosing Waterfall vs. Agile</vt:lpstr>
      <vt:lpstr>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shift to agile</dc:title>
  <dc:creator>Nadeau, Jennifer</dc:creator>
  <cp:lastModifiedBy>Nadeau, Jennifer</cp:lastModifiedBy>
  <cp:revision>7</cp:revision>
  <dcterms:created xsi:type="dcterms:W3CDTF">2022-08-05T20:31:17Z</dcterms:created>
  <dcterms:modified xsi:type="dcterms:W3CDTF">2022-08-14T20:47:50Z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