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6"/>
  </p:notesMasterIdLst>
  <p:sldIdLst>
    <p:sldId id="348" r:id="rId5"/>
    <p:sldId id="344" r:id="rId6"/>
    <p:sldId id="404" r:id="rId7"/>
    <p:sldId id="405" r:id="rId8"/>
    <p:sldId id="406" r:id="rId9"/>
    <p:sldId id="407" r:id="rId10"/>
    <p:sldId id="409" r:id="rId11"/>
    <p:sldId id="408" r:id="rId12"/>
    <p:sldId id="410" r:id="rId13"/>
    <p:sldId id="412" r:id="rId14"/>
    <p:sldId id="411" r:id="rId15"/>
    <p:sldId id="413" r:id="rId16"/>
    <p:sldId id="414" r:id="rId17"/>
    <p:sldId id="415" r:id="rId18"/>
    <p:sldId id="417" r:id="rId19"/>
    <p:sldId id="416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1" r:id="rId33"/>
    <p:sldId id="432" r:id="rId34"/>
    <p:sldId id="433" r:id="rId35"/>
    <p:sldId id="430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36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348"/>
            <p14:sldId id="344"/>
            <p14:sldId id="404"/>
            <p14:sldId id="405"/>
            <p14:sldId id="406"/>
            <p14:sldId id="407"/>
            <p14:sldId id="409"/>
            <p14:sldId id="408"/>
            <p14:sldId id="410"/>
            <p14:sldId id="412"/>
            <p14:sldId id="411"/>
            <p14:sldId id="413"/>
            <p14:sldId id="414"/>
            <p14:sldId id="415"/>
            <p14:sldId id="417"/>
            <p14:sldId id="416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1"/>
            <p14:sldId id="432"/>
            <p14:sldId id="433"/>
            <p14:sldId id="430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44D3F-5594-437B-8350-2E5BEB64934F}" v="64" dt="2020-11-27T09:16:01.736"/>
    <p1510:client id="{F165E095-0256-4145-B7A8-789E0229F318}" v="211" dt="2020-11-27T07:28:03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8" autoAdjust="0"/>
  </p:normalViewPr>
  <p:slideViewPr>
    <p:cSldViewPr snapToGrid="0">
      <p:cViewPr varScale="1">
        <p:scale>
          <a:sx n="68" d="100"/>
          <a:sy n="68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DevSecOps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What Why and How?</a:t>
            </a:r>
          </a:p>
        </p:txBody>
      </p:sp>
    </p:spTree>
    <p:extLst>
      <p:ext uri="{BB962C8B-B14F-4D97-AF65-F5344CB8AC3E}">
        <p14:creationId xmlns:p14="http://schemas.microsoft.com/office/powerpoint/2010/main" val="328771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/>
              <a:t>DevOps ---&gt;</a:t>
            </a:r>
            <a:r>
              <a:rPr lang="en-IN" spc="-25" dirty="0"/>
              <a:t> </a:t>
            </a:r>
            <a:r>
              <a:rPr lang="en-IN" spc="-5" dirty="0" err="1"/>
              <a:t>DevSecOps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3DB3DF-8B31-4130-B3E8-3CB30DBE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D7782EA-31BC-446D-BD48-102A59596E59}"/>
              </a:ext>
            </a:extLst>
          </p:cNvPr>
          <p:cNvSpPr/>
          <p:nvPr/>
        </p:nvSpPr>
        <p:spPr>
          <a:xfrm>
            <a:off x="336556" y="2089273"/>
            <a:ext cx="11518887" cy="1485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E5B3FCE-C439-496B-92DA-06BC1EBA64B7}"/>
              </a:ext>
            </a:extLst>
          </p:cNvPr>
          <p:cNvSpPr/>
          <p:nvPr/>
        </p:nvSpPr>
        <p:spPr>
          <a:xfrm>
            <a:off x="336556" y="4768727"/>
            <a:ext cx="11518887" cy="1485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3F9F193-CE48-4A3E-B33D-910E123267C9}"/>
              </a:ext>
            </a:extLst>
          </p:cNvPr>
          <p:cNvSpPr txBox="1"/>
          <p:nvPr/>
        </p:nvSpPr>
        <p:spPr>
          <a:xfrm>
            <a:off x="4537507" y="4161099"/>
            <a:ext cx="223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DevSecOps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Pipeline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4C1A1D3-FAFA-40D7-8E5A-6A1D699FC308}"/>
              </a:ext>
            </a:extLst>
          </p:cNvPr>
          <p:cNvSpPr txBox="1"/>
          <p:nvPr/>
        </p:nvSpPr>
        <p:spPr>
          <a:xfrm>
            <a:off x="4537507" y="1585643"/>
            <a:ext cx="223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DevOps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Pipeline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03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Pre-Commit</a:t>
            </a:r>
            <a:r>
              <a:rPr lang="en-IN" spc="-45" dirty="0"/>
              <a:t> </a:t>
            </a:r>
            <a:r>
              <a:rPr lang="en-IN" spc="-5" dirty="0"/>
              <a:t>Hooks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Sensitive information such as the access keys, access  tokens, SSH keys etc. are often erroneously leaked due to  accidental git commits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Pre-commit hooks can be installed on developer’s  workstations to avoid the same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Work on pure Regex-based approach for filtering sensitive  data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80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IDE Security Plugin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IDE Plugin's provide quick actionable pointer to developers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It is useful to stop silly security blunders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Work on pure Regex-based approach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86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Secrets Management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Often credentials are stored in config files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Leakage can result in abuse scenario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Secrets Management allows you to tokenize the information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endParaRPr lang="en-US" sz="1800" dirty="0"/>
          </a:p>
          <a:p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064C52A-7928-44B2-ADE7-7BF5E0227469}"/>
              </a:ext>
            </a:extLst>
          </p:cNvPr>
          <p:cNvSpPr/>
          <p:nvPr/>
        </p:nvSpPr>
        <p:spPr>
          <a:xfrm>
            <a:off x="7638757" y="3235570"/>
            <a:ext cx="4245903" cy="3349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91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Software Composition Analysis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We don’t write software's, we build on frameworks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Biggest portion of software is now third party libraries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Major languages provide module managements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PIP, NPM, Gems, go get, </a:t>
            </a:r>
            <a:r>
              <a:rPr lang="en-US" sz="1800" dirty="0" err="1"/>
              <a:t>perl</a:t>
            </a:r>
            <a:r>
              <a:rPr lang="en-US" sz="1800" dirty="0"/>
              <a:t> </a:t>
            </a:r>
            <a:r>
              <a:rPr lang="en-US" sz="1800" dirty="0" err="1"/>
              <a:t>cpan</a:t>
            </a:r>
            <a:r>
              <a:rPr lang="en-US" sz="1800" dirty="0"/>
              <a:t>, php packager and more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Software Composition Analysis performs checks to identify  vulnerable/outdated 3rd party libraries</a:t>
            </a:r>
          </a:p>
        </p:txBody>
      </p:sp>
    </p:spTree>
    <p:extLst>
      <p:ext uri="{BB962C8B-B14F-4D97-AF65-F5344CB8AC3E}">
        <p14:creationId xmlns:p14="http://schemas.microsoft.com/office/powerpoint/2010/main" val="44744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Static Analysis Security Testing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White-box security testing using automated tools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Useful for weeding out low-hanging fruits like SQL Injection,  Cross-Site Scripting, insecure libraries etc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Tool by default configured with generic setting, needs  manual oversight for managing false-positives</a:t>
            </a:r>
          </a:p>
        </p:txBody>
      </p:sp>
    </p:spTree>
    <p:extLst>
      <p:ext uri="{BB962C8B-B14F-4D97-AF65-F5344CB8AC3E}">
        <p14:creationId xmlns:p14="http://schemas.microsoft.com/office/powerpoint/2010/main" val="137794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Dynamic Analysis Security Testing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Black/Grey-box security testing using automated tools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SAST may not get full picture without application deployment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DAST will help in picking out deployment specific issues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Results from DAST and SAST can be compared to weed out  false-positives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Tools may need prior set of configuration settings to give  good results</a:t>
            </a:r>
          </a:p>
        </p:txBody>
      </p:sp>
    </p:spTree>
    <p:extLst>
      <p:ext uri="{BB962C8B-B14F-4D97-AF65-F5344CB8AC3E}">
        <p14:creationId xmlns:p14="http://schemas.microsoft.com/office/powerpoint/2010/main" val="271723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Security in Infrastructure as Code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Infrastructure as a code allows you to document and  version control the infra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It also allows you to perform audit on the infrastructure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Docker / K8s infra relies on base images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Environment is as secure as the base image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Base images need to be minimal in nature and need to be  assessed to identify inherited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401721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Compliance as</a:t>
            </a:r>
            <a:r>
              <a:rPr lang="en-IN" spc="-45" dirty="0"/>
              <a:t> </a:t>
            </a:r>
            <a:r>
              <a:rPr lang="en-IN" spc="-5" dirty="0"/>
              <a:t>Code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Compliance could be industry standard (PCI DSS, HIPAA,  SOX) or org specific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Compliance is essentially a set of rules and hence can be  converted into written test cases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Having written code format this can again be version  controlled</a:t>
            </a:r>
          </a:p>
        </p:txBody>
      </p:sp>
    </p:spTree>
    <p:extLst>
      <p:ext uri="{BB962C8B-B14F-4D97-AF65-F5344CB8AC3E}">
        <p14:creationId xmlns:p14="http://schemas.microsoft.com/office/powerpoint/2010/main" val="88109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Vulnerability Management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All the tools discussed above result in report fatigue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Every tool has a different style of presentation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A central dashboard is required to normalize the data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Vulnerability Management System can then be integrated to  bug tracking systems to allow </a:t>
            </a:r>
            <a:r>
              <a:rPr lang="en-US" sz="1800" dirty="0" err="1"/>
              <a:t>devs</a:t>
            </a:r>
            <a:r>
              <a:rPr lang="en-US" sz="1800" dirty="0"/>
              <a:t> to work on items</a:t>
            </a:r>
          </a:p>
        </p:txBody>
      </p:sp>
    </p:spTree>
    <p:extLst>
      <p:ext uri="{BB962C8B-B14F-4D97-AF65-F5344CB8AC3E}">
        <p14:creationId xmlns:p14="http://schemas.microsoft.com/office/powerpoint/2010/main" val="92755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Agenda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What is </a:t>
            </a:r>
            <a:r>
              <a:rPr lang="en-US" sz="1800" dirty="0" err="1"/>
              <a:t>DevSecOps</a:t>
            </a:r>
            <a:r>
              <a:rPr lang="en-US" sz="1800" dirty="0"/>
              <a:t>?</a:t>
            </a:r>
          </a:p>
          <a:p>
            <a:pPr marL="882968" lvl="1" indent="-469265">
              <a:lnSpc>
                <a:spcPct val="100000"/>
              </a:lnSpc>
              <a:spcBef>
                <a:spcPts val="16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Why do we need </a:t>
            </a:r>
            <a:r>
              <a:rPr lang="en-US" sz="1800" dirty="0" err="1"/>
              <a:t>DevSecOps</a:t>
            </a:r>
            <a:r>
              <a:rPr lang="en-US" sz="1800" dirty="0"/>
              <a:t>?</a:t>
            </a:r>
          </a:p>
          <a:p>
            <a:pPr marL="882968" lvl="1" indent="-469265">
              <a:lnSpc>
                <a:spcPct val="100000"/>
              </a:lnSpc>
              <a:spcBef>
                <a:spcPts val="16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How do we do </a:t>
            </a:r>
            <a:r>
              <a:rPr lang="en-US" sz="1800" dirty="0" err="1"/>
              <a:t>DevSecOps</a:t>
            </a:r>
            <a:r>
              <a:rPr lang="en-US" sz="1800" dirty="0"/>
              <a:t>?</a:t>
            </a:r>
          </a:p>
          <a:p>
            <a:pPr marL="882968" lvl="1" indent="-469265">
              <a:lnSpc>
                <a:spcPct val="100000"/>
              </a:lnSpc>
              <a:spcBef>
                <a:spcPts val="16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Integrate Security in DevOps Pipeline</a:t>
            </a:r>
          </a:p>
          <a:p>
            <a:pPr marL="882968" lvl="1" indent="-469265">
              <a:lnSpc>
                <a:spcPct val="100000"/>
              </a:lnSpc>
              <a:spcBef>
                <a:spcPts val="16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Tools of Trade</a:t>
            </a:r>
          </a:p>
          <a:p>
            <a:pPr marL="882968" lvl="1" indent="-469265">
              <a:lnSpc>
                <a:spcPct val="100000"/>
              </a:lnSpc>
              <a:spcBef>
                <a:spcPts val="16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Sample Implementation (On Prem and Cloud Native)</a:t>
            </a:r>
          </a:p>
          <a:p>
            <a:pPr marL="882968" lvl="1" indent="-469265">
              <a:lnSpc>
                <a:spcPct val="100000"/>
              </a:lnSpc>
              <a:spcBef>
                <a:spcPts val="16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Case Studies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85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Alerting </a:t>
            </a:r>
            <a:r>
              <a:rPr lang="en-IN" spc="-5" dirty="0"/>
              <a:t>and</a:t>
            </a:r>
            <a:r>
              <a:rPr lang="en-IN" spc="-35" dirty="0"/>
              <a:t> </a:t>
            </a:r>
            <a:r>
              <a:rPr lang="en-IN" spc="-5" dirty="0"/>
              <a:t>Monitoring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Monitoring is needed for two end goals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Understand if our security controls are effective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What and where we need to improve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endParaRPr lang="en-US" sz="1800" dirty="0"/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To test Security control effectiveness: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When did an attack occur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Was it blocked or not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What level of access was achieved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what data was bought in and bought out</a:t>
            </a:r>
          </a:p>
        </p:txBody>
      </p:sp>
    </p:spTree>
    <p:extLst>
      <p:ext uri="{BB962C8B-B14F-4D97-AF65-F5344CB8AC3E}">
        <p14:creationId xmlns:p14="http://schemas.microsoft.com/office/powerpoint/2010/main" val="225944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Asset</a:t>
            </a:r>
            <a:r>
              <a:rPr lang="en-IN" spc="-70" dirty="0"/>
              <a:t> </a:t>
            </a:r>
            <a:r>
              <a:rPr lang="en-IN" spc="-5" dirty="0"/>
              <a:t>Monitoring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With recent advancements assets now should include  anything and everything where organization data resides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With rapid development &amp; provisioning the asset inventory  can't be a static inventory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We need to monitor the assets constantly both on premise  and Cloud</a:t>
            </a:r>
          </a:p>
        </p:txBody>
      </p:sp>
    </p:spTree>
    <p:extLst>
      <p:ext uri="{BB962C8B-B14F-4D97-AF65-F5344CB8AC3E}">
        <p14:creationId xmlns:p14="http://schemas.microsoft.com/office/powerpoint/2010/main" val="407619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Sample Implementation </a:t>
            </a:r>
            <a:r>
              <a:rPr lang="en-IN" dirty="0"/>
              <a:t>-</a:t>
            </a:r>
            <a:r>
              <a:rPr lang="en-IN" spc="-30" dirty="0"/>
              <a:t> </a:t>
            </a:r>
            <a:r>
              <a:rPr lang="en-IN" spc="-5" dirty="0"/>
              <a:t>Java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Carlito"/>
                <a:cs typeface="Carlito"/>
              </a:rPr>
              <a:t>A </a:t>
            </a:r>
            <a:r>
              <a:rPr lang="en-US" sz="1800" b="1" spc="-10" dirty="0">
                <a:latin typeface="Carlito"/>
                <a:cs typeface="Carlito"/>
              </a:rPr>
              <a:t>simplistic </a:t>
            </a:r>
            <a:r>
              <a:rPr lang="en-US" sz="1800" b="1" spc="-5" dirty="0">
                <a:latin typeface="Carlito"/>
                <a:cs typeface="Carlito"/>
              </a:rPr>
              <a:t>flow of </a:t>
            </a:r>
            <a:r>
              <a:rPr lang="en-US" sz="1800" b="1" spc="-5" dirty="0" err="1">
                <a:latin typeface="Carlito"/>
                <a:cs typeface="Carlito"/>
              </a:rPr>
              <a:t>DevSecOps</a:t>
            </a:r>
            <a:r>
              <a:rPr lang="en-US" sz="1800" b="1" spc="-5" dirty="0">
                <a:latin typeface="Carlito"/>
                <a:cs typeface="Carlito"/>
              </a:rPr>
              <a:t> Pipeline incorporating various</a:t>
            </a:r>
            <a:r>
              <a:rPr lang="en-US" sz="1800" b="1" spc="-75" dirty="0">
                <a:latin typeface="Carlito"/>
                <a:cs typeface="Carlito"/>
              </a:rPr>
              <a:t> </a:t>
            </a:r>
            <a:r>
              <a:rPr lang="en-US" sz="1800" b="1" spc="-10" dirty="0">
                <a:latin typeface="Carlito"/>
                <a:cs typeface="Carlito"/>
              </a:rPr>
              <a:t>stages</a:t>
            </a:r>
            <a:endParaRPr lang="en-US" sz="1800" dirty="0">
              <a:latin typeface="Carlito"/>
              <a:cs typeface="Carl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76F091-4C60-4983-9985-D402A198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2" y="2120064"/>
            <a:ext cx="10983131" cy="42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1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9636F-F67B-41FF-B6B0-998C947DD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455" y="1604211"/>
            <a:ext cx="9995086" cy="457275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/>
              <a:t>Tools </a:t>
            </a:r>
            <a:r>
              <a:rPr lang="en-IN" dirty="0"/>
              <a:t>of The</a:t>
            </a:r>
            <a:r>
              <a:rPr lang="en-IN" spc="-60" dirty="0"/>
              <a:t> </a:t>
            </a:r>
            <a:r>
              <a:rPr lang="en-IN" spc="-5" dirty="0"/>
              <a:t>Trade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04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E235A66-EDF2-41BE-9471-23006371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" y="1748876"/>
            <a:ext cx="10983131" cy="4283421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/>
              <a:t>Tools </a:t>
            </a:r>
            <a:r>
              <a:rPr lang="en-IN" dirty="0"/>
              <a:t>of The</a:t>
            </a:r>
            <a:r>
              <a:rPr lang="en-IN" spc="-60" dirty="0"/>
              <a:t> </a:t>
            </a:r>
            <a:r>
              <a:rPr lang="en-IN" spc="-5" dirty="0"/>
              <a:t>Trade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53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US" dirty="0"/>
              <a:t>To </a:t>
            </a:r>
            <a:r>
              <a:rPr lang="en-US" spc="-5" dirty="0"/>
              <a:t>be </a:t>
            </a:r>
            <a:r>
              <a:rPr lang="en-US" dirty="0"/>
              <a:t>or </a:t>
            </a:r>
            <a:r>
              <a:rPr lang="en-US" spc="-5" dirty="0"/>
              <a:t>Not to </a:t>
            </a:r>
            <a:r>
              <a:rPr lang="en-US" dirty="0"/>
              <a:t>Be in</a:t>
            </a:r>
            <a:r>
              <a:rPr lang="en-US" spc="-65" dirty="0"/>
              <a:t> </a:t>
            </a:r>
            <a:r>
              <a:rPr lang="en-US" spc="-5" dirty="0"/>
              <a:t>Pipeline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9A04-B981-4D50-921D-3E8E527E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>
            <a:normAutofit/>
          </a:bodyPr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API / command line access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Execution start to final output should be 15 minutes max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Tools should be </a:t>
            </a:r>
            <a:r>
              <a:rPr lang="en-US" sz="1800" dirty="0" err="1"/>
              <a:t>Containerizable</a:t>
            </a:r>
            <a:r>
              <a:rPr lang="en-US" sz="1800" dirty="0"/>
              <a:t> / scriptable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Minimal licensing limitations (parallel scans or threads)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Output format </a:t>
            </a:r>
            <a:r>
              <a:rPr lang="en-US" sz="1800" dirty="0" err="1"/>
              <a:t>parsable</a:t>
            </a:r>
            <a:r>
              <a:rPr lang="en-US" sz="1800" dirty="0"/>
              <a:t> / machine readable (no to </a:t>
            </a:r>
            <a:r>
              <a:rPr lang="en-US" sz="1800" dirty="0" err="1"/>
              <a:t>stdout</a:t>
            </a:r>
            <a:r>
              <a:rPr lang="en-US" sz="1800" dirty="0"/>
              <a:t>,  yes to json / xml)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Configurable to counter false negatives /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312332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/>
              <a:t>Pipeline</a:t>
            </a:r>
            <a:r>
              <a:rPr lang="en-IN" spc="-35" dirty="0"/>
              <a:t> </a:t>
            </a:r>
            <a:r>
              <a:rPr lang="en-IN" spc="-5" dirty="0"/>
              <a:t>Optimization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9A04-B981-4D50-921D-3E8E527E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>
            <a:normAutofit/>
          </a:bodyPr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Pipeline to be tweaked based on Milestone (Initiative/Epic/Story)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Remember initial onboarding is tedious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Ensure dataset dependent tool get frequent data refresh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Sample optimization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Only CSS Changes: no need for SCA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Only pom.xml or </a:t>
            </a:r>
            <a:r>
              <a:rPr lang="en-US" sz="1800" dirty="0" err="1"/>
              <a:t>gradle</a:t>
            </a:r>
            <a:r>
              <a:rPr lang="en-US" sz="1800" dirty="0"/>
              <a:t> changes: no need of SAST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If Infra as code has zero changes skip or fast track infra scan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Ensure to run full (non optimized) pipeline periodically</a:t>
            </a:r>
          </a:p>
        </p:txBody>
      </p:sp>
    </p:spTree>
    <p:extLst>
      <p:ext uri="{BB962C8B-B14F-4D97-AF65-F5344CB8AC3E}">
        <p14:creationId xmlns:p14="http://schemas.microsoft.com/office/powerpoint/2010/main" val="4265727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/>
              <a:t>Does Programming </a:t>
            </a:r>
            <a:r>
              <a:rPr lang="en-IN" spc="-10" dirty="0"/>
              <a:t>Language</a:t>
            </a:r>
            <a:r>
              <a:rPr lang="en-IN" spc="10" dirty="0"/>
              <a:t> </a:t>
            </a:r>
            <a:r>
              <a:rPr lang="en-IN" spc="-5" dirty="0"/>
              <a:t>Matter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9A04-B981-4D50-921D-3E8E527E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>
            <a:normAutofit/>
          </a:bodyPr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Different programming languages need different tools for  static analysis and software composition analysis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Some tools support multiple languages like </a:t>
            </a:r>
            <a:r>
              <a:rPr lang="en-US" sz="1800" dirty="0" err="1"/>
              <a:t>sonarqube</a:t>
            </a:r>
            <a:endParaRPr lang="en-US" sz="1800" dirty="0"/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Others are focused on one language</a:t>
            </a:r>
          </a:p>
        </p:txBody>
      </p:sp>
    </p:spTree>
    <p:extLst>
      <p:ext uri="{BB962C8B-B14F-4D97-AF65-F5344CB8AC3E}">
        <p14:creationId xmlns:p14="http://schemas.microsoft.com/office/powerpoint/2010/main" val="316001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10" dirty="0"/>
              <a:t>Language Specific</a:t>
            </a:r>
            <a:r>
              <a:rPr lang="en-IN" spc="-20" dirty="0"/>
              <a:t> </a:t>
            </a:r>
            <a:r>
              <a:rPr lang="en-IN" spc="-5" dirty="0"/>
              <a:t>Tools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7CADA-FEB9-4849-A3BC-041204D3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5" y="1456002"/>
            <a:ext cx="10635653" cy="49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7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62F35-C34F-4DB1-919A-8E49AC7E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" y="1748877"/>
            <a:ext cx="10983131" cy="4283419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10" dirty="0" err="1"/>
              <a:t>DevSecOps</a:t>
            </a:r>
            <a:r>
              <a:rPr lang="en-IN" spc="-10" dirty="0"/>
              <a:t> Lab - Ruby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79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Disclaimer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I will be listing a lot of tools, It’s not an exhaustive list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I don't endorse or recommend any specific tool / vendor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Every environment is different: Test and validate before  implementing any ideas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12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547F19-5F8E-4488-B67F-E007DB62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" y="1721419"/>
            <a:ext cx="10983131" cy="433833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 err="1"/>
              <a:t>DevSecOps</a:t>
            </a:r>
            <a:r>
              <a:rPr lang="en-IN" spc="-5" dirty="0"/>
              <a:t> Lab </a:t>
            </a:r>
            <a:r>
              <a:rPr lang="en-IN" dirty="0"/>
              <a:t>-</a:t>
            </a:r>
            <a:r>
              <a:rPr lang="en-IN" spc="-50" dirty="0"/>
              <a:t> </a:t>
            </a:r>
            <a:r>
              <a:rPr lang="en-IN" spc="-5" dirty="0"/>
              <a:t>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739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48B43-84F2-467C-B8D7-A2C48D6E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" y="1748877"/>
            <a:ext cx="10983131" cy="4283419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 err="1"/>
              <a:t>DevSecOps</a:t>
            </a:r>
            <a:r>
              <a:rPr lang="en-IN" spc="-5" dirty="0"/>
              <a:t> Lab </a:t>
            </a:r>
            <a:r>
              <a:rPr lang="en-IN" dirty="0"/>
              <a:t>-</a:t>
            </a:r>
            <a:r>
              <a:rPr lang="en-IN" spc="-40" dirty="0"/>
              <a:t> </a:t>
            </a:r>
            <a:r>
              <a:rPr lang="en-IN" spc="-5" dirty="0"/>
              <a:t>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145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dirty="0"/>
              <a:t>What </a:t>
            </a:r>
            <a:r>
              <a:rPr lang="en-IN" spc="-5" dirty="0"/>
              <a:t>about</a:t>
            </a:r>
            <a:r>
              <a:rPr lang="en-IN" spc="-85" dirty="0"/>
              <a:t> </a:t>
            </a:r>
            <a:r>
              <a:rPr lang="en-IN" spc="-5" dirty="0"/>
              <a:t>Cloud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9A04-B981-4D50-921D-3E8E527E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1"/>
            <a:ext cx="10983131" cy="4572752"/>
          </a:xfrm>
        </p:spPr>
        <p:txBody>
          <a:bodyPr>
            <a:noAutofit/>
          </a:bodyPr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The Threat Landscape changes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Identity and Access Management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Asset Inventory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Billing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Infrastructure as Code allows quick audit / linting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Focus more on: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Security groups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Permissions to resources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Rogue / shadow admins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Forgotten resources (compromises / billing)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0AEE5B1-20FB-4E24-BAAD-BCA37B102FE9}"/>
              </a:ext>
            </a:extLst>
          </p:cNvPr>
          <p:cNvSpPr/>
          <p:nvPr/>
        </p:nvSpPr>
        <p:spPr>
          <a:xfrm>
            <a:off x="9707430" y="4320206"/>
            <a:ext cx="1400369" cy="1008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E9260CD-ADAE-483F-AF5D-3DEE69120762}"/>
              </a:ext>
            </a:extLst>
          </p:cNvPr>
          <p:cNvSpPr/>
          <p:nvPr/>
        </p:nvSpPr>
        <p:spPr>
          <a:xfrm>
            <a:off x="8797390" y="1604211"/>
            <a:ext cx="2658119" cy="977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1850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US" dirty="0"/>
              <a:t>Cloud Native Approach to Security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9A04-B981-4D50-921D-3E8E527E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1"/>
            <a:ext cx="10983131" cy="4572752"/>
          </a:xfrm>
        </p:spPr>
        <p:txBody>
          <a:bodyPr>
            <a:noAutofit/>
          </a:bodyPr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Different Service Providers Approach Security Differently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All of them provide some of the ingredient in-house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Irrespective of Cloud provider some tools will still need to  be sourced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Static Code Analysis Tool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Dynamic Code Analysis Tool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Software Composition Analysis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Vulnerability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94127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37030F0-278D-4DB4-8D7E-1899D4A95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575" y="1336431"/>
            <a:ext cx="10190591" cy="484053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/>
              <a:t>AWS Cloud </a:t>
            </a:r>
            <a:r>
              <a:rPr lang="en-IN" spc="-10" dirty="0"/>
              <a:t>Native</a:t>
            </a:r>
            <a:r>
              <a:rPr lang="en-IN" spc="-20" dirty="0"/>
              <a:t> </a:t>
            </a:r>
            <a:r>
              <a:rPr lang="en-IN" spc="-5" dirty="0" err="1"/>
              <a:t>DevSecOps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078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D067CF-A383-4D21-95AE-5BDC66FF5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62" y="1604211"/>
            <a:ext cx="10161673" cy="457275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/>
              <a:t>Cloud </a:t>
            </a:r>
            <a:r>
              <a:rPr lang="en-IN" spc="-10" dirty="0"/>
              <a:t>Native</a:t>
            </a:r>
            <a:r>
              <a:rPr lang="en-IN" spc="-20" dirty="0"/>
              <a:t> </a:t>
            </a:r>
            <a:r>
              <a:rPr lang="en-IN" spc="-5" dirty="0"/>
              <a:t>Dev[Sec]Ops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32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/>
              <a:t>Cultural</a:t>
            </a:r>
            <a:r>
              <a:rPr lang="en-IN" spc="-55" dirty="0"/>
              <a:t> </a:t>
            </a:r>
            <a:r>
              <a:rPr lang="en-IN" spc="-5" dirty="0"/>
              <a:t>Aspect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9A04-B981-4D50-921D-3E8E527E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1"/>
            <a:ext cx="10983131" cy="4572752"/>
          </a:xfrm>
        </p:spPr>
        <p:txBody>
          <a:bodyPr>
            <a:noAutofit/>
          </a:bodyPr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Automation alone will not solve the problems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Encourage security mindset especially if outside sec team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Cultivate/Identify common goals for greater good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Build allies (security champions) in company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Focus on collaboration and inclusive culture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Avoid Blame Game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3200" dirty="0">
              <a:latin typeface="Arial"/>
              <a:cs typeface="Arial"/>
            </a:endParaRPr>
          </a:p>
          <a:p>
            <a:pPr marL="49530">
              <a:lnSpc>
                <a:spcPct val="100000"/>
              </a:lnSpc>
            </a:pPr>
            <a:r>
              <a:rPr lang="en-US" sz="1400" b="1" spc="-5" dirty="0">
                <a:solidFill>
                  <a:srgbClr val="FF0000"/>
                </a:solidFill>
                <a:latin typeface="Arial"/>
                <a:cs typeface="Arial"/>
              </a:rPr>
              <a:t>  Security </a:t>
            </a:r>
            <a:r>
              <a:rPr lang="en-US" sz="1400" b="1" dirty="0">
                <a:solidFill>
                  <a:srgbClr val="FF0000"/>
                </a:solidFill>
                <a:latin typeface="Arial"/>
                <a:cs typeface="Arial"/>
              </a:rPr>
              <a:t>team </a:t>
            </a:r>
            <a:r>
              <a:rPr lang="en-US" sz="1400" b="1" spc="-5" dirty="0">
                <a:solidFill>
                  <a:srgbClr val="FF0000"/>
                </a:solidFill>
                <a:latin typeface="Arial"/>
                <a:cs typeface="Arial"/>
              </a:rPr>
              <a:t>should </a:t>
            </a:r>
            <a:r>
              <a:rPr lang="en-US" sz="1400" b="1" dirty="0">
                <a:solidFill>
                  <a:srgbClr val="FF0000"/>
                </a:solidFill>
                <a:latin typeface="Arial"/>
                <a:cs typeface="Arial"/>
              </a:rPr>
              <a:t>try to </a:t>
            </a:r>
            <a:r>
              <a:rPr lang="en-US" sz="1400" b="1" spc="-5" dirty="0">
                <a:solidFill>
                  <a:srgbClr val="FF0000"/>
                </a:solidFill>
                <a:latin typeface="Arial"/>
                <a:cs typeface="Arial"/>
              </a:rPr>
              <a:t>eliminate </a:t>
            </a:r>
            <a:r>
              <a:rPr lang="en-US" sz="14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sz="1400" b="1" spc="-5" dirty="0">
                <a:solidFill>
                  <a:srgbClr val="FF0000"/>
                </a:solidFill>
                <a:latin typeface="Arial"/>
                <a:cs typeface="Arial"/>
              </a:rPr>
              <a:t>need of dedicated security</a:t>
            </a:r>
            <a:r>
              <a:rPr lang="en-US" sz="14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/>
                <a:cs typeface="Arial"/>
              </a:rPr>
              <a:t>team</a:t>
            </a:r>
            <a:endParaRPr lang="en-US" sz="1400" dirty="0">
              <a:latin typeface="Arial"/>
              <a:cs typeface="Arial"/>
            </a:endParaRP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endParaRPr lang="en-US" sz="1400" dirty="0"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264F33A7-A76B-47CD-B814-3CC89C29FA21}"/>
              </a:ext>
            </a:extLst>
          </p:cNvPr>
          <p:cNvGrpSpPr/>
          <p:nvPr/>
        </p:nvGrpSpPr>
        <p:grpSpPr>
          <a:xfrm>
            <a:off x="8862557" y="3619847"/>
            <a:ext cx="2592705" cy="1943100"/>
            <a:chOff x="8862557" y="3619847"/>
            <a:chExt cx="2592705" cy="194310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16BA0B37-6CDE-4143-8ADC-E8F70F9F1054}"/>
                </a:ext>
              </a:extLst>
            </p:cNvPr>
            <p:cNvSpPr/>
            <p:nvPr/>
          </p:nvSpPr>
          <p:spPr>
            <a:xfrm>
              <a:off x="8862557" y="3619847"/>
              <a:ext cx="2592469" cy="19425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0188491-B6E6-4AC4-B6BE-1ABCA2143F7C}"/>
                </a:ext>
              </a:extLst>
            </p:cNvPr>
            <p:cNvSpPr/>
            <p:nvPr/>
          </p:nvSpPr>
          <p:spPr>
            <a:xfrm>
              <a:off x="9133731" y="3681247"/>
              <a:ext cx="2096330" cy="18692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18E51409-E768-4911-884A-1BE8EF5F8544}"/>
                </a:ext>
              </a:extLst>
            </p:cNvPr>
            <p:cNvSpPr/>
            <p:nvPr/>
          </p:nvSpPr>
          <p:spPr>
            <a:xfrm>
              <a:off x="9184531" y="3693942"/>
              <a:ext cx="1995170" cy="1767839"/>
            </a:xfrm>
            <a:custGeom>
              <a:avLst/>
              <a:gdLst/>
              <a:ahLst/>
              <a:cxnLst/>
              <a:rect l="l" t="t" r="r" b="b"/>
              <a:pathLst>
                <a:path w="1995170" h="1767839">
                  <a:moveTo>
                    <a:pt x="1933871" y="1767621"/>
                  </a:moveTo>
                  <a:lnTo>
                    <a:pt x="997372" y="945198"/>
                  </a:lnTo>
                  <a:lnTo>
                    <a:pt x="60849" y="1767621"/>
                  </a:lnTo>
                  <a:lnTo>
                    <a:pt x="0" y="1698321"/>
                  </a:lnTo>
                  <a:lnTo>
                    <a:pt x="927473" y="883823"/>
                  </a:lnTo>
                  <a:lnTo>
                    <a:pt x="0" y="69299"/>
                  </a:lnTo>
                  <a:lnTo>
                    <a:pt x="60849" y="0"/>
                  </a:lnTo>
                  <a:lnTo>
                    <a:pt x="997372" y="822448"/>
                  </a:lnTo>
                  <a:lnTo>
                    <a:pt x="1933871" y="0"/>
                  </a:lnTo>
                  <a:lnTo>
                    <a:pt x="1994720" y="69299"/>
                  </a:lnTo>
                  <a:lnTo>
                    <a:pt x="1067247" y="883823"/>
                  </a:lnTo>
                  <a:lnTo>
                    <a:pt x="1994720" y="1698321"/>
                  </a:lnTo>
                  <a:lnTo>
                    <a:pt x="1933871" y="17676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44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10" dirty="0"/>
              <a:t>Security</a:t>
            </a:r>
            <a:r>
              <a:rPr lang="en-IN" spc="-40" dirty="0"/>
              <a:t> </a:t>
            </a:r>
            <a:r>
              <a:rPr lang="en-IN" spc="-5" dirty="0"/>
              <a:t>Champion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9A04-B981-4D50-921D-3E8E527E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1"/>
            <a:ext cx="10983131" cy="4572752"/>
          </a:xfrm>
        </p:spPr>
        <p:txBody>
          <a:bodyPr>
            <a:noAutofit/>
          </a:bodyPr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Bridge between Dev, Sec and Ops teams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Single Person per team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Everyone provided with similar cross skilling opportunities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Incentivize other teams to collaborate with Sec team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Internal Bug bounties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Sponsor Interactions (Parties / get-togethers)</a:t>
            </a:r>
          </a:p>
          <a:p>
            <a:pPr marL="1624330" lvl="2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400" dirty="0"/>
              <a:t>Sponsor cross skilling trainings for other teams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0771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C2BB3B4-AEB8-4023-83B4-549D422FD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45" y="1604211"/>
            <a:ext cx="10887507" cy="457275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10" dirty="0"/>
              <a:t>Security</a:t>
            </a:r>
            <a:r>
              <a:rPr lang="en-IN" spc="-45" dirty="0"/>
              <a:t> </a:t>
            </a:r>
            <a:r>
              <a:rPr lang="en-IN" spc="-5" dirty="0"/>
              <a:t>Enablers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202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10" dirty="0"/>
              <a:t>Case Studies – ABN </a:t>
            </a:r>
            <a:r>
              <a:rPr lang="en-IN" spc="-10" dirty="0" err="1"/>
              <a:t>Amro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D0534-59EB-495A-98DD-EA204352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9" y="1347641"/>
            <a:ext cx="10619863" cy="53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What is </a:t>
            </a:r>
            <a:r>
              <a:rPr lang="en-US" spc="-5" dirty="0" err="1"/>
              <a:t>DevSecOps</a:t>
            </a:r>
            <a:r>
              <a:rPr lang="en-US" spc="-5" dirty="0"/>
              <a:t>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">
              <a:lnSpc>
                <a:spcPct val="100000"/>
              </a:lnSpc>
              <a:spcBef>
                <a:spcPts val="1765"/>
              </a:spcBef>
              <a:buNone/>
              <a:tabLst>
                <a:tab pos="481330" algn="l"/>
                <a:tab pos="481965" algn="l"/>
              </a:tabLst>
            </a:pPr>
            <a:r>
              <a:rPr lang="en-US" sz="1800" dirty="0"/>
              <a:t>Effort to strive for “Secure by Default”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Integrate Security via tools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Create Security as Code culture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Promote cross skilling</a:t>
            </a:r>
          </a:p>
          <a:p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02A7A9D-5ADF-45D4-8B66-D38B9A242B53}"/>
              </a:ext>
            </a:extLst>
          </p:cNvPr>
          <p:cNvSpPr/>
          <p:nvPr/>
        </p:nvSpPr>
        <p:spPr>
          <a:xfrm>
            <a:off x="6216412" y="1528535"/>
            <a:ext cx="5169314" cy="4572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244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AD341-0FFD-413B-A001-061E7672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68" y="1604211"/>
            <a:ext cx="9191461" cy="457275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10" dirty="0"/>
              <a:t>Case Studies – ABN </a:t>
            </a:r>
            <a:r>
              <a:rPr lang="en-IN" spc="-10" dirty="0" err="1"/>
              <a:t>Amro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514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6C397E-7F9B-4DB2-9C6C-04D8A704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821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Why do we need </a:t>
            </a:r>
            <a:r>
              <a:rPr lang="en-US" spc="-5" dirty="0" err="1"/>
              <a:t>DevSecOps</a:t>
            </a:r>
            <a:r>
              <a:rPr lang="en-US" spc="-5" dirty="0"/>
              <a:t>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DevOps moves at rapid pace, traditional security just can’t  keep up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 err="1"/>
              <a:t>DevSecOps</a:t>
            </a:r>
            <a:r>
              <a:rPr lang="en-US" sz="1800" dirty="0"/>
              <a:t> makes it easier to manage rapid pace of  development &amp; large scale secure deployments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 err="1"/>
              <a:t>DevSecOps</a:t>
            </a:r>
            <a:r>
              <a:rPr lang="en-US" sz="1800" dirty="0"/>
              <a:t> allows for much smoother scaling of process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Security as part of process is the only way to ensure safety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07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9375C6E-4672-4ECD-9141-008051E1D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3" y="2105828"/>
            <a:ext cx="10983131" cy="3569517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US" spc="-5" dirty="0"/>
              <a:t>Shifting Left saves cost &amp;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24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74B49-BA57-45D1-A08C-8806C143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62" y="1604211"/>
            <a:ext cx="10161673" cy="457275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US" spc="-5" dirty="0"/>
              <a:t>Shifting Left saves cost &amp; time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A12B8-2C2B-41DF-BC24-FFECEF85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157" y="5796402"/>
            <a:ext cx="2618059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7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How do we do </a:t>
            </a:r>
            <a:r>
              <a:rPr lang="en-US" spc="-5" dirty="0" err="1"/>
              <a:t>DevSecOps</a:t>
            </a:r>
            <a:r>
              <a:rPr lang="en-US" spc="-5" dirty="0"/>
              <a:t>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B8CC-E723-4CA6-B39D-92B0AF96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 err="1"/>
              <a:t>DevSecOps</a:t>
            </a:r>
            <a:r>
              <a:rPr lang="en-US" sz="1800" dirty="0"/>
              <a:t> is Automation + Cultural Changes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Integrate security tools into your DevOps Pipeline</a:t>
            </a:r>
          </a:p>
          <a:p>
            <a:pPr marL="882968" lvl="1" indent="-469265">
              <a:lnSpc>
                <a:spcPct val="100000"/>
              </a:lnSpc>
              <a:spcBef>
                <a:spcPts val="1765"/>
              </a:spcBef>
              <a:buChar char="●"/>
              <a:tabLst>
                <a:tab pos="481330" algn="l"/>
                <a:tab pos="481965" algn="l"/>
              </a:tabLst>
            </a:pPr>
            <a:r>
              <a:rPr lang="en-US" sz="1800" dirty="0"/>
              <a:t>Enable cultural changes to embrace </a:t>
            </a:r>
            <a:r>
              <a:rPr lang="en-US" sz="1800" dirty="0" err="1"/>
              <a:t>DevSecOps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89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87D8ED4-31BE-45AB-8696-CC00572C9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3" y="1611587"/>
            <a:ext cx="10983131" cy="4557999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7B1FD6-1558-4DE5-A5EC-BB0C3A5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IN" spc="-5" dirty="0"/>
              <a:t>Injecting Sec </a:t>
            </a:r>
            <a:r>
              <a:rPr lang="en-IN" dirty="0"/>
              <a:t>in</a:t>
            </a:r>
            <a:r>
              <a:rPr lang="en-IN" spc="-50" dirty="0"/>
              <a:t> </a:t>
            </a:r>
            <a:r>
              <a:rPr lang="en-IN" spc="-5" dirty="0"/>
              <a:t>DevOps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87858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EDB72CA-256D-4730-859A-BD655CF0121B}" vid="{7732A1E2-A4F7-4BC8-A422-5F726110F5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e0ed944f324437a1628d920c25a1c7c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edbd56de57fb331bd1e5e8af7e1d85f1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1FB2F3-BD0B-41F1-AA2B-BF829FD966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90717D-CB20-4004-8DD0-01756D9D039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Widescreen</PresentationFormat>
  <Paragraphs>161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Carlito</vt:lpstr>
      <vt:lpstr>Segoe UI</vt:lpstr>
      <vt:lpstr>Segoe UI Light</vt:lpstr>
      <vt:lpstr>Get Started with 3D</vt:lpstr>
      <vt:lpstr>DevSecOps   What Why and How?</vt:lpstr>
      <vt:lpstr>Agenda</vt:lpstr>
      <vt:lpstr>Disclaimer</vt:lpstr>
      <vt:lpstr>What is DevSecOps?</vt:lpstr>
      <vt:lpstr>Why do we need DevSecOps?</vt:lpstr>
      <vt:lpstr>Shifting Left saves cost &amp; time</vt:lpstr>
      <vt:lpstr>Shifting Left saves cost &amp; time</vt:lpstr>
      <vt:lpstr>How do we do DevSecOps?</vt:lpstr>
      <vt:lpstr>Injecting Sec in DevOps</vt:lpstr>
      <vt:lpstr>DevOps ---&gt; DevSecOps</vt:lpstr>
      <vt:lpstr>Pre-Commit Hooks</vt:lpstr>
      <vt:lpstr>IDE Security Plugin</vt:lpstr>
      <vt:lpstr>Secrets Management</vt:lpstr>
      <vt:lpstr>Software Composition Analysis</vt:lpstr>
      <vt:lpstr>Static Analysis Security Testing</vt:lpstr>
      <vt:lpstr>Dynamic Analysis Security Testing</vt:lpstr>
      <vt:lpstr>Security in Infrastructure as Code</vt:lpstr>
      <vt:lpstr>Compliance as Code</vt:lpstr>
      <vt:lpstr>Vulnerability Management</vt:lpstr>
      <vt:lpstr>Alerting and Monitoring</vt:lpstr>
      <vt:lpstr>Asset Monitoring</vt:lpstr>
      <vt:lpstr>Sample Implementation - Java</vt:lpstr>
      <vt:lpstr>Tools of The Trade</vt:lpstr>
      <vt:lpstr>Tools of The Trade</vt:lpstr>
      <vt:lpstr>To be or Not to Be in Pipeline</vt:lpstr>
      <vt:lpstr>Pipeline Optimization</vt:lpstr>
      <vt:lpstr>Does Programming Language Matter</vt:lpstr>
      <vt:lpstr>Language Specific Tools</vt:lpstr>
      <vt:lpstr>DevSecOps Lab - Ruby</vt:lpstr>
      <vt:lpstr>DevSecOps Lab - PHP</vt:lpstr>
      <vt:lpstr>DevSecOps Lab - Python</vt:lpstr>
      <vt:lpstr>What about Cloud</vt:lpstr>
      <vt:lpstr>Cloud Native Approach to Security</vt:lpstr>
      <vt:lpstr>AWS Cloud Native DevSecOps</vt:lpstr>
      <vt:lpstr>Cloud Native Dev[Sec]Ops</vt:lpstr>
      <vt:lpstr>Cultural Aspect</vt:lpstr>
      <vt:lpstr>Security Champion</vt:lpstr>
      <vt:lpstr>Security Enablers</vt:lpstr>
      <vt:lpstr>Case Studies – ABN Amro</vt:lpstr>
      <vt:lpstr>Case Studies – ABN Amro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2020-11-27T09:16:05Z</dcterms:created>
  <dcterms:modified xsi:type="dcterms:W3CDTF">2020-11-27T09:16:09Z</dcterms:modified>
</cp:coreProperties>
</file>