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1" r:id="rId3"/>
    <p:sldId id="257" r:id="rId4"/>
    <p:sldId id="269" r:id="rId5"/>
    <p:sldId id="270" r:id="rId6"/>
    <p:sldId id="271" r:id="rId7"/>
    <p:sldId id="274" r:id="rId8"/>
    <p:sldId id="275" r:id="rId9"/>
    <p:sldId id="277" r:id="rId10"/>
    <p:sldId id="276" r:id="rId11"/>
    <p:sldId id="278" r:id="rId12"/>
    <p:sldId id="273" r:id="rId1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édio 2 - Destaqu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howGuides="1">
      <p:cViewPr varScale="1">
        <p:scale>
          <a:sx n="88" d="100"/>
          <a:sy n="88" d="100"/>
        </p:scale>
        <p:origin x="270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e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e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D477ECE-13D7-44A7-ADFF-277C78C5595C}" type="datetime1">
              <a:rPr lang="pt-PT" smtClean="0"/>
              <a:t>08/05/2018</a:t>
            </a:fld>
            <a:endParaRPr lang="pt-PT" dirty="0"/>
          </a:p>
        </p:txBody>
      </p:sp>
      <p:sp>
        <p:nvSpPr>
          <p:cNvPr id="4" name="Marcador de Posição de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e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pt-PT" smtClean="0"/>
              <a:t>‹nº›</a:t>
            </a:fld>
            <a:endParaRPr lang="pt-PT"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e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FD8EEDA-499B-4574-8E4B-F85DF33A79A5}" type="datetime1">
              <a:rPr lang="pt-PT" noProof="0" smtClean="0"/>
              <a:t>08/05/2018</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dirty="0"/>
              <a:t>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e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e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pt-PT" noProof="0" smtClean="0"/>
              <a:t>‹nº›</a:t>
            </a:fld>
            <a:endParaRPr lang="pt-PT" noProof="0"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1</a:t>
            </a:fld>
            <a:endParaRPr lang="pt-PT" dirty="0"/>
          </a:p>
        </p:txBody>
      </p:sp>
    </p:spTree>
    <p:extLst>
      <p:ext uri="{BB962C8B-B14F-4D97-AF65-F5344CB8AC3E}">
        <p14:creationId xmlns:p14="http://schemas.microsoft.com/office/powerpoint/2010/main" val="251460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2</a:t>
            </a:fld>
            <a:endParaRPr lang="pt-PT" dirty="0"/>
          </a:p>
        </p:txBody>
      </p:sp>
    </p:spTree>
    <p:extLst>
      <p:ext uri="{BB962C8B-B14F-4D97-AF65-F5344CB8AC3E}">
        <p14:creationId xmlns:p14="http://schemas.microsoft.com/office/powerpoint/2010/main" val="118522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3</a:t>
            </a:fld>
            <a:endParaRPr lang="pt-PT" dirty="0"/>
          </a:p>
        </p:txBody>
      </p:sp>
    </p:spTree>
    <p:extLst>
      <p:ext uri="{BB962C8B-B14F-4D97-AF65-F5344CB8AC3E}">
        <p14:creationId xmlns:p14="http://schemas.microsoft.com/office/powerpoint/2010/main" val="132126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5</a:t>
            </a:fld>
            <a:endParaRPr lang="pt-PT" dirty="0"/>
          </a:p>
        </p:txBody>
      </p:sp>
    </p:spTree>
    <p:extLst>
      <p:ext uri="{BB962C8B-B14F-4D97-AF65-F5344CB8AC3E}">
        <p14:creationId xmlns:p14="http://schemas.microsoft.com/office/powerpoint/2010/main" val="52575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12</a:t>
            </a:fld>
            <a:endParaRPr lang="pt-PT" dirty="0"/>
          </a:p>
        </p:txBody>
      </p:sp>
    </p:spTree>
    <p:extLst>
      <p:ext uri="{BB962C8B-B14F-4D97-AF65-F5344CB8AC3E}">
        <p14:creationId xmlns:p14="http://schemas.microsoft.com/office/powerpoint/2010/main" val="3861777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098175" cy="3177380"/>
          </a:xfrm>
        </p:spPr>
        <p:txBody>
          <a:bodyPr rtlCol="0" anchor="b">
            <a:normAutofit/>
          </a:bodyPr>
          <a:lstStyle>
            <a:lvl1pPr algn="l" rtl="0">
              <a:lnSpc>
                <a:spcPct val="80000"/>
              </a:lnSpc>
              <a:defRPr sz="5400">
                <a:solidFill>
                  <a:schemeClr val="accent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626225" y="5181600"/>
            <a:ext cx="4098175" cy="685800"/>
          </a:xfrm>
        </p:spPr>
        <p:txBody>
          <a:bodyPr rtlCol="0">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noProof="0"/>
              <a:t>Clique para editar o estilo de subtítulo do Modelo Global</a:t>
            </a:r>
            <a:endParaRPr lang="pt-PT" noProof="0" dirty="0"/>
          </a:p>
        </p:txBody>
      </p:sp>
      <p:pic>
        <p:nvPicPr>
          <p:cNvPr id="7" name="Imagem 6" descr="Linha ECG"/>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B0E4B43C-41BE-413C-A243-FF747E595FC5}" type="datetime1">
              <a:rPr lang="pt-PT" noProof="0" smtClean="0"/>
              <a:t>08/05/2018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tângulo 6" descr="Retângulo"/>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Vertical 1"/>
          <p:cNvSpPr>
            <a:spLocks noGrp="1"/>
          </p:cNvSpPr>
          <p:nvPr>
            <p:ph type="title" orient="vert"/>
          </p:nvPr>
        </p:nvSpPr>
        <p:spPr>
          <a:xfrm>
            <a:off x="10058399" y="457201"/>
            <a:ext cx="2057401" cy="5943600"/>
          </a:xfrm>
        </p:spPr>
        <p:txBody>
          <a:bodyPr vert="eaVert" rtlCol="0"/>
          <a:lstStyle>
            <a:lvl1pPr rtl="0">
              <a:defRPr/>
            </a:lvl1pPr>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609600" y="457200"/>
            <a:ext cx="9067800" cy="5943599"/>
          </a:xfrm>
        </p:spPr>
        <p:txBody>
          <a:bodyPr vert="eaVert"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4A4F9801-BBB4-4713-A115-17688B349492}" type="datetime1">
              <a:rPr lang="pt-PT" noProof="0" smtClean="0"/>
              <a:t>08/05/2018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lvl5pPr>
              <a:defRPr/>
            </a:lvl5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C91D62CF-8D4A-4CAC-9D05-D426BF194063}" type="datetime1">
              <a:rPr lang="pt-PT" noProof="0" smtClean="0"/>
              <a:t>08/05/2018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abeçalho da Secção">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tângulo 6" descr="Retângulo"/>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1066800" y="1828800"/>
            <a:ext cx="7772400" cy="3177380"/>
          </a:xfrm>
        </p:spPr>
        <p:txBody>
          <a:bodyPr rtlCol="0" anchor="b">
            <a:normAutofit/>
          </a:bodyPr>
          <a:lstStyle>
            <a:lvl1pPr rtl="0">
              <a:lnSpc>
                <a:spcPct val="80000"/>
              </a:lnSpc>
              <a:defRPr sz="5400"/>
            </a:lvl1pPr>
          </a:lstStyle>
          <a:p>
            <a:pPr rtl="0"/>
            <a:r>
              <a:rPr lang="pt-PT" noProof="0"/>
              <a:t>Clique para editar o estilo de título do Modelo Global</a:t>
            </a:r>
            <a:endParaRPr lang="pt-PT" noProof="0" dirty="0"/>
          </a:p>
        </p:txBody>
      </p:sp>
      <p:sp>
        <p:nvSpPr>
          <p:cNvPr id="3" name="Marcador de Posição de Texto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a:t>Editar os estilos de texto do Modelo Global</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0668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4" name="Marcador de Posição de Conteúdo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6" name="Marcador de Posição de Rodapé 5"/>
          <p:cNvSpPr>
            <a:spLocks noGrp="1"/>
          </p:cNvSpPr>
          <p:nvPr>
            <p:ph type="ftr" sz="quarter" idx="11"/>
          </p:nvPr>
        </p:nvSpPr>
        <p:spPr/>
        <p:txBody>
          <a:bodyPr rtlCol="0"/>
          <a:lstStyle/>
          <a:p>
            <a:pPr rtl="0"/>
            <a:endParaRPr lang="pt-PT" noProof="0" dirty="0"/>
          </a:p>
        </p:txBody>
      </p:sp>
      <p:sp>
        <p:nvSpPr>
          <p:cNvPr id="5" name="Marcador de Posição de Data 4"/>
          <p:cNvSpPr>
            <a:spLocks noGrp="1"/>
          </p:cNvSpPr>
          <p:nvPr>
            <p:ph type="dt" sz="half" idx="10"/>
          </p:nvPr>
        </p:nvSpPr>
        <p:spPr/>
        <p:txBody>
          <a:bodyPr rtlCol="0"/>
          <a:lstStyle/>
          <a:p>
            <a:pPr rtl="0"/>
            <a:fld id="{B699EE97-9EDC-49CF-A25B-A4400DC434EC}" type="datetime1">
              <a:rPr lang="pt-PT" noProof="0" smtClean="0"/>
              <a:t>08/05/2018</a:t>
            </a:fld>
            <a:endParaRPr lang="pt-PT" noProof="0" dirty="0"/>
          </a:p>
        </p:txBody>
      </p:sp>
      <p:sp>
        <p:nvSpPr>
          <p:cNvPr id="7" name="Marcador de Posição de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Texto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a:t>Editar os estilos de texto do Modelo Global</a:t>
            </a:r>
          </a:p>
        </p:txBody>
      </p:sp>
      <p:sp>
        <p:nvSpPr>
          <p:cNvPr id="4" name="Marcador de Posição de Conteúdo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Texto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a:t>Editar os estilos de texto do Modelo Global</a:t>
            </a:r>
          </a:p>
        </p:txBody>
      </p:sp>
      <p:sp>
        <p:nvSpPr>
          <p:cNvPr id="6" name="Marcador de Posição de Conteúdo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8" name="Marcador de Posição de Rodapé 7"/>
          <p:cNvSpPr>
            <a:spLocks noGrp="1"/>
          </p:cNvSpPr>
          <p:nvPr>
            <p:ph type="ftr" sz="quarter" idx="11"/>
          </p:nvPr>
        </p:nvSpPr>
        <p:spPr/>
        <p:txBody>
          <a:bodyPr rtlCol="0"/>
          <a:lstStyle/>
          <a:p>
            <a:pPr rtl="0"/>
            <a:endParaRPr lang="pt-PT" noProof="0" dirty="0"/>
          </a:p>
        </p:txBody>
      </p:sp>
      <p:sp>
        <p:nvSpPr>
          <p:cNvPr id="7" name="Marcador de Posição de Data 6"/>
          <p:cNvSpPr>
            <a:spLocks noGrp="1"/>
          </p:cNvSpPr>
          <p:nvPr>
            <p:ph type="dt" sz="half" idx="10"/>
          </p:nvPr>
        </p:nvSpPr>
        <p:spPr/>
        <p:txBody>
          <a:bodyPr rtlCol="0"/>
          <a:lstStyle/>
          <a:p>
            <a:pPr rtl="0"/>
            <a:fld id="{DF5AB5E8-460E-419C-A0C7-F6293A6FFC44}" type="datetime1">
              <a:rPr lang="pt-PT" noProof="0" smtClean="0"/>
              <a:t>08/05/2018</a:t>
            </a:fld>
            <a:endParaRPr lang="pt-PT" noProof="0" dirty="0"/>
          </a:p>
        </p:txBody>
      </p:sp>
      <p:sp>
        <p:nvSpPr>
          <p:cNvPr id="9" name="Marcador de Posição de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4" name="Marcador de Posição de Rodapé 3"/>
          <p:cNvSpPr>
            <a:spLocks noGrp="1"/>
          </p:cNvSpPr>
          <p:nvPr>
            <p:ph type="ftr" sz="quarter" idx="11"/>
          </p:nvPr>
        </p:nvSpPr>
        <p:spPr/>
        <p:txBody>
          <a:bodyPr rtlCol="0"/>
          <a:lstStyle/>
          <a:p>
            <a:pPr rtl="0"/>
            <a:endParaRPr lang="pt-PT" noProof="0" dirty="0"/>
          </a:p>
        </p:txBody>
      </p:sp>
      <p:sp>
        <p:nvSpPr>
          <p:cNvPr id="3" name="Marcador de Posição de Data 2"/>
          <p:cNvSpPr>
            <a:spLocks noGrp="1"/>
          </p:cNvSpPr>
          <p:nvPr>
            <p:ph type="dt" sz="half" idx="10"/>
          </p:nvPr>
        </p:nvSpPr>
        <p:spPr/>
        <p:txBody>
          <a:bodyPr rtlCol="0"/>
          <a:lstStyle/>
          <a:p>
            <a:pPr rtl="0"/>
            <a:fld id="{D30354C8-B3F3-4C86-9738-8A777E696615}" type="datetime1">
              <a:rPr lang="pt-PT" noProof="0" smtClean="0"/>
              <a:t>08/05/2018</a:t>
            </a:fld>
            <a:endParaRPr lang="pt-PT" noProof="0" dirty="0"/>
          </a:p>
        </p:txBody>
      </p:sp>
      <p:sp>
        <p:nvSpPr>
          <p:cNvPr id="5" name="Marcador de Posição de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3" name="Marcador de Posição de Rodapé 2"/>
          <p:cNvSpPr>
            <a:spLocks noGrp="1"/>
          </p:cNvSpPr>
          <p:nvPr>
            <p:ph type="ftr" sz="quarter" idx="11"/>
          </p:nvPr>
        </p:nvSpPr>
        <p:spPr/>
        <p:txBody>
          <a:bodyPr rtlCol="0"/>
          <a:lstStyle/>
          <a:p>
            <a:pPr rtl="0"/>
            <a:endParaRPr lang="pt-PT" noProof="0" dirty="0"/>
          </a:p>
        </p:txBody>
      </p:sp>
      <p:sp>
        <p:nvSpPr>
          <p:cNvPr id="2" name="Marcador de Posição de Data 1"/>
          <p:cNvSpPr>
            <a:spLocks noGrp="1"/>
          </p:cNvSpPr>
          <p:nvPr>
            <p:ph type="dt" sz="half" idx="10"/>
          </p:nvPr>
        </p:nvSpPr>
        <p:spPr/>
        <p:txBody>
          <a:bodyPr rtlCol="0"/>
          <a:lstStyle/>
          <a:p>
            <a:pPr rtl="0"/>
            <a:fld id="{B48B2760-DD1B-4E1E-BAB7-2B08D9870EC4}" type="datetime1">
              <a:rPr lang="pt-PT" noProof="0" smtClean="0"/>
              <a:t>08/05/2018</a:t>
            </a:fld>
            <a:endParaRPr lang="pt-PT" noProof="0" dirty="0"/>
          </a:p>
        </p:txBody>
      </p:sp>
      <p:sp>
        <p:nvSpPr>
          <p:cNvPr id="4" name="Marcador de Posição de Número do Diapositivo 3"/>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descr="Retângu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9" name="Retângulo 8" descr="Retângu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632700" y="3200400"/>
            <a:ext cx="3932237" cy="1752600"/>
          </a:xfrm>
        </p:spPr>
        <p:txBody>
          <a:bodyPr rtlCol="0" anchor="b">
            <a:normAutofit/>
          </a:bodyPr>
          <a:lstStyle>
            <a:lvl1pPr rtl="0">
              <a:defRPr sz="3600"/>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609600" y="457201"/>
            <a:ext cx="5943600" cy="5943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4" name="Marcador de Posição de Texto 3"/>
          <p:cNvSpPr>
            <a:spLocks noGrp="1"/>
          </p:cNvSpPr>
          <p:nvPr>
            <p:ph type="body" sz="half" idx="2"/>
          </p:nvPr>
        </p:nvSpPr>
        <p:spPr>
          <a:xfrm>
            <a:off x="7632699" y="5029200"/>
            <a:ext cx="3932237" cy="1371600"/>
          </a:xfrm>
        </p:spPr>
        <p:txBody>
          <a:bodyPr rtlCol="0">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noProof="0"/>
              <a:t>Editar os estilos de texto do Modelo Global</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descr="Retângu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9" name="Retângulo 8" descr="Retângu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635240" y="3200400"/>
            <a:ext cx="3932237" cy="1752600"/>
          </a:xfrm>
        </p:spPr>
        <p:txBody>
          <a:bodyPr rtlCol="0" anchor="b">
            <a:normAutofit/>
          </a:bodyPr>
          <a:lstStyle>
            <a:lvl1pPr rtl="0">
              <a:defRPr sz="3600"/>
            </a:lvl1pPr>
          </a:lstStyle>
          <a:p>
            <a:pPr rtl="0"/>
            <a:r>
              <a:rPr lang="pt-PT" noProof="0"/>
              <a:t>Clique para editar o estilo de título do Modelo Global</a:t>
            </a:r>
            <a:endParaRPr lang="pt-PT" noProof="0" dirty="0"/>
          </a:p>
        </p:txBody>
      </p:sp>
      <p:sp>
        <p:nvSpPr>
          <p:cNvPr id="3" name="Marcador de Posição de Imagem 2" descr="Um marcador de posição vazio para adicionar uma imagem. Clique no marcador de posição e selecione a imagem que pretende adicionar."/>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e Texto 3"/>
          <p:cNvSpPr>
            <a:spLocks noGrp="1"/>
          </p:cNvSpPr>
          <p:nvPr>
            <p:ph type="body" sz="half" idx="2"/>
          </p:nvPr>
        </p:nvSpPr>
        <p:spPr>
          <a:xfrm>
            <a:off x="7635240" y="5029200"/>
            <a:ext cx="3932237" cy="1374648"/>
          </a:xfrm>
        </p:spPr>
        <p:txBody>
          <a:bodyPr rtlCol="0"/>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noProof="0"/>
              <a:t>Editar os estilos de texto do Modelo Global</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barra vermelha" descr="Barra vermelha"/>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Marcador de Posição de Título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pPr rtl="0"/>
            <a:r>
              <a:rPr lang="pt-PT" noProof="0" dirty="0"/>
              <a:t>Clique para editar o estilo</a:t>
            </a:r>
          </a:p>
        </p:txBody>
      </p:sp>
      <p:sp>
        <p:nvSpPr>
          <p:cNvPr id="3" name="Marcador de Posição de Texto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pt-PT" noProof="0" dirty="0"/>
              <a:t>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5" name="Marcador de Posição de Rodapé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pt-PT" noProof="0" dirty="0"/>
          </a:p>
        </p:txBody>
      </p:sp>
      <p:sp>
        <p:nvSpPr>
          <p:cNvPr id="4" name="Marcador de Posição de Data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D8213EFD-922D-4DD4-A30D-E82F6A5B98D9}" type="datetime1">
              <a:rPr lang="pt-PT" noProof="0" smtClean="0"/>
              <a:t>08/05/2018</a:t>
            </a:fld>
            <a:endParaRPr lang="pt-PT" noProof="0" dirty="0"/>
          </a:p>
        </p:txBody>
      </p:sp>
      <p:sp>
        <p:nvSpPr>
          <p:cNvPr id="6" name="Marcador de Posição de Número do Diapositivo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533671" cy="3177380"/>
          </a:xfrm>
        </p:spPr>
        <p:txBody>
          <a:bodyPr rtlCol="0"/>
          <a:lstStyle/>
          <a:p>
            <a:pPr rtl="0"/>
            <a:r>
              <a:rPr lang="pt-PT" dirty="0"/>
              <a:t>Descoberta de Conhecimento</a:t>
            </a:r>
          </a:p>
        </p:txBody>
      </p:sp>
      <p:sp>
        <p:nvSpPr>
          <p:cNvPr id="3" name="Subtítulo 2"/>
          <p:cNvSpPr>
            <a:spLocks noGrp="1"/>
          </p:cNvSpPr>
          <p:nvPr>
            <p:ph type="subTitle" idx="1"/>
          </p:nvPr>
        </p:nvSpPr>
        <p:spPr>
          <a:xfrm>
            <a:off x="626225" y="5181600"/>
            <a:ext cx="4098175" cy="1676400"/>
          </a:xfrm>
        </p:spPr>
        <p:txBody>
          <a:bodyPr rtlCol="0">
            <a:normAutofit/>
          </a:bodyPr>
          <a:lstStyle/>
          <a:p>
            <a:pPr rtl="0"/>
            <a:r>
              <a:rPr lang="pt-PT" dirty="0"/>
              <a:t>Dataset MORBIMORTALIDADE</a:t>
            </a:r>
          </a:p>
          <a:p>
            <a:pPr rtl="0"/>
            <a:r>
              <a:rPr lang="pt-PT" sz="1400" dirty="0"/>
              <a:t>Hugo Carvalho</a:t>
            </a:r>
          </a:p>
          <a:p>
            <a:pPr rtl="0"/>
            <a:r>
              <a:rPr lang="pt-PT" sz="1400" dirty="0"/>
              <a:t>Marcos Luís</a:t>
            </a:r>
          </a:p>
          <a:p>
            <a:pPr rtl="0"/>
            <a:r>
              <a:rPr lang="pt-PT" sz="1400" dirty="0"/>
              <a:t>João Almeida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29F44-BA23-4BB0-9098-4D8B3E8E92E8}"/>
              </a:ext>
            </a:extLst>
          </p:cNvPr>
          <p:cNvSpPr>
            <a:spLocks noGrp="1"/>
          </p:cNvSpPr>
          <p:nvPr>
            <p:ph type="title"/>
          </p:nvPr>
        </p:nvSpPr>
        <p:spPr/>
        <p:txBody>
          <a:bodyPr/>
          <a:lstStyle/>
          <a:p>
            <a:r>
              <a:rPr lang="en-GB" dirty="0"/>
              <a:t>Outliers</a:t>
            </a:r>
          </a:p>
        </p:txBody>
      </p:sp>
      <p:sp>
        <p:nvSpPr>
          <p:cNvPr id="3" name="Marcador de Posição de Conteúdo 2">
            <a:extLst>
              <a:ext uri="{FF2B5EF4-FFF2-40B4-BE49-F238E27FC236}">
                <a16:creationId xmlns:a16="http://schemas.microsoft.com/office/drawing/2014/main" id="{85FD05E8-FBAF-423D-8902-1CD5D250D7D0}"/>
              </a:ext>
            </a:extLst>
          </p:cNvPr>
          <p:cNvSpPr>
            <a:spLocks noGrp="1"/>
          </p:cNvSpPr>
          <p:nvPr>
            <p:ph idx="1"/>
          </p:nvPr>
        </p:nvSpPr>
        <p:spPr/>
        <p:txBody>
          <a:bodyPr/>
          <a:lstStyle/>
          <a:p>
            <a:r>
              <a:rPr lang="en-GB" dirty="0"/>
              <a:t>After replacing all missing values on the Dataset and handling situations where the percentage of missing values is less than 5% for each attribute, we are left with:</a:t>
            </a:r>
          </a:p>
          <a:p>
            <a:pPr lvl="1"/>
            <a:r>
              <a:rPr lang="en-GB" dirty="0"/>
              <a:t>169 Entries out of the original 176;</a:t>
            </a:r>
          </a:p>
          <a:p>
            <a:pPr lvl="1"/>
            <a:r>
              <a:rPr lang="en-GB" dirty="0"/>
              <a:t>No missing values.</a:t>
            </a:r>
          </a:p>
          <a:p>
            <a:r>
              <a:rPr lang="en-GB" dirty="0"/>
              <a:t>We analysed the Dataset after this pre-processing stage to find any outliers that might </a:t>
            </a:r>
            <a:r>
              <a:rPr lang="pt-PT" dirty="0" err="1"/>
              <a:t>misrepresent</a:t>
            </a:r>
            <a:r>
              <a:rPr lang="pt-PT" dirty="0"/>
              <a:t> </a:t>
            </a:r>
            <a:r>
              <a:rPr lang="pt-PT" dirty="0" err="1"/>
              <a:t>any</a:t>
            </a:r>
            <a:r>
              <a:rPr lang="pt-PT" dirty="0"/>
              <a:t> </a:t>
            </a:r>
            <a:r>
              <a:rPr lang="pt-PT" dirty="0" err="1"/>
              <a:t>conclusions</a:t>
            </a:r>
            <a:r>
              <a:rPr lang="pt-PT" dirty="0"/>
              <a:t>. </a:t>
            </a:r>
          </a:p>
          <a:p>
            <a:pPr lvl="1"/>
            <a:r>
              <a:rPr lang="pt-PT" dirty="0" err="1"/>
              <a:t>We</a:t>
            </a:r>
            <a:r>
              <a:rPr lang="pt-PT" dirty="0"/>
              <a:t> </a:t>
            </a:r>
            <a:r>
              <a:rPr lang="pt-PT" dirty="0" err="1"/>
              <a:t>consider</a:t>
            </a:r>
            <a:r>
              <a:rPr lang="pt-PT" dirty="0"/>
              <a:t> </a:t>
            </a:r>
            <a:r>
              <a:rPr lang="pt-PT" dirty="0" err="1"/>
              <a:t>an</a:t>
            </a:r>
            <a:r>
              <a:rPr lang="pt-PT" dirty="0"/>
              <a:t> </a:t>
            </a:r>
            <a:r>
              <a:rPr lang="pt-PT" dirty="0" err="1"/>
              <a:t>outlier</a:t>
            </a:r>
            <a:r>
              <a:rPr lang="pt-PT" dirty="0"/>
              <a:t>, </a:t>
            </a:r>
            <a:r>
              <a:rPr lang="pt-PT" dirty="0" err="1"/>
              <a:t>any</a:t>
            </a:r>
            <a:r>
              <a:rPr lang="pt-PT" dirty="0"/>
              <a:t> </a:t>
            </a:r>
            <a:r>
              <a:rPr lang="pt-PT" dirty="0" err="1"/>
              <a:t>entry</a:t>
            </a:r>
            <a:r>
              <a:rPr lang="pt-PT" dirty="0"/>
              <a:t> in </a:t>
            </a:r>
            <a:r>
              <a:rPr lang="pt-PT" dirty="0" err="1"/>
              <a:t>which</a:t>
            </a:r>
            <a:r>
              <a:rPr lang="pt-PT" dirty="0"/>
              <a:t> </a:t>
            </a:r>
            <a:r>
              <a:rPr lang="pt-PT" dirty="0" err="1"/>
              <a:t>the</a:t>
            </a:r>
            <a:r>
              <a:rPr lang="pt-PT" dirty="0"/>
              <a:t> </a:t>
            </a:r>
            <a:r>
              <a:rPr lang="pt-PT" dirty="0" err="1"/>
              <a:t>value</a:t>
            </a:r>
            <a:r>
              <a:rPr lang="pt-PT" dirty="0"/>
              <a:t> </a:t>
            </a:r>
            <a:r>
              <a:rPr lang="pt-PT" dirty="0" err="1"/>
              <a:t>of</a:t>
            </a:r>
            <a:r>
              <a:rPr lang="pt-PT" dirty="0"/>
              <a:t> </a:t>
            </a:r>
            <a:r>
              <a:rPr lang="pt-PT" dirty="0" err="1"/>
              <a:t>one</a:t>
            </a:r>
            <a:r>
              <a:rPr lang="pt-PT" dirty="0"/>
              <a:t> </a:t>
            </a:r>
            <a:r>
              <a:rPr lang="pt-PT" dirty="0" err="1"/>
              <a:t>of</a:t>
            </a:r>
            <a:r>
              <a:rPr lang="pt-PT" dirty="0"/>
              <a:t> </a:t>
            </a:r>
            <a:r>
              <a:rPr lang="pt-PT" dirty="0" err="1"/>
              <a:t>its</a:t>
            </a:r>
            <a:r>
              <a:rPr lang="pt-PT" dirty="0"/>
              <a:t> </a:t>
            </a:r>
            <a:r>
              <a:rPr lang="pt-PT" dirty="0" err="1"/>
              <a:t>attributes</a:t>
            </a:r>
            <a:r>
              <a:rPr lang="pt-PT" dirty="0"/>
              <a:t> </a:t>
            </a:r>
            <a:r>
              <a:rPr lang="pt-PT" dirty="0" err="1"/>
              <a:t>it’s</a:t>
            </a:r>
            <a:r>
              <a:rPr lang="pt-PT" dirty="0"/>
              <a:t> </a:t>
            </a:r>
            <a:r>
              <a:rPr lang="pt-PT" dirty="0" err="1"/>
              <a:t>outside</a:t>
            </a:r>
            <a:r>
              <a:rPr lang="pt-PT" dirty="0"/>
              <a:t> </a:t>
            </a:r>
            <a:r>
              <a:rPr lang="pt-PT" dirty="0" err="1"/>
              <a:t>the</a:t>
            </a:r>
            <a:r>
              <a:rPr lang="pt-PT" dirty="0"/>
              <a:t> range [Mean-2SD,Mean+2SD].</a:t>
            </a:r>
          </a:p>
          <a:p>
            <a:pPr lvl="1"/>
            <a:endParaRPr lang="en-GB" dirty="0"/>
          </a:p>
        </p:txBody>
      </p:sp>
    </p:spTree>
    <p:extLst>
      <p:ext uri="{BB962C8B-B14F-4D97-AF65-F5344CB8AC3E}">
        <p14:creationId xmlns:p14="http://schemas.microsoft.com/office/powerpoint/2010/main" val="293143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F3034-0532-4C0D-902F-8F4762B8E530}"/>
              </a:ext>
            </a:extLst>
          </p:cNvPr>
          <p:cNvSpPr>
            <a:spLocks noGrp="1"/>
          </p:cNvSpPr>
          <p:nvPr>
            <p:ph type="title"/>
          </p:nvPr>
        </p:nvSpPr>
        <p:spPr/>
        <p:txBody>
          <a:bodyPr/>
          <a:lstStyle/>
          <a:p>
            <a:r>
              <a:rPr lang="en-GB" dirty="0"/>
              <a:t>Outliers</a:t>
            </a:r>
          </a:p>
        </p:txBody>
      </p:sp>
      <p:sp>
        <p:nvSpPr>
          <p:cNvPr id="3" name="Marcador de Posição de Conteúdo 2">
            <a:extLst>
              <a:ext uri="{FF2B5EF4-FFF2-40B4-BE49-F238E27FC236}">
                <a16:creationId xmlns:a16="http://schemas.microsoft.com/office/drawing/2014/main" id="{82A3A890-D597-4B0D-8495-2C77790DAA28}"/>
              </a:ext>
            </a:extLst>
          </p:cNvPr>
          <p:cNvSpPr>
            <a:spLocks noGrp="1"/>
          </p:cNvSpPr>
          <p:nvPr>
            <p:ph idx="1"/>
          </p:nvPr>
        </p:nvSpPr>
        <p:spPr/>
        <p:txBody>
          <a:bodyPr/>
          <a:lstStyle/>
          <a:p>
            <a:r>
              <a:rPr lang="en-GB" dirty="0"/>
              <a:t>We decided to consider only numerical attributes in the outlier detection process. Therefore, we only included in the outliers detection process the attributes: </a:t>
            </a:r>
            <a:r>
              <a:rPr lang="en-GB" dirty="0" err="1"/>
              <a:t>Idade</a:t>
            </a:r>
            <a:r>
              <a:rPr lang="en-GB" dirty="0"/>
              <a:t>, Dias e Dias </a:t>
            </a:r>
            <a:r>
              <a:rPr lang="en-GB" dirty="0" err="1"/>
              <a:t>Pós-Operatório</a:t>
            </a:r>
            <a:r>
              <a:rPr lang="en-GB" dirty="0"/>
              <a:t>.</a:t>
            </a:r>
          </a:p>
          <a:p>
            <a:r>
              <a:rPr lang="en-GB" dirty="0"/>
              <a:t>We found a total of 19 outliers. After their elimination, that brings the total entries of </a:t>
            </a:r>
            <a:r>
              <a:rPr lang="en-GB"/>
              <a:t>our Dataset to 150.</a:t>
            </a:r>
            <a:endParaRPr lang="en-GB" dirty="0"/>
          </a:p>
        </p:txBody>
      </p:sp>
    </p:spTree>
    <p:extLst>
      <p:ext uri="{BB962C8B-B14F-4D97-AF65-F5344CB8AC3E}">
        <p14:creationId xmlns:p14="http://schemas.microsoft.com/office/powerpoint/2010/main" val="132606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533671" cy="3177380"/>
          </a:xfrm>
        </p:spPr>
        <p:txBody>
          <a:bodyPr rtlCol="0"/>
          <a:lstStyle/>
          <a:p>
            <a:pPr rtl="0"/>
            <a:r>
              <a:rPr lang="pt-PT" dirty="0"/>
              <a:t>Descoberta de Conhecimento</a:t>
            </a:r>
          </a:p>
        </p:txBody>
      </p:sp>
      <p:sp>
        <p:nvSpPr>
          <p:cNvPr id="3" name="Subtítulo 2"/>
          <p:cNvSpPr>
            <a:spLocks noGrp="1"/>
          </p:cNvSpPr>
          <p:nvPr>
            <p:ph type="subTitle" idx="1"/>
          </p:nvPr>
        </p:nvSpPr>
        <p:spPr>
          <a:xfrm>
            <a:off x="626225" y="5181600"/>
            <a:ext cx="4098175" cy="1676400"/>
          </a:xfrm>
        </p:spPr>
        <p:txBody>
          <a:bodyPr rtlCol="0">
            <a:normAutofit/>
          </a:bodyPr>
          <a:lstStyle/>
          <a:p>
            <a:pPr rtl="0"/>
            <a:r>
              <a:rPr lang="pt-PT" dirty="0"/>
              <a:t>Dataset MORBIMORTALIDADE</a:t>
            </a:r>
          </a:p>
          <a:p>
            <a:pPr rtl="0"/>
            <a:r>
              <a:rPr lang="pt-PT" sz="1400" dirty="0"/>
              <a:t>Hugo Carvalho</a:t>
            </a:r>
          </a:p>
          <a:p>
            <a:pPr rtl="0"/>
            <a:r>
              <a:rPr lang="pt-PT" sz="1400" dirty="0"/>
              <a:t>Marcos Luís</a:t>
            </a:r>
          </a:p>
          <a:p>
            <a:pPr rtl="0"/>
            <a:r>
              <a:rPr lang="pt-PT" sz="1400" dirty="0"/>
              <a:t>João Almeida</a:t>
            </a:r>
          </a:p>
        </p:txBody>
      </p:sp>
    </p:spTree>
    <p:extLst>
      <p:ext uri="{BB962C8B-B14F-4D97-AF65-F5344CB8AC3E}">
        <p14:creationId xmlns:p14="http://schemas.microsoft.com/office/powerpoint/2010/main" val="6396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err="1"/>
              <a:t>Recap</a:t>
            </a:r>
            <a:endParaRPr lang="pt-PT"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Introduction – Business Understanting</a:t>
            </a:r>
          </a:p>
        </p:txBody>
      </p:sp>
      <p:sp>
        <p:nvSpPr>
          <p:cNvPr id="3" name="Marcador de Posição de Conteúdo 2"/>
          <p:cNvSpPr>
            <a:spLocks noGrp="1"/>
          </p:cNvSpPr>
          <p:nvPr>
            <p:ph idx="1"/>
          </p:nvPr>
        </p:nvSpPr>
        <p:spPr>
          <a:xfrm>
            <a:off x="1524000" y="1988840"/>
            <a:ext cx="9144000" cy="4572001"/>
          </a:xfrm>
        </p:spPr>
        <p:txBody>
          <a:bodyPr rtlCol="0">
            <a:normAutofit lnSpcReduction="10000"/>
          </a:bodyPr>
          <a:lstStyle/>
          <a:p>
            <a:pPr marL="0" indent="0" algn="just">
              <a:buNone/>
            </a:pPr>
            <a:r>
              <a:rPr lang="pt-PT" sz="2000" dirty="0" err="1"/>
              <a:t>Health</a:t>
            </a:r>
            <a:r>
              <a:rPr lang="pt-PT" sz="2000" dirty="0"/>
              <a:t> </a:t>
            </a:r>
            <a:r>
              <a:rPr lang="pt-PT" sz="2000" dirty="0" err="1"/>
              <a:t>studies</a:t>
            </a:r>
            <a:r>
              <a:rPr lang="pt-PT" sz="2000" dirty="0"/>
              <a:t> are some </a:t>
            </a:r>
            <a:r>
              <a:rPr lang="pt-PT" sz="2000" dirty="0" err="1"/>
              <a:t>of</a:t>
            </a:r>
            <a:r>
              <a:rPr lang="pt-PT" sz="2000" dirty="0"/>
              <a:t> </a:t>
            </a:r>
            <a:r>
              <a:rPr lang="pt-PT" sz="2000" dirty="0" err="1"/>
              <a:t>the</a:t>
            </a:r>
            <a:r>
              <a:rPr lang="pt-PT" sz="2000" dirty="0"/>
              <a:t> more </a:t>
            </a:r>
            <a:r>
              <a:rPr lang="pt-PT" sz="2000" dirty="0" err="1"/>
              <a:t>complex</a:t>
            </a:r>
            <a:r>
              <a:rPr lang="pt-PT" sz="2000" dirty="0"/>
              <a:t>, </a:t>
            </a:r>
            <a:r>
              <a:rPr lang="pt-PT" sz="2000" dirty="0" err="1"/>
              <a:t>specially</a:t>
            </a:r>
            <a:r>
              <a:rPr lang="pt-PT" sz="2000" dirty="0"/>
              <a:t> </a:t>
            </a:r>
            <a:r>
              <a:rPr lang="pt-PT" sz="2000" dirty="0" err="1"/>
              <a:t>because</a:t>
            </a:r>
            <a:r>
              <a:rPr lang="pt-PT" sz="2000" dirty="0"/>
              <a:t> </a:t>
            </a:r>
            <a:r>
              <a:rPr lang="pt-PT" sz="2000" dirty="0" err="1"/>
              <a:t>of</a:t>
            </a:r>
            <a:r>
              <a:rPr lang="pt-PT" sz="2000" dirty="0"/>
              <a:t> </a:t>
            </a:r>
            <a:r>
              <a:rPr lang="pt-PT" sz="2000" dirty="0" err="1"/>
              <a:t>the</a:t>
            </a:r>
            <a:r>
              <a:rPr lang="pt-PT" sz="2000" dirty="0"/>
              <a:t> </a:t>
            </a:r>
            <a:r>
              <a:rPr lang="pt-PT" sz="2000" dirty="0" err="1"/>
              <a:t>envolvement</a:t>
            </a:r>
            <a:r>
              <a:rPr lang="pt-PT" sz="2000" dirty="0"/>
              <a:t> </a:t>
            </a:r>
            <a:r>
              <a:rPr lang="pt-PT" sz="2000" dirty="0" err="1"/>
              <a:t>of</a:t>
            </a:r>
            <a:r>
              <a:rPr lang="pt-PT" sz="2000" dirty="0"/>
              <a:t> </a:t>
            </a:r>
            <a:r>
              <a:rPr lang="pt-PT" sz="2000" dirty="0" err="1"/>
              <a:t>different</a:t>
            </a:r>
            <a:r>
              <a:rPr lang="pt-PT" sz="2000" dirty="0"/>
              <a:t> </a:t>
            </a:r>
            <a:r>
              <a:rPr lang="en-GB" sz="2000" dirty="0"/>
              <a:t>areas. Applying essays and studies like this one, give great support to the community by helping the professionals involved in different stages such as diagnostic, treatment and general lookover of each patient situation.</a:t>
            </a:r>
          </a:p>
          <a:p>
            <a:pPr marL="0" indent="0" algn="just">
              <a:buNone/>
            </a:pPr>
            <a:r>
              <a:rPr lang="en-GB" sz="2000" dirty="0"/>
              <a:t>In our case, we believe our work will help patients and medical staff, by studying certain patterns found in the former and the way each one deals with a specific disease: breast cancer.</a:t>
            </a:r>
          </a:p>
          <a:p>
            <a:pPr marL="0" indent="0" algn="just">
              <a:buNone/>
            </a:pPr>
            <a:r>
              <a:rPr lang="en-GB" sz="2000" dirty="0"/>
              <a:t>Breast cancer is the 3</a:t>
            </a:r>
            <a:r>
              <a:rPr lang="en-GB" sz="2000" baseline="30000" dirty="0"/>
              <a:t>rd</a:t>
            </a:r>
            <a:r>
              <a:rPr lang="en-GB" sz="2000" dirty="0"/>
              <a:t> most common type of cancer among all individuals, and the most common type among women. Fortunately the survival rate of this type of cancer as increased during the last 40 years, and it currently stands at a rate of 93% chance of survival over a period of five years.</a:t>
            </a:r>
          </a:p>
          <a:p>
            <a:pPr marL="0" indent="0" algn="just">
              <a:buNone/>
            </a:pPr>
            <a:r>
              <a:rPr lang="en-GB" sz="2000" dirty="0"/>
              <a:t>Cancer is a disease that causes abnormal cell growth in a certain body tissue that has the potential to spread to other body parts.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0255E-0A36-4D02-9D2E-9B5B80492E4C}"/>
              </a:ext>
            </a:extLst>
          </p:cNvPr>
          <p:cNvSpPr>
            <a:spLocks noGrp="1"/>
          </p:cNvSpPr>
          <p:nvPr>
            <p:ph type="title"/>
          </p:nvPr>
        </p:nvSpPr>
        <p:spPr/>
        <p:txBody>
          <a:bodyPr/>
          <a:lstStyle/>
          <a:p>
            <a:r>
              <a:rPr lang="pt-PT" dirty="0"/>
              <a:t>Business Understanding</a:t>
            </a:r>
          </a:p>
        </p:txBody>
      </p:sp>
      <p:sp>
        <p:nvSpPr>
          <p:cNvPr id="3" name="Marcador de Posição de Conteúdo 2">
            <a:extLst>
              <a:ext uri="{FF2B5EF4-FFF2-40B4-BE49-F238E27FC236}">
                <a16:creationId xmlns:a16="http://schemas.microsoft.com/office/drawing/2014/main" id="{9FA455A8-DCFA-4456-9DA2-8D04836AB868}"/>
              </a:ext>
            </a:extLst>
          </p:cNvPr>
          <p:cNvSpPr>
            <a:spLocks noGrp="1"/>
          </p:cNvSpPr>
          <p:nvPr>
            <p:ph idx="1"/>
          </p:nvPr>
        </p:nvSpPr>
        <p:spPr>
          <a:xfrm>
            <a:off x="1086664" y="1844824"/>
            <a:ext cx="9144000" cy="4572001"/>
          </a:xfrm>
        </p:spPr>
        <p:txBody>
          <a:bodyPr>
            <a:normAutofit fontScale="85000" lnSpcReduction="20000"/>
          </a:bodyPr>
          <a:lstStyle/>
          <a:p>
            <a:pPr marL="0" indent="0" algn="just">
              <a:buNone/>
            </a:pPr>
            <a:r>
              <a:rPr lang="pt-PT" dirty="0" err="1"/>
              <a:t>Our</a:t>
            </a:r>
            <a:r>
              <a:rPr lang="pt-PT" dirty="0"/>
              <a:t> </a:t>
            </a:r>
            <a:r>
              <a:rPr lang="pt-PT" dirty="0" err="1"/>
              <a:t>dataset</a:t>
            </a:r>
            <a:r>
              <a:rPr lang="pt-PT" dirty="0"/>
              <a:t> </a:t>
            </a:r>
            <a:r>
              <a:rPr lang="pt-PT" dirty="0" err="1"/>
              <a:t>deals</a:t>
            </a:r>
            <a:r>
              <a:rPr lang="pt-PT" dirty="0"/>
              <a:t> </a:t>
            </a:r>
            <a:r>
              <a:rPr lang="pt-PT" dirty="0" err="1"/>
              <a:t>with</a:t>
            </a:r>
            <a:r>
              <a:rPr lang="pt-PT" dirty="0"/>
              <a:t> </a:t>
            </a:r>
            <a:r>
              <a:rPr lang="pt-PT" dirty="0" err="1"/>
              <a:t>the</a:t>
            </a:r>
            <a:r>
              <a:rPr lang="pt-PT" dirty="0"/>
              <a:t> </a:t>
            </a:r>
            <a:r>
              <a:rPr lang="pt-PT" dirty="0" err="1"/>
              <a:t>numerous</a:t>
            </a:r>
            <a:r>
              <a:rPr lang="pt-PT" dirty="0"/>
              <a:t> </a:t>
            </a:r>
            <a:r>
              <a:rPr lang="pt-PT" dirty="0" err="1"/>
              <a:t>information</a:t>
            </a:r>
            <a:r>
              <a:rPr lang="pt-PT" dirty="0"/>
              <a:t> </a:t>
            </a:r>
            <a:r>
              <a:rPr lang="pt-PT" dirty="0" err="1"/>
              <a:t>found</a:t>
            </a:r>
            <a:r>
              <a:rPr lang="pt-PT" dirty="0"/>
              <a:t> in 176 cases </a:t>
            </a:r>
            <a:r>
              <a:rPr lang="pt-PT" dirty="0" err="1"/>
              <a:t>of</a:t>
            </a:r>
            <a:r>
              <a:rPr lang="pt-PT" dirty="0"/>
              <a:t> </a:t>
            </a:r>
            <a:r>
              <a:rPr lang="pt-PT" dirty="0" err="1"/>
              <a:t>breast</a:t>
            </a:r>
            <a:r>
              <a:rPr lang="pt-PT" dirty="0"/>
              <a:t> </a:t>
            </a:r>
            <a:r>
              <a:rPr lang="pt-PT" dirty="0" err="1"/>
              <a:t>cancer</a:t>
            </a:r>
            <a:r>
              <a:rPr lang="pt-PT" dirty="0"/>
              <a:t>. </a:t>
            </a:r>
            <a:r>
              <a:rPr lang="pt-PT" dirty="0" err="1"/>
              <a:t>It</a:t>
            </a:r>
            <a:r>
              <a:rPr lang="pt-PT" dirty="0"/>
              <a:t> </a:t>
            </a:r>
            <a:r>
              <a:rPr lang="pt-PT" dirty="0" err="1"/>
              <a:t>provides</a:t>
            </a:r>
            <a:r>
              <a:rPr lang="pt-PT" dirty="0"/>
              <a:t> </a:t>
            </a:r>
            <a:r>
              <a:rPr lang="pt-PT" dirty="0" err="1"/>
              <a:t>information</a:t>
            </a:r>
            <a:r>
              <a:rPr lang="pt-PT" dirty="0"/>
              <a:t> </a:t>
            </a:r>
            <a:r>
              <a:rPr lang="pt-PT" dirty="0" err="1"/>
              <a:t>about</a:t>
            </a:r>
            <a:r>
              <a:rPr lang="pt-PT" dirty="0"/>
              <a:t> </a:t>
            </a:r>
            <a:r>
              <a:rPr lang="pt-PT" dirty="0" err="1"/>
              <a:t>the</a:t>
            </a:r>
            <a:r>
              <a:rPr lang="pt-PT" dirty="0"/>
              <a:t> </a:t>
            </a:r>
            <a:r>
              <a:rPr lang="pt-PT" dirty="0" err="1"/>
              <a:t>personal</a:t>
            </a:r>
            <a:r>
              <a:rPr lang="pt-PT" dirty="0"/>
              <a:t> </a:t>
            </a:r>
            <a:r>
              <a:rPr lang="pt-PT" dirty="0" err="1"/>
              <a:t>history</a:t>
            </a:r>
            <a:r>
              <a:rPr lang="pt-PT" dirty="0"/>
              <a:t> </a:t>
            </a:r>
            <a:r>
              <a:rPr lang="pt-PT" dirty="0" err="1"/>
              <a:t>of</a:t>
            </a:r>
            <a:r>
              <a:rPr lang="pt-PT" dirty="0"/>
              <a:t> </a:t>
            </a:r>
            <a:r>
              <a:rPr lang="pt-PT" dirty="0" err="1"/>
              <a:t>each</a:t>
            </a:r>
            <a:r>
              <a:rPr lang="pt-PT" dirty="0"/>
              <a:t> </a:t>
            </a:r>
            <a:r>
              <a:rPr lang="pt-PT" dirty="0" err="1"/>
              <a:t>patient</a:t>
            </a:r>
            <a:r>
              <a:rPr lang="pt-PT" dirty="0"/>
              <a:t>, </a:t>
            </a:r>
            <a:r>
              <a:rPr lang="pt-PT" dirty="0" err="1"/>
              <a:t>information</a:t>
            </a:r>
            <a:r>
              <a:rPr lang="pt-PT" dirty="0"/>
              <a:t> </a:t>
            </a:r>
            <a:r>
              <a:rPr lang="pt-PT" dirty="0" err="1"/>
              <a:t>about</a:t>
            </a:r>
            <a:r>
              <a:rPr lang="pt-PT" dirty="0"/>
              <a:t> </a:t>
            </a:r>
            <a:r>
              <a:rPr lang="pt-PT" dirty="0" err="1"/>
              <a:t>the</a:t>
            </a:r>
            <a:r>
              <a:rPr lang="pt-PT" dirty="0"/>
              <a:t> </a:t>
            </a:r>
            <a:r>
              <a:rPr lang="pt-PT" dirty="0" err="1"/>
              <a:t>treatmente</a:t>
            </a:r>
            <a:r>
              <a:rPr lang="pt-PT" dirty="0"/>
              <a:t> </a:t>
            </a:r>
            <a:r>
              <a:rPr lang="pt-PT" dirty="0" err="1"/>
              <a:t>each</a:t>
            </a:r>
            <a:r>
              <a:rPr lang="pt-PT" dirty="0"/>
              <a:t> </a:t>
            </a:r>
            <a:r>
              <a:rPr lang="pt-PT" dirty="0" err="1"/>
              <a:t>one</a:t>
            </a:r>
            <a:r>
              <a:rPr lang="pt-PT" dirty="0"/>
              <a:t> </a:t>
            </a:r>
            <a:r>
              <a:rPr lang="pt-PT" dirty="0" err="1"/>
              <a:t>received</a:t>
            </a:r>
            <a:r>
              <a:rPr lang="pt-PT" dirty="0"/>
              <a:t> </a:t>
            </a:r>
            <a:r>
              <a:rPr lang="pt-PT" dirty="0" err="1"/>
              <a:t>and</a:t>
            </a:r>
            <a:r>
              <a:rPr lang="pt-PT" dirty="0"/>
              <a:t> </a:t>
            </a:r>
            <a:r>
              <a:rPr lang="pt-PT" dirty="0" err="1"/>
              <a:t>the</a:t>
            </a:r>
            <a:r>
              <a:rPr lang="pt-PT" dirty="0"/>
              <a:t> </a:t>
            </a:r>
            <a:r>
              <a:rPr lang="pt-PT" dirty="0" err="1"/>
              <a:t>postoperative</a:t>
            </a:r>
            <a:r>
              <a:rPr lang="pt-PT" dirty="0"/>
              <a:t> </a:t>
            </a:r>
            <a:r>
              <a:rPr lang="pt-PT" dirty="0" err="1"/>
              <a:t>complications</a:t>
            </a:r>
            <a:r>
              <a:rPr lang="pt-PT" dirty="0"/>
              <a:t> </a:t>
            </a:r>
            <a:r>
              <a:rPr lang="pt-PT" dirty="0" err="1"/>
              <a:t>that</a:t>
            </a:r>
            <a:r>
              <a:rPr lang="pt-PT" dirty="0"/>
              <a:t> </a:t>
            </a:r>
            <a:r>
              <a:rPr lang="pt-PT" dirty="0" err="1"/>
              <a:t>may</a:t>
            </a:r>
            <a:r>
              <a:rPr lang="pt-PT" dirty="0"/>
              <a:t> </a:t>
            </a:r>
            <a:r>
              <a:rPr lang="pt-PT" dirty="0" err="1"/>
              <a:t>have</a:t>
            </a:r>
            <a:r>
              <a:rPr lang="pt-PT" dirty="0"/>
              <a:t> </a:t>
            </a:r>
            <a:r>
              <a:rPr lang="pt-PT" dirty="0" err="1"/>
              <a:t>arised</a:t>
            </a:r>
            <a:r>
              <a:rPr lang="pt-PT" dirty="0"/>
              <a:t>. </a:t>
            </a:r>
          </a:p>
          <a:p>
            <a:pPr marL="0" indent="0" algn="just">
              <a:buNone/>
            </a:pPr>
            <a:r>
              <a:rPr lang="pt-PT" u="sng" dirty="0"/>
              <a:t>Objetive:</a:t>
            </a:r>
          </a:p>
          <a:p>
            <a:pPr algn="just">
              <a:buFont typeface="Wingdings" panose="05000000000000000000" pitchFamily="2" charset="2"/>
              <a:buChar char="Ø"/>
            </a:pPr>
            <a:r>
              <a:rPr lang="en-US" dirty="0"/>
              <a:t> Predict the number of days of hospitalization associated with each surgery</a:t>
            </a:r>
          </a:p>
          <a:p>
            <a:pPr algn="just">
              <a:buFont typeface="Wingdings" panose="05000000000000000000" pitchFamily="2" charset="2"/>
              <a:buChar char="Ø"/>
            </a:pPr>
            <a:r>
              <a:rPr lang="en-US" dirty="0"/>
              <a:t>Predict which scenarios play the most significant roles in post-operative complications</a:t>
            </a:r>
          </a:p>
          <a:p>
            <a:pPr marL="0" indent="0" algn="just">
              <a:buNone/>
            </a:pPr>
            <a:r>
              <a:rPr lang="pt-PT" u="sng" dirty="0" err="1"/>
              <a:t>Tools</a:t>
            </a:r>
            <a:r>
              <a:rPr lang="pt-PT" u="sng" dirty="0"/>
              <a:t>:</a:t>
            </a:r>
          </a:p>
          <a:p>
            <a:pPr algn="just">
              <a:buFont typeface="Wingdings" panose="05000000000000000000" pitchFamily="2" charset="2"/>
              <a:buChar char="Ø"/>
            </a:pPr>
            <a:r>
              <a:rPr lang="pt-PT" dirty="0"/>
              <a:t>WEKA </a:t>
            </a:r>
          </a:p>
          <a:p>
            <a:pPr algn="just">
              <a:buFont typeface="Wingdings" panose="05000000000000000000" pitchFamily="2" charset="2"/>
              <a:buChar char="Ø"/>
            </a:pPr>
            <a:r>
              <a:rPr lang="pt-PT" dirty="0"/>
              <a:t>R</a:t>
            </a:r>
          </a:p>
          <a:p>
            <a:pPr algn="just">
              <a:buFont typeface="Wingdings" panose="05000000000000000000" pitchFamily="2" charset="2"/>
              <a:buChar char="Ø"/>
            </a:pPr>
            <a:r>
              <a:rPr lang="pt-PT" dirty="0" err="1"/>
              <a:t>RapidMiner</a:t>
            </a:r>
            <a:endParaRPr lang="pt-PT" dirty="0"/>
          </a:p>
          <a:p>
            <a:pPr marL="0" indent="0">
              <a:buNone/>
            </a:pPr>
            <a:endParaRPr lang="pt-PT" dirty="0"/>
          </a:p>
        </p:txBody>
      </p:sp>
      <p:sp>
        <p:nvSpPr>
          <p:cNvPr id="4" name="Chave Direita 3">
            <a:extLst>
              <a:ext uri="{FF2B5EF4-FFF2-40B4-BE49-F238E27FC236}">
                <a16:creationId xmlns:a16="http://schemas.microsoft.com/office/drawing/2014/main" id="{535EC367-1B93-45C8-927A-2CBCF4E59A55}"/>
              </a:ext>
            </a:extLst>
          </p:cNvPr>
          <p:cNvSpPr/>
          <p:nvPr/>
        </p:nvSpPr>
        <p:spPr>
          <a:xfrm>
            <a:off x="2783632" y="5016132"/>
            <a:ext cx="576064" cy="10436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5" name="CaixaDeTexto 4">
            <a:extLst>
              <a:ext uri="{FF2B5EF4-FFF2-40B4-BE49-F238E27FC236}">
                <a16:creationId xmlns:a16="http://schemas.microsoft.com/office/drawing/2014/main" id="{3AE87CFC-02A6-4D87-A2C4-7F3B2225182C}"/>
              </a:ext>
            </a:extLst>
          </p:cNvPr>
          <p:cNvSpPr txBox="1"/>
          <p:nvPr/>
        </p:nvSpPr>
        <p:spPr>
          <a:xfrm>
            <a:off x="3598889" y="5353270"/>
            <a:ext cx="2037124" cy="369332"/>
          </a:xfrm>
          <a:prstGeom prst="rect">
            <a:avLst/>
          </a:prstGeom>
          <a:noFill/>
        </p:spPr>
        <p:txBody>
          <a:bodyPr wrap="square" rtlCol="0">
            <a:spAutoFit/>
          </a:bodyPr>
          <a:lstStyle/>
          <a:p>
            <a:r>
              <a:rPr lang="pt-PT" dirty="0">
                <a:solidFill>
                  <a:schemeClr val="tx2">
                    <a:lumMod val="50000"/>
                  </a:schemeClr>
                </a:solidFill>
              </a:rPr>
              <a:t>Linear Regression</a:t>
            </a:r>
          </a:p>
        </p:txBody>
      </p:sp>
    </p:spTree>
    <p:extLst>
      <p:ext uri="{BB962C8B-B14F-4D97-AF65-F5344CB8AC3E}">
        <p14:creationId xmlns:p14="http://schemas.microsoft.com/office/powerpoint/2010/main" val="399115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Data </a:t>
            </a:r>
            <a:r>
              <a:rPr lang="pt-PT" dirty="0" err="1"/>
              <a:t>Preparation</a:t>
            </a:r>
            <a:endParaRPr lang="pt-PT" dirty="0"/>
          </a:p>
        </p:txBody>
      </p:sp>
    </p:spTree>
    <p:extLst>
      <p:ext uri="{BB962C8B-B14F-4D97-AF65-F5344CB8AC3E}">
        <p14:creationId xmlns:p14="http://schemas.microsoft.com/office/powerpoint/2010/main" val="185137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0255E-0A36-4D02-9D2E-9B5B80492E4C}"/>
              </a:ext>
            </a:extLst>
          </p:cNvPr>
          <p:cNvSpPr>
            <a:spLocks noGrp="1"/>
          </p:cNvSpPr>
          <p:nvPr>
            <p:ph type="title"/>
          </p:nvPr>
        </p:nvSpPr>
        <p:spPr/>
        <p:txBody>
          <a:bodyPr/>
          <a:lstStyle/>
          <a:p>
            <a:r>
              <a:rPr lang="pt-PT" dirty="0"/>
              <a:t>Inicial </a:t>
            </a:r>
            <a:r>
              <a:rPr lang="pt-PT" dirty="0" err="1"/>
              <a:t>Content</a:t>
            </a:r>
            <a:endParaRPr lang="pt-PT" dirty="0"/>
          </a:p>
        </p:txBody>
      </p:sp>
      <p:sp>
        <p:nvSpPr>
          <p:cNvPr id="3" name="Marcador de Posição de Conteúdo 2">
            <a:extLst>
              <a:ext uri="{FF2B5EF4-FFF2-40B4-BE49-F238E27FC236}">
                <a16:creationId xmlns:a16="http://schemas.microsoft.com/office/drawing/2014/main" id="{9FA455A8-DCFA-4456-9DA2-8D04836AB868}"/>
              </a:ext>
            </a:extLst>
          </p:cNvPr>
          <p:cNvSpPr>
            <a:spLocks noGrp="1"/>
          </p:cNvSpPr>
          <p:nvPr>
            <p:ph idx="1"/>
          </p:nvPr>
        </p:nvSpPr>
        <p:spPr>
          <a:xfrm>
            <a:off x="1295400" y="2182519"/>
            <a:ext cx="9601200" cy="4572001"/>
          </a:xfrm>
        </p:spPr>
        <p:txBody>
          <a:bodyPr/>
          <a:lstStyle/>
          <a:p>
            <a:pPr marL="0" indent="0">
              <a:buNone/>
            </a:pPr>
            <a:r>
              <a:rPr lang="pt-PT" dirty="0"/>
              <a:t>Dataset </a:t>
            </a:r>
            <a:r>
              <a:rPr lang="pt-PT" dirty="0" err="1"/>
              <a:t>Description</a:t>
            </a:r>
            <a:r>
              <a:rPr lang="pt-PT" dirty="0"/>
              <a:t>:</a:t>
            </a:r>
          </a:p>
          <a:p>
            <a:r>
              <a:rPr lang="pt-PT" dirty="0"/>
              <a:t>176 </a:t>
            </a:r>
            <a:r>
              <a:rPr lang="pt-PT" dirty="0" err="1"/>
              <a:t>Entries</a:t>
            </a:r>
            <a:r>
              <a:rPr lang="pt-PT" dirty="0"/>
              <a:t>;</a:t>
            </a:r>
          </a:p>
          <a:p>
            <a:r>
              <a:rPr lang="pt-PT" dirty="0"/>
              <a:t>23 Attributes.</a:t>
            </a:r>
          </a:p>
          <a:p>
            <a:r>
              <a:rPr lang="pt-PT" dirty="0"/>
              <a:t>4 </a:t>
            </a:r>
            <a:r>
              <a:rPr lang="pt-PT" dirty="0" err="1"/>
              <a:t>groups</a:t>
            </a:r>
            <a:r>
              <a:rPr lang="pt-PT" dirty="0"/>
              <a:t>: </a:t>
            </a:r>
            <a:r>
              <a:rPr lang="pt-PT" dirty="0" err="1"/>
              <a:t>Personal</a:t>
            </a:r>
            <a:r>
              <a:rPr lang="pt-PT" dirty="0"/>
              <a:t> </a:t>
            </a:r>
            <a:r>
              <a:rPr lang="pt-PT" dirty="0" err="1"/>
              <a:t>history</a:t>
            </a:r>
            <a:r>
              <a:rPr lang="pt-PT" dirty="0"/>
              <a:t>, </a:t>
            </a:r>
            <a:r>
              <a:rPr lang="pt-PT" dirty="0" err="1"/>
              <a:t>Surgery</a:t>
            </a:r>
            <a:r>
              <a:rPr lang="pt-PT" dirty="0"/>
              <a:t>, </a:t>
            </a:r>
            <a:r>
              <a:rPr lang="pt-PT" dirty="0" err="1"/>
              <a:t>Post-operative</a:t>
            </a:r>
            <a:r>
              <a:rPr lang="pt-PT" dirty="0"/>
              <a:t> </a:t>
            </a:r>
            <a:r>
              <a:rPr lang="pt-PT" dirty="0" err="1"/>
              <a:t>and</a:t>
            </a:r>
            <a:r>
              <a:rPr lang="pt-PT" dirty="0"/>
              <a:t> </a:t>
            </a:r>
            <a:r>
              <a:rPr lang="pt-PT" dirty="0" err="1"/>
              <a:t>Complications</a:t>
            </a:r>
            <a:endParaRPr lang="pt-PT" dirty="0"/>
          </a:p>
          <a:p>
            <a:endParaRPr lang="pt-PT" dirty="0"/>
          </a:p>
        </p:txBody>
      </p:sp>
    </p:spTree>
    <p:extLst>
      <p:ext uri="{BB962C8B-B14F-4D97-AF65-F5344CB8AC3E}">
        <p14:creationId xmlns:p14="http://schemas.microsoft.com/office/powerpoint/2010/main" val="71742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8F10D-A4A6-4C6E-B15A-DA2D29EEED04}"/>
              </a:ext>
            </a:extLst>
          </p:cNvPr>
          <p:cNvSpPr>
            <a:spLocks noGrp="1"/>
          </p:cNvSpPr>
          <p:nvPr>
            <p:ph type="title"/>
          </p:nvPr>
        </p:nvSpPr>
        <p:spPr/>
        <p:txBody>
          <a:bodyPr/>
          <a:lstStyle/>
          <a:p>
            <a:r>
              <a:rPr lang="en-GB" dirty="0"/>
              <a:t>Attribute Selection</a:t>
            </a:r>
          </a:p>
        </p:txBody>
      </p:sp>
      <p:graphicFrame>
        <p:nvGraphicFramePr>
          <p:cNvPr id="6" name="Marcador de Posição de Conteúdo 5">
            <a:extLst>
              <a:ext uri="{FF2B5EF4-FFF2-40B4-BE49-F238E27FC236}">
                <a16:creationId xmlns:a16="http://schemas.microsoft.com/office/drawing/2014/main" id="{B9937BA8-CCEE-4B9E-A291-DF87105351D1}"/>
              </a:ext>
            </a:extLst>
          </p:cNvPr>
          <p:cNvGraphicFramePr>
            <a:graphicFrameLocks noGrp="1"/>
          </p:cNvGraphicFramePr>
          <p:nvPr>
            <p:ph idx="1"/>
            <p:extLst>
              <p:ext uri="{D42A27DB-BD31-4B8C-83A1-F6EECF244321}">
                <p14:modId xmlns:p14="http://schemas.microsoft.com/office/powerpoint/2010/main" val="2462736247"/>
              </p:ext>
            </p:extLst>
          </p:nvPr>
        </p:nvGraphicFramePr>
        <p:xfrm>
          <a:off x="0" y="1424783"/>
          <a:ext cx="12192000" cy="7416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370840">
                <a:tc>
                  <a:txBody>
                    <a:bodyPr/>
                    <a:lstStyle/>
                    <a:p>
                      <a:r>
                        <a:rPr lang="en-GB" dirty="0"/>
                        <a:t>Attribute</a:t>
                      </a:r>
                    </a:p>
                  </a:txBody>
                  <a:tcPr/>
                </a:tc>
                <a:tc>
                  <a:txBody>
                    <a:bodyPr/>
                    <a:lstStyle/>
                    <a:p>
                      <a:r>
                        <a:rPr lang="en-GB" dirty="0">
                          <a:solidFill>
                            <a:srgbClr val="FF0000"/>
                          </a:solidFill>
                        </a:rPr>
                        <a:t>Nome</a:t>
                      </a:r>
                    </a:p>
                  </a:txBody>
                  <a:tcPr/>
                </a:tc>
                <a:tc>
                  <a:txBody>
                    <a:bodyPr/>
                    <a:lstStyle/>
                    <a:p>
                      <a:r>
                        <a:rPr lang="en-GB" dirty="0" err="1"/>
                        <a:t>Idade</a:t>
                      </a:r>
                      <a:endParaRPr lang="en-GB" dirty="0"/>
                    </a:p>
                  </a:txBody>
                  <a:tcPr/>
                </a:tc>
                <a:tc>
                  <a:txBody>
                    <a:bodyPr/>
                    <a:lstStyle/>
                    <a:p>
                      <a:r>
                        <a:rPr lang="en-GB" dirty="0"/>
                        <a:t>Tabaco</a:t>
                      </a:r>
                    </a:p>
                  </a:txBody>
                  <a:tcPr/>
                </a:tc>
                <a:tc>
                  <a:txBody>
                    <a:bodyPr/>
                    <a:lstStyle/>
                    <a:p>
                      <a:r>
                        <a:rPr lang="en-GB" dirty="0"/>
                        <a:t>Diabetes</a:t>
                      </a:r>
                    </a:p>
                  </a:txBody>
                  <a:tcPr/>
                </a:tc>
                <a:tc>
                  <a:txBody>
                    <a:bodyPr/>
                    <a:lstStyle/>
                    <a:p>
                      <a:r>
                        <a:rPr lang="en-GB" dirty="0" err="1"/>
                        <a:t>Imunossupresores</a:t>
                      </a:r>
                      <a:endParaRPr lang="en-GB" dirty="0"/>
                    </a:p>
                  </a:txBody>
                  <a:tcPr/>
                </a:tc>
                <a:extLst>
                  <a:ext uri="{0D108BD9-81ED-4DB2-BD59-A6C34878D82A}">
                    <a16:rowId xmlns:a16="http://schemas.microsoft.com/office/drawing/2014/main" val="459805254"/>
                  </a:ext>
                </a:extLst>
              </a:tr>
              <a:tr h="370840">
                <a:tc>
                  <a:txBody>
                    <a:bodyPr/>
                    <a:lstStyle/>
                    <a:p>
                      <a:r>
                        <a:rPr lang="en-GB" b="1" dirty="0"/>
                        <a:t>Decision</a:t>
                      </a:r>
                    </a:p>
                  </a:txBody>
                  <a:tcPr/>
                </a:tc>
                <a:tc>
                  <a:txBody>
                    <a:bodyPr/>
                    <a:lstStyle/>
                    <a:p>
                      <a:r>
                        <a:rPr lang="en-GB" dirty="0">
                          <a:solidFill>
                            <a:srgbClr val="FF0000"/>
                          </a:solidFill>
                        </a:rPr>
                        <a:t>Remove</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extLst>
                  <a:ext uri="{0D108BD9-81ED-4DB2-BD59-A6C34878D82A}">
                    <a16:rowId xmlns:a16="http://schemas.microsoft.com/office/drawing/2014/main" val="319886080"/>
                  </a:ext>
                </a:extLst>
              </a:tr>
            </a:tbl>
          </a:graphicData>
        </a:graphic>
      </p:graphicFrame>
      <p:graphicFrame>
        <p:nvGraphicFramePr>
          <p:cNvPr id="7" name="Marcador de Posição de Conteúdo 5">
            <a:extLst>
              <a:ext uri="{FF2B5EF4-FFF2-40B4-BE49-F238E27FC236}">
                <a16:creationId xmlns:a16="http://schemas.microsoft.com/office/drawing/2014/main" id="{792A997C-4C3C-411A-9914-995BEC836463}"/>
              </a:ext>
            </a:extLst>
          </p:cNvPr>
          <p:cNvGraphicFramePr>
            <a:graphicFrameLocks/>
          </p:cNvGraphicFramePr>
          <p:nvPr>
            <p:extLst>
              <p:ext uri="{D42A27DB-BD31-4B8C-83A1-F6EECF244321}">
                <p14:modId xmlns:p14="http://schemas.microsoft.com/office/powerpoint/2010/main" val="3130316163"/>
              </p:ext>
            </p:extLst>
          </p:nvPr>
        </p:nvGraphicFramePr>
        <p:xfrm>
          <a:off x="0" y="2272984"/>
          <a:ext cx="12192000" cy="7416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370840">
                <a:tc>
                  <a:txBody>
                    <a:bodyPr/>
                    <a:lstStyle/>
                    <a:p>
                      <a:r>
                        <a:rPr lang="en-GB" dirty="0"/>
                        <a:t>Attribute</a:t>
                      </a:r>
                    </a:p>
                  </a:txBody>
                  <a:tcPr/>
                </a:tc>
                <a:tc>
                  <a:txBody>
                    <a:bodyPr/>
                    <a:lstStyle/>
                    <a:p>
                      <a:r>
                        <a:rPr lang="en-GB" dirty="0" err="1"/>
                        <a:t>Hipocoagulação</a:t>
                      </a:r>
                      <a:endParaRPr lang="en-GB" dirty="0"/>
                    </a:p>
                  </a:txBody>
                  <a:tcPr/>
                </a:tc>
                <a:tc>
                  <a:txBody>
                    <a:bodyPr/>
                    <a:lstStyle/>
                    <a:p>
                      <a:r>
                        <a:rPr lang="en-GB" dirty="0" err="1"/>
                        <a:t>QTx</a:t>
                      </a:r>
                      <a:r>
                        <a:rPr lang="en-GB" dirty="0"/>
                        <a:t> NA</a:t>
                      </a:r>
                    </a:p>
                  </a:txBody>
                  <a:tcPr/>
                </a:tc>
                <a:tc>
                  <a:txBody>
                    <a:bodyPr/>
                    <a:lstStyle/>
                    <a:p>
                      <a:r>
                        <a:rPr lang="en-GB" dirty="0"/>
                        <a:t>Data </a:t>
                      </a:r>
                      <a:r>
                        <a:rPr lang="en-GB" dirty="0" err="1"/>
                        <a:t>Cx</a:t>
                      </a:r>
                      <a:endParaRPr lang="en-GB" dirty="0"/>
                    </a:p>
                  </a:txBody>
                  <a:tcPr/>
                </a:tc>
                <a:tc>
                  <a:txBody>
                    <a:bodyPr/>
                    <a:lstStyle/>
                    <a:p>
                      <a:r>
                        <a:rPr lang="en-GB" dirty="0" err="1"/>
                        <a:t>Cx</a:t>
                      </a:r>
                      <a:r>
                        <a:rPr lang="en-GB" dirty="0"/>
                        <a:t>/</a:t>
                      </a:r>
                      <a:r>
                        <a:rPr lang="en-GB" dirty="0" err="1"/>
                        <a:t>Ambulatório</a:t>
                      </a:r>
                      <a:endParaRPr lang="en-GB" dirty="0"/>
                    </a:p>
                  </a:txBody>
                  <a:tcPr/>
                </a:tc>
                <a:tc>
                  <a:txBody>
                    <a:bodyPr/>
                    <a:lstStyle/>
                    <a:p>
                      <a:r>
                        <a:rPr lang="en-GB" dirty="0"/>
                        <a:t>Ben./Mal.</a:t>
                      </a:r>
                    </a:p>
                  </a:txBody>
                  <a:tcPr/>
                </a:tc>
                <a:extLst>
                  <a:ext uri="{0D108BD9-81ED-4DB2-BD59-A6C34878D82A}">
                    <a16:rowId xmlns:a16="http://schemas.microsoft.com/office/drawing/2014/main" val="459805254"/>
                  </a:ext>
                </a:extLst>
              </a:tr>
              <a:tr h="370840">
                <a:tc>
                  <a:txBody>
                    <a:bodyPr/>
                    <a:lstStyle/>
                    <a:p>
                      <a:r>
                        <a:rPr lang="en-GB" b="1" dirty="0"/>
                        <a:t>Decision</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extLst>
                  <a:ext uri="{0D108BD9-81ED-4DB2-BD59-A6C34878D82A}">
                    <a16:rowId xmlns:a16="http://schemas.microsoft.com/office/drawing/2014/main" val="319886080"/>
                  </a:ext>
                </a:extLst>
              </a:tr>
            </a:tbl>
          </a:graphicData>
        </a:graphic>
      </p:graphicFrame>
      <p:graphicFrame>
        <p:nvGraphicFramePr>
          <p:cNvPr id="8" name="Marcador de Posição de Conteúdo 5">
            <a:extLst>
              <a:ext uri="{FF2B5EF4-FFF2-40B4-BE49-F238E27FC236}">
                <a16:creationId xmlns:a16="http://schemas.microsoft.com/office/drawing/2014/main" id="{F19A0F95-542B-42FB-9FB5-D41B26A18840}"/>
              </a:ext>
            </a:extLst>
          </p:cNvPr>
          <p:cNvGraphicFramePr>
            <a:graphicFrameLocks/>
          </p:cNvGraphicFramePr>
          <p:nvPr>
            <p:extLst>
              <p:ext uri="{D42A27DB-BD31-4B8C-83A1-F6EECF244321}">
                <p14:modId xmlns:p14="http://schemas.microsoft.com/office/powerpoint/2010/main" val="112593705"/>
              </p:ext>
            </p:extLst>
          </p:nvPr>
        </p:nvGraphicFramePr>
        <p:xfrm>
          <a:off x="-23260" y="3121186"/>
          <a:ext cx="12192000" cy="7416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370840">
                <a:tc>
                  <a:txBody>
                    <a:bodyPr/>
                    <a:lstStyle/>
                    <a:p>
                      <a:r>
                        <a:rPr lang="en-GB" dirty="0"/>
                        <a:t>Attribute</a:t>
                      </a:r>
                    </a:p>
                  </a:txBody>
                  <a:tcPr/>
                </a:tc>
                <a:tc>
                  <a:txBody>
                    <a:bodyPr/>
                    <a:lstStyle/>
                    <a:p>
                      <a:r>
                        <a:rPr lang="en-GB" dirty="0" err="1"/>
                        <a:t>Diagnóstico</a:t>
                      </a:r>
                      <a:endParaRPr lang="en-GB" dirty="0"/>
                    </a:p>
                  </a:txBody>
                  <a:tcPr/>
                </a:tc>
                <a:tc>
                  <a:txBody>
                    <a:bodyPr/>
                    <a:lstStyle/>
                    <a:p>
                      <a:r>
                        <a:rPr lang="en-GB" dirty="0" err="1"/>
                        <a:t>Lateralidade</a:t>
                      </a:r>
                      <a:endParaRPr lang="en-GB" dirty="0"/>
                    </a:p>
                  </a:txBody>
                  <a:tcPr/>
                </a:tc>
                <a:tc>
                  <a:txBody>
                    <a:bodyPr/>
                    <a:lstStyle/>
                    <a:p>
                      <a:r>
                        <a:rPr lang="en-GB" dirty="0" err="1"/>
                        <a:t>Intervenção</a:t>
                      </a:r>
                      <a:r>
                        <a:rPr lang="en-GB" dirty="0"/>
                        <a:t> Mama</a:t>
                      </a:r>
                    </a:p>
                  </a:txBody>
                  <a:tcPr/>
                </a:tc>
                <a:tc>
                  <a:txBody>
                    <a:bodyPr/>
                    <a:lstStyle/>
                    <a:p>
                      <a:r>
                        <a:rPr lang="en-GB" dirty="0" err="1"/>
                        <a:t>Intervenção</a:t>
                      </a:r>
                      <a:r>
                        <a:rPr lang="en-GB" dirty="0"/>
                        <a:t> </a:t>
                      </a:r>
                      <a:r>
                        <a:rPr lang="en-GB" dirty="0" err="1"/>
                        <a:t>Axila</a:t>
                      </a:r>
                      <a:endParaRPr lang="en-GB" dirty="0"/>
                    </a:p>
                  </a:txBody>
                  <a:tcPr/>
                </a:tc>
                <a:tc>
                  <a:txBody>
                    <a:bodyPr/>
                    <a:lstStyle/>
                    <a:p>
                      <a:r>
                        <a:rPr lang="en-GB" dirty="0" err="1"/>
                        <a:t>Outras</a:t>
                      </a:r>
                      <a:r>
                        <a:rPr lang="en-GB" dirty="0"/>
                        <a:t> Inter.</a:t>
                      </a:r>
                    </a:p>
                  </a:txBody>
                  <a:tcPr/>
                </a:tc>
                <a:extLst>
                  <a:ext uri="{0D108BD9-81ED-4DB2-BD59-A6C34878D82A}">
                    <a16:rowId xmlns:a16="http://schemas.microsoft.com/office/drawing/2014/main" val="459805254"/>
                  </a:ext>
                </a:extLst>
              </a:tr>
              <a:tr h="370840">
                <a:tc>
                  <a:txBody>
                    <a:bodyPr/>
                    <a:lstStyle/>
                    <a:p>
                      <a:r>
                        <a:rPr lang="en-GB" b="1" dirty="0"/>
                        <a:t>Decision</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extLst>
                  <a:ext uri="{0D108BD9-81ED-4DB2-BD59-A6C34878D82A}">
                    <a16:rowId xmlns:a16="http://schemas.microsoft.com/office/drawing/2014/main" val="319886080"/>
                  </a:ext>
                </a:extLst>
              </a:tr>
            </a:tbl>
          </a:graphicData>
        </a:graphic>
      </p:graphicFrame>
      <p:graphicFrame>
        <p:nvGraphicFramePr>
          <p:cNvPr id="9" name="Marcador de Posição de Conteúdo 5">
            <a:extLst>
              <a:ext uri="{FF2B5EF4-FFF2-40B4-BE49-F238E27FC236}">
                <a16:creationId xmlns:a16="http://schemas.microsoft.com/office/drawing/2014/main" id="{D85721DA-410D-44A5-9E50-41513F91D107}"/>
              </a:ext>
            </a:extLst>
          </p:cNvPr>
          <p:cNvGraphicFramePr>
            <a:graphicFrameLocks/>
          </p:cNvGraphicFramePr>
          <p:nvPr>
            <p:extLst>
              <p:ext uri="{D42A27DB-BD31-4B8C-83A1-F6EECF244321}">
                <p14:modId xmlns:p14="http://schemas.microsoft.com/office/powerpoint/2010/main" val="2422575801"/>
              </p:ext>
            </p:extLst>
          </p:nvPr>
        </p:nvGraphicFramePr>
        <p:xfrm>
          <a:off x="-23260" y="3971483"/>
          <a:ext cx="12192000" cy="10109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370840">
                <a:tc>
                  <a:txBody>
                    <a:bodyPr/>
                    <a:lstStyle/>
                    <a:p>
                      <a:r>
                        <a:rPr lang="en-GB" dirty="0"/>
                        <a:t>Attribute</a:t>
                      </a:r>
                    </a:p>
                  </a:txBody>
                  <a:tcPr/>
                </a:tc>
                <a:tc>
                  <a:txBody>
                    <a:bodyPr/>
                    <a:lstStyle/>
                    <a:p>
                      <a:r>
                        <a:rPr lang="en-GB" dirty="0"/>
                        <a:t>Dias</a:t>
                      </a:r>
                    </a:p>
                  </a:txBody>
                  <a:tcPr/>
                </a:tc>
                <a:tc>
                  <a:txBody>
                    <a:bodyPr/>
                    <a:lstStyle/>
                    <a:p>
                      <a:r>
                        <a:rPr lang="en-GB" dirty="0" err="1"/>
                        <a:t>Antibiótico</a:t>
                      </a:r>
                      <a:endParaRPr lang="en-GB" dirty="0"/>
                    </a:p>
                  </a:txBody>
                  <a:tcPr/>
                </a:tc>
                <a:tc>
                  <a:txBody>
                    <a:bodyPr/>
                    <a:lstStyle/>
                    <a:p>
                      <a:r>
                        <a:rPr lang="en-GB" dirty="0" err="1"/>
                        <a:t>Hipocoagulação</a:t>
                      </a:r>
                      <a:endParaRPr lang="en-GB" dirty="0"/>
                    </a:p>
                  </a:txBody>
                  <a:tcPr/>
                </a:tc>
                <a:tc>
                  <a:txBody>
                    <a:bodyPr/>
                    <a:lstStyle/>
                    <a:p>
                      <a:r>
                        <a:rPr lang="en-GB" dirty="0"/>
                        <a:t>Data Dx</a:t>
                      </a:r>
                    </a:p>
                  </a:txBody>
                  <a:tcPr/>
                </a:tc>
                <a:tc>
                  <a:txBody>
                    <a:bodyPr/>
                    <a:lstStyle/>
                    <a:p>
                      <a:r>
                        <a:rPr lang="en-GB" dirty="0"/>
                        <a:t>Dias </a:t>
                      </a:r>
                      <a:r>
                        <a:rPr lang="en-GB" dirty="0" err="1"/>
                        <a:t>Pós-Operatório</a:t>
                      </a:r>
                      <a:endParaRPr lang="en-GB" dirty="0"/>
                    </a:p>
                  </a:txBody>
                  <a:tcPr/>
                </a:tc>
                <a:extLst>
                  <a:ext uri="{0D108BD9-81ED-4DB2-BD59-A6C34878D82A}">
                    <a16:rowId xmlns:a16="http://schemas.microsoft.com/office/drawing/2014/main" val="459805254"/>
                  </a:ext>
                </a:extLst>
              </a:tr>
              <a:tr h="370840">
                <a:tc>
                  <a:txBody>
                    <a:bodyPr/>
                    <a:lstStyle/>
                    <a:p>
                      <a:r>
                        <a:rPr lang="en-GB" b="1" dirty="0"/>
                        <a:t>Decision</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extLst>
                  <a:ext uri="{0D108BD9-81ED-4DB2-BD59-A6C34878D82A}">
                    <a16:rowId xmlns:a16="http://schemas.microsoft.com/office/drawing/2014/main" val="319886080"/>
                  </a:ext>
                </a:extLst>
              </a:tr>
            </a:tbl>
          </a:graphicData>
        </a:graphic>
      </p:graphicFrame>
      <p:graphicFrame>
        <p:nvGraphicFramePr>
          <p:cNvPr id="10" name="Marcador de Posição de Conteúdo 5">
            <a:extLst>
              <a:ext uri="{FF2B5EF4-FFF2-40B4-BE49-F238E27FC236}">
                <a16:creationId xmlns:a16="http://schemas.microsoft.com/office/drawing/2014/main" id="{B8E0C06B-F0BC-470B-A4BA-E5E5F41E6BD1}"/>
              </a:ext>
            </a:extLst>
          </p:cNvPr>
          <p:cNvGraphicFramePr>
            <a:graphicFrameLocks/>
          </p:cNvGraphicFramePr>
          <p:nvPr>
            <p:extLst>
              <p:ext uri="{D42A27DB-BD31-4B8C-83A1-F6EECF244321}">
                <p14:modId xmlns:p14="http://schemas.microsoft.com/office/powerpoint/2010/main" val="1897120940"/>
              </p:ext>
            </p:extLst>
          </p:nvPr>
        </p:nvGraphicFramePr>
        <p:xfrm>
          <a:off x="-23260" y="5091020"/>
          <a:ext cx="12192000" cy="10109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505460">
                <a:tc>
                  <a:txBody>
                    <a:bodyPr/>
                    <a:lstStyle/>
                    <a:p>
                      <a:r>
                        <a:rPr lang="en-GB" dirty="0"/>
                        <a:t>Attribute</a:t>
                      </a:r>
                    </a:p>
                  </a:txBody>
                  <a:tcPr/>
                </a:tc>
                <a:tc>
                  <a:txBody>
                    <a:bodyPr/>
                    <a:lstStyle/>
                    <a:p>
                      <a:r>
                        <a:rPr lang="en-GB" dirty="0" err="1"/>
                        <a:t>Complicação</a:t>
                      </a:r>
                      <a:endParaRPr lang="en-GB" dirty="0"/>
                    </a:p>
                  </a:txBody>
                  <a:tcPr/>
                </a:tc>
                <a:tc>
                  <a:txBody>
                    <a:bodyPr/>
                    <a:lstStyle/>
                    <a:p>
                      <a:r>
                        <a:rPr lang="en-GB" dirty="0" err="1"/>
                        <a:t>Tratamento</a:t>
                      </a:r>
                      <a:endParaRPr lang="en-GB" dirty="0"/>
                    </a:p>
                  </a:txBody>
                  <a:tcPr/>
                </a:tc>
                <a:tc>
                  <a:txBody>
                    <a:bodyPr/>
                    <a:lstStyle/>
                    <a:p>
                      <a:r>
                        <a:rPr lang="en-GB" dirty="0">
                          <a:solidFill>
                            <a:srgbClr val="FF0000"/>
                          </a:solidFill>
                        </a:rPr>
                        <a:t>Dias Tx.</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59805254"/>
                  </a:ext>
                </a:extLst>
              </a:tr>
              <a:tr h="505460">
                <a:tc>
                  <a:txBody>
                    <a:bodyPr/>
                    <a:lstStyle/>
                    <a:p>
                      <a:r>
                        <a:rPr lang="en-GB" b="1" dirty="0"/>
                        <a:t>Decision</a:t>
                      </a:r>
                    </a:p>
                  </a:txBody>
                  <a:tcPr/>
                </a:tc>
                <a:tc>
                  <a:txBody>
                    <a:bodyPr/>
                    <a:lstStyle/>
                    <a:p>
                      <a:r>
                        <a:rPr lang="en-GB" dirty="0"/>
                        <a:t>Keep</a:t>
                      </a:r>
                    </a:p>
                  </a:txBody>
                  <a:tcPr/>
                </a:tc>
                <a:tc>
                  <a:txBody>
                    <a:bodyPr/>
                    <a:lstStyle/>
                    <a:p>
                      <a:r>
                        <a:rPr lang="en-GB" dirty="0"/>
                        <a:t>Keep</a:t>
                      </a:r>
                    </a:p>
                  </a:txBody>
                  <a:tcPr/>
                </a:tc>
                <a:tc>
                  <a:txBody>
                    <a:bodyPr/>
                    <a:lstStyle/>
                    <a:p>
                      <a:r>
                        <a:rPr lang="en-GB" dirty="0">
                          <a:solidFill>
                            <a:srgbClr val="FF0000"/>
                          </a:solidFill>
                        </a:rPr>
                        <a:t>Remove</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9886080"/>
                  </a:ext>
                </a:extLst>
              </a:tr>
            </a:tbl>
          </a:graphicData>
        </a:graphic>
      </p:graphicFrame>
    </p:spTree>
    <p:extLst>
      <p:ext uri="{BB962C8B-B14F-4D97-AF65-F5344CB8AC3E}">
        <p14:creationId xmlns:p14="http://schemas.microsoft.com/office/powerpoint/2010/main" val="70178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47847-E0CE-44FF-89D9-064F0C0BD035}"/>
              </a:ext>
            </a:extLst>
          </p:cNvPr>
          <p:cNvSpPr>
            <a:spLocks noGrp="1"/>
          </p:cNvSpPr>
          <p:nvPr>
            <p:ph type="title"/>
          </p:nvPr>
        </p:nvSpPr>
        <p:spPr/>
        <p:txBody>
          <a:bodyPr/>
          <a:lstStyle/>
          <a:p>
            <a:r>
              <a:rPr lang="en-GB" dirty="0"/>
              <a:t>Missing Values</a:t>
            </a:r>
          </a:p>
        </p:txBody>
      </p:sp>
      <p:graphicFrame>
        <p:nvGraphicFramePr>
          <p:cNvPr id="6" name="Marcador de Posição de Conteúdo 5">
            <a:extLst>
              <a:ext uri="{FF2B5EF4-FFF2-40B4-BE49-F238E27FC236}">
                <a16:creationId xmlns:a16="http://schemas.microsoft.com/office/drawing/2014/main" id="{A5535160-DF94-4F4C-B7FE-EDACC88FE501}"/>
              </a:ext>
            </a:extLst>
          </p:cNvPr>
          <p:cNvGraphicFramePr>
            <a:graphicFrameLocks noGrp="1"/>
          </p:cNvGraphicFramePr>
          <p:nvPr>
            <p:ph idx="1"/>
            <p:extLst>
              <p:ext uri="{D42A27DB-BD31-4B8C-83A1-F6EECF244321}">
                <p14:modId xmlns:p14="http://schemas.microsoft.com/office/powerpoint/2010/main" val="2377430201"/>
              </p:ext>
            </p:extLst>
          </p:nvPr>
        </p:nvGraphicFramePr>
        <p:xfrm>
          <a:off x="0" y="1424783"/>
          <a:ext cx="12192000" cy="5529978"/>
        </p:xfrm>
        <a:graphic>
          <a:graphicData uri="http://schemas.openxmlformats.org/drawingml/2006/table">
            <a:tbl>
              <a:tblPr firstRow="1" bandRow="1">
                <a:tableStyleId>{21E4AEA4-8DFA-4A89-87EB-49C32662AFE0}</a:tableStyleId>
              </a:tblPr>
              <a:tblGrid>
                <a:gridCol w="2135560">
                  <a:extLst>
                    <a:ext uri="{9D8B030D-6E8A-4147-A177-3AD203B41FA5}">
                      <a16:colId xmlns:a16="http://schemas.microsoft.com/office/drawing/2014/main" val="891844905"/>
                    </a:ext>
                  </a:extLst>
                </a:gridCol>
                <a:gridCol w="1944216">
                  <a:extLst>
                    <a:ext uri="{9D8B030D-6E8A-4147-A177-3AD203B41FA5}">
                      <a16:colId xmlns:a16="http://schemas.microsoft.com/office/drawing/2014/main" val="2911801276"/>
                    </a:ext>
                  </a:extLst>
                </a:gridCol>
                <a:gridCol w="2160240">
                  <a:extLst>
                    <a:ext uri="{9D8B030D-6E8A-4147-A177-3AD203B41FA5}">
                      <a16:colId xmlns:a16="http://schemas.microsoft.com/office/drawing/2014/main" val="2809496721"/>
                    </a:ext>
                  </a:extLst>
                </a:gridCol>
                <a:gridCol w="2304256">
                  <a:extLst>
                    <a:ext uri="{9D8B030D-6E8A-4147-A177-3AD203B41FA5}">
                      <a16:colId xmlns:a16="http://schemas.microsoft.com/office/drawing/2014/main" val="406504847"/>
                    </a:ext>
                  </a:extLst>
                </a:gridCol>
                <a:gridCol w="3647728">
                  <a:extLst>
                    <a:ext uri="{9D8B030D-6E8A-4147-A177-3AD203B41FA5}">
                      <a16:colId xmlns:a16="http://schemas.microsoft.com/office/drawing/2014/main" val="3183342743"/>
                    </a:ext>
                  </a:extLst>
                </a:gridCol>
              </a:tblGrid>
              <a:tr h="543322">
                <a:tc>
                  <a:txBody>
                    <a:bodyPr/>
                    <a:lstStyle/>
                    <a:p>
                      <a:pPr algn="ctr"/>
                      <a:r>
                        <a:rPr lang="en-GB" dirty="0"/>
                        <a:t>Attribute</a:t>
                      </a:r>
                    </a:p>
                  </a:txBody>
                  <a:tcPr/>
                </a:tc>
                <a:tc>
                  <a:txBody>
                    <a:bodyPr/>
                    <a:lstStyle/>
                    <a:p>
                      <a:pPr algn="ctr"/>
                      <a:r>
                        <a:rPr lang="en-GB" dirty="0"/>
                        <a:t>Type</a:t>
                      </a:r>
                    </a:p>
                  </a:txBody>
                  <a:tcPr/>
                </a:tc>
                <a:tc>
                  <a:txBody>
                    <a:bodyPr/>
                    <a:lstStyle/>
                    <a:p>
                      <a:pPr algn="ctr"/>
                      <a:r>
                        <a:rPr lang="en-GB" dirty="0"/>
                        <a:t>Percentage of Missing Values (%)</a:t>
                      </a:r>
                    </a:p>
                  </a:txBody>
                  <a:tcPr/>
                </a:tc>
                <a:tc>
                  <a:txBody>
                    <a:bodyPr/>
                    <a:lstStyle/>
                    <a:p>
                      <a:pPr algn="ctr"/>
                      <a:r>
                        <a:rPr lang="en-GB" dirty="0"/>
                        <a:t>Mean/Mode</a:t>
                      </a:r>
                    </a:p>
                  </a:txBody>
                  <a:tcPr/>
                </a:tc>
                <a:tc>
                  <a:txBody>
                    <a:bodyPr/>
                    <a:lstStyle/>
                    <a:p>
                      <a:pPr algn="ctr"/>
                      <a:r>
                        <a:rPr lang="en-GB" dirty="0"/>
                        <a:t>Decision</a:t>
                      </a:r>
                    </a:p>
                  </a:txBody>
                  <a:tcPr/>
                </a:tc>
                <a:extLst>
                  <a:ext uri="{0D108BD9-81ED-4DB2-BD59-A6C34878D82A}">
                    <a16:rowId xmlns:a16="http://schemas.microsoft.com/office/drawing/2014/main" val="2663114363"/>
                  </a:ext>
                </a:extLst>
              </a:tr>
              <a:tr h="543322">
                <a:tc>
                  <a:txBody>
                    <a:bodyPr/>
                    <a:lstStyle/>
                    <a:p>
                      <a:pPr algn="ctr"/>
                      <a:r>
                        <a:rPr lang="en-GB" dirty="0" err="1"/>
                        <a:t>Idade</a:t>
                      </a:r>
                      <a:endParaRPr lang="en-GB" dirty="0"/>
                    </a:p>
                  </a:txBody>
                  <a:tcPr/>
                </a:tc>
                <a:tc>
                  <a:txBody>
                    <a:bodyPr/>
                    <a:lstStyle/>
                    <a:p>
                      <a:pPr algn="ctr"/>
                      <a:r>
                        <a:rPr lang="en-GB" dirty="0"/>
                        <a:t>Numerical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3579363018"/>
                  </a:ext>
                </a:extLst>
              </a:tr>
              <a:tr h="543322">
                <a:tc>
                  <a:txBody>
                    <a:bodyPr/>
                    <a:lstStyle/>
                    <a:p>
                      <a:pPr algn="ctr"/>
                      <a:r>
                        <a:rPr lang="en-GB" dirty="0"/>
                        <a:t>Tabaco</a:t>
                      </a:r>
                    </a:p>
                  </a:txBody>
                  <a:tcPr/>
                </a:tc>
                <a:tc>
                  <a:txBody>
                    <a:bodyPr/>
                    <a:lstStyle/>
                    <a:p>
                      <a:pPr algn="ct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1936916261"/>
                  </a:ext>
                </a:extLst>
              </a:tr>
              <a:tr h="543322">
                <a:tc>
                  <a:txBody>
                    <a:bodyPr/>
                    <a:lstStyle/>
                    <a:p>
                      <a:pPr algn="ctr"/>
                      <a:r>
                        <a:rPr lang="en-GB" dirty="0"/>
                        <a:t>Diabetes</a:t>
                      </a:r>
                    </a:p>
                  </a:txBody>
                  <a:tcPr/>
                </a:tc>
                <a:tc>
                  <a:txBody>
                    <a:bodyPr/>
                    <a:lstStyle/>
                    <a:p>
                      <a:pPr algn="ct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2179681214"/>
                  </a:ext>
                </a:extLst>
              </a:tr>
              <a:tr h="543322">
                <a:tc>
                  <a:txBody>
                    <a:bodyPr/>
                    <a:lstStyle/>
                    <a:p>
                      <a:pPr algn="ctr"/>
                      <a:r>
                        <a:rPr lang="en-GB" dirty="0" err="1"/>
                        <a:t>Imunossupressores</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907192615"/>
                  </a:ext>
                </a:extLst>
              </a:tr>
              <a:tr h="543322">
                <a:tc>
                  <a:txBody>
                    <a:bodyPr/>
                    <a:lstStyle/>
                    <a:p>
                      <a:pPr algn="ctr"/>
                      <a:r>
                        <a:rPr lang="en-GB" dirty="0" err="1"/>
                        <a:t>Hipocoagulação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1092239518"/>
                  </a:ext>
                </a:extLst>
              </a:tr>
              <a:tr h="543322">
                <a:tc>
                  <a:txBody>
                    <a:bodyPr/>
                    <a:lstStyle/>
                    <a:p>
                      <a:pPr algn="ctr"/>
                      <a:r>
                        <a:rPr lang="en-GB" dirty="0" err="1"/>
                        <a:t>QTx</a:t>
                      </a:r>
                      <a:r>
                        <a:rPr lang="en-GB" dirty="0"/>
                        <a:t> 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3,41</a:t>
                      </a:r>
                    </a:p>
                  </a:txBody>
                  <a:tcPr/>
                </a:tc>
                <a:tc>
                  <a:txBody>
                    <a:bodyPr/>
                    <a:lstStyle/>
                    <a:p>
                      <a:pPr algn="ctr"/>
                      <a:r>
                        <a:rPr lang="en-GB" dirty="0"/>
                        <a:t>“</a:t>
                      </a:r>
                      <a:r>
                        <a:rPr lang="en-GB" dirty="0" err="1"/>
                        <a:t>Não</a:t>
                      </a:r>
                      <a:r>
                        <a:rPr lang="en-GB" dirty="0"/>
                        <a:t>” (155)</a:t>
                      </a:r>
                    </a:p>
                  </a:txBody>
                  <a:tcPr/>
                </a:tc>
                <a:tc>
                  <a:txBody>
                    <a:bodyPr/>
                    <a:lstStyle/>
                    <a:p>
                      <a:pPr algn="ctr"/>
                      <a:r>
                        <a:rPr lang="en-GB" dirty="0">
                          <a:solidFill>
                            <a:srgbClr val="FF0000"/>
                          </a:solidFill>
                        </a:rPr>
                        <a:t>&lt; 5,0% (Remove from Dataset)</a:t>
                      </a:r>
                    </a:p>
                  </a:txBody>
                  <a:tcPr/>
                </a:tc>
                <a:extLst>
                  <a:ext uri="{0D108BD9-81ED-4DB2-BD59-A6C34878D82A}">
                    <a16:rowId xmlns:a16="http://schemas.microsoft.com/office/drawing/2014/main" val="814559331"/>
                  </a:ext>
                </a:extLst>
              </a:tr>
              <a:tr h="543322">
                <a:tc>
                  <a:txBody>
                    <a:bodyPr/>
                    <a:lstStyle/>
                    <a:p>
                      <a:pPr algn="ctr"/>
                      <a:r>
                        <a:rPr lang="en-GB" dirty="0"/>
                        <a:t>Data </a:t>
                      </a:r>
                      <a:r>
                        <a:rPr lang="en-GB" dirty="0" err="1"/>
                        <a:t>Cx</a:t>
                      </a:r>
                      <a:endParaRPr lang="en-GB" dirty="0"/>
                    </a:p>
                  </a:txBody>
                  <a:tcPr/>
                </a:tc>
                <a:tc>
                  <a:txBody>
                    <a:bodyPr/>
                    <a:lstStyle/>
                    <a:p>
                      <a:pPr algn="ctr"/>
                      <a:r>
                        <a:rPr lang="en-GB" dirty="0"/>
                        <a:t>Date</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3119416267"/>
                  </a:ext>
                </a:extLst>
              </a:tr>
              <a:tr h="543322">
                <a:tc>
                  <a:txBody>
                    <a:bodyPr/>
                    <a:lstStyle/>
                    <a:p>
                      <a:pPr algn="ctr"/>
                      <a:r>
                        <a:rPr lang="en-GB" dirty="0" err="1"/>
                        <a:t>Cx</a:t>
                      </a:r>
                      <a:r>
                        <a:rPr lang="en-GB" dirty="0"/>
                        <a:t>/</a:t>
                      </a:r>
                      <a:r>
                        <a:rPr lang="en-GB" dirty="0" err="1"/>
                        <a:t>Ambulatório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519622501"/>
                  </a:ext>
                </a:extLst>
              </a:tr>
              <a:tr h="543322">
                <a:tc>
                  <a:txBody>
                    <a:bodyPr/>
                    <a:lstStyle/>
                    <a:p>
                      <a:pPr algn="ctr"/>
                      <a:r>
                        <a:rPr lang="en-GB" dirty="0" err="1"/>
                        <a:t>Benígno</a:t>
                      </a:r>
                      <a:r>
                        <a:rPr lang="en-GB" dirty="0"/>
                        <a:t>/</a:t>
                      </a:r>
                      <a:r>
                        <a:rPr lang="en-GB" dirty="0" err="1"/>
                        <a:t>Malígno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2390607287"/>
                  </a:ext>
                </a:extLst>
              </a:tr>
            </a:tbl>
          </a:graphicData>
        </a:graphic>
      </p:graphicFrame>
    </p:spTree>
    <p:extLst>
      <p:ext uri="{BB962C8B-B14F-4D97-AF65-F5344CB8AC3E}">
        <p14:creationId xmlns:p14="http://schemas.microsoft.com/office/powerpoint/2010/main" val="117042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0CACA-B813-4E7E-94EE-95C900CE647D}"/>
              </a:ext>
            </a:extLst>
          </p:cNvPr>
          <p:cNvSpPr>
            <a:spLocks noGrp="1"/>
          </p:cNvSpPr>
          <p:nvPr>
            <p:ph type="title"/>
          </p:nvPr>
        </p:nvSpPr>
        <p:spPr/>
        <p:txBody>
          <a:bodyPr/>
          <a:lstStyle/>
          <a:p>
            <a:r>
              <a:rPr lang="en-GB" dirty="0"/>
              <a:t>Missing Values</a:t>
            </a:r>
          </a:p>
        </p:txBody>
      </p:sp>
      <p:graphicFrame>
        <p:nvGraphicFramePr>
          <p:cNvPr id="4" name="Marcador de Posição de Conteúdo 5">
            <a:extLst>
              <a:ext uri="{FF2B5EF4-FFF2-40B4-BE49-F238E27FC236}">
                <a16:creationId xmlns:a16="http://schemas.microsoft.com/office/drawing/2014/main" id="{2AA03397-A38B-4CE6-9EF9-66210B59DEB4}"/>
              </a:ext>
            </a:extLst>
          </p:cNvPr>
          <p:cNvGraphicFramePr>
            <a:graphicFrameLocks noGrp="1"/>
          </p:cNvGraphicFramePr>
          <p:nvPr>
            <p:ph idx="1"/>
            <p:extLst>
              <p:ext uri="{D42A27DB-BD31-4B8C-83A1-F6EECF244321}">
                <p14:modId xmlns:p14="http://schemas.microsoft.com/office/powerpoint/2010/main" val="729163392"/>
              </p:ext>
            </p:extLst>
          </p:nvPr>
        </p:nvGraphicFramePr>
        <p:xfrm>
          <a:off x="0" y="1424782"/>
          <a:ext cx="12192000" cy="5433216"/>
        </p:xfrm>
        <a:graphic>
          <a:graphicData uri="http://schemas.openxmlformats.org/drawingml/2006/table">
            <a:tbl>
              <a:tblPr firstRow="1" bandRow="1">
                <a:tableStyleId>{21E4AEA4-8DFA-4A89-87EB-49C32662AFE0}</a:tableStyleId>
              </a:tblPr>
              <a:tblGrid>
                <a:gridCol w="2207568">
                  <a:extLst>
                    <a:ext uri="{9D8B030D-6E8A-4147-A177-3AD203B41FA5}">
                      <a16:colId xmlns:a16="http://schemas.microsoft.com/office/drawing/2014/main" val="891844905"/>
                    </a:ext>
                  </a:extLst>
                </a:gridCol>
                <a:gridCol w="1440160">
                  <a:extLst>
                    <a:ext uri="{9D8B030D-6E8A-4147-A177-3AD203B41FA5}">
                      <a16:colId xmlns:a16="http://schemas.microsoft.com/office/drawing/2014/main" val="2911801276"/>
                    </a:ext>
                  </a:extLst>
                </a:gridCol>
                <a:gridCol w="2088232">
                  <a:extLst>
                    <a:ext uri="{9D8B030D-6E8A-4147-A177-3AD203B41FA5}">
                      <a16:colId xmlns:a16="http://schemas.microsoft.com/office/drawing/2014/main" val="2809496721"/>
                    </a:ext>
                  </a:extLst>
                </a:gridCol>
                <a:gridCol w="2232248">
                  <a:extLst>
                    <a:ext uri="{9D8B030D-6E8A-4147-A177-3AD203B41FA5}">
                      <a16:colId xmlns:a16="http://schemas.microsoft.com/office/drawing/2014/main" val="406504847"/>
                    </a:ext>
                  </a:extLst>
                </a:gridCol>
                <a:gridCol w="4223792">
                  <a:extLst>
                    <a:ext uri="{9D8B030D-6E8A-4147-A177-3AD203B41FA5}">
                      <a16:colId xmlns:a16="http://schemas.microsoft.com/office/drawing/2014/main" val="3183342743"/>
                    </a:ext>
                  </a:extLst>
                </a:gridCol>
              </a:tblGrid>
              <a:tr h="691500">
                <a:tc>
                  <a:txBody>
                    <a:bodyPr/>
                    <a:lstStyle/>
                    <a:p>
                      <a:pPr algn="ctr"/>
                      <a:r>
                        <a:rPr lang="en-GB" dirty="0"/>
                        <a:t>Attribute</a:t>
                      </a:r>
                    </a:p>
                  </a:txBody>
                  <a:tcPr/>
                </a:tc>
                <a:tc>
                  <a:txBody>
                    <a:bodyPr/>
                    <a:lstStyle/>
                    <a:p>
                      <a:pPr algn="ctr"/>
                      <a:r>
                        <a:rPr lang="en-GB" dirty="0"/>
                        <a:t>Type</a:t>
                      </a:r>
                    </a:p>
                  </a:txBody>
                  <a:tcPr/>
                </a:tc>
                <a:tc>
                  <a:txBody>
                    <a:bodyPr/>
                    <a:lstStyle/>
                    <a:p>
                      <a:pPr algn="ctr"/>
                      <a:r>
                        <a:rPr lang="en-GB" dirty="0"/>
                        <a:t>Percentage of Missing Values (%)</a:t>
                      </a:r>
                    </a:p>
                  </a:txBody>
                  <a:tcPr/>
                </a:tc>
                <a:tc>
                  <a:txBody>
                    <a:bodyPr/>
                    <a:lstStyle/>
                    <a:p>
                      <a:pPr algn="ctr"/>
                      <a:r>
                        <a:rPr lang="en-GB" dirty="0"/>
                        <a:t>Mean/Mode</a:t>
                      </a:r>
                    </a:p>
                  </a:txBody>
                  <a:tcPr/>
                </a:tc>
                <a:tc>
                  <a:txBody>
                    <a:bodyPr/>
                    <a:lstStyle/>
                    <a:p>
                      <a:pPr algn="ctr"/>
                      <a:r>
                        <a:rPr lang="en-GB" dirty="0"/>
                        <a:t>Decision</a:t>
                      </a:r>
                    </a:p>
                  </a:txBody>
                  <a:tcPr/>
                </a:tc>
                <a:extLst>
                  <a:ext uri="{0D108BD9-81ED-4DB2-BD59-A6C34878D82A}">
                    <a16:rowId xmlns:a16="http://schemas.microsoft.com/office/drawing/2014/main" val="2663114363"/>
                  </a:ext>
                </a:extLst>
              </a:tr>
              <a:tr h="395143">
                <a:tc>
                  <a:txBody>
                    <a:bodyPr/>
                    <a:lstStyle/>
                    <a:p>
                      <a:pPr algn="ctr"/>
                      <a:r>
                        <a:rPr lang="en-GB" dirty="0" err="1"/>
                        <a:t>Diagnóstico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3579363018"/>
                  </a:ext>
                </a:extLst>
              </a:tr>
              <a:tr h="395143">
                <a:tc>
                  <a:txBody>
                    <a:bodyPr/>
                    <a:lstStyle/>
                    <a:p>
                      <a:pPr algn="ctr"/>
                      <a:r>
                        <a:rPr lang="en-GB" dirty="0" err="1"/>
                        <a:t>Lateralidade</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0,57</a:t>
                      </a:r>
                    </a:p>
                  </a:txBody>
                  <a:tcPr/>
                </a:tc>
                <a:tc>
                  <a:txBody>
                    <a:bodyPr/>
                    <a:lstStyle/>
                    <a:p>
                      <a:pPr algn="ctr"/>
                      <a:r>
                        <a:rPr lang="en-GB" dirty="0"/>
                        <a:t>“D” (87)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&lt; 5,0% (Remove from Dataset)</a:t>
                      </a:r>
                    </a:p>
                  </a:txBody>
                  <a:tcPr/>
                </a:tc>
                <a:extLst>
                  <a:ext uri="{0D108BD9-81ED-4DB2-BD59-A6C34878D82A}">
                    <a16:rowId xmlns:a16="http://schemas.microsoft.com/office/drawing/2014/main" val="1936916261"/>
                  </a:ext>
                </a:extLst>
              </a:tr>
              <a:tr h="395143">
                <a:tc>
                  <a:txBody>
                    <a:bodyPr/>
                    <a:lstStyle/>
                    <a:p>
                      <a:pPr algn="ctr"/>
                      <a:r>
                        <a:rPr lang="en-GB" dirty="0" err="1"/>
                        <a:t>Intervenção</a:t>
                      </a:r>
                      <a:r>
                        <a:rPr lang="en-GB" dirty="0"/>
                        <a:t> Mama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35,8</a:t>
                      </a:r>
                    </a:p>
                  </a:txBody>
                  <a:tcPr/>
                </a:tc>
                <a:tc>
                  <a:txBody>
                    <a:bodyPr/>
                    <a:lstStyle/>
                    <a:p>
                      <a:pPr algn="ctr"/>
                      <a:r>
                        <a:rPr lang="en-GB" dirty="0"/>
                        <a:t>“TA” (44)</a:t>
                      </a:r>
                    </a:p>
                  </a:txBody>
                  <a:tcPr/>
                </a:tc>
                <a:tc>
                  <a:txBody>
                    <a:bodyPr/>
                    <a:lstStyle/>
                    <a:p>
                      <a:pPr algn="ctr"/>
                      <a:r>
                        <a:rPr lang="en-GB" dirty="0"/>
                        <a:t>&gt; 5,0% (Replace by Mode)</a:t>
                      </a:r>
                    </a:p>
                  </a:txBody>
                  <a:tcPr/>
                </a:tc>
                <a:extLst>
                  <a:ext uri="{0D108BD9-81ED-4DB2-BD59-A6C34878D82A}">
                    <a16:rowId xmlns:a16="http://schemas.microsoft.com/office/drawing/2014/main" val="2179681214"/>
                  </a:ext>
                </a:extLst>
              </a:tr>
              <a:tr h="395143">
                <a:tc>
                  <a:txBody>
                    <a:bodyPr/>
                    <a:lstStyle/>
                    <a:p>
                      <a:pPr algn="ctr"/>
                      <a:r>
                        <a:rPr lang="en-GB" dirty="0" err="1"/>
                        <a:t>Intervenção</a:t>
                      </a:r>
                      <a:r>
                        <a:rPr lang="en-GB" dirty="0"/>
                        <a:t> </a:t>
                      </a:r>
                      <a:r>
                        <a:rPr lang="en-GB" dirty="0" err="1"/>
                        <a:t>Axila</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56,2</a:t>
                      </a:r>
                    </a:p>
                  </a:txBody>
                  <a:tcPr/>
                </a:tc>
                <a:tc>
                  <a:txBody>
                    <a:bodyPr/>
                    <a:lstStyle/>
                    <a:p>
                      <a:pPr algn="ctr"/>
                      <a:r>
                        <a:rPr lang="en-GB" dirty="0"/>
                        <a:t>“GS” (62)</a:t>
                      </a:r>
                    </a:p>
                  </a:txBody>
                  <a:tcPr/>
                </a:tc>
                <a:tc>
                  <a:txBody>
                    <a:bodyPr/>
                    <a:lstStyle/>
                    <a:p>
                      <a:pPr algn="ctr"/>
                      <a:r>
                        <a:rPr lang="en-GB" dirty="0"/>
                        <a:t>&gt; 5,0% (Replace by Mode)</a:t>
                      </a:r>
                    </a:p>
                  </a:txBody>
                  <a:tcPr/>
                </a:tc>
                <a:extLst>
                  <a:ext uri="{0D108BD9-81ED-4DB2-BD59-A6C34878D82A}">
                    <a16:rowId xmlns:a16="http://schemas.microsoft.com/office/drawing/2014/main" val="907192615"/>
                  </a:ext>
                </a:extLst>
              </a:tr>
              <a:tr h="395143">
                <a:tc>
                  <a:txBody>
                    <a:bodyPr/>
                    <a:lstStyle/>
                    <a:p>
                      <a:pPr algn="ctr"/>
                      <a:r>
                        <a:rPr lang="en-GB" dirty="0" err="1"/>
                        <a:t>Outras</a:t>
                      </a:r>
                      <a:r>
                        <a:rPr lang="en-GB" dirty="0"/>
                        <a:t> </a:t>
                      </a:r>
                      <a:r>
                        <a:rPr lang="en-GB" dirty="0" err="1"/>
                        <a:t>Intervenções</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50,0</a:t>
                      </a:r>
                    </a:p>
                  </a:txBody>
                  <a:tcPr/>
                </a:tc>
                <a:tc>
                  <a:txBody>
                    <a:bodyPr/>
                    <a:lstStyle/>
                    <a:p>
                      <a:pPr algn="ctr"/>
                      <a:r>
                        <a:rPr lang="en-GB" dirty="0"/>
                        <a:t>“CVC TI” (48)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&gt; 5,0% (Replace by Mode)</a:t>
                      </a:r>
                    </a:p>
                  </a:txBody>
                  <a:tcPr/>
                </a:tc>
                <a:extLst>
                  <a:ext uri="{0D108BD9-81ED-4DB2-BD59-A6C34878D82A}">
                    <a16:rowId xmlns:a16="http://schemas.microsoft.com/office/drawing/2014/main" val="1092239518"/>
                  </a:ext>
                </a:extLst>
              </a:tr>
              <a:tr h="395143">
                <a:tc>
                  <a:txBody>
                    <a:bodyPr/>
                    <a:lstStyle/>
                    <a:p>
                      <a:pPr algn="ctr"/>
                      <a:r>
                        <a:rPr lang="en-GB" dirty="0"/>
                        <a:t>Dias</a:t>
                      </a:r>
                    </a:p>
                  </a:txBody>
                  <a:tcPr/>
                </a:tc>
                <a:tc>
                  <a:txBody>
                    <a:bodyPr/>
                    <a:lstStyle/>
                    <a:p>
                      <a:pPr algn="ctr"/>
                      <a:r>
                        <a:rPr lang="en-GB" dirty="0"/>
                        <a:t>Numerical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814559331"/>
                  </a:ext>
                </a:extLst>
              </a:tr>
              <a:tr h="395143">
                <a:tc>
                  <a:txBody>
                    <a:bodyPr/>
                    <a:lstStyle/>
                    <a:p>
                      <a:pPr algn="ctr"/>
                      <a:r>
                        <a:rPr lang="en-GB" dirty="0" err="1"/>
                        <a:t>Antibióticos</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a:t>
                      </a:r>
                    </a:p>
                  </a:txBody>
                  <a:tcPr/>
                </a:tc>
                <a:extLst>
                  <a:ext uri="{0D108BD9-81ED-4DB2-BD59-A6C34878D82A}">
                    <a16:rowId xmlns:a16="http://schemas.microsoft.com/office/drawing/2014/main" val="3119416267"/>
                  </a:ext>
                </a:extLst>
              </a:tr>
              <a:tr h="395143">
                <a:tc>
                  <a:txBody>
                    <a:bodyPr/>
                    <a:lstStyle/>
                    <a:p>
                      <a:pPr algn="ctr"/>
                      <a:r>
                        <a:rPr lang="en-GB" dirty="0" err="1"/>
                        <a:t>Hipocoagulação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0,57</a:t>
                      </a:r>
                    </a:p>
                  </a:txBody>
                  <a:tcPr/>
                </a:tc>
                <a:tc>
                  <a:txBody>
                    <a:bodyPr/>
                    <a:lstStyle/>
                    <a:p>
                      <a:pPr algn="ctr"/>
                      <a:r>
                        <a:rPr lang="en-GB" dirty="0"/>
                        <a:t>“Sim” (95)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&lt; 5,0% (Remove from Dataset)</a:t>
                      </a:r>
                    </a:p>
                  </a:txBody>
                  <a:tcPr/>
                </a:tc>
                <a:extLst>
                  <a:ext uri="{0D108BD9-81ED-4DB2-BD59-A6C34878D82A}">
                    <a16:rowId xmlns:a16="http://schemas.microsoft.com/office/drawing/2014/main" val="519622501"/>
                  </a:ext>
                </a:extLst>
              </a:tr>
              <a:tr h="395143">
                <a:tc>
                  <a:txBody>
                    <a:bodyPr/>
                    <a:lstStyle/>
                    <a:p>
                      <a:pPr algn="ctr"/>
                      <a:r>
                        <a:rPr lang="en-GB" dirty="0"/>
                        <a:t>Data Dx</a:t>
                      </a:r>
                    </a:p>
                  </a:txBody>
                  <a:tcPr/>
                </a:tc>
                <a:tc>
                  <a:txBody>
                    <a:bodyPr/>
                    <a:lstStyle/>
                    <a:p>
                      <a:pPr algn="ctr"/>
                      <a:r>
                        <a:rPr lang="en-GB" dirty="0"/>
                        <a:t>Date</a:t>
                      </a:r>
                    </a:p>
                  </a:txBody>
                  <a:tcPr/>
                </a:tc>
                <a:tc>
                  <a:txBody>
                    <a:bodyPr/>
                    <a:lstStyle/>
                    <a:p>
                      <a:pPr algn="ctr"/>
                      <a:r>
                        <a:rPr lang="en-GB" dirty="0"/>
                        <a:t>97,2</a:t>
                      </a:r>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2390607287"/>
                  </a:ext>
                </a:extLst>
              </a:tr>
              <a:tr h="395143">
                <a:tc>
                  <a:txBody>
                    <a:bodyPr/>
                    <a:lstStyle/>
                    <a:p>
                      <a:pPr algn="ctr"/>
                      <a:r>
                        <a:rPr lang="en-GB" dirty="0"/>
                        <a:t>Dias </a:t>
                      </a:r>
                      <a:r>
                        <a:rPr lang="en-GB" dirty="0" err="1"/>
                        <a:t>Pós-Operatório</a:t>
                      </a:r>
                      <a:endParaRPr lang="en-GB" dirty="0"/>
                    </a:p>
                  </a:txBody>
                  <a:tcPr/>
                </a:tc>
                <a:tc>
                  <a:txBody>
                    <a:bodyPr/>
                    <a:lstStyle/>
                    <a:p>
                      <a:pPr algn="ctr"/>
                      <a:r>
                        <a:rPr lang="en-GB" dirty="0"/>
                        <a:t>Numerical</a:t>
                      </a:r>
                    </a:p>
                  </a:txBody>
                  <a:tcPr/>
                </a:tc>
                <a:tc>
                  <a:txBody>
                    <a:bodyPr/>
                    <a:lstStyle/>
                    <a:p>
                      <a:pPr algn="ctr"/>
                      <a:r>
                        <a:rPr lang="en-GB" dirty="0"/>
                        <a:t>92,1</a:t>
                      </a:r>
                    </a:p>
                  </a:txBody>
                  <a:tcPr/>
                </a:tc>
                <a:tc>
                  <a:txBody>
                    <a:bodyPr/>
                    <a:lstStyle/>
                    <a:p>
                      <a:pPr algn="ctr"/>
                      <a:r>
                        <a:rPr lang="en-GB" dirty="0"/>
                        <a:t>20,714 ≈ 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&gt; 5,0% (Replace by Mean)</a:t>
                      </a:r>
                    </a:p>
                  </a:txBody>
                  <a:tcPr/>
                </a:tc>
                <a:extLst>
                  <a:ext uri="{0D108BD9-81ED-4DB2-BD59-A6C34878D82A}">
                    <a16:rowId xmlns:a16="http://schemas.microsoft.com/office/drawing/2014/main" val="375038704"/>
                  </a:ext>
                </a:extLst>
              </a:tr>
              <a:tr h="395143">
                <a:tc>
                  <a:txBody>
                    <a:bodyPr/>
                    <a:lstStyle/>
                    <a:p>
                      <a:pPr algn="ctr"/>
                      <a:r>
                        <a:rPr lang="en-GB" dirty="0" err="1"/>
                        <a:t>Complicação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84,7</a:t>
                      </a:r>
                    </a:p>
                  </a:txBody>
                  <a:tcPr/>
                </a:tc>
                <a:tc>
                  <a:txBody>
                    <a:bodyPr/>
                    <a:lstStyle/>
                    <a:p>
                      <a:pPr algn="ctr"/>
                      <a:r>
                        <a:rPr lang="en-GB" dirty="0"/>
                        <a:t>“Hematoma”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&gt; 5,0% (Replace by Mode)</a:t>
                      </a:r>
                    </a:p>
                  </a:txBody>
                  <a:tcPr/>
                </a:tc>
                <a:extLst>
                  <a:ext uri="{0D108BD9-81ED-4DB2-BD59-A6C34878D82A}">
                    <a16:rowId xmlns:a16="http://schemas.microsoft.com/office/drawing/2014/main" val="1669398297"/>
                  </a:ext>
                </a:extLst>
              </a:tr>
              <a:tr h="395143">
                <a:tc>
                  <a:txBody>
                    <a:bodyPr/>
                    <a:lstStyle/>
                    <a:p>
                      <a:pPr algn="ctr"/>
                      <a:r>
                        <a:rPr lang="en-GB" dirty="0" err="1"/>
                        <a:t>Tratamento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87,5</a:t>
                      </a:r>
                    </a:p>
                  </a:txBody>
                  <a:tcPr/>
                </a:tc>
                <a:tc>
                  <a:txBody>
                    <a:bodyPr/>
                    <a:lstStyle/>
                    <a:p>
                      <a:pPr algn="ctr"/>
                      <a:r>
                        <a:rPr lang="en-GB" dirty="0"/>
                        <a:t>“</a:t>
                      </a:r>
                      <a:r>
                        <a:rPr lang="en-GB" dirty="0" err="1"/>
                        <a:t>Conservador</a:t>
                      </a:r>
                      <a:r>
                        <a:rPr lang="en-GB" dirty="0"/>
                        <a:t>” (10)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&gt; 5,0% (Replace by Mode)</a:t>
                      </a:r>
                    </a:p>
                  </a:txBody>
                  <a:tcPr/>
                </a:tc>
                <a:extLst>
                  <a:ext uri="{0D108BD9-81ED-4DB2-BD59-A6C34878D82A}">
                    <a16:rowId xmlns:a16="http://schemas.microsoft.com/office/drawing/2014/main" val="1708315782"/>
                  </a:ext>
                </a:extLst>
              </a:tr>
            </a:tbl>
          </a:graphicData>
        </a:graphic>
      </p:graphicFrame>
    </p:spTree>
    <p:extLst>
      <p:ext uri="{BB962C8B-B14F-4D97-AF65-F5344CB8AC3E}">
        <p14:creationId xmlns:p14="http://schemas.microsoft.com/office/powerpoint/2010/main" val="207134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sign de Medicina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0150_TF02901024_TF02901024" id="{1104243B-4F6A-46E3-A6FC-3B877CCF862A}" vid="{7EB59B0E-6902-4195-9170-700BC6E08AD3}"/>
    </a:ext>
  </a:extLst>
</a:theme>
</file>

<file path=ppt/theme/theme2.xml><?xml version="1.0" encoding="utf-8"?>
<a:theme xmlns:a="http://schemas.openxmlformats.org/drawingml/2006/main" name="Tema do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Apresentação com design de medicina (ecrã panorâmico)</Template>
  <TotalTime>358</TotalTime>
  <Words>771</Words>
  <Application>Microsoft Office PowerPoint</Application>
  <PresentationFormat>Ecrã Panorâmico</PresentationFormat>
  <Paragraphs>218</Paragraphs>
  <Slides>12</Slides>
  <Notes>5</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12</vt:i4>
      </vt:variant>
    </vt:vector>
  </HeadingPairs>
  <TitlesOfParts>
    <vt:vector size="16" baseType="lpstr">
      <vt:lpstr>Arial</vt:lpstr>
      <vt:lpstr>Franklin Gothic Medium</vt:lpstr>
      <vt:lpstr>Wingdings</vt:lpstr>
      <vt:lpstr>Design de Medicina 16x9</vt:lpstr>
      <vt:lpstr>Descoberta de Conhecimento</vt:lpstr>
      <vt:lpstr>Recap</vt:lpstr>
      <vt:lpstr>Introduction – Business Understanting</vt:lpstr>
      <vt:lpstr>Business Understanding</vt:lpstr>
      <vt:lpstr>Data Preparation</vt:lpstr>
      <vt:lpstr>Inicial Content</vt:lpstr>
      <vt:lpstr>Attribute Selection</vt:lpstr>
      <vt:lpstr>Missing Values</vt:lpstr>
      <vt:lpstr>Missing Values</vt:lpstr>
      <vt:lpstr>Outliers</vt:lpstr>
      <vt:lpstr>Outliers</vt:lpstr>
      <vt:lpstr>Descoberta de Conhecimento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Esquema de Título</dc:title>
  <dc:creator>Marcos Luís</dc:creator>
  <cp:lastModifiedBy>João Nuno Gomes Rodrigues de Almeida</cp:lastModifiedBy>
  <cp:revision>155</cp:revision>
  <dcterms:created xsi:type="dcterms:W3CDTF">2018-04-23T09:53:30Z</dcterms:created>
  <dcterms:modified xsi:type="dcterms:W3CDTF">2018-05-08T15:22:57Z</dcterms:modified>
</cp:coreProperties>
</file>