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61" r:id="rId3"/>
    <p:sldId id="257" r:id="rId4"/>
    <p:sldId id="269" r:id="rId5"/>
    <p:sldId id="270" r:id="rId6"/>
    <p:sldId id="271" r:id="rId7"/>
    <p:sldId id="274" r:id="rId8"/>
    <p:sldId id="275" r:id="rId9"/>
    <p:sldId id="277" r:id="rId10"/>
    <p:sldId id="276" r:id="rId11"/>
    <p:sldId id="278" r:id="rId12"/>
    <p:sldId id="282" r:id="rId13"/>
    <p:sldId id="283" r:id="rId14"/>
    <p:sldId id="284" r:id="rId15"/>
    <p:sldId id="285" r:id="rId16"/>
    <p:sldId id="286" r:id="rId17"/>
    <p:sldId id="287" r:id="rId18"/>
    <p:sldId id="288" r:id="rId19"/>
    <p:sldId id="289" r:id="rId20"/>
    <p:sldId id="273" r:id="rId21"/>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édio 2 - Destaqu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Estilo Médio 2 - Destaqu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Estilo Médio 2 - Destaqu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édio 2 - Destaqu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2" autoAdjust="0"/>
    <p:restoredTop sz="94660"/>
  </p:normalViewPr>
  <p:slideViewPr>
    <p:cSldViewPr>
      <p:cViewPr varScale="1">
        <p:scale>
          <a:sx n="72" d="100"/>
          <a:sy n="72" d="100"/>
        </p:scale>
        <p:origin x="534" y="78"/>
      </p:cViewPr>
      <p:guideLst>
        <p:guide pos="3840"/>
        <p:guide orient="horz" pos="2160"/>
      </p:guideLst>
    </p:cSldViewPr>
  </p:slideViewPr>
  <p:notesTextViewPr>
    <p:cViewPr>
      <p:scale>
        <a:sx n="1" d="1"/>
        <a:sy n="1" d="1"/>
      </p:scale>
      <p:origin x="0" y="0"/>
    </p:cViewPr>
  </p:notesTextViewPr>
  <p:notesViewPr>
    <p:cSldViewPr showGuides="1">
      <p:cViewPr varScale="1">
        <p:scale>
          <a:sx n="88" d="100"/>
          <a:sy n="88" d="100"/>
        </p:scale>
        <p:origin x="270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e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dirty="0"/>
          </a:p>
        </p:txBody>
      </p:sp>
      <p:sp>
        <p:nvSpPr>
          <p:cNvPr id="3" name="Marcador de Posição de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D477ECE-13D7-44A7-ADFF-277C78C5595C}" type="datetime1">
              <a:rPr lang="pt-PT" smtClean="0"/>
              <a:t>11/06/2018</a:t>
            </a:fld>
            <a:endParaRPr lang="pt-PT" dirty="0"/>
          </a:p>
        </p:txBody>
      </p:sp>
      <p:sp>
        <p:nvSpPr>
          <p:cNvPr id="4" name="Marcador de Posição de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dirty="0"/>
          </a:p>
        </p:txBody>
      </p:sp>
      <p:sp>
        <p:nvSpPr>
          <p:cNvPr id="5" name="Marcador de Posição de Número do Diapositivo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E861E8E-D392-497B-BB21-122DD7C27CF3}" type="slidenum">
              <a:rPr lang="pt-PT" smtClean="0"/>
              <a:t>‹nº›</a:t>
            </a:fld>
            <a:endParaRPr lang="pt-PT" dirty="0"/>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e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noProof="0" dirty="0"/>
          </a:p>
        </p:txBody>
      </p:sp>
      <p:sp>
        <p:nvSpPr>
          <p:cNvPr id="3" name="Marcador de Posição de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FD8EEDA-499B-4574-8E4B-F85DF33A79A5}" type="datetime1">
              <a:rPr lang="pt-PT" noProof="0" smtClean="0"/>
              <a:t>11/06/2018</a:t>
            </a:fld>
            <a:endParaRPr lang="pt-PT" noProof="0" dirty="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PT" noProof="0" dirty="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noProof="0" dirty="0"/>
              <a:t>Editar os estilos de texto do Modelo Global</a:t>
            </a:r>
          </a:p>
          <a:p>
            <a:pPr lvl="1" rtl="0"/>
            <a:r>
              <a:rPr lang="pt-PT" noProof="0" dirty="0"/>
              <a:t>Segundo nível</a:t>
            </a:r>
          </a:p>
          <a:p>
            <a:pPr lvl="2" rtl="0"/>
            <a:r>
              <a:rPr lang="pt-PT" noProof="0" dirty="0"/>
              <a:t>Terceiro nível</a:t>
            </a:r>
          </a:p>
          <a:p>
            <a:pPr lvl="3" rtl="0"/>
            <a:r>
              <a:rPr lang="pt-PT" noProof="0" dirty="0"/>
              <a:t>Quarto nível</a:t>
            </a:r>
          </a:p>
          <a:p>
            <a:pPr lvl="4" rtl="0"/>
            <a:r>
              <a:rPr lang="pt-PT" noProof="0" dirty="0"/>
              <a:t>Quinto nível</a:t>
            </a:r>
          </a:p>
        </p:txBody>
      </p:sp>
      <p:sp>
        <p:nvSpPr>
          <p:cNvPr id="6" name="Marcador de Posição de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noProof="0" dirty="0"/>
          </a:p>
        </p:txBody>
      </p:sp>
      <p:sp>
        <p:nvSpPr>
          <p:cNvPr id="7" name="Marcador de Posição de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55D449-B875-4B8D-8E66-224D27E54C9A}" type="slidenum">
              <a:rPr lang="pt-PT" noProof="0" smtClean="0"/>
              <a:t>‹nº›</a:t>
            </a:fld>
            <a:endParaRPr lang="pt-PT" noProof="0" dirty="0"/>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pPr rtl="0"/>
            <a:fld id="{9555D449-B875-4B8D-8E66-224D27E54C9A}" type="slidenum">
              <a:rPr lang="pt-PT" smtClean="0"/>
              <a:t>1</a:t>
            </a:fld>
            <a:endParaRPr lang="pt-PT" dirty="0"/>
          </a:p>
        </p:txBody>
      </p:sp>
    </p:spTree>
    <p:extLst>
      <p:ext uri="{BB962C8B-B14F-4D97-AF65-F5344CB8AC3E}">
        <p14:creationId xmlns:p14="http://schemas.microsoft.com/office/powerpoint/2010/main" val="2514604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pPr rtl="0"/>
            <a:fld id="{9555D449-B875-4B8D-8E66-224D27E54C9A}" type="slidenum">
              <a:rPr lang="pt-PT" smtClean="0"/>
              <a:t>2</a:t>
            </a:fld>
            <a:endParaRPr lang="pt-PT" dirty="0"/>
          </a:p>
        </p:txBody>
      </p:sp>
    </p:spTree>
    <p:extLst>
      <p:ext uri="{BB962C8B-B14F-4D97-AF65-F5344CB8AC3E}">
        <p14:creationId xmlns:p14="http://schemas.microsoft.com/office/powerpoint/2010/main" val="118522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pPr rtl="0"/>
            <a:fld id="{9555D449-B875-4B8D-8E66-224D27E54C9A}" type="slidenum">
              <a:rPr lang="pt-PT" smtClean="0"/>
              <a:t>3</a:t>
            </a:fld>
            <a:endParaRPr lang="pt-PT" dirty="0"/>
          </a:p>
        </p:txBody>
      </p:sp>
    </p:spTree>
    <p:extLst>
      <p:ext uri="{BB962C8B-B14F-4D97-AF65-F5344CB8AC3E}">
        <p14:creationId xmlns:p14="http://schemas.microsoft.com/office/powerpoint/2010/main" val="1321260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pPr rtl="0"/>
            <a:fld id="{9555D449-B875-4B8D-8E66-224D27E54C9A}" type="slidenum">
              <a:rPr lang="pt-PT" smtClean="0"/>
              <a:t>5</a:t>
            </a:fld>
            <a:endParaRPr lang="pt-PT" dirty="0"/>
          </a:p>
        </p:txBody>
      </p:sp>
    </p:spTree>
    <p:extLst>
      <p:ext uri="{BB962C8B-B14F-4D97-AF65-F5344CB8AC3E}">
        <p14:creationId xmlns:p14="http://schemas.microsoft.com/office/powerpoint/2010/main" val="525752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pPr rtl="0"/>
            <a:fld id="{9555D449-B875-4B8D-8E66-224D27E54C9A}" type="slidenum">
              <a:rPr lang="pt-PT" smtClean="0"/>
              <a:t>20</a:t>
            </a:fld>
            <a:endParaRPr lang="pt-PT" dirty="0"/>
          </a:p>
        </p:txBody>
      </p:sp>
    </p:spTree>
    <p:extLst>
      <p:ext uri="{BB962C8B-B14F-4D97-AF65-F5344CB8AC3E}">
        <p14:creationId xmlns:p14="http://schemas.microsoft.com/office/powerpoint/2010/main" val="38617773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26225" y="1828800"/>
            <a:ext cx="4098175" cy="3177380"/>
          </a:xfrm>
        </p:spPr>
        <p:txBody>
          <a:bodyPr rtlCol="0" anchor="b">
            <a:normAutofit/>
          </a:bodyPr>
          <a:lstStyle>
            <a:lvl1pPr algn="l" rtl="0">
              <a:lnSpc>
                <a:spcPct val="80000"/>
              </a:lnSpc>
              <a:defRPr sz="5400">
                <a:solidFill>
                  <a:schemeClr val="accent1"/>
                </a:solidFill>
              </a:defRPr>
            </a:lvl1pPr>
          </a:lstStyle>
          <a:p>
            <a:pPr rtl="0"/>
            <a:r>
              <a:rPr lang="pt-PT" noProof="0"/>
              <a:t>Clique para editar o estilo de título do Modelo Global</a:t>
            </a:r>
            <a:endParaRPr lang="pt-PT" noProof="0" dirty="0"/>
          </a:p>
        </p:txBody>
      </p:sp>
      <p:sp>
        <p:nvSpPr>
          <p:cNvPr id="3" name="Subtítulo 2"/>
          <p:cNvSpPr>
            <a:spLocks noGrp="1"/>
          </p:cNvSpPr>
          <p:nvPr>
            <p:ph type="subTitle" idx="1"/>
          </p:nvPr>
        </p:nvSpPr>
        <p:spPr>
          <a:xfrm>
            <a:off x="626225" y="5181600"/>
            <a:ext cx="4098175" cy="685800"/>
          </a:xfrm>
        </p:spPr>
        <p:txBody>
          <a:bodyPr rtlCol="0">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noProof="0"/>
              <a:t>Clique para editar o estilo de subtítulo do Modelo Global</a:t>
            </a:r>
            <a:endParaRPr lang="pt-PT" noProof="0" dirty="0"/>
          </a:p>
        </p:txBody>
      </p:sp>
      <p:pic>
        <p:nvPicPr>
          <p:cNvPr id="7" name="Imagem 6" descr="Linha ECG"/>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PT" noProof="0"/>
              <a:t>Clique para editar o estilo de título do Modelo Global</a:t>
            </a:r>
            <a:endParaRPr lang="pt-PT" noProof="0" dirty="0"/>
          </a:p>
        </p:txBody>
      </p:sp>
      <p:sp>
        <p:nvSpPr>
          <p:cNvPr id="3" name="Marcador de Posição de Texto Vertical 2"/>
          <p:cNvSpPr>
            <a:spLocks noGrp="1"/>
          </p:cNvSpPr>
          <p:nvPr>
            <p:ph type="body" orient="vert" idx="1"/>
          </p:nvPr>
        </p:nvSpPr>
        <p:spPr/>
        <p:txBody>
          <a:bodyPr vert="eaVert" rtlCol="0"/>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PT" noProof="0" dirty="0"/>
          </a:p>
        </p:txBody>
      </p:sp>
      <p:sp>
        <p:nvSpPr>
          <p:cNvPr id="5" name="Marcador de Posição de Rodapé 4"/>
          <p:cNvSpPr>
            <a:spLocks noGrp="1"/>
          </p:cNvSpPr>
          <p:nvPr>
            <p:ph type="ftr" sz="quarter" idx="11"/>
          </p:nvPr>
        </p:nvSpPr>
        <p:spPr/>
        <p:txBody>
          <a:bodyPr rtlCol="0"/>
          <a:lstStyle/>
          <a:p>
            <a:pPr rtl="0"/>
            <a:endParaRPr lang="pt-PT" noProof="0" dirty="0"/>
          </a:p>
        </p:txBody>
      </p:sp>
      <p:sp>
        <p:nvSpPr>
          <p:cNvPr id="4" name="Marcador de Posição de Data 3"/>
          <p:cNvSpPr>
            <a:spLocks noGrp="1"/>
          </p:cNvSpPr>
          <p:nvPr>
            <p:ph type="dt" sz="half" idx="10"/>
          </p:nvPr>
        </p:nvSpPr>
        <p:spPr/>
        <p:txBody>
          <a:bodyPr rtlCol="0"/>
          <a:lstStyle/>
          <a:p>
            <a:pPr rtl="0"/>
            <a:fld id="{B0E4B43C-41BE-413C-A243-FF747E595FC5}" type="datetime1">
              <a:rPr lang="pt-PT" noProof="0" smtClean="0"/>
              <a:t>11/06/2018</a:t>
            </a:fld>
            <a:endParaRPr lang="pt-PT" noProof="0" dirty="0"/>
          </a:p>
        </p:txBody>
      </p:sp>
      <p:sp>
        <p:nvSpPr>
          <p:cNvPr id="6" name="Marcador de Posição de Número do Diapositivo 5"/>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tângulo 6" descr="Retângulo"/>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2" name="Título Vertical 1"/>
          <p:cNvSpPr>
            <a:spLocks noGrp="1"/>
          </p:cNvSpPr>
          <p:nvPr>
            <p:ph type="title" orient="vert"/>
          </p:nvPr>
        </p:nvSpPr>
        <p:spPr>
          <a:xfrm>
            <a:off x="10058399" y="457201"/>
            <a:ext cx="2057401" cy="5943600"/>
          </a:xfrm>
        </p:spPr>
        <p:txBody>
          <a:bodyPr vert="eaVert" rtlCol="0"/>
          <a:lstStyle>
            <a:lvl1pPr rtl="0">
              <a:defRPr/>
            </a:lvl1pPr>
          </a:lstStyle>
          <a:p>
            <a:pPr rtl="0"/>
            <a:r>
              <a:rPr lang="pt-PT" noProof="0"/>
              <a:t>Clique para editar o estilo de título do Modelo Global</a:t>
            </a:r>
            <a:endParaRPr lang="pt-PT" noProof="0" dirty="0"/>
          </a:p>
        </p:txBody>
      </p:sp>
      <p:sp>
        <p:nvSpPr>
          <p:cNvPr id="3" name="Marcador de Posição de Texto Vertical 2"/>
          <p:cNvSpPr>
            <a:spLocks noGrp="1"/>
          </p:cNvSpPr>
          <p:nvPr>
            <p:ph type="body" orient="vert" idx="1"/>
          </p:nvPr>
        </p:nvSpPr>
        <p:spPr>
          <a:xfrm>
            <a:off x="609600" y="457200"/>
            <a:ext cx="9067800" cy="5943599"/>
          </a:xfrm>
        </p:spPr>
        <p:txBody>
          <a:bodyPr vert="eaVert" rtlCol="0"/>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PT" noProof="0" dirty="0"/>
          </a:p>
        </p:txBody>
      </p:sp>
      <p:sp>
        <p:nvSpPr>
          <p:cNvPr id="5" name="Marcador de Posição de Rodapé 4"/>
          <p:cNvSpPr>
            <a:spLocks noGrp="1"/>
          </p:cNvSpPr>
          <p:nvPr>
            <p:ph type="ftr" sz="quarter" idx="11"/>
          </p:nvPr>
        </p:nvSpPr>
        <p:spPr/>
        <p:txBody>
          <a:bodyPr rtlCol="0"/>
          <a:lstStyle/>
          <a:p>
            <a:pPr rtl="0"/>
            <a:endParaRPr lang="pt-PT" noProof="0" dirty="0"/>
          </a:p>
        </p:txBody>
      </p:sp>
      <p:sp>
        <p:nvSpPr>
          <p:cNvPr id="4" name="Marcador de Posição de Data 3"/>
          <p:cNvSpPr>
            <a:spLocks noGrp="1"/>
          </p:cNvSpPr>
          <p:nvPr>
            <p:ph type="dt" sz="half" idx="10"/>
          </p:nvPr>
        </p:nvSpPr>
        <p:spPr/>
        <p:txBody>
          <a:bodyPr rtlCol="0"/>
          <a:lstStyle/>
          <a:p>
            <a:pPr rtl="0"/>
            <a:fld id="{4A4F9801-BBB4-4713-A115-17688B349492}" type="datetime1">
              <a:rPr lang="pt-PT" noProof="0" smtClean="0"/>
              <a:t>11/06/2018</a:t>
            </a:fld>
            <a:endParaRPr lang="pt-PT" noProof="0" dirty="0"/>
          </a:p>
        </p:txBody>
      </p:sp>
      <p:sp>
        <p:nvSpPr>
          <p:cNvPr id="6" name="Marcador de Posição de Número do Diapositivo 5"/>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PT" noProof="0"/>
              <a:t>Clique para editar o estilo de título do Modelo Global</a:t>
            </a:r>
            <a:endParaRPr lang="pt-PT" noProof="0" dirty="0"/>
          </a:p>
        </p:txBody>
      </p:sp>
      <p:sp>
        <p:nvSpPr>
          <p:cNvPr id="3" name="Marcador de Posição de Conteúdo 2"/>
          <p:cNvSpPr>
            <a:spLocks noGrp="1"/>
          </p:cNvSpPr>
          <p:nvPr>
            <p:ph idx="1"/>
          </p:nvPr>
        </p:nvSpPr>
        <p:spPr/>
        <p:txBody>
          <a:bodyPr rtlCol="0"/>
          <a:lstStyle>
            <a:lvl5pPr>
              <a:defRPr/>
            </a:lvl5pPr>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PT" noProof="0" dirty="0"/>
          </a:p>
        </p:txBody>
      </p:sp>
      <p:sp>
        <p:nvSpPr>
          <p:cNvPr id="5" name="Marcador de Posição de Rodapé 4"/>
          <p:cNvSpPr>
            <a:spLocks noGrp="1"/>
          </p:cNvSpPr>
          <p:nvPr>
            <p:ph type="ftr" sz="quarter" idx="11"/>
          </p:nvPr>
        </p:nvSpPr>
        <p:spPr/>
        <p:txBody>
          <a:bodyPr rtlCol="0"/>
          <a:lstStyle/>
          <a:p>
            <a:pPr rtl="0"/>
            <a:endParaRPr lang="pt-PT" noProof="0" dirty="0"/>
          </a:p>
        </p:txBody>
      </p:sp>
      <p:sp>
        <p:nvSpPr>
          <p:cNvPr id="4" name="Marcador de Posição de Data 3"/>
          <p:cNvSpPr>
            <a:spLocks noGrp="1"/>
          </p:cNvSpPr>
          <p:nvPr>
            <p:ph type="dt" sz="half" idx="10"/>
          </p:nvPr>
        </p:nvSpPr>
        <p:spPr/>
        <p:txBody>
          <a:bodyPr rtlCol="0"/>
          <a:lstStyle/>
          <a:p>
            <a:pPr rtl="0"/>
            <a:fld id="{C91D62CF-8D4A-4CAC-9D05-D426BF194063}" type="datetime1">
              <a:rPr lang="pt-PT" noProof="0" smtClean="0"/>
              <a:t>11/06/2018</a:t>
            </a:fld>
            <a:endParaRPr lang="pt-PT" noProof="0" dirty="0"/>
          </a:p>
        </p:txBody>
      </p:sp>
      <p:sp>
        <p:nvSpPr>
          <p:cNvPr id="6" name="Marcador de Posição de Número do Diapositivo 5"/>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abeçalho da Secção">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tângulo 6" descr="Retângulo"/>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2" name="Título 1"/>
          <p:cNvSpPr>
            <a:spLocks noGrp="1"/>
          </p:cNvSpPr>
          <p:nvPr>
            <p:ph type="title"/>
          </p:nvPr>
        </p:nvSpPr>
        <p:spPr>
          <a:xfrm>
            <a:off x="1066800" y="1828800"/>
            <a:ext cx="7772400" cy="3177380"/>
          </a:xfrm>
        </p:spPr>
        <p:txBody>
          <a:bodyPr rtlCol="0" anchor="b">
            <a:normAutofit/>
          </a:bodyPr>
          <a:lstStyle>
            <a:lvl1pPr rtl="0">
              <a:lnSpc>
                <a:spcPct val="80000"/>
              </a:lnSpc>
              <a:defRPr sz="5400"/>
            </a:lvl1pPr>
          </a:lstStyle>
          <a:p>
            <a:pPr rtl="0"/>
            <a:r>
              <a:rPr lang="pt-PT" noProof="0"/>
              <a:t>Clique para editar o estilo de título do Modelo Global</a:t>
            </a:r>
            <a:endParaRPr lang="pt-PT" noProof="0" dirty="0"/>
          </a:p>
        </p:txBody>
      </p:sp>
      <p:sp>
        <p:nvSpPr>
          <p:cNvPr id="3" name="Marcador de Posição de Texto 2"/>
          <p:cNvSpPr>
            <a:spLocks noGrp="1"/>
          </p:cNvSpPr>
          <p:nvPr>
            <p:ph type="body" idx="1"/>
          </p:nvPr>
        </p:nvSpPr>
        <p:spPr>
          <a:xfrm>
            <a:off x="1066800" y="5181600"/>
            <a:ext cx="7772400" cy="685800"/>
          </a:xfrm>
        </p:spPr>
        <p:txBody>
          <a:bodyPr rtlCol="0">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PT" noProof="0"/>
              <a:t>Editar os estilos de texto do Modelo Global</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PT" noProof="0"/>
              <a:t>Clique para editar o estilo de título do Modelo Global</a:t>
            </a:r>
            <a:endParaRPr lang="pt-PT" noProof="0" dirty="0"/>
          </a:p>
        </p:txBody>
      </p:sp>
      <p:sp>
        <p:nvSpPr>
          <p:cNvPr id="3" name="Marcador de Posição de Conteúdo 2"/>
          <p:cNvSpPr>
            <a:spLocks noGrp="1"/>
          </p:cNvSpPr>
          <p:nvPr>
            <p:ph sz="half" idx="1"/>
          </p:nvPr>
        </p:nvSpPr>
        <p:spPr>
          <a:xfrm>
            <a:off x="1066800" y="1825624"/>
            <a:ext cx="4800600" cy="4575175"/>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PT" noProof="0" dirty="0"/>
          </a:p>
        </p:txBody>
      </p:sp>
      <p:sp>
        <p:nvSpPr>
          <p:cNvPr id="4" name="Marcador de Posição de Conteúdo 3"/>
          <p:cNvSpPr>
            <a:spLocks noGrp="1"/>
          </p:cNvSpPr>
          <p:nvPr>
            <p:ph sz="half" idx="2"/>
          </p:nvPr>
        </p:nvSpPr>
        <p:spPr>
          <a:xfrm>
            <a:off x="6324600" y="1825624"/>
            <a:ext cx="4800600" cy="4575175"/>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PT" noProof="0" dirty="0"/>
          </a:p>
        </p:txBody>
      </p:sp>
      <p:sp>
        <p:nvSpPr>
          <p:cNvPr id="6" name="Marcador de Posição de Rodapé 5"/>
          <p:cNvSpPr>
            <a:spLocks noGrp="1"/>
          </p:cNvSpPr>
          <p:nvPr>
            <p:ph type="ftr" sz="quarter" idx="11"/>
          </p:nvPr>
        </p:nvSpPr>
        <p:spPr/>
        <p:txBody>
          <a:bodyPr rtlCol="0"/>
          <a:lstStyle/>
          <a:p>
            <a:pPr rtl="0"/>
            <a:endParaRPr lang="pt-PT" noProof="0" dirty="0"/>
          </a:p>
        </p:txBody>
      </p:sp>
      <p:sp>
        <p:nvSpPr>
          <p:cNvPr id="5" name="Marcador de Posição de Data 4"/>
          <p:cNvSpPr>
            <a:spLocks noGrp="1"/>
          </p:cNvSpPr>
          <p:nvPr>
            <p:ph type="dt" sz="half" idx="10"/>
          </p:nvPr>
        </p:nvSpPr>
        <p:spPr/>
        <p:txBody>
          <a:bodyPr rtlCol="0"/>
          <a:lstStyle/>
          <a:p>
            <a:pPr rtl="0"/>
            <a:fld id="{B699EE97-9EDC-49CF-A25B-A4400DC434EC}" type="datetime1">
              <a:rPr lang="pt-PT" noProof="0" smtClean="0"/>
              <a:t>11/06/2018</a:t>
            </a:fld>
            <a:endParaRPr lang="pt-PT" noProof="0" dirty="0"/>
          </a:p>
        </p:txBody>
      </p:sp>
      <p:sp>
        <p:nvSpPr>
          <p:cNvPr id="7" name="Marcador de Posição de Número do Diapositivo 6"/>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PT" noProof="0"/>
              <a:t>Clique para editar o estilo de título do Modelo Global</a:t>
            </a:r>
            <a:endParaRPr lang="pt-PT" noProof="0" dirty="0"/>
          </a:p>
        </p:txBody>
      </p:sp>
      <p:sp>
        <p:nvSpPr>
          <p:cNvPr id="3" name="Marcador de Posição de Texto 2"/>
          <p:cNvSpPr>
            <a:spLocks noGrp="1"/>
          </p:cNvSpPr>
          <p:nvPr>
            <p:ph type="body" idx="1"/>
          </p:nvPr>
        </p:nvSpPr>
        <p:spPr>
          <a:xfrm>
            <a:off x="1066800" y="1828799"/>
            <a:ext cx="4800600" cy="762000"/>
          </a:xfrm>
        </p:spPr>
        <p:txBody>
          <a:bodyPr rtlCol="0"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noProof="0"/>
              <a:t>Editar os estilos de texto do Modelo Global</a:t>
            </a:r>
          </a:p>
        </p:txBody>
      </p:sp>
      <p:sp>
        <p:nvSpPr>
          <p:cNvPr id="4" name="Marcador de Posição de Conteúdo 3"/>
          <p:cNvSpPr>
            <a:spLocks noGrp="1"/>
          </p:cNvSpPr>
          <p:nvPr>
            <p:ph sz="half" idx="2"/>
          </p:nvPr>
        </p:nvSpPr>
        <p:spPr>
          <a:xfrm>
            <a:off x="1066800" y="2590799"/>
            <a:ext cx="4800600" cy="381003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PT" noProof="0" dirty="0"/>
          </a:p>
        </p:txBody>
      </p:sp>
      <p:sp>
        <p:nvSpPr>
          <p:cNvPr id="5" name="Marcador de Posição de Texto 4"/>
          <p:cNvSpPr>
            <a:spLocks noGrp="1"/>
          </p:cNvSpPr>
          <p:nvPr>
            <p:ph type="body" sz="quarter" idx="3"/>
          </p:nvPr>
        </p:nvSpPr>
        <p:spPr>
          <a:xfrm>
            <a:off x="6324600" y="1828799"/>
            <a:ext cx="4800600" cy="762000"/>
          </a:xfrm>
        </p:spPr>
        <p:txBody>
          <a:bodyPr rtlCol="0"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noProof="0"/>
              <a:t>Editar os estilos de texto do Modelo Global</a:t>
            </a:r>
          </a:p>
        </p:txBody>
      </p:sp>
      <p:sp>
        <p:nvSpPr>
          <p:cNvPr id="6" name="Marcador de Posição de Conteúdo 5"/>
          <p:cNvSpPr>
            <a:spLocks noGrp="1"/>
          </p:cNvSpPr>
          <p:nvPr>
            <p:ph sz="quarter" idx="4"/>
          </p:nvPr>
        </p:nvSpPr>
        <p:spPr>
          <a:xfrm>
            <a:off x="6324600" y="2590799"/>
            <a:ext cx="4800600" cy="381003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PT" noProof="0" dirty="0"/>
          </a:p>
        </p:txBody>
      </p:sp>
      <p:sp>
        <p:nvSpPr>
          <p:cNvPr id="8" name="Marcador de Posição de Rodapé 7"/>
          <p:cNvSpPr>
            <a:spLocks noGrp="1"/>
          </p:cNvSpPr>
          <p:nvPr>
            <p:ph type="ftr" sz="quarter" idx="11"/>
          </p:nvPr>
        </p:nvSpPr>
        <p:spPr/>
        <p:txBody>
          <a:bodyPr rtlCol="0"/>
          <a:lstStyle/>
          <a:p>
            <a:pPr rtl="0"/>
            <a:endParaRPr lang="pt-PT" noProof="0" dirty="0"/>
          </a:p>
        </p:txBody>
      </p:sp>
      <p:sp>
        <p:nvSpPr>
          <p:cNvPr id="7" name="Marcador de Posição de Data 6"/>
          <p:cNvSpPr>
            <a:spLocks noGrp="1"/>
          </p:cNvSpPr>
          <p:nvPr>
            <p:ph type="dt" sz="half" idx="10"/>
          </p:nvPr>
        </p:nvSpPr>
        <p:spPr/>
        <p:txBody>
          <a:bodyPr rtlCol="0"/>
          <a:lstStyle/>
          <a:p>
            <a:pPr rtl="0"/>
            <a:fld id="{DF5AB5E8-460E-419C-A0C7-F6293A6FFC44}" type="datetime1">
              <a:rPr lang="pt-PT" noProof="0" smtClean="0"/>
              <a:t>11/06/2018</a:t>
            </a:fld>
            <a:endParaRPr lang="pt-PT" noProof="0" dirty="0"/>
          </a:p>
        </p:txBody>
      </p:sp>
      <p:sp>
        <p:nvSpPr>
          <p:cNvPr id="9" name="Marcador de Posição de Número do Diapositivo 8"/>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PT" noProof="0"/>
              <a:t>Clique para editar o estilo de título do Modelo Global</a:t>
            </a:r>
            <a:endParaRPr lang="pt-PT" noProof="0" dirty="0"/>
          </a:p>
        </p:txBody>
      </p:sp>
      <p:sp>
        <p:nvSpPr>
          <p:cNvPr id="4" name="Marcador de Posição de Rodapé 3"/>
          <p:cNvSpPr>
            <a:spLocks noGrp="1"/>
          </p:cNvSpPr>
          <p:nvPr>
            <p:ph type="ftr" sz="quarter" idx="11"/>
          </p:nvPr>
        </p:nvSpPr>
        <p:spPr/>
        <p:txBody>
          <a:bodyPr rtlCol="0"/>
          <a:lstStyle/>
          <a:p>
            <a:pPr rtl="0"/>
            <a:endParaRPr lang="pt-PT" noProof="0" dirty="0"/>
          </a:p>
        </p:txBody>
      </p:sp>
      <p:sp>
        <p:nvSpPr>
          <p:cNvPr id="3" name="Marcador de Posição de Data 2"/>
          <p:cNvSpPr>
            <a:spLocks noGrp="1"/>
          </p:cNvSpPr>
          <p:nvPr>
            <p:ph type="dt" sz="half" idx="10"/>
          </p:nvPr>
        </p:nvSpPr>
        <p:spPr/>
        <p:txBody>
          <a:bodyPr rtlCol="0"/>
          <a:lstStyle/>
          <a:p>
            <a:pPr rtl="0"/>
            <a:fld id="{D30354C8-B3F3-4C86-9738-8A777E696615}" type="datetime1">
              <a:rPr lang="pt-PT" noProof="0" smtClean="0"/>
              <a:t>11/06/2018</a:t>
            </a:fld>
            <a:endParaRPr lang="pt-PT" noProof="0" dirty="0"/>
          </a:p>
        </p:txBody>
      </p:sp>
      <p:sp>
        <p:nvSpPr>
          <p:cNvPr id="5" name="Marcador de Posição de Número do Diapositivo 4"/>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3" name="Marcador de Posição de Rodapé 2"/>
          <p:cNvSpPr>
            <a:spLocks noGrp="1"/>
          </p:cNvSpPr>
          <p:nvPr>
            <p:ph type="ftr" sz="quarter" idx="11"/>
          </p:nvPr>
        </p:nvSpPr>
        <p:spPr/>
        <p:txBody>
          <a:bodyPr rtlCol="0"/>
          <a:lstStyle/>
          <a:p>
            <a:pPr rtl="0"/>
            <a:endParaRPr lang="pt-PT" noProof="0" dirty="0"/>
          </a:p>
        </p:txBody>
      </p:sp>
      <p:sp>
        <p:nvSpPr>
          <p:cNvPr id="2" name="Marcador de Posição de Data 1"/>
          <p:cNvSpPr>
            <a:spLocks noGrp="1"/>
          </p:cNvSpPr>
          <p:nvPr>
            <p:ph type="dt" sz="half" idx="10"/>
          </p:nvPr>
        </p:nvSpPr>
        <p:spPr/>
        <p:txBody>
          <a:bodyPr rtlCol="0"/>
          <a:lstStyle/>
          <a:p>
            <a:pPr rtl="0"/>
            <a:fld id="{B48B2760-DD1B-4E1E-BAB7-2B08D9870EC4}" type="datetime1">
              <a:rPr lang="pt-PT" noProof="0" smtClean="0"/>
              <a:t>11/06/2018</a:t>
            </a:fld>
            <a:endParaRPr lang="pt-PT" noProof="0" dirty="0"/>
          </a:p>
        </p:txBody>
      </p:sp>
      <p:sp>
        <p:nvSpPr>
          <p:cNvPr id="4" name="Marcador de Posição de Número do Diapositivo 3"/>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tângulo 7" descr="Retângulo"/>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9" name="Retângulo 8" descr="Retângulo"/>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2" name="Título 1"/>
          <p:cNvSpPr>
            <a:spLocks noGrp="1"/>
          </p:cNvSpPr>
          <p:nvPr>
            <p:ph type="title"/>
          </p:nvPr>
        </p:nvSpPr>
        <p:spPr>
          <a:xfrm>
            <a:off x="7632700" y="3200400"/>
            <a:ext cx="3932237" cy="1752600"/>
          </a:xfrm>
        </p:spPr>
        <p:txBody>
          <a:bodyPr rtlCol="0" anchor="b">
            <a:normAutofit/>
          </a:bodyPr>
          <a:lstStyle>
            <a:lvl1pPr rtl="0">
              <a:defRPr sz="3600"/>
            </a:lvl1pPr>
          </a:lstStyle>
          <a:p>
            <a:pPr rtl="0"/>
            <a:r>
              <a:rPr lang="pt-PT" noProof="0"/>
              <a:t>Clique para editar o estilo de título do Modelo Global</a:t>
            </a:r>
            <a:endParaRPr lang="pt-PT" noProof="0" dirty="0"/>
          </a:p>
        </p:txBody>
      </p:sp>
      <p:sp>
        <p:nvSpPr>
          <p:cNvPr id="3" name="Marcador de Posição de Conteúdo 2"/>
          <p:cNvSpPr>
            <a:spLocks noGrp="1"/>
          </p:cNvSpPr>
          <p:nvPr>
            <p:ph idx="1"/>
          </p:nvPr>
        </p:nvSpPr>
        <p:spPr>
          <a:xfrm>
            <a:off x="609600" y="457201"/>
            <a:ext cx="5943600" cy="5943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PT" noProof="0" dirty="0"/>
          </a:p>
        </p:txBody>
      </p:sp>
      <p:sp>
        <p:nvSpPr>
          <p:cNvPr id="4" name="Marcador de Posição de Texto 3"/>
          <p:cNvSpPr>
            <a:spLocks noGrp="1"/>
          </p:cNvSpPr>
          <p:nvPr>
            <p:ph type="body" sz="half" idx="2"/>
          </p:nvPr>
        </p:nvSpPr>
        <p:spPr>
          <a:xfrm>
            <a:off x="7632699" y="5029200"/>
            <a:ext cx="3932237" cy="1371600"/>
          </a:xfrm>
        </p:spPr>
        <p:txBody>
          <a:bodyPr rtlCol="0">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noProof="0"/>
              <a:t>Editar os estilos de texto do Modelo Global</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tângulo 7" descr="Retângulo"/>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9" name="Retângulo 8" descr="Retângulo"/>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2" name="Título 1"/>
          <p:cNvSpPr>
            <a:spLocks noGrp="1"/>
          </p:cNvSpPr>
          <p:nvPr>
            <p:ph type="title"/>
          </p:nvPr>
        </p:nvSpPr>
        <p:spPr>
          <a:xfrm>
            <a:off x="7635240" y="3200400"/>
            <a:ext cx="3932237" cy="1752600"/>
          </a:xfrm>
        </p:spPr>
        <p:txBody>
          <a:bodyPr rtlCol="0" anchor="b">
            <a:normAutofit/>
          </a:bodyPr>
          <a:lstStyle>
            <a:lvl1pPr rtl="0">
              <a:defRPr sz="3600"/>
            </a:lvl1pPr>
          </a:lstStyle>
          <a:p>
            <a:pPr rtl="0"/>
            <a:r>
              <a:rPr lang="pt-PT" noProof="0"/>
              <a:t>Clique para editar o estilo de título do Modelo Global</a:t>
            </a:r>
            <a:endParaRPr lang="pt-PT" noProof="0" dirty="0"/>
          </a:p>
        </p:txBody>
      </p:sp>
      <p:sp>
        <p:nvSpPr>
          <p:cNvPr id="3" name="Marcador de Posição de Imagem 2" descr="Um marcador de posição vazio para adicionar uma imagem. Clique no marcador de posição e selecione a imagem que pretende adicionar."/>
          <p:cNvSpPr>
            <a:spLocks noGrp="1"/>
          </p:cNvSpPr>
          <p:nvPr>
            <p:ph type="pic" idx="1"/>
          </p:nvPr>
        </p:nvSpPr>
        <p:spPr>
          <a:xfrm>
            <a:off x="1" y="0"/>
            <a:ext cx="7008810" cy="6857999"/>
          </a:xfrm>
        </p:spPr>
        <p:txBody>
          <a:bodyPr tIns="4572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PT" noProof="0"/>
              <a:t>Clique no ícone para adicionar uma imagem</a:t>
            </a:r>
            <a:endParaRPr lang="pt-PT" noProof="0" dirty="0"/>
          </a:p>
        </p:txBody>
      </p:sp>
      <p:sp>
        <p:nvSpPr>
          <p:cNvPr id="4" name="Marcador de Posição de Texto 3"/>
          <p:cNvSpPr>
            <a:spLocks noGrp="1"/>
          </p:cNvSpPr>
          <p:nvPr>
            <p:ph type="body" sz="half" idx="2"/>
          </p:nvPr>
        </p:nvSpPr>
        <p:spPr>
          <a:xfrm>
            <a:off x="7635240" y="5029200"/>
            <a:ext cx="3932237" cy="1374648"/>
          </a:xfrm>
        </p:spPr>
        <p:txBody>
          <a:bodyPr rtlCol="0"/>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noProof="0"/>
              <a:t>Editar os estilos de texto do Modelo Global</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barra vermelha" descr="Barra vermelha"/>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2" name="Marcador de Posição de Título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pPr rtl="0"/>
            <a:r>
              <a:rPr lang="pt-PT" noProof="0" dirty="0"/>
              <a:t>Clique para editar o estilo</a:t>
            </a:r>
          </a:p>
        </p:txBody>
      </p:sp>
      <p:sp>
        <p:nvSpPr>
          <p:cNvPr id="3" name="Marcador de Posição de Texto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pt-PT" noProof="0" dirty="0"/>
              <a:t>Editar os estilos de texto do Modelo Global</a:t>
            </a:r>
          </a:p>
          <a:p>
            <a:pPr lvl="1" rtl="0"/>
            <a:r>
              <a:rPr lang="pt-PT" noProof="0" dirty="0"/>
              <a:t>Segundo nível</a:t>
            </a:r>
          </a:p>
          <a:p>
            <a:pPr lvl="2" rtl="0"/>
            <a:r>
              <a:rPr lang="pt-PT" noProof="0" dirty="0"/>
              <a:t>Terceiro nível</a:t>
            </a:r>
          </a:p>
          <a:p>
            <a:pPr lvl="3" rtl="0"/>
            <a:r>
              <a:rPr lang="pt-PT" noProof="0" dirty="0"/>
              <a:t>Quarto nível</a:t>
            </a:r>
          </a:p>
          <a:p>
            <a:pPr lvl="4" rtl="0"/>
            <a:r>
              <a:rPr lang="pt-PT" noProof="0" dirty="0"/>
              <a:t>Quinto nível</a:t>
            </a:r>
          </a:p>
        </p:txBody>
      </p:sp>
      <p:sp>
        <p:nvSpPr>
          <p:cNvPr id="5" name="Marcador de Posição de Rodapé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pPr rtl="0"/>
            <a:endParaRPr lang="pt-PT" noProof="0" dirty="0"/>
          </a:p>
        </p:txBody>
      </p:sp>
      <p:sp>
        <p:nvSpPr>
          <p:cNvPr id="4" name="Marcador de Posição de Data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pPr rtl="0"/>
            <a:fld id="{D8213EFD-922D-4DD4-A30D-E82F6A5B98D9}" type="datetime1">
              <a:rPr lang="pt-PT" noProof="0" smtClean="0"/>
              <a:t>11/06/2018</a:t>
            </a:fld>
            <a:endParaRPr lang="pt-PT" noProof="0" dirty="0"/>
          </a:p>
        </p:txBody>
      </p:sp>
      <p:sp>
        <p:nvSpPr>
          <p:cNvPr id="6" name="Marcador de Posição de Número do Diapositivo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pPr rtl="0"/>
            <a:fld id="{E31375A4-56A4-47D6-9801-1991572033F7}" type="slidenum">
              <a:rPr lang="pt-PT" noProof="0" smtClean="0"/>
              <a:pPr rtl="0"/>
              <a:t>‹nº›</a:t>
            </a:fld>
            <a:endParaRPr lang="pt-PT"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26225" y="1828800"/>
            <a:ext cx="4533671" cy="3177380"/>
          </a:xfrm>
        </p:spPr>
        <p:txBody>
          <a:bodyPr rtlCol="0"/>
          <a:lstStyle/>
          <a:p>
            <a:pPr rtl="0"/>
            <a:r>
              <a:rPr lang="pt-PT" dirty="0"/>
              <a:t>Descoberta de Conhecimento</a:t>
            </a:r>
          </a:p>
        </p:txBody>
      </p:sp>
      <p:sp>
        <p:nvSpPr>
          <p:cNvPr id="3" name="Subtítulo 2"/>
          <p:cNvSpPr>
            <a:spLocks noGrp="1"/>
          </p:cNvSpPr>
          <p:nvPr>
            <p:ph type="subTitle" idx="1"/>
          </p:nvPr>
        </p:nvSpPr>
        <p:spPr>
          <a:xfrm>
            <a:off x="626225" y="5181600"/>
            <a:ext cx="4098175" cy="1676400"/>
          </a:xfrm>
        </p:spPr>
        <p:txBody>
          <a:bodyPr rtlCol="0">
            <a:normAutofit/>
          </a:bodyPr>
          <a:lstStyle/>
          <a:p>
            <a:pPr rtl="0"/>
            <a:r>
              <a:rPr lang="pt-PT" dirty="0"/>
              <a:t>Dataset MORBIMORTALIDADE</a:t>
            </a:r>
          </a:p>
          <a:p>
            <a:pPr rtl="0"/>
            <a:r>
              <a:rPr lang="pt-PT" sz="1400" dirty="0"/>
              <a:t>Hugo Carvalho</a:t>
            </a:r>
          </a:p>
          <a:p>
            <a:pPr rtl="0"/>
            <a:r>
              <a:rPr lang="pt-PT" sz="1400" dirty="0"/>
              <a:t>Marcos Luís</a:t>
            </a:r>
          </a:p>
          <a:p>
            <a:pPr rtl="0"/>
            <a:r>
              <a:rPr lang="pt-PT" sz="1400" dirty="0"/>
              <a:t>João Almeida</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329F44-BA23-4BB0-9098-4D8B3E8E92E8}"/>
              </a:ext>
            </a:extLst>
          </p:cNvPr>
          <p:cNvSpPr>
            <a:spLocks noGrp="1"/>
          </p:cNvSpPr>
          <p:nvPr>
            <p:ph type="title"/>
          </p:nvPr>
        </p:nvSpPr>
        <p:spPr/>
        <p:txBody>
          <a:bodyPr/>
          <a:lstStyle/>
          <a:p>
            <a:r>
              <a:rPr lang="en-GB" dirty="0"/>
              <a:t>Outliers</a:t>
            </a:r>
          </a:p>
        </p:txBody>
      </p:sp>
      <p:sp>
        <p:nvSpPr>
          <p:cNvPr id="3" name="Marcador de Posição de Conteúdo 2">
            <a:extLst>
              <a:ext uri="{FF2B5EF4-FFF2-40B4-BE49-F238E27FC236}">
                <a16:creationId xmlns:a16="http://schemas.microsoft.com/office/drawing/2014/main" id="{85FD05E8-FBAF-423D-8902-1CD5D250D7D0}"/>
              </a:ext>
            </a:extLst>
          </p:cNvPr>
          <p:cNvSpPr>
            <a:spLocks noGrp="1"/>
          </p:cNvSpPr>
          <p:nvPr>
            <p:ph idx="1"/>
          </p:nvPr>
        </p:nvSpPr>
        <p:spPr/>
        <p:txBody>
          <a:bodyPr/>
          <a:lstStyle/>
          <a:p>
            <a:r>
              <a:rPr lang="en-GB" dirty="0"/>
              <a:t>After replacing all missing values on the Dataset and handling situations where the percentage of missing values is less than 5% for each attribute, we are left with:</a:t>
            </a:r>
          </a:p>
          <a:p>
            <a:pPr lvl="1"/>
            <a:r>
              <a:rPr lang="en-GB" dirty="0"/>
              <a:t>169 Entries out of the original 176;</a:t>
            </a:r>
          </a:p>
          <a:p>
            <a:pPr lvl="1"/>
            <a:r>
              <a:rPr lang="en-GB" dirty="0"/>
              <a:t>No missing values.</a:t>
            </a:r>
          </a:p>
          <a:p>
            <a:r>
              <a:rPr lang="en-GB" dirty="0"/>
              <a:t>We analysed the Dataset after this pre-processing stage to find any outliers that might </a:t>
            </a:r>
            <a:r>
              <a:rPr lang="pt-PT" dirty="0" err="1"/>
              <a:t>misrepresent</a:t>
            </a:r>
            <a:r>
              <a:rPr lang="pt-PT" dirty="0"/>
              <a:t> </a:t>
            </a:r>
            <a:r>
              <a:rPr lang="pt-PT" dirty="0" err="1"/>
              <a:t>any</a:t>
            </a:r>
            <a:r>
              <a:rPr lang="pt-PT" dirty="0"/>
              <a:t> </a:t>
            </a:r>
            <a:r>
              <a:rPr lang="pt-PT" dirty="0" err="1"/>
              <a:t>conclusions</a:t>
            </a:r>
            <a:r>
              <a:rPr lang="pt-PT" dirty="0"/>
              <a:t>. </a:t>
            </a:r>
          </a:p>
          <a:p>
            <a:pPr lvl="1"/>
            <a:r>
              <a:rPr lang="pt-PT" dirty="0" err="1"/>
              <a:t>We</a:t>
            </a:r>
            <a:r>
              <a:rPr lang="pt-PT" dirty="0"/>
              <a:t> </a:t>
            </a:r>
            <a:r>
              <a:rPr lang="pt-PT" dirty="0" err="1"/>
              <a:t>consider</a:t>
            </a:r>
            <a:r>
              <a:rPr lang="pt-PT" dirty="0"/>
              <a:t> </a:t>
            </a:r>
            <a:r>
              <a:rPr lang="pt-PT" dirty="0" err="1"/>
              <a:t>an</a:t>
            </a:r>
            <a:r>
              <a:rPr lang="pt-PT" dirty="0"/>
              <a:t> </a:t>
            </a:r>
            <a:r>
              <a:rPr lang="pt-PT" dirty="0" err="1"/>
              <a:t>outlier</a:t>
            </a:r>
            <a:r>
              <a:rPr lang="pt-PT" dirty="0"/>
              <a:t>, </a:t>
            </a:r>
            <a:r>
              <a:rPr lang="pt-PT" dirty="0" err="1"/>
              <a:t>any</a:t>
            </a:r>
            <a:r>
              <a:rPr lang="pt-PT" dirty="0"/>
              <a:t> </a:t>
            </a:r>
            <a:r>
              <a:rPr lang="pt-PT" dirty="0" err="1"/>
              <a:t>entry</a:t>
            </a:r>
            <a:r>
              <a:rPr lang="pt-PT" dirty="0"/>
              <a:t> in </a:t>
            </a:r>
            <a:r>
              <a:rPr lang="pt-PT" dirty="0" err="1"/>
              <a:t>which</a:t>
            </a:r>
            <a:r>
              <a:rPr lang="pt-PT" dirty="0"/>
              <a:t> </a:t>
            </a:r>
            <a:r>
              <a:rPr lang="pt-PT" dirty="0" err="1"/>
              <a:t>the</a:t>
            </a:r>
            <a:r>
              <a:rPr lang="pt-PT" dirty="0"/>
              <a:t> </a:t>
            </a:r>
            <a:r>
              <a:rPr lang="pt-PT" dirty="0" err="1"/>
              <a:t>value</a:t>
            </a:r>
            <a:r>
              <a:rPr lang="pt-PT" dirty="0"/>
              <a:t> </a:t>
            </a:r>
            <a:r>
              <a:rPr lang="pt-PT" dirty="0" err="1"/>
              <a:t>of</a:t>
            </a:r>
            <a:r>
              <a:rPr lang="pt-PT" dirty="0"/>
              <a:t> </a:t>
            </a:r>
            <a:r>
              <a:rPr lang="pt-PT" dirty="0" err="1"/>
              <a:t>one</a:t>
            </a:r>
            <a:r>
              <a:rPr lang="pt-PT" dirty="0"/>
              <a:t> </a:t>
            </a:r>
            <a:r>
              <a:rPr lang="pt-PT" dirty="0" err="1"/>
              <a:t>of</a:t>
            </a:r>
            <a:r>
              <a:rPr lang="pt-PT" dirty="0"/>
              <a:t> </a:t>
            </a:r>
            <a:r>
              <a:rPr lang="pt-PT" dirty="0" err="1"/>
              <a:t>its</a:t>
            </a:r>
            <a:r>
              <a:rPr lang="pt-PT" dirty="0"/>
              <a:t> </a:t>
            </a:r>
            <a:r>
              <a:rPr lang="pt-PT" dirty="0" err="1"/>
              <a:t>attributes</a:t>
            </a:r>
            <a:r>
              <a:rPr lang="pt-PT" dirty="0"/>
              <a:t> </a:t>
            </a:r>
            <a:r>
              <a:rPr lang="pt-PT" dirty="0" err="1"/>
              <a:t>it’s</a:t>
            </a:r>
            <a:r>
              <a:rPr lang="pt-PT" dirty="0"/>
              <a:t> </a:t>
            </a:r>
            <a:r>
              <a:rPr lang="pt-PT" dirty="0" err="1"/>
              <a:t>outside</a:t>
            </a:r>
            <a:r>
              <a:rPr lang="pt-PT" dirty="0"/>
              <a:t> </a:t>
            </a:r>
            <a:r>
              <a:rPr lang="pt-PT" dirty="0" err="1"/>
              <a:t>the</a:t>
            </a:r>
            <a:r>
              <a:rPr lang="pt-PT" dirty="0"/>
              <a:t> range [Mean-2SD,Mean+2SD].</a:t>
            </a:r>
          </a:p>
          <a:p>
            <a:pPr lvl="1"/>
            <a:endParaRPr lang="en-GB" dirty="0"/>
          </a:p>
        </p:txBody>
      </p:sp>
    </p:spTree>
    <p:extLst>
      <p:ext uri="{BB962C8B-B14F-4D97-AF65-F5344CB8AC3E}">
        <p14:creationId xmlns:p14="http://schemas.microsoft.com/office/powerpoint/2010/main" val="2931439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AF3034-0532-4C0D-902F-8F4762B8E530}"/>
              </a:ext>
            </a:extLst>
          </p:cNvPr>
          <p:cNvSpPr>
            <a:spLocks noGrp="1"/>
          </p:cNvSpPr>
          <p:nvPr>
            <p:ph type="title"/>
          </p:nvPr>
        </p:nvSpPr>
        <p:spPr/>
        <p:txBody>
          <a:bodyPr/>
          <a:lstStyle/>
          <a:p>
            <a:r>
              <a:rPr lang="en-GB" dirty="0"/>
              <a:t>Outliers</a:t>
            </a:r>
          </a:p>
        </p:txBody>
      </p:sp>
      <p:sp>
        <p:nvSpPr>
          <p:cNvPr id="3" name="Marcador de Posição de Conteúdo 2">
            <a:extLst>
              <a:ext uri="{FF2B5EF4-FFF2-40B4-BE49-F238E27FC236}">
                <a16:creationId xmlns:a16="http://schemas.microsoft.com/office/drawing/2014/main" id="{82A3A890-D597-4B0D-8495-2C77790DAA28}"/>
              </a:ext>
            </a:extLst>
          </p:cNvPr>
          <p:cNvSpPr>
            <a:spLocks noGrp="1"/>
          </p:cNvSpPr>
          <p:nvPr>
            <p:ph idx="1"/>
          </p:nvPr>
        </p:nvSpPr>
        <p:spPr/>
        <p:txBody>
          <a:bodyPr/>
          <a:lstStyle/>
          <a:p>
            <a:r>
              <a:rPr lang="en-GB" dirty="0"/>
              <a:t>We decided to consider only numerical attributes in the outlier detection process. Therefore, we only included in the outliers detection process the attributes: </a:t>
            </a:r>
            <a:r>
              <a:rPr lang="en-GB" dirty="0" err="1"/>
              <a:t>Idade</a:t>
            </a:r>
            <a:r>
              <a:rPr lang="en-GB" dirty="0"/>
              <a:t>, Dias e Dias </a:t>
            </a:r>
            <a:r>
              <a:rPr lang="en-GB" dirty="0" err="1"/>
              <a:t>Pós-Operatório</a:t>
            </a:r>
            <a:r>
              <a:rPr lang="en-GB" dirty="0"/>
              <a:t>.</a:t>
            </a:r>
          </a:p>
          <a:p>
            <a:r>
              <a:rPr lang="en-GB" dirty="0"/>
              <a:t>We found a total of 14 outliers. After their elimination, that brings the total entries of our Dataset to 155.</a:t>
            </a:r>
          </a:p>
        </p:txBody>
      </p:sp>
    </p:spTree>
    <p:extLst>
      <p:ext uri="{BB962C8B-B14F-4D97-AF65-F5344CB8AC3E}">
        <p14:creationId xmlns:p14="http://schemas.microsoft.com/office/powerpoint/2010/main" val="1326061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0C74BD-CF2E-463A-9C3F-9A3C9AD27552}"/>
              </a:ext>
            </a:extLst>
          </p:cNvPr>
          <p:cNvSpPr>
            <a:spLocks noGrp="1"/>
          </p:cNvSpPr>
          <p:nvPr>
            <p:ph type="title"/>
          </p:nvPr>
        </p:nvSpPr>
        <p:spPr/>
        <p:txBody>
          <a:bodyPr/>
          <a:lstStyle/>
          <a:p>
            <a:r>
              <a:rPr lang="pt-PT" dirty="0"/>
              <a:t>DM </a:t>
            </a:r>
            <a:r>
              <a:rPr lang="pt-PT" dirty="0" err="1"/>
              <a:t>techniques</a:t>
            </a:r>
            <a:endParaRPr lang="pt-PT" dirty="0"/>
          </a:p>
        </p:txBody>
      </p:sp>
      <p:sp>
        <p:nvSpPr>
          <p:cNvPr id="3" name="Marcador de Posição de Conteúdo 2">
            <a:extLst>
              <a:ext uri="{FF2B5EF4-FFF2-40B4-BE49-F238E27FC236}">
                <a16:creationId xmlns:a16="http://schemas.microsoft.com/office/drawing/2014/main" id="{1CD5D0A5-F851-4885-AADD-A3858B46E6E5}"/>
              </a:ext>
            </a:extLst>
          </p:cNvPr>
          <p:cNvSpPr>
            <a:spLocks noGrp="1"/>
          </p:cNvSpPr>
          <p:nvPr>
            <p:ph idx="1"/>
          </p:nvPr>
        </p:nvSpPr>
        <p:spPr/>
        <p:txBody>
          <a:bodyPr/>
          <a:lstStyle/>
          <a:p>
            <a:r>
              <a:rPr lang="en-US" dirty="0"/>
              <a:t>J48</a:t>
            </a:r>
          </a:p>
          <a:p>
            <a:r>
              <a:rPr lang="en-US" dirty="0"/>
              <a:t>Naive Bayes</a:t>
            </a:r>
          </a:p>
          <a:p>
            <a:r>
              <a:rPr lang="en-US" dirty="0"/>
              <a:t>k-Nearest </a:t>
            </a:r>
            <a:r>
              <a:rPr lang="en-US" dirty="0" err="1"/>
              <a:t>Neighbours</a:t>
            </a:r>
            <a:r>
              <a:rPr lang="en-US" dirty="0"/>
              <a:t> (</a:t>
            </a:r>
            <a:r>
              <a:rPr lang="en-US" dirty="0" err="1"/>
              <a:t>kNN</a:t>
            </a:r>
            <a:r>
              <a:rPr lang="en-US" dirty="0"/>
              <a:t>)</a:t>
            </a:r>
          </a:p>
          <a:p>
            <a:endParaRPr lang="pt-PT" dirty="0"/>
          </a:p>
        </p:txBody>
      </p:sp>
    </p:spTree>
    <p:extLst>
      <p:ext uri="{BB962C8B-B14F-4D97-AF65-F5344CB8AC3E}">
        <p14:creationId xmlns:p14="http://schemas.microsoft.com/office/powerpoint/2010/main" val="38106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47A596-80A9-4C89-93C8-DB871E1E202B}"/>
              </a:ext>
            </a:extLst>
          </p:cNvPr>
          <p:cNvSpPr>
            <a:spLocks noGrp="1"/>
          </p:cNvSpPr>
          <p:nvPr>
            <p:ph type="title"/>
          </p:nvPr>
        </p:nvSpPr>
        <p:spPr/>
        <p:txBody>
          <a:bodyPr/>
          <a:lstStyle/>
          <a:p>
            <a:r>
              <a:rPr lang="pt-PT" dirty="0"/>
              <a:t>Data </a:t>
            </a:r>
            <a:r>
              <a:rPr lang="pt-PT" dirty="0" err="1"/>
              <a:t>Approach</a:t>
            </a:r>
            <a:endParaRPr lang="pt-PT" dirty="0"/>
          </a:p>
        </p:txBody>
      </p:sp>
      <p:sp>
        <p:nvSpPr>
          <p:cNvPr id="3" name="Marcador de Posição de Conteúdo 2">
            <a:extLst>
              <a:ext uri="{FF2B5EF4-FFF2-40B4-BE49-F238E27FC236}">
                <a16:creationId xmlns:a16="http://schemas.microsoft.com/office/drawing/2014/main" id="{AF154441-2ED5-45AE-A5F0-B8B585A6001A}"/>
              </a:ext>
            </a:extLst>
          </p:cNvPr>
          <p:cNvSpPr>
            <a:spLocks noGrp="1"/>
          </p:cNvSpPr>
          <p:nvPr>
            <p:ph idx="1"/>
          </p:nvPr>
        </p:nvSpPr>
        <p:spPr>
          <a:xfrm>
            <a:off x="983432" y="2492896"/>
            <a:ext cx="9144000" cy="4572001"/>
          </a:xfrm>
        </p:spPr>
        <p:txBody>
          <a:bodyPr/>
          <a:lstStyle/>
          <a:p>
            <a:r>
              <a:rPr lang="pt-PT" dirty="0" err="1"/>
              <a:t>Oversampling</a:t>
            </a:r>
            <a:endParaRPr lang="pt-PT" dirty="0"/>
          </a:p>
          <a:p>
            <a:pPr marL="0" indent="0">
              <a:buNone/>
            </a:pPr>
            <a:endParaRPr lang="pt-PT" dirty="0"/>
          </a:p>
          <a:p>
            <a:pPr marL="0" indent="0">
              <a:buNone/>
            </a:pPr>
            <a:endParaRPr lang="pt-PT" dirty="0"/>
          </a:p>
          <a:p>
            <a:pPr marL="0" indent="0">
              <a:buNone/>
            </a:pPr>
            <a:endParaRPr lang="pt-PT" dirty="0"/>
          </a:p>
          <a:p>
            <a:r>
              <a:rPr lang="pt-PT" dirty="0" err="1"/>
              <a:t>Without</a:t>
            </a:r>
            <a:r>
              <a:rPr lang="pt-PT" dirty="0"/>
              <a:t> </a:t>
            </a:r>
            <a:r>
              <a:rPr lang="pt-PT" dirty="0" err="1"/>
              <a:t>Oversampling</a:t>
            </a:r>
            <a:endParaRPr lang="pt-PT" dirty="0"/>
          </a:p>
        </p:txBody>
      </p:sp>
      <p:sp>
        <p:nvSpPr>
          <p:cNvPr id="4" name="Chave Direita 3">
            <a:extLst>
              <a:ext uri="{FF2B5EF4-FFF2-40B4-BE49-F238E27FC236}">
                <a16:creationId xmlns:a16="http://schemas.microsoft.com/office/drawing/2014/main" id="{084E19F0-5B8C-443D-A2A4-5F917369630A}"/>
              </a:ext>
            </a:extLst>
          </p:cNvPr>
          <p:cNvSpPr/>
          <p:nvPr/>
        </p:nvSpPr>
        <p:spPr>
          <a:xfrm rot="10800000">
            <a:off x="5267400" y="2204864"/>
            <a:ext cx="576064" cy="10436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5" name="Chave Direita 3">
            <a:extLst>
              <a:ext uri="{FF2B5EF4-FFF2-40B4-BE49-F238E27FC236}">
                <a16:creationId xmlns:a16="http://schemas.microsoft.com/office/drawing/2014/main" id="{D17D22E8-E83C-4433-A3D8-51E3CF73E9DE}"/>
              </a:ext>
            </a:extLst>
          </p:cNvPr>
          <p:cNvSpPr/>
          <p:nvPr/>
        </p:nvSpPr>
        <p:spPr>
          <a:xfrm rot="10800000">
            <a:off x="5267400" y="4509120"/>
            <a:ext cx="576064" cy="10436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6" name="CaixaDeTexto 5">
            <a:extLst>
              <a:ext uri="{FF2B5EF4-FFF2-40B4-BE49-F238E27FC236}">
                <a16:creationId xmlns:a16="http://schemas.microsoft.com/office/drawing/2014/main" id="{7ADA6942-08D1-404F-A9CE-5BE9578B3F9C}"/>
              </a:ext>
            </a:extLst>
          </p:cNvPr>
          <p:cNvSpPr txBox="1"/>
          <p:nvPr/>
        </p:nvSpPr>
        <p:spPr>
          <a:xfrm>
            <a:off x="5951984" y="2228671"/>
            <a:ext cx="4680520" cy="1200329"/>
          </a:xfrm>
          <a:prstGeom prst="rect">
            <a:avLst/>
          </a:prstGeom>
          <a:noFill/>
        </p:spPr>
        <p:txBody>
          <a:bodyPr wrap="square" rtlCol="0">
            <a:spAutoFit/>
          </a:bodyPr>
          <a:lstStyle/>
          <a:p>
            <a:r>
              <a:rPr lang="en-US" dirty="0"/>
              <a:t>Holdout Sampling</a:t>
            </a:r>
          </a:p>
          <a:p>
            <a:endParaRPr lang="en-US" dirty="0"/>
          </a:p>
          <a:p>
            <a:r>
              <a:rPr lang="en-US" dirty="0"/>
              <a:t>Cross Validation with 10 folds</a:t>
            </a:r>
          </a:p>
          <a:p>
            <a:endParaRPr lang="pt-PT" dirty="0"/>
          </a:p>
        </p:txBody>
      </p:sp>
      <p:sp>
        <p:nvSpPr>
          <p:cNvPr id="7" name="CaixaDeTexto 6">
            <a:extLst>
              <a:ext uri="{FF2B5EF4-FFF2-40B4-BE49-F238E27FC236}">
                <a16:creationId xmlns:a16="http://schemas.microsoft.com/office/drawing/2014/main" id="{2309395C-B562-47BC-B541-293A2F100DD1}"/>
              </a:ext>
            </a:extLst>
          </p:cNvPr>
          <p:cNvSpPr txBox="1"/>
          <p:nvPr/>
        </p:nvSpPr>
        <p:spPr>
          <a:xfrm>
            <a:off x="5951984" y="4497113"/>
            <a:ext cx="4680520" cy="1200329"/>
          </a:xfrm>
          <a:prstGeom prst="rect">
            <a:avLst/>
          </a:prstGeom>
          <a:noFill/>
        </p:spPr>
        <p:txBody>
          <a:bodyPr wrap="square" rtlCol="0">
            <a:spAutoFit/>
          </a:bodyPr>
          <a:lstStyle/>
          <a:p>
            <a:r>
              <a:rPr lang="en-US" dirty="0"/>
              <a:t>Holdout Sampling</a:t>
            </a:r>
          </a:p>
          <a:p>
            <a:endParaRPr lang="en-US" dirty="0"/>
          </a:p>
          <a:p>
            <a:r>
              <a:rPr lang="en-US" dirty="0"/>
              <a:t>Cross Validation with 10 folds</a:t>
            </a:r>
          </a:p>
          <a:p>
            <a:endParaRPr lang="pt-PT" dirty="0"/>
          </a:p>
        </p:txBody>
      </p:sp>
    </p:spTree>
    <p:extLst>
      <p:ext uri="{BB962C8B-B14F-4D97-AF65-F5344CB8AC3E}">
        <p14:creationId xmlns:p14="http://schemas.microsoft.com/office/powerpoint/2010/main" val="68951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B9827A-E76E-4641-B738-C5AA647E6026}"/>
              </a:ext>
            </a:extLst>
          </p:cNvPr>
          <p:cNvSpPr>
            <a:spLocks noGrp="1"/>
          </p:cNvSpPr>
          <p:nvPr>
            <p:ph type="title"/>
          </p:nvPr>
        </p:nvSpPr>
        <p:spPr>
          <a:xfrm>
            <a:off x="911424" y="332656"/>
            <a:ext cx="10141768" cy="1325563"/>
          </a:xfrm>
        </p:spPr>
        <p:txBody>
          <a:bodyPr>
            <a:normAutofit/>
          </a:bodyPr>
          <a:lstStyle/>
          <a:p>
            <a:r>
              <a:rPr lang="pt-PT" dirty="0" err="1"/>
              <a:t>Different</a:t>
            </a:r>
            <a:r>
              <a:rPr lang="pt-PT" dirty="0"/>
              <a:t> </a:t>
            </a:r>
            <a:r>
              <a:rPr lang="pt-PT" dirty="0" err="1"/>
              <a:t>Scenarios</a:t>
            </a:r>
            <a:br>
              <a:rPr lang="pt-PT" dirty="0"/>
            </a:br>
            <a:endParaRPr lang="pt-PT" dirty="0"/>
          </a:p>
        </p:txBody>
      </p:sp>
      <p:sp>
        <p:nvSpPr>
          <p:cNvPr id="7" name="Retângulo 6">
            <a:extLst>
              <a:ext uri="{FF2B5EF4-FFF2-40B4-BE49-F238E27FC236}">
                <a16:creationId xmlns:a16="http://schemas.microsoft.com/office/drawing/2014/main" id="{2A7BFD07-2F73-4E94-BC69-EDC97E752177}"/>
              </a:ext>
            </a:extLst>
          </p:cNvPr>
          <p:cNvSpPr/>
          <p:nvPr/>
        </p:nvSpPr>
        <p:spPr>
          <a:xfrm>
            <a:off x="876039" y="2276872"/>
            <a:ext cx="9865096" cy="3139321"/>
          </a:xfrm>
          <a:prstGeom prst="rect">
            <a:avLst/>
          </a:prstGeom>
        </p:spPr>
        <p:txBody>
          <a:bodyPr wrap="square">
            <a:spAutoFit/>
          </a:bodyPr>
          <a:lstStyle/>
          <a:p>
            <a:r>
              <a:rPr lang="pt-PT" dirty="0"/>
              <a:t>S1: {</a:t>
            </a:r>
            <a:r>
              <a:rPr lang="pt-PT" dirty="0" err="1"/>
              <a:t>All</a:t>
            </a:r>
            <a:r>
              <a:rPr lang="pt-PT" dirty="0"/>
              <a:t> </a:t>
            </a:r>
            <a:r>
              <a:rPr lang="pt-PT" dirty="0" err="1"/>
              <a:t>variables</a:t>
            </a:r>
            <a:r>
              <a:rPr lang="pt-PT" dirty="0"/>
              <a:t>}</a:t>
            </a:r>
          </a:p>
          <a:p>
            <a:endParaRPr lang="pt-PT" dirty="0"/>
          </a:p>
          <a:p>
            <a:r>
              <a:rPr lang="pt-PT" dirty="0"/>
              <a:t>S2: {Idade, Diabetes, Imunossupressores, </a:t>
            </a:r>
            <a:r>
              <a:rPr lang="pt-PT" dirty="0" err="1"/>
              <a:t>Hipocoagulação</a:t>
            </a:r>
            <a:r>
              <a:rPr lang="pt-PT" dirty="0"/>
              <a:t>, </a:t>
            </a:r>
            <a:r>
              <a:rPr lang="pt-PT" dirty="0" err="1"/>
              <a:t>QTx</a:t>
            </a:r>
            <a:r>
              <a:rPr lang="pt-PT" dirty="0"/>
              <a:t> NA}</a:t>
            </a:r>
          </a:p>
          <a:p>
            <a:endParaRPr lang="pt-PT" dirty="0"/>
          </a:p>
          <a:p>
            <a:r>
              <a:rPr lang="pt-PT" dirty="0"/>
              <a:t>S3: {</a:t>
            </a:r>
            <a:r>
              <a:rPr lang="pt-PT" dirty="0" err="1"/>
              <a:t>Cx</a:t>
            </a:r>
            <a:r>
              <a:rPr lang="pt-PT" dirty="0"/>
              <a:t>/</a:t>
            </a:r>
            <a:r>
              <a:rPr lang="pt-PT" dirty="0" err="1"/>
              <a:t>Ambulatório,Ben</a:t>
            </a:r>
            <a:r>
              <a:rPr lang="pt-PT" dirty="0"/>
              <a:t>./</a:t>
            </a:r>
            <a:r>
              <a:rPr lang="pt-PT" dirty="0" err="1"/>
              <a:t>Malig</a:t>
            </a:r>
            <a:r>
              <a:rPr lang="pt-PT" dirty="0"/>
              <a:t>., Diagnostico, Lateralidade, </a:t>
            </a:r>
            <a:r>
              <a:rPr lang="pt-PT" dirty="0" err="1"/>
              <a:t>Intervencão</a:t>
            </a:r>
            <a:r>
              <a:rPr lang="pt-PT" dirty="0"/>
              <a:t> Mama, </a:t>
            </a:r>
            <a:r>
              <a:rPr lang="pt-PT" dirty="0" err="1"/>
              <a:t>Intervencão</a:t>
            </a:r>
            <a:r>
              <a:rPr lang="pt-PT" dirty="0"/>
              <a:t> axila, Outras </a:t>
            </a:r>
            <a:r>
              <a:rPr lang="pt-PT" dirty="0" err="1"/>
              <a:t>intervencões</a:t>
            </a:r>
            <a:r>
              <a:rPr lang="pt-PT" dirty="0"/>
              <a:t>}</a:t>
            </a:r>
          </a:p>
          <a:p>
            <a:endParaRPr lang="pt-PT" dirty="0"/>
          </a:p>
          <a:p>
            <a:r>
              <a:rPr lang="pt-PT" dirty="0"/>
              <a:t>S4: {Antibióticos, </a:t>
            </a:r>
            <a:r>
              <a:rPr lang="pt-PT" dirty="0" err="1"/>
              <a:t>Hipocoagulação</a:t>
            </a:r>
            <a:r>
              <a:rPr lang="pt-PT" dirty="0"/>
              <a:t>}</a:t>
            </a:r>
          </a:p>
          <a:p>
            <a:endParaRPr lang="pt-PT" dirty="0"/>
          </a:p>
          <a:p>
            <a:r>
              <a:rPr lang="pt-PT" dirty="0"/>
              <a:t>S5: {Diabetes, </a:t>
            </a:r>
            <a:r>
              <a:rPr lang="pt-PT" dirty="0" err="1"/>
              <a:t>Hipocoagulação</a:t>
            </a:r>
            <a:r>
              <a:rPr lang="pt-PT" dirty="0"/>
              <a:t>, Intervenção Mama, Intervenção Axila, Outras Intervenções, Antibióticos, </a:t>
            </a:r>
            <a:r>
              <a:rPr lang="pt-PT" dirty="0" err="1"/>
              <a:t>Hipocoagulação</a:t>
            </a:r>
            <a:r>
              <a:rPr lang="pt-PT" dirty="0"/>
              <a:t>}</a:t>
            </a:r>
          </a:p>
        </p:txBody>
      </p:sp>
    </p:spTree>
    <p:extLst>
      <p:ext uri="{BB962C8B-B14F-4D97-AF65-F5344CB8AC3E}">
        <p14:creationId xmlns:p14="http://schemas.microsoft.com/office/powerpoint/2010/main" val="406506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75487-EA33-4B1C-86A3-D23F237DFD29}"/>
              </a:ext>
            </a:extLst>
          </p:cNvPr>
          <p:cNvSpPr>
            <a:spLocks noGrp="1"/>
          </p:cNvSpPr>
          <p:nvPr>
            <p:ph type="title"/>
          </p:nvPr>
        </p:nvSpPr>
        <p:spPr/>
        <p:txBody>
          <a:bodyPr/>
          <a:lstStyle/>
          <a:p>
            <a:r>
              <a:rPr lang="pt-PT" dirty="0" err="1"/>
              <a:t>Overall</a:t>
            </a:r>
            <a:endParaRPr lang="pt-PT" dirty="0"/>
          </a:p>
        </p:txBody>
      </p:sp>
      <p:pic>
        <p:nvPicPr>
          <p:cNvPr id="4" name="Imagem 3">
            <a:extLst>
              <a:ext uri="{FF2B5EF4-FFF2-40B4-BE49-F238E27FC236}">
                <a16:creationId xmlns:a16="http://schemas.microsoft.com/office/drawing/2014/main" id="{957189CE-127F-4587-94CD-F0E57A14917C}"/>
              </a:ext>
            </a:extLst>
          </p:cNvPr>
          <p:cNvPicPr>
            <a:picLocks noChangeAspect="1"/>
          </p:cNvPicPr>
          <p:nvPr/>
        </p:nvPicPr>
        <p:blipFill>
          <a:blip r:embed="rId2"/>
          <a:stretch>
            <a:fillRect/>
          </a:stretch>
        </p:blipFill>
        <p:spPr>
          <a:xfrm>
            <a:off x="1199456" y="2924944"/>
            <a:ext cx="5779874" cy="20098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9537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CEEEFE-C14A-45F8-80A6-1A7767037236}"/>
              </a:ext>
            </a:extLst>
          </p:cNvPr>
          <p:cNvSpPr>
            <a:spLocks noGrp="1"/>
          </p:cNvSpPr>
          <p:nvPr>
            <p:ph type="title"/>
          </p:nvPr>
        </p:nvSpPr>
        <p:spPr/>
        <p:txBody>
          <a:bodyPr/>
          <a:lstStyle/>
          <a:p>
            <a:r>
              <a:rPr lang="pt-PT" dirty="0" err="1"/>
              <a:t>Evaluation</a:t>
            </a:r>
            <a:endParaRPr lang="pt-PT" dirty="0"/>
          </a:p>
        </p:txBody>
      </p:sp>
      <p:pic>
        <p:nvPicPr>
          <p:cNvPr id="3" name="Imagem 2">
            <a:extLst>
              <a:ext uri="{FF2B5EF4-FFF2-40B4-BE49-F238E27FC236}">
                <a16:creationId xmlns:a16="http://schemas.microsoft.com/office/drawing/2014/main" id="{DD8BDF29-58FD-4B09-B142-DF05870BE51B}"/>
              </a:ext>
            </a:extLst>
          </p:cNvPr>
          <p:cNvPicPr>
            <a:picLocks noChangeAspect="1"/>
          </p:cNvPicPr>
          <p:nvPr/>
        </p:nvPicPr>
        <p:blipFill>
          <a:blip r:embed="rId2"/>
          <a:stretch>
            <a:fillRect/>
          </a:stretch>
        </p:blipFill>
        <p:spPr>
          <a:xfrm>
            <a:off x="1703512" y="1945321"/>
            <a:ext cx="8396013" cy="1421315"/>
          </a:xfrm>
          <a:prstGeom prst="rect">
            <a:avLst/>
          </a:prstGeom>
          <a:ln>
            <a:noFill/>
          </a:ln>
          <a:effectLst>
            <a:outerShdw blurRad="292100" dist="139700" dir="2700000" algn="tl" rotWithShape="0">
              <a:srgbClr val="333333">
                <a:alpha val="65000"/>
              </a:srgbClr>
            </a:outerShdw>
          </a:effectLst>
        </p:spPr>
      </p:pic>
      <p:pic>
        <p:nvPicPr>
          <p:cNvPr id="4" name="Imagem 3">
            <a:extLst>
              <a:ext uri="{FF2B5EF4-FFF2-40B4-BE49-F238E27FC236}">
                <a16:creationId xmlns:a16="http://schemas.microsoft.com/office/drawing/2014/main" id="{5E5215A0-6424-4920-94B4-BBA6D98A608C}"/>
              </a:ext>
            </a:extLst>
          </p:cNvPr>
          <p:cNvPicPr>
            <a:picLocks noChangeAspect="1"/>
          </p:cNvPicPr>
          <p:nvPr/>
        </p:nvPicPr>
        <p:blipFill>
          <a:blip r:embed="rId3"/>
          <a:stretch>
            <a:fillRect/>
          </a:stretch>
        </p:blipFill>
        <p:spPr>
          <a:xfrm>
            <a:off x="1703511" y="3574690"/>
            <a:ext cx="8396013" cy="1512168"/>
          </a:xfrm>
          <a:prstGeom prst="rect">
            <a:avLst/>
          </a:prstGeom>
          <a:ln>
            <a:noFill/>
          </a:ln>
          <a:effectLst>
            <a:outerShdw blurRad="292100" dist="139700" dir="2700000" algn="tl" rotWithShape="0">
              <a:srgbClr val="333333">
                <a:alpha val="65000"/>
              </a:srgbClr>
            </a:outerShdw>
          </a:effectLst>
        </p:spPr>
      </p:pic>
      <p:pic>
        <p:nvPicPr>
          <p:cNvPr id="5" name="Imagem 4">
            <a:extLst>
              <a:ext uri="{FF2B5EF4-FFF2-40B4-BE49-F238E27FC236}">
                <a16:creationId xmlns:a16="http://schemas.microsoft.com/office/drawing/2014/main" id="{03399952-0876-4E5B-8DEF-5E6C7D70464B}"/>
              </a:ext>
            </a:extLst>
          </p:cNvPr>
          <p:cNvPicPr>
            <a:picLocks noChangeAspect="1"/>
          </p:cNvPicPr>
          <p:nvPr/>
        </p:nvPicPr>
        <p:blipFill>
          <a:blip r:embed="rId4"/>
          <a:stretch>
            <a:fillRect/>
          </a:stretch>
        </p:blipFill>
        <p:spPr>
          <a:xfrm>
            <a:off x="1674814" y="5294912"/>
            <a:ext cx="8424711" cy="14638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1060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ED13AA-45FA-40F3-AB29-ADE20AF95D02}"/>
              </a:ext>
            </a:extLst>
          </p:cNvPr>
          <p:cNvSpPr>
            <a:spLocks noGrp="1"/>
          </p:cNvSpPr>
          <p:nvPr>
            <p:ph type="title"/>
          </p:nvPr>
        </p:nvSpPr>
        <p:spPr/>
        <p:txBody>
          <a:bodyPr/>
          <a:lstStyle/>
          <a:p>
            <a:r>
              <a:rPr lang="pt-PT" dirty="0" err="1"/>
              <a:t>Evaluation</a:t>
            </a:r>
            <a:endParaRPr lang="pt-PT" dirty="0"/>
          </a:p>
        </p:txBody>
      </p:sp>
      <p:pic>
        <p:nvPicPr>
          <p:cNvPr id="4" name="Imagem 3">
            <a:extLst>
              <a:ext uri="{FF2B5EF4-FFF2-40B4-BE49-F238E27FC236}">
                <a16:creationId xmlns:a16="http://schemas.microsoft.com/office/drawing/2014/main" id="{257434F0-7B24-4289-8E53-C9E77F3D32C1}"/>
              </a:ext>
            </a:extLst>
          </p:cNvPr>
          <p:cNvPicPr>
            <a:picLocks noChangeAspect="1"/>
          </p:cNvPicPr>
          <p:nvPr/>
        </p:nvPicPr>
        <p:blipFill>
          <a:blip r:embed="rId2"/>
          <a:stretch>
            <a:fillRect/>
          </a:stretch>
        </p:blipFill>
        <p:spPr>
          <a:xfrm>
            <a:off x="1069842" y="3098845"/>
            <a:ext cx="9460317" cy="2611837"/>
          </a:xfrm>
          <a:prstGeom prst="rect">
            <a:avLst/>
          </a:prstGeom>
          <a:ln>
            <a:noFill/>
          </a:ln>
          <a:effectLst>
            <a:outerShdw blurRad="292100" dist="139700" dir="2700000" algn="tl" rotWithShape="0">
              <a:srgbClr val="333333">
                <a:alpha val="65000"/>
              </a:srgbClr>
            </a:outerShdw>
          </a:effectLst>
        </p:spPr>
      </p:pic>
      <p:sp>
        <p:nvSpPr>
          <p:cNvPr id="5" name="Marcador de Posição de Conteúdo 2">
            <a:extLst>
              <a:ext uri="{FF2B5EF4-FFF2-40B4-BE49-F238E27FC236}">
                <a16:creationId xmlns:a16="http://schemas.microsoft.com/office/drawing/2014/main" id="{C7C02D03-8BEC-44B9-8498-3ED2CE82C446}"/>
              </a:ext>
            </a:extLst>
          </p:cNvPr>
          <p:cNvSpPr>
            <a:spLocks noGrp="1"/>
          </p:cNvSpPr>
          <p:nvPr>
            <p:ph idx="1"/>
          </p:nvPr>
        </p:nvSpPr>
        <p:spPr>
          <a:xfrm>
            <a:off x="839416" y="762001"/>
            <a:ext cx="9144000" cy="2520280"/>
          </a:xfrm>
        </p:spPr>
        <p:txBody>
          <a:bodyPr>
            <a:normAutofit/>
          </a:bodyPr>
          <a:lstStyle/>
          <a:p>
            <a:pPr marL="0" indent="0" algn="just">
              <a:buNone/>
            </a:pPr>
            <a:r>
              <a:rPr lang="en-US" sz="1800" dirty="0"/>
              <a:t>  .</a:t>
            </a:r>
          </a:p>
          <a:p>
            <a:pPr marL="0" indent="0" algn="just">
              <a:buNone/>
            </a:pPr>
            <a:endParaRPr lang="en-US" sz="1800" dirty="0"/>
          </a:p>
          <a:p>
            <a:pPr marL="0" indent="0" algn="just">
              <a:buNone/>
            </a:pPr>
            <a:r>
              <a:rPr lang="en-US" sz="1800" dirty="0"/>
              <a:t>Accuracy Threshold – 80%</a:t>
            </a:r>
          </a:p>
          <a:p>
            <a:pPr marL="0" indent="0" algn="just">
              <a:buNone/>
            </a:pPr>
            <a:r>
              <a:rPr lang="en-US" sz="1800" dirty="0"/>
              <a:t>Sensitivity Threshold – 85%</a:t>
            </a:r>
          </a:p>
          <a:p>
            <a:pPr marL="0" indent="0" algn="just">
              <a:buNone/>
            </a:pPr>
            <a:r>
              <a:rPr lang="en-US" sz="1800" dirty="0"/>
              <a:t>Specificity </a:t>
            </a:r>
            <a:r>
              <a:rPr lang="en-US" sz="1800"/>
              <a:t>Threshold – 85%</a:t>
            </a:r>
            <a:endParaRPr lang="en-US" sz="1800" dirty="0"/>
          </a:p>
          <a:p>
            <a:pPr marL="0" indent="0" algn="just">
              <a:buNone/>
            </a:pPr>
            <a:endParaRPr lang="en-US" sz="1800" dirty="0"/>
          </a:p>
          <a:p>
            <a:pPr marL="0" indent="0" algn="just">
              <a:buNone/>
            </a:pPr>
            <a:endParaRPr lang="pt-PT" sz="1800" dirty="0"/>
          </a:p>
        </p:txBody>
      </p:sp>
    </p:spTree>
    <p:extLst>
      <p:ext uri="{BB962C8B-B14F-4D97-AF65-F5344CB8AC3E}">
        <p14:creationId xmlns:p14="http://schemas.microsoft.com/office/powerpoint/2010/main" val="3732297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47F4D2-0D99-4F4A-90C1-83A86290B0C2}"/>
              </a:ext>
            </a:extLst>
          </p:cNvPr>
          <p:cNvSpPr>
            <a:spLocks noGrp="1"/>
          </p:cNvSpPr>
          <p:nvPr>
            <p:ph type="title"/>
          </p:nvPr>
        </p:nvSpPr>
        <p:spPr/>
        <p:txBody>
          <a:bodyPr/>
          <a:lstStyle/>
          <a:p>
            <a:r>
              <a:rPr lang="pt-PT" dirty="0" err="1"/>
              <a:t>Discussion</a:t>
            </a:r>
            <a:endParaRPr lang="pt-PT" dirty="0"/>
          </a:p>
        </p:txBody>
      </p:sp>
      <p:sp>
        <p:nvSpPr>
          <p:cNvPr id="3" name="Marcador de Posição de Conteúdo 2">
            <a:extLst>
              <a:ext uri="{FF2B5EF4-FFF2-40B4-BE49-F238E27FC236}">
                <a16:creationId xmlns:a16="http://schemas.microsoft.com/office/drawing/2014/main" id="{159992B4-E79E-47B9-A190-595434457DBE}"/>
              </a:ext>
            </a:extLst>
          </p:cNvPr>
          <p:cNvSpPr>
            <a:spLocks noGrp="1"/>
          </p:cNvSpPr>
          <p:nvPr>
            <p:ph idx="1"/>
          </p:nvPr>
        </p:nvSpPr>
        <p:spPr>
          <a:xfrm>
            <a:off x="767408" y="1268760"/>
            <a:ext cx="9144000" cy="4572001"/>
          </a:xfrm>
        </p:spPr>
        <p:txBody>
          <a:bodyPr>
            <a:normAutofit/>
          </a:bodyPr>
          <a:lstStyle/>
          <a:p>
            <a:pPr marL="0" indent="0" algn="just">
              <a:buNone/>
            </a:pPr>
            <a:r>
              <a:rPr lang="en-US" sz="1800" dirty="0"/>
              <a:t>  .</a:t>
            </a:r>
          </a:p>
          <a:p>
            <a:pPr marL="0" indent="0" algn="just">
              <a:buNone/>
            </a:pPr>
            <a:endParaRPr lang="en-US" sz="1800" dirty="0"/>
          </a:p>
          <a:p>
            <a:pPr algn="just"/>
            <a:r>
              <a:rPr lang="en-US" sz="1800" dirty="0"/>
              <a:t> In terms of general classification and ordering by sensitivity value we can see that although the best case is in a scenario with all the attributes, the following models present attributes only regarding the intervention and the indication of the type of cancer. </a:t>
            </a:r>
          </a:p>
          <a:p>
            <a:pPr algn="just"/>
            <a:r>
              <a:rPr lang="en-US" sz="1800" dirty="0"/>
              <a:t>The Naive Bayes algorithm as we can see occurred in 6 of the top 7 DM models because is based on conditional probabilities. It uses Bayes' Theorem, a formula that calculates a probability by counting the frequency of values and combinations of values in the historical data. Bayes' Theorem finds the probability of an event occurring given the probability of another event that has already occurred. </a:t>
            </a:r>
          </a:p>
          <a:p>
            <a:pPr algn="just"/>
            <a:r>
              <a:rPr lang="en-US" sz="1800" dirty="0"/>
              <a:t>The majority of the cases with the best results are without sampling, in other words this means that there are not many cases clustered in a single class.</a:t>
            </a:r>
          </a:p>
          <a:p>
            <a:pPr marL="0" indent="0" algn="just">
              <a:buNone/>
            </a:pPr>
            <a:endParaRPr lang="en-US" sz="1800" dirty="0"/>
          </a:p>
          <a:p>
            <a:pPr marL="0" indent="0" algn="just">
              <a:buNone/>
            </a:pPr>
            <a:endParaRPr lang="pt-PT" sz="1800" dirty="0"/>
          </a:p>
        </p:txBody>
      </p:sp>
    </p:spTree>
    <p:extLst>
      <p:ext uri="{BB962C8B-B14F-4D97-AF65-F5344CB8AC3E}">
        <p14:creationId xmlns:p14="http://schemas.microsoft.com/office/powerpoint/2010/main" val="296142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F685E0-90A9-4FE3-992D-62D1CD381A2D}"/>
              </a:ext>
            </a:extLst>
          </p:cNvPr>
          <p:cNvSpPr>
            <a:spLocks noGrp="1"/>
          </p:cNvSpPr>
          <p:nvPr>
            <p:ph type="title"/>
          </p:nvPr>
        </p:nvSpPr>
        <p:spPr/>
        <p:txBody>
          <a:bodyPr/>
          <a:lstStyle/>
          <a:p>
            <a:r>
              <a:rPr lang="pt-PT" dirty="0" err="1"/>
              <a:t>Conclusions</a:t>
            </a:r>
            <a:endParaRPr lang="pt-PT" dirty="0"/>
          </a:p>
        </p:txBody>
      </p:sp>
      <p:sp>
        <p:nvSpPr>
          <p:cNvPr id="3" name="Marcador de Posição de Conteúdo 2">
            <a:extLst>
              <a:ext uri="{FF2B5EF4-FFF2-40B4-BE49-F238E27FC236}">
                <a16:creationId xmlns:a16="http://schemas.microsoft.com/office/drawing/2014/main" id="{2AAD6278-A23C-41EE-AA5A-A92D542A7E0B}"/>
              </a:ext>
            </a:extLst>
          </p:cNvPr>
          <p:cNvSpPr>
            <a:spLocks noGrp="1"/>
          </p:cNvSpPr>
          <p:nvPr>
            <p:ph idx="1"/>
          </p:nvPr>
        </p:nvSpPr>
        <p:spPr>
          <a:xfrm>
            <a:off x="1099780" y="2060848"/>
            <a:ext cx="9144000" cy="4572001"/>
          </a:xfrm>
        </p:spPr>
        <p:txBody>
          <a:bodyPr>
            <a:normAutofit/>
          </a:bodyPr>
          <a:lstStyle/>
          <a:p>
            <a:pPr algn="just"/>
            <a:r>
              <a:rPr lang="en-US" sz="1800" dirty="0"/>
              <a:t> Some of them were capable of achieving sensitivity results as high as 91%, specificity results as high as 96% and accuracy values higher than 87%.</a:t>
            </a:r>
          </a:p>
          <a:p>
            <a:pPr algn="just"/>
            <a:r>
              <a:rPr lang="pt-PT" sz="1800" dirty="0" err="1"/>
              <a:t>Best</a:t>
            </a:r>
            <a:r>
              <a:rPr lang="pt-PT" sz="1800" dirty="0"/>
              <a:t> </a:t>
            </a:r>
            <a:r>
              <a:rPr lang="pt-PT" sz="1800" dirty="0" err="1"/>
              <a:t>Scenario</a:t>
            </a:r>
            <a:r>
              <a:rPr lang="pt-PT" sz="1800" dirty="0"/>
              <a:t> : {</a:t>
            </a:r>
            <a:r>
              <a:rPr lang="pt-PT" sz="1800" dirty="0" err="1"/>
              <a:t>Cx</a:t>
            </a:r>
            <a:r>
              <a:rPr lang="pt-PT" sz="1800" dirty="0"/>
              <a:t>/</a:t>
            </a:r>
            <a:r>
              <a:rPr lang="pt-PT" sz="1800" dirty="0" err="1"/>
              <a:t>Ambulatório,Ben</a:t>
            </a:r>
            <a:r>
              <a:rPr lang="pt-PT" sz="1800" dirty="0"/>
              <a:t>./</a:t>
            </a:r>
            <a:r>
              <a:rPr lang="pt-PT" sz="1800" dirty="0" err="1"/>
              <a:t>Malig</a:t>
            </a:r>
            <a:r>
              <a:rPr lang="pt-PT" sz="1800" dirty="0"/>
              <a:t>., Diagnostico, Lateralidade, </a:t>
            </a:r>
            <a:r>
              <a:rPr lang="pt-PT" sz="1800" dirty="0" err="1"/>
              <a:t>Intervencão</a:t>
            </a:r>
            <a:r>
              <a:rPr lang="pt-PT" sz="1800" dirty="0"/>
              <a:t> Mama, </a:t>
            </a:r>
            <a:r>
              <a:rPr lang="pt-PT" sz="1800" dirty="0" err="1"/>
              <a:t>Intervencão</a:t>
            </a:r>
            <a:r>
              <a:rPr lang="pt-PT" sz="1800" dirty="0"/>
              <a:t> axila, Outras </a:t>
            </a:r>
            <a:r>
              <a:rPr lang="pt-PT" sz="1800" dirty="0" err="1"/>
              <a:t>intervencões</a:t>
            </a:r>
            <a:r>
              <a:rPr lang="pt-PT" sz="1800" dirty="0"/>
              <a:t>}</a:t>
            </a:r>
          </a:p>
          <a:p>
            <a:pPr algn="just"/>
            <a:r>
              <a:rPr lang="en-US" sz="1800" dirty="0"/>
              <a:t>Nevertheless, we must conclude that the data used to induce these models must be improved by adding more instances, since we consider that 154 translates into a very small sample of entries, when compared with, for example, with </a:t>
            </a:r>
            <a:r>
              <a:rPr lang="en-US" sz="1800" dirty="0" err="1"/>
              <a:t>Delen</a:t>
            </a:r>
            <a:r>
              <a:rPr lang="en-US" sz="1800" dirty="0"/>
              <a:t> who used a Dataset with 200000 entries. </a:t>
            </a:r>
          </a:p>
          <a:p>
            <a:endParaRPr lang="pt-PT" dirty="0"/>
          </a:p>
          <a:p>
            <a:endParaRPr lang="en-US" dirty="0"/>
          </a:p>
          <a:p>
            <a:endParaRPr lang="pt-PT" dirty="0"/>
          </a:p>
        </p:txBody>
      </p:sp>
    </p:spTree>
    <p:extLst>
      <p:ext uri="{BB962C8B-B14F-4D97-AF65-F5344CB8AC3E}">
        <p14:creationId xmlns:p14="http://schemas.microsoft.com/office/powerpoint/2010/main" val="128835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dirty="0" err="1"/>
              <a:t>Recap</a:t>
            </a:r>
            <a:endParaRPr lang="pt-PT" dirty="0"/>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26225" y="1828800"/>
            <a:ext cx="4533671" cy="3177380"/>
          </a:xfrm>
        </p:spPr>
        <p:txBody>
          <a:bodyPr rtlCol="0"/>
          <a:lstStyle/>
          <a:p>
            <a:pPr rtl="0"/>
            <a:r>
              <a:rPr lang="pt-PT" dirty="0"/>
              <a:t>Descoberta de Conhecimento</a:t>
            </a:r>
          </a:p>
        </p:txBody>
      </p:sp>
      <p:sp>
        <p:nvSpPr>
          <p:cNvPr id="3" name="Subtítulo 2"/>
          <p:cNvSpPr>
            <a:spLocks noGrp="1"/>
          </p:cNvSpPr>
          <p:nvPr>
            <p:ph type="subTitle" idx="1"/>
          </p:nvPr>
        </p:nvSpPr>
        <p:spPr>
          <a:xfrm>
            <a:off x="626225" y="5181600"/>
            <a:ext cx="4098175" cy="1676400"/>
          </a:xfrm>
        </p:spPr>
        <p:txBody>
          <a:bodyPr rtlCol="0">
            <a:normAutofit/>
          </a:bodyPr>
          <a:lstStyle/>
          <a:p>
            <a:pPr rtl="0"/>
            <a:r>
              <a:rPr lang="pt-PT" dirty="0"/>
              <a:t>Dataset MORBIMORTALIDADE</a:t>
            </a:r>
          </a:p>
          <a:p>
            <a:pPr rtl="0"/>
            <a:r>
              <a:rPr lang="pt-PT" sz="1400" dirty="0"/>
              <a:t>Hugo Carvalho</a:t>
            </a:r>
          </a:p>
          <a:p>
            <a:pPr rtl="0"/>
            <a:r>
              <a:rPr lang="pt-PT" sz="1400" dirty="0"/>
              <a:t>Marcos Luís</a:t>
            </a:r>
          </a:p>
          <a:p>
            <a:pPr rtl="0"/>
            <a:r>
              <a:rPr lang="pt-PT" sz="1400" dirty="0"/>
              <a:t>João Almeida</a:t>
            </a:r>
          </a:p>
        </p:txBody>
      </p:sp>
    </p:spTree>
    <p:extLst>
      <p:ext uri="{BB962C8B-B14F-4D97-AF65-F5344CB8AC3E}">
        <p14:creationId xmlns:p14="http://schemas.microsoft.com/office/powerpoint/2010/main" val="6396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dirty="0"/>
              <a:t>Introduction – Business Understanting</a:t>
            </a:r>
          </a:p>
        </p:txBody>
      </p:sp>
      <p:sp>
        <p:nvSpPr>
          <p:cNvPr id="3" name="Marcador de Posição de Conteúdo 2"/>
          <p:cNvSpPr>
            <a:spLocks noGrp="1"/>
          </p:cNvSpPr>
          <p:nvPr>
            <p:ph idx="1"/>
          </p:nvPr>
        </p:nvSpPr>
        <p:spPr>
          <a:xfrm>
            <a:off x="1524000" y="1988840"/>
            <a:ext cx="9144000" cy="4572001"/>
          </a:xfrm>
        </p:spPr>
        <p:txBody>
          <a:bodyPr rtlCol="0">
            <a:normAutofit lnSpcReduction="10000"/>
          </a:bodyPr>
          <a:lstStyle/>
          <a:p>
            <a:pPr marL="0" indent="0" algn="just">
              <a:buNone/>
            </a:pPr>
            <a:r>
              <a:rPr lang="pt-PT" sz="2000" dirty="0" err="1"/>
              <a:t>Health</a:t>
            </a:r>
            <a:r>
              <a:rPr lang="pt-PT" sz="2000" dirty="0"/>
              <a:t> </a:t>
            </a:r>
            <a:r>
              <a:rPr lang="pt-PT" sz="2000" dirty="0" err="1"/>
              <a:t>studies</a:t>
            </a:r>
            <a:r>
              <a:rPr lang="pt-PT" sz="2000" dirty="0"/>
              <a:t> are some </a:t>
            </a:r>
            <a:r>
              <a:rPr lang="pt-PT" sz="2000" dirty="0" err="1"/>
              <a:t>of</a:t>
            </a:r>
            <a:r>
              <a:rPr lang="pt-PT" sz="2000" dirty="0"/>
              <a:t> </a:t>
            </a:r>
            <a:r>
              <a:rPr lang="pt-PT" sz="2000" dirty="0" err="1"/>
              <a:t>the</a:t>
            </a:r>
            <a:r>
              <a:rPr lang="pt-PT" sz="2000" dirty="0"/>
              <a:t> more </a:t>
            </a:r>
            <a:r>
              <a:rPr lang="pt-PT" sz="2000" dirty="0" err="1"/>
              <a:t>complex</a:t>
            </a:r>
            <a:r>
              <a:rPr lang="pt-PT" sz="2000" dirty="0"/>
              <a:t>, </a:t>
            </a:r>
            <a:r>
              <a:rPr lang="pt-PT" sz="2000" dirty="0" err="1"/>
              <a:t>specially</a:t>
            </a:r>
            <a:r>
              <a:rPr lang="pt-PT" sz="2000" dirty="0"/>
              <a:t> </a:t>
            </a:r>
            <a:r>
              <a:rPr lang="pt-PT" sz="2000" dirty="0" err="1"/>
              <a:t>because</a:t>
            </a:r>
            <a:r>
              <a:rPr lang="pt-PT" sz="2000" dirty="0"/>
              <a:t> </a:t>
            </a:r>
            <a:r>
              <a:rPr lang="pt-PT" sz="2000" dirty="0" err="1"/>
              <a:t>of</a:t>
            </a:r>
            <a:r>
              <a:rPr lang="pt-PT" sz="2000" dirty="0"/>
              <a:t> </a:t>
            </a:r>
            <a:r>
              <a:rPr lang="pt-PT" sz="2000" dirty="0" err="1"/>
              <a:t>the</a:t>
            </a:r>
            <a:r>
              <a:rPr lang="pt-PT" sz="2000" dirty="0"/>
              <a:t> </a:t>
            </a:r>
            <a:r>
              <a:rPr lang="pt-PT" sz="2000" dirty="0" err="1"/>
              <a:t>envolvement</a:t>
            </a:r>
            <a:r>
              <a:rPr lang="pt-PT" sz="2000" dirty="0"/>
              <a:t> </a:t>
            </a:r>
            <a:r>
              <a:rPr lang="pt-PT" sz="2000" dirty="0" err="1"/>
              <a:t>of</a:t>
            </a:r>
            <a:r>
              <a:rPr lang="pt-PT" sz="2000" dirty="0"/>
              <a:t> </a:t>
            </a:r>
            <a:r>
              <a:rPr lang="pt-PT" sz="2000" dirty="0" err="1"/>
              <a:t>different</a:t>
            </a:r>
            <a:r>
              <a:rPr lang="pt-PT" sz="2000" dirty="0"/>
              <a:t> </a:t>
            </a:r>
            <a:r>
              <a:rPr lang="en-GB" sz="2000" dirty="0"/>
              <a:t>areas. Applying essays and studies like this one, give great support to the community by helping the professionals involved in different stages such as diagnostic, treatment and general lookover of each patient situation.</a:t>
            </a:r>
          </a:p>
          <a:p>
            <a:pPr marL="0" indent="0" algn="just">
              <a:buNone/>
            </a:pPr>
            <a:r>
              <a:rPr lang="en-GB" sz="2000" dirty="0"/>
              <a:t>In our case, we believe our work will help patients and medical staff, by studying certain patterns found in the former and the way each one deals with a specific disease: breast cancer.</a:t>
            </a:r>
          </a:p>
          <a:p>
            <a:pPr marL="0" indent="0" algn="just">
              <a:buNone/>
            </a:pPr>
            <a:r>
              <a:rPr lang="en-GB" sz="2000" dirty="0"/>
              <a:t>Breast cancer is the 3</a:t>
            </a:r>
            <a:r>
              <a:rPr lang="en-GB" sz="2000" baseline="30000" dirty="0"/>
              <a:t>rd</a:t>
            </a:r>
            <a:r>
              <a:rPr lang="en-GB" sz="2000" dirty="0"/>
              <a:t> most common type of cancer among all individuals, and the most common type among women. Fortunately the survival rate of this type of cancer as increased during the last 40 years, and it currently stands at a rate of 93% chance of survival over a period of five years.</a:t>
            </a:r>
          </a:p>
          <a:p>
            <a:pPr marL="0" indent="0" algn="just">
              <a:buNone/>
            </a:pPr>
            <a:r>
              <a:rPr lang="en-GB" sz="2000" dirty="0"/>
              <a:t>Cancer is a disease that causes abnormal cell growth in a certain body tissue that has the potential to spread to other body parts.</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0255E-0A36-4D02-9D2E-9B5B80492E4C}"/>
              </a:ext>
            </a:extLst>
          </p:cNvPr>
          <p:cNvSpPr>
            <a:spLocks noGrp="1"/>
          </p:cNvSpPr>
          <p:nvPr>
            <p:ph type="title"/>
          </p:nvPr>
        </p:nvSpPr>
        <p:spPr/>
        <p:txBody>
          <a:bodyPr/>
          <a:lstStyle/>
          <a:p>
            <a:r>
              <a:rPr lang="pt-PT" dirty="0"/>
              <a:t>Business Understanding</a:t>
            </a:r>
          </a:p>
        </p:txBody>
      </p:sp>
      <p:sp>
        <p:nvSpPr>
          <p:cNvPr id="3" name="Marcador de Posição de Conteúdo 2">
            <a:extLst>
              <a:ext uri="{FF2B5EF4-FFF2-40B4-BE49-F238E27FC236}">
                <a16:creationId xmlns:a16="http://schemas.microsoft.com/office/drawing/2014/main" id="{9FA455A8-DCFA-4456-9DA2-8D04836AB868}"/>
              </a:ext>
            </a:extLst>
          </p:cNvPr>
          <p:cNvSpPr>
            <a:spLocks noGrp="1"/>
          </p:cNvSpPr>
          <p:nvPr>
            <p:ph idx="1"/>
          </p:nvPr>
        </p:nvSpPr>
        <p:spPr>
          <a:xfrm>
            <a:off x="1086664" y="1844824"/>
            <a:ext cx="9144000" cy="4572001"/>
          </a:xfrm>
        </p:spPr>
        <p:txBody>
          <a:bodyPr>
            <a:normAutofit/>
          </a:bodyPr>
          <a:lstStyle/>
          <a:p>
            <a:pPr marL="0" indent="0" algn="just">
              <a:buNone/>
            </a:pPr>
            <a:r>
              <a:rPr lang="pt-PT" dirty="0" err="1"/>
              <a:t>Our</a:t>
            </a:r>
            <a:r>
              <a:rPr lang="pt-PT" dirty="0"/>
              <a:t> </a:t>
            </a:r>
            <a:r>
              <a:rPr lang="pt-PT" dirty="0" err="1"/>
              <a:t>dataset</a:t>
            </a:r>
            <a:r>
              <a:rPr lang="pt-PT" dirty="0"/>
              <a:t> </a:t>
            </a:r>
            <a:r>
              <a:rPr lang="pt-PT" dirty="0" err="1"/>
              <a:t>deals</a:t>
            </a:r>
            <a:r>
              <a:rPr lang="pt-PT" dirty="0"/>
              <a:t> </a:t>
            </a:r>
            <a:r>
              <a:rPr lang="pt-PT" dirty="0" err="1"/>
              <a:t>with</a:t>
            </a:r>
            <a:r>
              <a:rPr lang="pt-PT" dirty="0"/>
              <a:t> </a:t>
            </a:r>
            <a:r>
              <a:rPr lang="pt-PT" dirty="0" err="1"/>
              <a:t>the</a:t>
            </a:r>
            <a:r>
              <a:rPr lang="pt-PT" dirty="0"/>
              <a:t> </a:t>
            </a:r>
            <a:r>
              <a:rPr lang="pt-PT" dirty="0" err="1"/>
              <a:t>numerous</a:t>
            </a:r>
            <a:r>
              <a:rPr lang="pt-PT" dirty="0"/>
              <a:t> </a:t>
            </a:r>
            <a:r>
              <a:rPr lang="pt-PT" dirty="0" err="1"/>
              <a:t>information</a:t>
            </a:r>
            <a:r>
              <a:rPr lang="pt-PT" dirty="0"/>
              <a:t> </a:t>
            </a:r>
            <a:r>
              <a:rPr lang="pt-PT" dirty="0" err="1"/>
              <a:t>found</a:t>
            </a:r>
            <a:r>
              <a:rPr lang="pt-PT" dirty="0"/>
              <a:t> in 176 cases </a:t>
            </a:r>
            <a:r>
              <a:rPr lang="pt-PT" dirty="0" err="1"/>
              <a:t>of</a:t>
            </a:r>
            <a:r>
              <a:rPr lang="pt-PT" dirty="0"/>
              <a:t> </a:t>
            </a:r>
            <a:r>
              <a:rPr lang="pt-PT" dirty="0" err="1"/>
              <a:t>breast</a:t>
            </a:r>
            <a:r>
              <a:rPr lang="pt-PT" dirty="0"/>
              <a:t> </a:t>
            </a:r>
            <a:r>
              <a:rPr lang="pt-PT" dirty="0" err="1"/>
              <a:t>cancer</a:t>
            </a:r>
            <a:r>
              <a:rPr lang="pt-PT" dirty="0"/>
              <a:t>. </a:t>
            </a:r>
            <a:r>
              <a:rPr lang="pt-PT" dirty="0" err="1"/>
              <a:t>It</a:t>
            </a:r>
            <a:r>
              <a:rPr lang="pt-PT" dirty="0"/>
              <a:t> </a:t>
            </a:r>
            <a:r>
              <a:rPr lang="pt-PT" dirty="0" err="1"/>
              <a:t>provides</a:t>
            </a:r>
            <a:r>
              <a:rPr lang="pt-PT" dirty="0"/>
              <a:t> </a:t>
            </a:r>
            <a:r>
              <a:rPr lang="pt-PT" dirty="0" err="1"/>
              <a:t>information</a:t>
            </a:r>
            <a:r>
              <a:rPr lang="pt-PT" dirty="0"/>
              <a:t> </a:t>
            </a:r>
            <a:r>
              <a:rPr lang="pt-PT" dirty="0" err="1"/>
              <a:t>about</a:t>
            </a:r>
            <a:r>
              <a:rPr lang="pt-PT" dirty="0"/>
              <a:t> </a:t>
            </a:r>
            <a:r>
              <a:rPr lang="pt-PT" dirty="0" err="1"/>
              <a:t>the</a:t>
            </a:r>
            <a:r>
              <a:rPr lang="pt-PT" dirty="0"/>
              <a:t> </a:t>
            </a:r>
            <a:r>
              <a:rPr lang="pt-PT" dirty="0" err="1"/>
              <a:t>personal</a:t>
            </a:r>
            <a:r>
              <a:rPr lang="pt-PT" dirty="0"/>
              <a:t> </a:t>
            </a:r>
            <a:r>
              <a:rPr lang="pt-PT" dirty="0" err="1"/>
              <a:t>history</a:t>
            </a:r>
            <a:r>
              <a:rPr lang="pt-PT" dirty="0"/>
              <a:t> </a:t>
            </a:r>
            <a:r>
              <a:rPr lang="pt-PT" dirty="0" err="1"/>
              <a:t>of</a:t>
            </a:r>
            <a:r>
              <a:rPr lang="pt-PT" dirty="0"/>
              <a:t> </a:t>
            </a:r>
            <a:r>
              <a:rPr lang="pt-PT" dirty="0" err="1"/>
              <a:t>each</a:t>
            </a:r>
            <a:r>
              <a:rPr lang="pt-PT" dirty="0"/>
              <a:t> </a:t>
            </a:r>
            <a:r>
              <a:rPr lang="pt-PT" dirty="0" err="1"/>
              <a:t>patient</a:t>
            </a:r>
            <a:r>
              <a:rPr lang="pt-PT" dirty="0"/>
              <a:t>, </a:t>
            </a:r>
            <a:r>
              <a:rPr lang="pt-PT" dirty="0" err="1"/>
              <a:t>information</a:t>
            </a:r>
            <a:r>
              <a:rPr lang="pt-PT" dirty="0"/>
              <a:t> </a:t>
            </a:r>
            <a:r>
              <a:rPr lang="pt-PT" dirty="0" err="1"/>
              <a:t>about</a:t>
            </a:r>
            <a:r>
              <a:rPr lang="pt-PT" dirty="0"/>
              <a:t> </a:t>
            </a:r>
            <a:r>
              <a:rPr lang="pt-PT" dirty="0" err="1"/>
              <a:t>the</a:t>
            </a:r>
            <a:r>
              <a:rPr lang="pt-PT" dirty="0"/>
              <a:t> </a:t>
            </a:r>
            <a:r>
              <a:rPr lang="pt-PT" dirty="0" err="1"/>
              <a:t>treatmente</a:t>
            </a:r>
            <a:r>
              <a:rPr lang="pt-PT" dirty="0"/>
              <a:t> </a:t>
            </a:r>
            <a:r>
              <a:rPr lang="pt-PT" dirty="0" err="1"/>
              <a:t>each</a:t>
            </a:r>
            <a:r>
              <a:rPr lang="pt-PT" dirty="0"/>
              <a:t> </a:t>
            </a:r>
            <a:r>
              <a:rPr lang="pt-PT" dirty="0" err="1"/>
              <a:t>one</a:t>
            </a:r>
            <a:r>
              <a:rPr lang="pt-PT" dirty="0"/>
              <a:t> </a:t>
            </a:r>
            <a:r>
              <a:rPr lang="pt-PT" dirty="0" err="1"/>
              <a:t>received</a:t>
            </a:r>
            <a:r>
              <a:rPr lang="pt-PT" dirty="0"/>
              <a:t> </a:t>
            </a:r>
            <a:r>
              <a:rPr lang="pt-PT" dirty="0" err="1"/>
              <a:t>and</a:t>
            </a:r>
            <a:r>
              <a:rPr lang="pt-PT" dirty="0"/>
              <a:t> </a:t>
            </a:r>
            <a:r>
              <a:rPr lang="pt-PT" dirty="0" err="1"/>
              <a:t>the</a:t>
            </a:r>
            <a:r>
              <a:rPr lang="pt-PT" dirty="0"/>
              <a:t> </a:t>
            </a:r>
            <a:r>
              <a:rPr lang="pt-PT" dirty="0" err="1"/>
              <a:t>postoperative</a:t>
            </a:r>
            <a:r>
              <a:rPr lang="pt-PT" dirty="0"/>
              <a:t> </a:t>
            </a:r>
            <a:r>
              <a:rPr lang="pt-PT" dirty="0" err="1"/>
              <a:t>complications</a:t>
            </a:r>
            <a:r>
              <a:rPr lang="pt-PT" dirty="0"/>
              <a:t> </a:t>
            </a:r>
            <a:r>
              <a:rPr lang="pt-PT" dirty="0" err="1"/>
              <a:t>that</a:t>
            </a:r>
            <a:r>
              <a:rPr lang="pt-PT" dirty="0"/>
              <a:t> </a:t>
            </a:r>
            <a:r>
              <a:rPr lang="pt-PT" dirty="0" err="1"/>
              <a:t>may</a:t>
            </a:r>
            <a:r>
              <a:rPr lang="pt-PT" dirty="0"/>
              <a:t> </a:t>
            </a:r>
            <a:r>
              <a:rPr lang="pt-PT" dirty="0" err="1"/>
              <a:t>have</a:t>
            </a:r>
            <a:r>
              <a:rPr lang="pt-PT" dirty="0"/>
              <a:t> </a:t>
            </a:r>
            <a:r>
              <a:rPr lang="pt-PT" dirty="0" err="1"/>
              <a:t>arised</a:t>
            </a:r>
            <a:r>
              <a:rPr lang="pt-PT" dirty="0"/>
              <a:t>. </a:t>
            </a:r>
          </a:p>
          <a:p>
            <a:pPr marL="0" indent="0" algn="just">
              <a:buNone/>
            </a:pPr>
            <a:r>
              <a:rPr lang="pt-PT" u="sng" dirty="0"/>
              <a:t>Objetive:</a:t>
            </a:r>
          </a:p>
          <a:p>
            <a:pPr algn="just">
              <a:buFont typeface="Wingdings" panose="05000000000000000000" pitchFamily="2" charset="2"/>
              <a:buChar char="Ø"/>
            </a:pPr>
            <a:r>
              <a:rPr lang="en-US" dirty="0"/>
              <a:t> Predict the number of days of hospitalization associated with each surgery (interval of days of recovery)</a:t>
            </a:r>
          </a:p>
          <a:p>
            <a:pPr marL="0" indent="0" algn="just">
              <a:buNone/>
            </a:pPr>
            <a:r>
              <a:rPr lang="pt-PT" u="sng" dirty="0" err="1"/>
              <a:t>Tools</a:t>
            </a:r>
            <a:r>
              <a:rPr lang="pt-PT" u="sng" dirty="0"/>
              <a:t>:</a:t>
            </a:r>
          </a:p>
          <a:p>
            <a:pPr algn="just">
              <a:buFont typeface="Wingdings" panose="05000000000000000000" pitchFamily="2" charset="2"/>
              <a:buChar char="Ø"/>
            </a:pPr>
            <a:r>
              <a:rPr lang="pt-PT" dirty="0"/>
              <a:t>WEKA </a:t>
            </a:r>
          </a:p>
        </p:txBody>
      </p:sp>
      <p:sp>
        <p:nvSpPr>
          <p:cNvPr id="4" name="Chave Direita 3">
            <a:extLst>
              <a:ext uri="{FF2B5EF4-FFF2-40B4-BE49-F238E27FC236}">
                <a16:creationId xmlns:a16="http://schemas.microsoft.com/office/drawing/2014/main" id="{535EC367-1B93-45C8-927A-2CBCF4E59A55}"/>
              </a:ext>
            </a:extLst>
          </p:cNvPr>
          <p:cNvSpPr/>
          <p:nvPr/>
        </p:nvSpPr>
        <p:spPr>
          <a:xfrm>
            <a:off x="2855640" y="5016131"/>
            <a:ext cx="576064" cy="10436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5" name="CaixaDeTexto 4">
            <a:extLst>
              <a:ext uri="{FF2B5EF4-FFF2-40B4-BE49-F238E27FC236}">
                <a16:creationId xmlns:a16="http://schemas.microsoft.com/office/drawing/2014/main" id="{3AE87CFC-02A6-4D87-A2C4-7F3B2225182C}"/>
              </a:ext>
            </a:extLst>
          </p:cNvPr>
          <p:cNvSpPr txBox="1"/>
          <p:nvPr/>
        </p:nvSpPr>
        <p:spPr>
          <a:xfrm>
            <a:off x="3598889" y="5353270"/>
            <a:ext cx="2037124" cy="369332"/>
          </a:xfrm>
          <a:prstGeom prst="rect">
            <a:avLst/>
          </a:prstGeom>
          <a:noFill/>
        </p:spPr>
        <p:txBody>
          <a:bodyPr wrap="square" rtlCol="0">
            <a:spAutoFit/>
          </a:bodyPr>
          <a:lstStyle/>
          <a:p>
            <a:r>
              <a:rPr lang="pt-PT" dirty="0" err="1">
                <a:solidFill>
                  <a:schemeClr val="tx2">
                    <a:lumMod val="50000"/>
                  </a:schemeClr>
                </a:solidFill>
              </a:rPr>
              <a:t>Classification</a:t>
            </a:r>
            <a:endParaRPr lang="pt-PT" dirty="0">
              <a:solidFill>
                <a:schemeClr val="tx2">
                  <a:lumMod val="50000"/>
                </a:schemeClr>
              </a:solidFill>
            </a:endParaRPr>
          </a:p>
        </p:txBody>
      </p:sp>
    </p:spTree>
    <p:extLst>
      <p:ext uri="{BB962C8B-B14F-4D97-AF65-F5344CB8AC3E}">
        <p14:creationId xmlns:p14="http://schemas.microsoft.com/office/powerpoint/2010/main" val="3991155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dirty="0"/>
              <a:t>Data </a:t>
            </a:r>
            <a:r>
              <a:rPr lang="pt-PT" dirty="0" err="1"/>
              <a:t>Preparation</a:t>
            </a:r>
            <a:endParaRPr lang="pt-PT" dirty="0"/>
          </a:p>
        </p:txBody>
      </p:sp>
    </p:spTree>
    <p:extLst>
      <p:ext uri="{BB962C8B-B14F-4D97-AF65-F5344CB8AC3E}">
        <p14:creationId xmlns:p14="http://schemas.microsoft.com/office/powerpoint/2010/main" val="185137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0255E-0A36-4D02-9D2E-9B5B80492E4C}"/>
              </a:ext>
            </a:extLst>
          </p:cNvPr>
          <p:cNvSpPr>
            <a:spLocks noGrp="1"/>
          </p:cNvSpPr>
          <p:nvPr>
            <p:ph type="title"/>
          </p:nvPr>
        </p:nvSpPr>
        <p:spPr/>
        <p:txBody>
          <a:bodyPr/>
          <a:lstStyle/>
          <a:p>
            <a:r>
              <a:rPr lang="pt-PT" dirty="0"/>
              <a:t>Inicial </a:t>
            </a:r>
            <a:r>
              <a:rPr lang="pt-PT" dirty="0" err="1"/>
              <a:t>Content</a:t>
            </a:r>
            <a:endParaRPr lang="pt-PT" dirty="0"/>
          </a:p>
        </p:txBody>
      </p:sp>
      <p:sp>
        <p:nvSpPr>
          <p:cNvPr id="3" name="Marcador de Posição de Conteúdo 2">
            <a:extLst>
              <a:ext uri="{FF2B5EF4-FFF2-40B4-BE49-F238E27FC236}">
                <a16:creationId xmlns:a16="http://schemas.microsoft.com/office/drawing/2014/main" id="{9FA455A8-DCFA-4456-9DA2-8D04836AB868}"/>
              </a:ext>
            </a:extLst>
          </p:cNvPr>
          <p:cNvSpPr>
            <a:spLocks noGrp="1"/>
          </p:cNvSpPr>
          <p:nvPr>
            <p:ph idx="1"/>
          </p:nvPr>
        </p:nvSpPr>
        <p:spPr>
          <a:xfrm>
            <a:off x="1295400" y="2182519"/>
            <a:ext cx="9601200" cy="4572001"/>
          </a:xfrm>
        </p:spPr>
        <p:txBody>
          <a:bodyPr/>
          <a:lstStyle/>
          <a:p>
            <a:pPr marL="0" indent="0">
              <a:buNone/>
            </a:pPr>
            <a:r>
              <a:rPr lang="pt-PT" dirty="0"/>
              <a:t>Dataset </a:t>
            </a:r>
            <a:r>
              <a:rPr lang="pt-PT" dirty="0" err="1"/>
              <a:t>Description</a:t>
            </a:r>
            <a:r>
              <a:rPr lang="pt-PT" dirty="0"/>
              <a:t>:</a:t>
            </a:r>
          </a:p>
          <a:p>
            <a:r>
              <a:rPr lang="pt-PT" dirty="0"/>
              <a:t>176 </a:t>
            </a:r>
            <a:r>
              <a:rPr lang="pt-PT" dirty="0" err="1"/>
              <a:t>Entries</a:t>
            </a:r>
            <a:r>
              <a:rPr lang="pt-PT" dirty="0"/>
              <a:t>;</a:t>
            </a:r>
          </a:p>
          <a:p>
            <a:r>
              <a:rPr lang="pt-PT" dirty="0"/>
              <a:t>23 Attributes.</a:t>
            </a:r>
          </a:p>
          <a:p>
            <a:r>
              <a:rPr lang="pt-PT" dirty="0"/>
              <a:t>4 </a:t>
            </a:r>
            <a:r>
              <a:rPr lang="pt-PT" dirty="0" err="1"/>
              <a:t>groups</a:t>
            </a:r>
            <a:r>
              <a:rPr lang="pt-PT" dirty="0"/>
              <a:t>: </a:t>
            </a:r>
            <a:r>
              <a:rPr lang="pt-PT" dirty="0" err="1"/>
              <a:t>Personal</a:t>
            </a:r>
            <a:r>
              <a:rPr lang="pt-PT" dirty="0"/>
              <a:t> </a:t>
            </a:r>
            <a:r>
              <a:rPr lang="pt-PT" dirty="0" err="1"/>
              <a:t>history</a:t>
            </a:r>
            <a:r>
              <a:rPr lang="pt-PT" dirty="0"/>
              <a:t>, </a:t>
            </a:r>
            <a:r>
              <a:rPr lang="pt-PT" dirty="0" err="1"/>
              <a:t>Surgery</a:t>
            </a:r>
            <a:r>
              <a:rPr lang="pt-PT" dirty="0"/>
              <a:t>, </a:t>
            </a:r>
            <a:r>
              <a:rPr lang="pt-PT" dirty="0" err="1"/>
              <a:t>Post-operative</a:t>
            </a:r>
            <a:r>
              <a:rPr lang="pt-PT" dirty="0"/>
              <a:t> </a:t>
            </a:r>
            <a:r>
              <a:rPr lang="pt-PT" dirty="0" err="1"/>
              <a:t>and</a:t>
            </a:r>
            <a:r>
              <a:rPr lang="pt-PT" dirty="0"/>
              <a:t> </a:t>
            </a:r>
            <a:r>
              <a:rPr lang="pt-PT" dirty="0" err="1"/>
              <a:t>Complications</a:t>
            </a:r>
            <a:endParaRPr lang="pt-PT" dirty="0"/>
          </a:p>
          <a:p>
            <a:endParaRPr lang="pt-PT" dirty="0"/>
          </a:p>
        </p:txBody>
      </p:sp>
    </p:spTree>
    <p:extLst>
      <p:ext uri="{BB962C8B-B14F-4D97-AF65-F5344CB8AC3E}">
        <p14:creationId xmlns:p14="http://schemas.microsoft.com/office/powerpoint/2010/main" val="717427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88F10D-A4A6-4C6E-B15A-DA2D29EEED04}"/>
              </a:ext>
            </a:extLst>
          </p:cNvPr>
          <p:cNvSpPr>
            <a:spLocks noGrp="1"/>
          </p:cNvSpPr>
          <p:nvPr>
            <p:ph type="title"/>
          </p:nvPr>
        </p:nvSpPr>
        <p:spPr/>
        <p:txBody>
          <a:bodyPr/>
          <a:lstStyle/>
          <a:p>
            <a:r>
              <a:rPr lang="en-GB" dirty="0"/>
              <a:t>Attribute Selection</a:t>
            </a:r>
          </a:p>
        </p:txBody>
      </p:sp>
      <p:graphicFrame>
        <p:nvGraphicFramePr>
          <p:cNvPr id="6" name="Marcador de Posição de Conteúdo 5">
            <a:extLst>
              <a:ext uri="{FF2B5EF4-FFF2-40B4-BE49-F238E27FC236}">
                <a16:creationId xmlns:a16="http://schemas.microsoft.com/office/drawing/2014/main" id="{B9937BA8-CCEE-4B9E-A291-DF87105351D1}"/>
              </a:ext>
            </a:extLst>
          </p:cNvPr>
          <p:cNvGraphicFramePr>
            <a:graphicFrameLocks noGrp="1"/>
          </p:cNvGraphicFramePr>
          <p:nvPr>
            <p:ph idx="1"/>
            <p:extLst>
              <p:ext uri="{D42A27DB-BD31-4B8C-83A1-F6EECF244321}">
                <p14:modId xmlns:p14="http://schemas.microsoft.com/office/powerpoint/2010/main" val="2462736247"/>
              </p:ext>
            </p:extLst>
          </p:nvPr>
        </p:nvGraphicFramePr>
        <p:xfrm>
          <a:off x="0" y="1424783"/>
          <a:ext cx="12192000" cy="74168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1603050553"/>
                    </a:ext>
                  </a:extLst>
                </a:gridCol>
                <a:gridCol w="2032000">
                  <a:extLst>
                    <a:ext uri="{9D8B030D-6E8A-4147-A177-3AD203B41FA5}">
                      <a16:colId xmlns:a16="http://schemas.microsoft.com/office/drawing/2014/main" val="2406736457"/>
                    </a:ext>
                  </a:extLst>
                </a:gridCol>
                <a:gridCol w="2032000">
                  <a:extLst>
                    <a:ext uri="{9D8B030D-6E8A-4147-A177-3AD203B41FA5}">
                      <a16:colId xmlns:a16="http://schemas.microsoft.com/office/drawing/2014/main" val="2966054474"/>
                    </a:ext>
                  </a:extLst>
                </a:gridCol>
                <a:gridCol w="2032000">
                  <a:extLst>
                    <a:ext uri="{9D8B030D-6E8A-4147-A177-3AD203B41FA5}">
                      <a16:colId xmlns:a16="http://schemas.microsoft.com/office/drawing/2014/main" val="3770589834"/>
                    </a:ext>
                  </a:extLst>
                </a:gridCol>
                <a:gridCol w="2032000">
                  <a:extLst>
                    <a:ext uri="{9D8B030D-6E8A-4147-A177-3AD203B41FA5}">
                      <a16:colId xmlns:a16="http://schemas.microsoft.com/office/drawing/2014/main" val="125041348"/>
                    </a:ext>
                  </a:extLst>
                </a:gridCol>
                <a:gridCol w="2032000">
                  <a:extLst>
                    <a:ext uri="{9D8B030D-6E8A-4147-A177-3AD203B41FA5}">
                      <a16:colId xmlns:a16="http://schemas.microsoft.com/office/drawing/2014/main" val="2020847637"/>
                    </a:ext>
                  </a:extLst>
                </a:gridCol>
              </a:tblGrid>
              <a:tr h="370840">
                <a:tc>
                  <a:txBody>
                    <a:bodyPr/>
                    <a:lstStyle/>
                    <a:p>
                      <a:r>
                        <a:rPr lang="en-GB" dirty="0"/>
                        <a:t>Attribute</a:t>
                      </a:r>
                    </a:p>
                  </a:txBody>
                  <a:tcPr/>
                </a:tc>
                <a:tc>
                  <a:txBody>
                    <a:bodyPr/>
                    <a:lstStyle/>
                    <a:p>
                      <a:r>
                        <a:rPr lang="en-GB" dirty="0">
                          <a:solidFill>
                            <a:srgbClr val="FF0000"/>
                          </a:solidFill>
                        </a:rPr>
                        <a:t>Nome</a:t>
                      </a:r>
                    </a:p>
                  </a:txBody>
                  <a:tcPr/>
                </a:tc>
                <a:tc>
                  <a:txBody>
                    <a:bodyPr/>
                    <a:lstStyle/>
                    <a:p>
                      <a:r>
                        <a:rPr lang="en-GB" dirty="0" err="1"/>
                        <a:t>Idade</a:t>
                      </a:r>
                      <a:endParaRPr lang="en-GB" dirty="0"/>
                    </a:p>
                  </a:txBody>
                  <a:tcPr/>
                </a:tc>
                <a:tc>
                  <a:txBody>
                    <a:bodyPr/>
                    <a:lstStyle/>
                    <a:p>
                      <a:r>
                        <a:rPr lang="en-GB" dirty="0"/>
                        <a:t>Tabaco</a:t>
                      </a:r>
                    </a:p>
                  </a:txBody>
                  <a:tcPr/>
                </a:tc>
                <a:tc>
                  <a:txBody>
                    <a:bodyPr/>
                    <a:lstStyle/>
                    <a:p>
                      <a:r>
                        <a:rPr lang="en-GB" dirty="0"/>
                        <a:t>Diabetes</a:t>
                      </a:r>
                    </a:p>
                  </a:txBody>
                  <a:tcPr/>
                </a:tc>
                <a:tc>
                  <a:txBody>
                    <a:bodyPr/>
                    <a:lstStyle/>
                    <a:p>
                      <a:r>
                        <a:rPr lang="en-GB" dirty="0" err="1"/>
                        <a:t>Imunossupresores</a:t>
                      </a:r>
                      <a:endParaRPr lang="en-GB" dirty="0"/>
                    </a:p>
                  </a:txBody>
                  <a:tcPr/>
                </a:tc>
                <a:extLst>
                  <a:ext uri="{0D108BD9-81ED-4DB2-BD59-A6C34878D82A}">
                    <a16:rowId xmlns:a16="http://schemas.microsoft.com/office/drawing/2014/main" val="459805254"/>
                  </a:ext>
                </a:extLst>
              </a:tr>
              <a:tr h="370840">
                <a:tc>
                  <a:txBody>
                    <a:bodyPr/>
                    <a:lstStyle/>
                    <a:p>
                      <a:r>
                        <a:rPr lang="en-GB" b="1" dirty="0"/>
                        <a:t>Decision</a:t>
                      </a:r>
                    </a:p>
                  </a:txBody>
                  <a:tcPr/>
                </a:tc>
                <a:tc>
                  <a:txBody>
                    <a:bodyPr/>
                    <a:lstStyle/>
                    <a:p>
                      <a:r>
                        <a:rPr lang="en-GB" dirty="0">
                          <a:solidFill>
                            <a:srgbClr val="FF0000"/>
                          </a:solidFill>
                        </a:rPr>
                        <a:t>Remove</a:t>
                      </a:r>
                    </a:p>
                  </a:txBody>
                  <a:tcPr/>
                </a:tc>
                <a:tc>
                  <a:txBody>
                    <a:bodyPr/>
                    <a:lstStyle/>
                    <a:p>
                      <a:r>
                        <a:rPr lang="en-GB" dirty="0"/>
                        <a:t>Keep</a:t>
                      </a:r>
                    </a:p>
                  </a:txBody>
                  <a:tcPr/>
                </a:tc>
                <a:tc>
                  <a:txBody>
                    <a:bodyPr/>
                    <a:lstStyle/>
                    <a:p>
                      <a:r>
                        <a:rPr lang="en-GB" dirty="0"/>
                        <a:t>Keep</a:t>
                      </a:r>
                    </a:p>
                  </a:txBody>
                  <a:tcPr/>
                </a:tc>
                <a:tc>
                  <a:txBody>
                    <a:bodyPr/>
                    <a:lstStyle/>
                    <a:p>
                      <a:r>
                        <a:rPr lang="en-GB" dirty="0"/>
                        <a:t>Keep</a:t>
                      </a:r>
                    </a:p>
                  </a:txBody>
                  <a:tcPr/>
                </a:tc>
                <a:tc>
                  <a:txBody>
                    <a:bodyPr/>
                    <a:lstStyle/>
                    <a:p>
                      <a:r>
                        <a:rPr lang="en-GB" dirty="0"/>
                        <a:t>Keep</a:t>
                      </a:r>
                    </a:p>
                  </a:txBody>
                  <a:tcPr/>
                </a:tc>
                <a:extLst>
                  <a:ext uri="{0D108BD9-81ED-4DB2-BD59-A6C34878D82A}">
                    <a16:rowId xmlns:a16="http://schemas.microsoft.com/office/drawing/2014/main" val="319886080"/>
                  </a:ext>
                </a:extLst>
              </a:tr>
            </a:tbl>
          </a:graphicData>
        </a:graphic>
      </p:graphicFrame>
      <p:graphicFrame>
        <p:nvGraphicFramePr>
          <p:cNvPr id="7" name="Marcador de Posição de Conteúdo 5">
            <a:extLst>
              <a:ext uri="{FF2B5EF4-FFF2-40B4-BE49-F238E27FC236}">
                <a16:creationId xmlns:a16="http://schemas.microsoft.com/office/drawing/2014/main" id="{792A997C-4C3C-411A-9914-995BEC836463}"/>
              </a:ext>
            </a:extLst>
          </p:cNvPr>
          <p:cNvGraphicFramePr>
            <a:graphicFrameLocks/>
          </p:cNvGraphicFramePr>
          <p:nvPr>
            <p:extLst>
              <p:ext uri="{D42A27DB-BD31-4B8C-83A1-F6EECF244321}">
                <p14:modId xmlns:p14="http://schemas.microsoft.com/office/powerpoint/2010/main" val="2872610271"/>
              </p:ext>
            </p:extLst>
          </p:nvPr>
        </p:nvGraphicFramePr>
        <p:xfrm>
          <a:off x="0" y="2272984"/>
          <a:ext cx="12192000" cy="74168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1603050553"/>
                    </a:ext>
                  </a:extLst>
                </a:gridCol>
                <a:gridCol w="2032000">
                  <a:extLst>
                    <a:ext uri="{9D8B030D-6E8A-4147-A177-3AD203B41FA5}">
                      <a16:colId xmlns:a16="http://schemas.microsoft.com/office/drawing/2014/main" val="2406736457"/>
                    </a:ext>
                  </a:extLst>
                </a:gridCol>
                <a:gridCol w="2032000">
                  <a:extLst>
                    <a:ext uri="{9D8B030D-6E8A-4147-A177-3AD203B41FA5}">
                      <a16:colId xmlns:a16="http://schemas.microsoft.com/office/drawing/2014/main" val="2966054474"/>
                    </a:ext>
                  </a:extLst>
                </a:gridCol>
                <a:gridCol w="2032000">
                  <a:extLst>
                    <a:ext uri="{9D8B030D-6E8A-4147-A177-3AD203B41FA5}">
                      <a16:colId xmlns:a16="http://schemas.microsoft.com/office/drawing/2014/main" val="3770589834"/>
                    </a:ext>
                  </a:extLst>
                </a:gridCol>
                <a:gridCol w="2032000">
                  <a:extLst>
                    <a:ext uri="{9D8B030D-6E8A-4147-A177-3AD203B41FA5}">
                      <a16:colId xmlns:a16="http://schemas.microsoft.com/office/drawing/2014/main" val="125041348"/>
                    </a:ext>
                  </a:extLst>
                </a:gridCol>
                <a:gridCol w="2032000">
                  <a:extLst>
                    <a:ext uri="{9D8B030D-6E8A-4147-A177-3AD203B41FA5}">
                      <a16:colId xmlns:a16="http://schemas.microsoft.com/office/drawing/2014/main" val="2020847637"/>
                    </a:ext>
                  </a:extLst>
                </a:gridCol>
              </a:tblGrid>
              <a:tr h="370840">
                <a:tc>
                  <a:txBody>
                    <a:bodyPr/>
                    <a:lstStyle/>
                    <a:p>
                      <a:r>
                        <a:rPr lang="en-GB" dirty="0"/>
                        <a:t>Attribute</a:t>
                      </a:r>
                    </a:p>
                  </a:txBody>
                  <a:tcPr/>
                </a:tc>
                <a:tc>
                  <a:txBody>
                    <a:bodyPr/>
                    <a:lstStyle/>
                    <a:p>
                      <a:r>
                        <a:rPr lang="en-GB" dirty="0" err="1"/>
                        <a:t>Hipocoagulação</a:t>
                      </a:r>
                      <a:endParaRPr lang="en-GB" dirty="0"/>
                    </a:p>
                  </a:txBody>
                  <a:tcPr/>
                </a:tc>
                <a:tc>
                  <a:txBody>
                    <a:bodyPr/>
                    <a:lstStyle/>
                    <a:p>
                      <a:r>
                        <a:rPr lang="en-GB" dirty="0" err="1"/>
                        <a:t>QTx</a:t>
                      </a:r>
                      <a:r>
                        <a:rPr lang="en-GB" dirty="0"/>
                        <a:t> NA</a:t>
                      </a:r>
                    </a:p>
                  </a:txBody>
                  <a:tcPr/>
                </a:tc>
                <a:tc>
                  <a:txBody>
                    <a:bodyPr/>
                    <a:lstStyle/>
                    <a:p>
                      <a:r>
                        <a:rPr lang="en-GB" dirty="0">
                          <a:solidFill>
                            <a:srgbClr val="FF0000"/>
                          </a:solidFill>
                        </a:rPr>
                        <a:t>Data </a:t>
                      </a:r>
                      <a:r>
                        <a:rPr lang="en-GB" dirty="0" err="1">
                          <a:solidFill>
                            <a:srgbClr val="FF0000"/>
                          </a:solidFill>
                        </a:rPr>
                        <a:t>Cx</a:t>
                      </a:r>
                      <a:endParaRPr lang="en-GB" dirty="0">
                        <a:solidFill>
                          <a:srgbClr val="FF0000"/>
                        </a:solidFill>
                      </a:endParaRPr>
                    </a:p>
                  </a:txBody>
                  <a:tcPr/>
                </a:tc>
                <a:tc>
                  <a:txBody>
                    <a:bodyPr/>
                    <a:lstStyle/>
                    <a:p>
                      <a:r>
                        <a:rPr lang="en-GB" dirty="0" err="1"/>
                        <a:t>Cx</a:t>
                      </a:r>
                      <a:r>
                        <a:rPr lang="en-GB" dirty="0"/>
                        <a:t>/</a:t>
                      </a:r>
                      <a:r>
                        <a:rPr lang="en-GB" dirty="0" err="1"/>
                        <a:t>Ambulatório</a:t>
                      </a:r>
                      <a:endParaRPr lang="en-GB" dirty="0"/>
                    </a:p>
                  </a:txBody>
                  <a:tcPr/>
                </a:tc>
                <a:tc>
                  <a:txBody>
                    <a:bodyPr/>
                    <a:lstStyle/>
                    <a:p>
                      <a:r>
                        <a:rPr lang="en-GB" dirty="0"/>
                        <a:t>Ben./Mal.</a:t>
                      </a:r>
                    </a:p>
                  </a:txBody>
                  <a:tcPr/>
                </a:tc>
                <a:extLst>
                  <a:ext uri="{0D108BD9-81ED-4DB2-BD59-A6C34878D82A}">
                    <a16:rowId xmlns:a16="http://schemas.microsoft.com/office/drawing/2014/main" val="459805254"/>
                  </a:ext>
                </a:extLst>
              </a:tr>
              <a:tr h="370840">
                <a:tc>
                  <a:txBody>
                    <a:bodyPr/>
                    <a:lstStyle/>
                    <a:p>
                      <a:r>
                        <a:rPr lang="en-GB" b="1" dirty="0"/>
                        <a:t>Decision</a:t>
                      </a:r>
                    </a:p>
                  </a:txBody>
                  <a:tcPr/>
                </a:tc>
                <a:tc>
                  <a:txBody>
                    <a:bodyPr/>
                    <a:lstStyle/>
                    <a:p>
                      <a:r>
                        <a:rPr lang="en-GB" dirty="0"/>
                        <a:t>Keep</a:t>
                      </a:r>
                    </a:p>
                  </a:txBody>
                  <a:tcPr/>
                </a:tc>
                <a:tc>
                  <a:txBody>
                    <a:bodyPr/>
                    <a:lstStyle/>
                    <a:p>
                      <a:r>
                        <a:rPr lang="en-GB" dirty="0"/>
                        <a:t>Keep</a:t>
                      </a:r>
                    </a:p>
                  </a:txBody>
                  <a:tcPr/>
                </a:tc>
                <a:tc>
                  <a:txBody>
                    <a:bodyPr/>
                    <a:lstStyle/>
                    <a:p>
                      <a:r>
                        <a:rPr lang="en-GB" dirty="0">
                          <a:solidFill>
                            <a:srgbClr val="FF0000"/>
                          </a:solidFill>
                        </a:rPr>
                        <a:t>Remove</a:t>
                      </a:r>
                    </a:p>
                  </a:txBody>
                  <a:tcPr/>
                </a:tc>
                <a:tc>
                  <a:txBody>
                    <a:bodyPr/>
                    <a:lstStyle/>
                    <a:p>
                      <a:r>
                        <a:rPr lang="en-GB" dirty="0"/>
                        <a:t>Keep</a:t>
                      </a:r>
                    </a:p>
                  </a:txBody>
                  <a:tcPr/>
                </a:tc>
                <a:tc>
                  <a:txBody>
                    <a:bodyPr/>
                    <a:lstStyle/>
                    <a:p>
                      <a:r>
                        <a:rPr lang="en-GB" dirty="0"/>
                        <a:t>Keep</a:t>
                      </a:r>
                    </a:p>
                  </a:txBody>
                  <a:tcPr/>
                </a:tc>
                <a:extLst>
                  <a:ext uri="{0D108BD9-81ED-4DB2-BD59-A6C34878D82A}">
                    <a16:rowId xmlns:a16="http://schemas.microsoft.com/office/drawing/2014/main" val="319886080"/>
                  </a:ext>
                </a:extLst>
              </a:tr>
            </a:tbl>
          </a:graphicData>
        </a:graphic>
      </p:graphicFrame>
      <p:graphicFrame>
        <p:nvGraphicFramePr>
          <p:cNvPr id="8" name="Marcador de Posição de Conteúdo 5">
            <a:extLst>
              <a:ext uri="{FF2B5EF4-FFF2-40B4-BE49-F238E27FC236}">
                <a16:creationId xmlns:a16="http://schemas.microsoft.com/office/drawing/2014/main" id="{F19A0F95-542B-42FB-9FB5-D41B26A18840}"/>
              </a:ext>
            </a:extLst>
          </p:cNvPr>
          <p:cNvGraphicFramePr>
            <a:graphicFrameLocks/>
          </p:cNvGraphicFramePr>
          <p:nvPr>
            <p:extLst>
              <p:ext uri="{D42A27DB-BD31-4B8C-83A1-F6EECF244321}">
                <p14:modId xmlns:p14="http://schemas.microsoft.com/office/powerpoint/2010/main" val="112593705"/>
              </p:ext>
            </p:extLst>
          </p:nvPr>
        </p:nvGraphicFramePr>
        <p:xfrm>
          <a:off x="-23260" y="3121186"/>
          <a:ext cx="12192000" cy="74168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1603050553"/>
                    </a:ext>
                  </a:extLst>
                </a:gridCol>
                <a:gridCol w="2032000">
                  <a:extLst>
                    <a:ext uri="{9D8B030D-6E8A-4147-A177-3AD203B41FA5}">
                      <a16:colId xmlns:a16="http://schemas.microsoft.com/office/drawing/2014/main" val="2406736457"/>
                    </a:ext>
                  </a:extLst>
                </a:gridCol>
                <a:gridCol w="2032000">
                  <a:extLst>
                    <a:ext uri="{9D8B030D-6E8A-4147-A177-3AD203B41FA5}">
                      <a16:colId xmlns:a16="http://schemas.microsoft.com/office/drawing/2014/main" val="2966054474"/>
                    </a:ext>
                  </a:extLst>
                </a:gridCol>
                <a:gridCol w="2032000">
                  <a:extLst>
                    <a:ext uri="{9D8B030D-6E8A-4147-A177-3AD203B41FA5}">
                      <a16:colId xmlns:a16="http://schemas.microsoft.com/office/drawing/2014/main" val="3770589834"/>
                    </a:ext>
                  </a:extLst>
                </a:gridCol>
                <a:gridCol w="2032000">
                  <a:extLst>
                    <a:ext uri="{9D8B030D-6E8A-4147-A177-3AD203B41FA5}">
                      <a16:colId xmlns:a16="http://schemas.microsoft.com/office/drawing/2014/main" val="125041348"/>
                    </a:ext>
                  </a:extLst>
                </a:gridCol>
                <a:gridCol w="2032000">
                  <a:extLst>
                    <a:ext uri="{9D8B030D-6E8A-4147-A177-3AD203B41FA5}">
                      <a16:colId xmlns:a16="http://schemas.microsoft.com/office/drawing/2014/main" val="2020847637"/>
                    </a:ext>
                  </a:extLst>
                </a:gridCol>
              </a:tblGrid>
              <a:tr h="370840">
                <a:tc>
                  <a:txBody>
                    <a:bodyPr/>
                    <a:lstStyle/>
                    <a:p>
                      <a:r>
                        <a:rPr lang="en-GB" dirty="0"/>
                        <a:t>Attribute</a:t>
                      </a:r>
                    </a:p>
                  </a:txBody>
                  <a:tcPr/>
                </a:tc>
                <a:tc>
                  <a:txBody>
                    <a:bodyPr/>
                    <a:lstStyle/>
                    <a:p>
                      <a:r>
                        <a:rPr lang="en-GB" dirty="0" err="1"/>
                        <a:t>Diagnóstico</a:t>
                      </a:r>
                      <a:endParaRPr lang="en-GB" dirty="0"/>
                    </a:p>
                  </a:txBody>
                  <a:tcPr/>
                </a:tc>
                <a:tc>
                  <a:txBody>
                    <a:bodyPr/>
                    <a:lstStyle/>
                    <a:p>
                      <a:r>
                        <a:rPr lang="en-GB" dirty="0" err="1"/>
                        <a:t>Lateralidade</a:t>
                      </a:r>
                      <a:endParaRPr lang="en-GB" dirty="0"/>
                    </a:p>
                  </a:txBody>
                  <a:tcPr/>
                </a:tc>
                <a:tc>
                  <a:txBody>
                    <a:bodyPr/>
                    <a:lstStyle/>
                    <a:p>
                      <a:r>
                        <a:rPr lang="en-GB" dirty="0" err="1"/>
                        <a:t>Intervenção</a:t>
                      </a:r>
                      <a:r>
                        <a:rPr lang="en-GB" dirty="0"/>
                        <a:t> Mama</a:t>
                      </a:r>
                    </a:p>
                  </a:txBody>
                  <a:tcPr/>
                </a:tc>
                <a:tc>
                  <a:txBody>
                    <a:bodyPr/>
                    <a:lstStyle/>
                    <a:p>
                      <a:r>
                        <a:rPr lang="en-GB" dirty="0" err="1"/>
                        <a:t>Intervenção</a:t>
                      </a:r>
                      <a:r>
                        <a:rPr lang="en-GB" dirty="0"/>
                        <a:t> </a:t>
                      </a:r>
                      <a:r>
                        <a:rPr lang="en-GB" dirty="0" err="1"/>
                        <a:t>Axila</a:t>
                      </a:r>
                      <a:endParaRPr lang="en-GB" dirty="0"/>
                    </a:p>
                  </a:txBody>
                  <a:tcPr/>
                </a:tc>
                <a:tc>
                  <a:txBody>
                    <a:bodyPr/>
                    <a:lstStyle/>
                    <a:p>
                      <a:r>
                        <a:rPr lang="en-GB" dirty="0" err="1"/>
                        <a:t>Outras</a:t>
                      </a:r>
                      <a:r>
                        <a:rPr lang="en-GB" dirty="0"/>
                        <a:t> Inter.</a:t>
                      </a:r>
                    </a:p>
                  </a:txBody>
                  <a:tcPr/>
                </a:tc>
                <a:extLst>
                  <a:ext uri="{0D108BD9-81ED-4DB2-BD59-A6C34878D82A}">
                    <a16:rowId xmlns:a16="http://schemas.microsoft.com/office/drawing/2014/main" val="459805254"/>
                  </a:ext>
                </a:extLst>
              </a:tr>
              <a:tr h="370840">
                <a:tc>
                  <a:txBody>
                    <a:bodyPr/>
                    <a:lstStyle/>
                    <a:p>
                      <a:r>
                        <a:rPr lang="en-GB" b="1" dirty="0"/>
                        <a:t>Decision</a:t>
                      </a:r>
                    </a:p>
                  </a:txBody>
                  <a:tcPr/>
                </a:tc>
                <a:tc>
                  <a:txBody>
                    <a:bodyPr/>
                    <a:lstStyle/>
                    <a:p>
                      <a:r>
                        <a:rPr lang="en-GB" dirty="0"/>
                        <a:t>Keep</a:t>
                      </a:r>
                    </a:p>
                  </a:txBody>
                  <a:tcPr/>
                </a:tc>
                <a:tc>
                  <a:txBody>
                    <a:bodyPr/>
                    <a:lstStyle/>
                    <a:p>
                      <a:r>
                        <a:rPr lang="en-GB" dirty="0"/>
                        <a:t>Keep</a:t>
                      </a:r>
                    </a:p>
                  </a:txBody>
                  <a:tcPr/>
                </a:tc>
                <a:tc>
                  <a:txBody>
                    <a:bodyPr/>
                    <a:lstStyle/>
                    <a:p>
                      <a:r>
                        <a:rPr lang="en-GB" dirty="0"/>
                        <a:t>Keep</a:t>
                      </a:r>
                    </a:p>
                  </a:txBody>
                  <a:tcPr/>
                </a:tc>
                <a:tc>
                  <a:txBody>
                    <a:bodyPr/>
                    <a:lstStyle/>
                    <a:p>
                      <a:r>
                        <a:rPr lang="en-GB" dirty="0"/>
                        <a:t>Keep</a:t>
                      </a:r>
                    </a:p>
                  </a:txBody>
                  <a:tcPr/>
                </a:tc>
                <a:tc>
                  <a:txBody>
                    <a:bodyPr/>
                    <a:lstStyle/>
                    <a:p>
                      <a:r>
                        <a:rPr lang="en-GB" dirty="0"/>
                        <a:t>Keep</a:t>
                      </a:r>
                    </a:p>
                  </a:txBody>
                  <a:tcPr/>
                </a:tc>
                <a:extLst>
                  <a:ext uri="{0D108BD9-81ED-4DB2-BD59-A6C34878D82A}">
                    <a16:rowId xmlns:a16="http://schemas.microsoft.com/office/drawing/2014/main" val="319886080"/>
                  </a:ext>
                </a:extLst>
              </a:tr>
            </a:tbl>
          </a:graphicData>
        </a:graphic>
      </p:graphicFrame>
      <p:graphicFrame>
        <p:nvGraphicFramePr>
          <p:cNvPr id="9" name="Marcador de Posição de Conteúdo 5">
            <a:extLst>
              <a:ext uri="{FF2B5EF4-FFF2-40B4-BE49-F238E27FC236}">
                <a16:creationId xmlns:a16="http://schemas.microsoft.com/office/drawing/2014/main" id="{D85721DA-410D-44A5-9E50-41513F91D107}"/>
              </a:ext>
            </a:extLst>
          </p:cNvPr>
          <p:cNvGraphicFramePr>
            <a:graphicFrameLocks/>
          </p:cNvGraphicFramePr>
          <p:nvPr>
            <p:extLst>
              <p:ext uri="{D42A27DB-BD31-4B8C-83A1-F6EECF244321}">
                <p14:modId xmlns:p14="http://schemas.microsoft.com/office/powerpoint/2010/main" val="2422575801"/>
              </p:ext>
            </p:extLst>
          </p:nvPr>
        </p:nvGraphicFramePr>
        <p:xfrm>
          <a:off x="-23260" y="3971483"/>
          <a:ext cx="12192000" cy="101092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1603050553"/>
                    </a:ext>
                  </a:extLst>
                </a:gridCol>
                <a:gridCol w="2032000">
                  <a:extLst>
                    <a:ext uri="{9D8B030D-6E8A-4147-A177-3AD203B41FA5}">
                      <a16:colId xmlns:a16="http://schemas.microsoft.com/office/drawing/2014/main" val="2406736457"/>
                    </a:ext>
                  </a:extLst>
                </a:gridCol>
                <a:gridCol w="2032000">
                  <a:extLst>
                    <a:ext uri="{9D8B030D-6E8A-4147-A177-3AD203B41FA5}">
                      <a16:colId xmlns:a16="http://schemas.microsoft.com/office/drawing/2014/main" val="2966054474"/>
                    </a:ext>
                  </a:extLst>
                </a:gridCol>
                <a:gridCol w="2032000">
                  <a:extLst>
                    <a:ext uri="{9D8B030D-6E8A-4147-A177-3AD203B41FA5}">
                      <a16:colId xmlns:a16="http://schemas.microsoft.com/office/drawing/2014/main" val="3770589834"/>
                    </a:ext>
                  </a:extLst>
                </a:gridCol>
                <a:gridCol w="2032000">
                  <a:extLst>
                    <a:ext uri="{9D8B030D-6E8A-4147-A177-3AD203B41FA5}">
                      <a16:colId xmlns:a16="http://schemas.microsoft.com/office/drawing/2014/main" val="125041348"/>
                    </a:ext>
                  </a:extLst>
                </a:gridCol>
                <a:gridCol w="2032000">
                  <a:extLst>
                    <a:ext uri="{9D8B030D-6E8A-4147-A177-3AD203B41FA5}">
                      <a16:colId xmlns:a16="http://schemas.microsoft.com/office/drawing/2014/main" val="2020847637"/>
                    </a:ext>
                  </a:extLst>
                </a:gridCol>
              </a:tblGrid>
              <a:tr h="370840">
                <a:tc>
                  <a:txBody>
                    <a:bodyPr/>
                    <a:lstStyle/>
                    <a:p>
                      <a:r>
                        <a:rPr lang="en-GB" dirty="0"/>
                        <a:t>Attribute</a:t>
                      </a:r>
                    </a:p>
                  </a:txBody>
                  <a:tcPr/>
                </a:tc>
                <a:tc>
                  <a:txBody>
                    <a:bodyPr/>
                    <a:lstStyle/>
                    <a:p>
                      <a:r>
                        <a:rPr lang="en-GB" dirty="0"/>
                        <a:t>Dias</a:t>
                      </a:r>
                    </a:p>
                  </a:txBody>
                  <a:tcPr/>
                </a:tc>
                <a:tc>
                  <a:txBody>
                    <a:bodyPr/>
                    <a:lstStyle/>
                    <a:p>
                      <a:r>
                        <a:rPr lang="en-GB" dirty="0" err="1"/>
                        <a:t>Antibiótico</a:t>
                      </a:r>
                      <a:endParaRPr lang="en-GB" dirty="0"/>
                    </a:p>
                  </a:txBody>
                  <a:tcPr/>
                </a:tc>
                <a:tc>
                  <a:txBody>
                    <a:bodyPr/>
                    <a:lstStyle/>
                    <a:p>
                      <a:r>
                        <a:rPr lang="en-GB" dirty="0" err="1"/>
                        <a:t>Hipocoagulação</a:t>
                      </a:r>
                      <a:endParaRPr lang="en-GB" dirty="0"/>
                    </a:p>
                  </a:txBody>
                  <a:tcPr/>
                </a:tc>
                <a:tc>
                  <a:txBody>
                    <a:bodyPr/>
                    <a:lstStyle/>
                    <a:p>
                      <a:r>
                        <a:rPr lang="en-GB" dirty="0"/>
                        <a:t>Data Dx</a:t>
                      </a:r>
                    </a:p>
                  </a:txBody>
                  <a:tcPr/>
                </a:tc>
                <a:tc>
                  <a:txBody>
                    <a:bodyPr/>
                    <a:lstStyle/>
                    <a:p>
                      <a:r>
                        <a:rPr lang="en-GB" dirty="0"/>
                        <a:t>Dias </a:t>
                      </a:r>
                      <a:r>
                        <a:rPr lang="en-GB" dirty="0" err="1"/>
                        <a:t>Pós-Operatório</a:t>
                      </a:r>
                      <a:endParaRPr lang="en-GB" dirty="0"/>
                    </a:p>
                  </a:txBody>
                  <a:tcPr/>
                </a:tc>
                <a:extLst>
                  <a:ext uri="{0D108BD9-81ED-4DB2-BD59-A6C34878D82A}">
                    <a16:rowId xmlns:a16="http://schemas.microsoft.com/office/drawing/2014/main" val="459805254"/>
                  </a:ext>
                </a:extLst>
              </a:tr>
              <a:tr h="370840">
                <a:tc>
                  <a:txBody>
                    <a:bodyPr/>
                    <a:lstStyle/>
                    <a:p>
                      <a:r>
                        <a:rPr lang="en-GB" b="1" dirty="0"/>
                        <a:t>Decision</a:t>
                      </a:r>
                    </a:p>
                  </a:txBody>
                  <a:tcPr/>
                </a:tc>
                <a:tc>
                  <a:txBody>
                    <a:bodyPr/>
                    <a:lstStyle/>
                    <a:p>
                      <a:r>
                        <a:rPr lang="en-GB" dirty="0"/>
                        <a:t>Keep</a:t>
                      </a:r>
                    </a:p>
                  </a:txBody>
                  <a:tcPr/>
                </a:tc>
                <a:tc>
                  <a:txBody>
                    <a:bodyPr/>
                    <a:lstStyle/>
                    <a:p>
                      <a:r>
                        <a:rPr lang="en-GB" dirty="0"/>
                        <a:t>Keep</a:t>
                      </a:r>
                    </a:p>
                  </a:txBody>
                  <a:tcPr/>
                </a:tc>
                <a:tc>
                  <a:txBody>
                    <a:bodyPr/>
                    <a:lstStyle/>
                    <a:p>
                      <a:r>
                        <a:rPr lang="en-GB" dirty="0"/>
                        <a:t>Keep</a:t>
                      </a:r>
                    </a:p>
                  </a:txBody>
                  <a:tcPr/>
                </a:tc>
                <a:tc>
                  <a:txBody>
                    <a:bodyPr/>
                    <a:lstStyle/>
                    <a:p>
                      <a:r>
                        <a:rPr lang="en-GB" dirty="0"/>
                        <a:t>Keep</a:t>
                      </a:r>
                    </a:p>
                  </a:txBody>
                  <a:tcPr/>
                </a:tc>
                <a:tc>
                  <a:txBody>
                    <a:bodyPr/>
                    <a:lstStyle/>
                    <a:p>
                      <a:r>
                        <a:rPr lang="en-GB" dirty="0"/>
                        <a:t>Keep</a:t>
                      </a:r>
                    </a:p>
                  </a:txBody>
                  <a:tcPr/>
                </a:tc>
                <a:extLst>
                  <a:ext uri="{0D108BD9-81ED-4DB2-BD59-A6C34878D82A}">
                    <a16:rowId xmlns:a16="http://schemas.microsoft.com/office/drawing/2014/main" val="319886080"/>
                  </a:ext>
                </a:extLst>
              </a:tr>
            </a:tbl>
          </a:graphicData>
        </a:graphic>
      </p:graphicFrame>
      <p:graphicFrame>
        <p:nvGraphicFramePr>
          <p:cNvPr id="10" name="Marcador de Posição de Conteúdo 5">
            <a:extLst>
              <a:ext uri="{FF2B5EF4-FFF2-40B4-BE49-F238E27FC236}">
                <a16:creationId xmlns:a16="http://schemas.microsoft.com/office/drawing/2014/main" id="{B8E0C06B-F0BC-470B-A4BA-E5E5F41E6BD1}"/>
              </a:ext>
            </a:extLst>
          </p:cNvPr>
          <p:cNvGraphicFramePr>
            <a:graphicFrameLocks/>
          </p:cNvGraphicFramePr>
          <p:nvPr>
            <p:extLst>
              <p:ext uri="{D42A27DB-BD31-4B8C-83A1-F6EECF244321}">
                <p14:modId xmlns:p14="http://schemas.microsoft.com/office/powerpoint/2010/main" val="1897120940"/>
              </p:ext>
            </p:extLst>
          </p:nvPr>
        </p:nvGraphicFramePr>
        <p:xfrm>
          <a:off x="-23260" y="5091020"/>
          <a:ext cx="12192000" cy="101092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1603050553"/>
                    </a:ext>
                  </a:extLst>
                </a:gridCol>
                <a:gridCol w="2032000">
                  <a:extLst>
                    <a:ext uri="{9D8B030D-6E8A-4147-A177-3AD203B41FA5}">
                      <a16:colId xmlns:a16="http://schemas.microsoft.com/office/drawing/2014/main" val="2406736457"/>
                    </a:ext>
                  </a:extLst>
                </a:gridCol>
                <a:gridCol w="2032000">
                  <a:extLst>
                    <a:ext uri="{9D8B030D-6E8A-4147-A177-3AD203B41FA5}">
                      <a16:colId xmlns:a16="http://schemas.microsoft.com/office/drawing/2014/main" val="2966054474"/>
                    </a:ext>
                  </a:extLst>
                </a:gridCol>
                <a:gridCol w="2032000">
                  <a:extLst>
                    <a:ext uri="{9D8B030D-6E8A-4147-A177-3AD203B41FA5}">
                      <a16:colId xmlns:a16="http://schemas.microsoft.com/office/drawing/2014/main" val="3770589834"/>
                    </a:ext>
                  </a:extLst>
                </a:gridCol>
                <a:gridCol w="2032000">
                  <a:extLst>
                    <a:ext uri="{9D8B030D-6E8A-4147-A177-3AD203B41FA5}">
                      <a16:colId xmlns:a16="http://schemas.microsoft.com/office/drawing/2014/main" val="125041348"/>
                    </a:ext>
                  </a:extLst>
                </a:gridCol>
                <a:gridCol w="2032000">
                  <a:extLst>
                    <a:ext uri="{9D8B030D-6E8A-4147-A177-3AD203B41FA5}">
                      <a16:colId xmlns:a16="http://schemas.microsoft.com/office/drawing/2014/main" val="2020847637"/>
                    </a:ext>
                  </a:extLst>
                </a:gridCol>
              </a:tblGrid>
              <a:tr h="505460">
                <a:tc>
                  <a:txBody>
                    <a:bodyPr/>
                    <a:lstStyle/>
                    <a:p>
                      <a:r>
                        <a:rPr lang="en-GB" dirty="0"/>
                        <a:t>Attribute</a:t>
                      </a:r>
                    </a:p>
                  </a:txBody>
                  <a:tcPr/>
                </a:tc>
                <a:tc>
                  <a:txBody>
                    <a:bodyPr/>
                    <a:lstStyle/>
                    <a:p>
                      <a:r>
                        <a:rPr lang="en-GB" dirty="0" err="1"/>
                        <a:t>Complicação</a:t>
                      </a:r>
                      <a:endParaRPr lang="en-GB" dirty="0"/>
                    </a:p>
                  </a:txBody>
                  <a:tcPr/>
                </a:tc>
                <a:tc>
                  <a:txBody>
                    <a:bodyPr/>
                    <a:lstStyle/>
                    <a:p>
                      <a:r>
                        <a:rPr lang="en-GB" dirty="0" err="1"/>
                        <a:t>Tratamento</a:t>
                      </a:r>
                      <a:endParaRPr lang="en-GB" dirty="0"/>
                    </a:p>
                  </a:txBody>
                  <a:tcPr/>
                </a:tc>
                <a:tc>
                  <a:txBody>
                    <a:bodyPr/>
                    <a:lstStyle/>
                    <a:p>
                      <a:r>
                        <a:rPr lang="en-GB" dirty="0">
                          <a:solidFill>
                            <a:srgbClr val="FF0000"/>
                          </a:solidFill>
                        </a:rPr>
                        <a:t>Dias Tx.</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59805254"/>
                  </a:ext>
                </a:extLst>
              </a:tr>
              <a:tr h="505460">
                <a:tc>
                  <a:txBody>
                    <a:bodyPr/>
                    <a:lstStyle/>
                    <a:p>
                      <a:r>
                        <a:rPr lang="en-GB" b="1" dirty="0"/>
                        <a:t>Decision</a:t>
                      </a:r>
                    </a:p>
                  </a:txBody>
                  <a:tcPr/>
                </a:tc>
                <a:tc>
                  <a:txBody>
                    <a:bodyPr/>
                    <a:lstStyle/>
                    <a:p>
                      <a:r>
                        <a:rPr lang="en-GB" dirty="0"/>
                        <a:t>Keep</a:t>
                      </a:r>
                    </a:p>
                  </a:txBody>
                  <a:tcPr/>
                </a:tc>
                <a:tc>
                  <a:txBody>
                    <a:bodyPr/>
                    <a:lstStyle/>
                    <a:p>
                      <a:r>
                        <a:rPr lang="en-GB" dirty="0"/>
                        <a:t>Keep</a:t>
                      </a:r>
                    </a:p>
                  </a:txBody>
                  <a:tcPr/>
                </a:tc>
                <a:tc>
                  <a:txBody>
                    <a:bodyPr/>
                    <a:lstStyle/>
                    <a:p>
                      <a:r>
                        <a:rPr lang="en-GB" dirty="0">
                          <a:solidFill>
                            <a:srgbClr val="FF0000"/>
                          </a:solidFill>
                        </a:rPr>
                        <a:t>Remove</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19886080"/>
                  </a:ext>
                </a:extLst>
              </a:tr>
            </a:tbl>
          </a:graphicData>
        </a:graphic>
      </p:graphicFrame>
    </p:spTree>
    <p:extLst>
      <p:ext uri="{BB962C8B-B14F-4D97-AF65-F5344CB8AC3E}">
        <p14:creationId xmlns:p14="http://schemas.microsoft.com/office/powerpoint/2010/main" val="70178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647847-E0CE-44FF-89D9-064F0C0BD035}"/>
              </a:ext>
            </a:extLst>
          </p:cNvPr>
          <p:cNvSpPr>
            <a:spLocks noGrp="1"/>
          </p:cNvSpPr>
          <p:nvPr>
            <p:ph type="title"/>
          </p:nvPr>
        </p:nvSpPr>
        <p:spPr/>
        <p:txBody>
          <a:bodyPr/>
          <a:lstStyle/>
          <a:p>
            <a:r>
              <a:rPr lang="en-GB" dirty="0"/>
              <a:t>Missing Values</a:t>
            </a:r>
          </a:p>
        </p:txBody>
      </p:sp>
      <p:graphicFrame>
        <p:nvGraphicFramePr>
          <p:cNvPr id="6" name="Marcador de Posição de Conteúdo 5">
            <a:extLst>
              <a:ext uri="{FF2B5EF4-FFF2-40B4-BE49-F238E27FC236}">
                <a16:creationId xmlns:a16="http://schemas.microsoft.com/office/drawing/2014/main" id="{A5535160-DF94-4F4C-B7FE-EDACC88FE501}"/>
              </a:ext>
            </a:extLst>
          </p:cNvPr>
          <p:cNvGraphicFramePr>
            <a:graphicFrameLocks noGrp="1"/>
          </p:cNvGraphicFramePr>
          <p:nvPr>
            <p:ph idx="1"/>
            <p:extLst>
              <p:ext uri="{D42A27DB-BD31-4B8C-83A1-F6EECF244321}">
                <p14:modId xmlns:p14="http://schemas.microsoft.com/office/powerpoint/2010/main" val="253636403"/>
              </p:ext>
            </p:extLst>
          </p:nvPr>
        </p:nvGraphicFramePr>
        <p:xfrm>
          <a:off x="0" y="1556792"/>
          <a:ext cx="12192000" cy="5301207"/>
        </p:xfrm>
        <a:graphic>
          <a:graphicData uri="http://schemas.openxmlformats.org/drawingml/2006/table">
            <a:tbl>
              <a:tblPr firstRow="1" bandRow="1">
                <a:tableStyleId>{21E4AEA4-8DFA-4A89-87EB-49C32662AFE0}</a:tableStyleId>
              </a:tblPr>
              <a:tblGrid>
                <a:gridCol w="2135560">
                  <a:extLst>
                    <a:ext uri="{9D8B030D-6E8A-4147-A177-3AD203B41FA5}">
                      <a16:colId xmlns:a16="http://schemas.microsoft.com/office/drawing/2014/main" val="891844905"/>
                    </a:ext>
                  </a:extLst>
                </a:gridCol>
                <a:gridCol w="1944216">
                  <a:extLst>
                    <a:ext uri="{9D8B030D-6E8A-4147-A177-3AD203B41FA5}">
                      <a16:colId xmlns:a16="http://schemas.microsoft.com/office/drawing/2014/main" val="2911801276"/>
                    </a:ext>
                  </a:extLst>
                </a:gridCol>
                <a:gridCol w="2160240">
                  <a:extLst>
                    <a:ext uri="{9D8B030D-6E8A-4147-A177-3AD203B41FA5}">
                      <a16:colId xmlns:a16="http://schemas.microsoft.com/office/drawing/2014/main" val="2809496721"/>
                    </a:ext>
                  </a:extLst>
                </a:gridCol>
                <a:gridCol w="2304256">
                  <a:extLst>
                    <a:ext uri="{9D8B030D-6E8A-4147-A177-3AD203B41FA5}">
                      <a16:colId xmlns:a16="http://schemas.microsoft.com/office/drawing/2014/main" val="406504847"/>
                    </a:ext>
                  </a:extLst>
                </a:gridCol>
                <a:gridCol w="3647728">
                  <a:extLst>
                    <a:ext uri="{9D8B030D-6E8A-4147-A177-3AD203B41FA5}">
                      <a16:colId xmlns:a16="http://schemas.microsoft.com/office/drawing/2014/main" val="3183342743"/>
                    </a:ext>
                  </a:extLst>
                </a:gridCol>
              </a:tblGrid>
              <a:tr h="779553">
                <a:tc>
                  <a:txBody>
                    <a:bodyPr/>
                    <a:lstStyle/>
                    <a:p>
                      <a:pPr algn="ctr"/>
                      <a:r>
                        <a:rPr lang="en-GB" dirty="0"/>
                        <a:t>Attribute</a:t>
                      </a:r>
                    </a:p>
                  </a:txBody>
                  <a:tcPr/>
                </a:tc>
                <a:tc>
                  <a:txBody>
                    <a:bodyPr/>
                    <a:lstStyle/>
                    <a:p>
                      <a:pPr algn="ctr"/>
                      <a:r>
                        <a:rPr lang="en-GB" dirty="0"/>
                        <a:t>Type</a:t>
                      </a:r>
                    </a:p>
                  </a:txBody>
                  <a:tcPr/>
                </a:tc>
                <a:tc>
                  <a:txBody>
                    <a:bodyPr/>
                    <a:lstStyle/>
                    <a:p>
                      <a:pPr algn="ctr"/>
                      <a:r>
                        <a:rPr lang="en-GB" dirty="0"/>
                        <a:t>Percentage of Missing Values (%)</a:t>
                      </a:r>
                    </a:p>
                  </a:txBody>
                  <a:tcPr/>
                </a:tc>
                <a:tc>
                  <a:txBody>
                    <a:bodyPr/>
                    <a:lstStyle/>
                    <a:p>
                      <a:pPr algn="ctr"/>
                      <a:r>
                        <a:rPr lang="en-GB" dirty="0"/>
                        <a:t>Mean/Mode</a:t>
                      </a:r>
                    </a:p>
                  </a:txBody>
                  <a:tcPr/>
                </a:tc>
                <a:tc>
                  <a:txBody>
                    <a:bodyPr/>
                    <a:lstStyle/>
                    <a:p>
                      <a:pPr algn="ctr"/>
                      <a:r>
                        <a:rPr lang="en-GB" dirty="0"/>
                        <a:t>Decision</a:t>
                      </a:r>
                    </a:p>
                  </a:txBody>
                  <a:tcPr/>
                </a:tc>
                <a:extLst>
                  <a:ext uri="{0D108BD9-81ED-4DB2-BD59-A6C34878D82A}">
                    <a16:rowId xmlns:a16="http://schemas.microsoft.com/office/drawing/2014/main" val="2663114363"/>
                  </a:ext>
                </a:extLst>
              </a:tr>
              <a:tr h="493758">
                <a:tc>
                  <a:txBody>
                    <a:bodyPr/>
                    <a:lstStyle/>
                    <a:p>
                      <a:pPr algn="ctr"/>
                      <a:r>
                        <a:rPr lang="en-GB" dirty="0" err="1"/>
                        <a:t>Idade</a:t>
                      </a:r>
                      <a:endParaRPr lang="en-GB" dirty="0"/>
                    </a:p>
                  </a:txBody>
                  <a:tcPr/>
                </a:tc>
                <a:tc>
                  <a:txBody>
                    <a:bodyPr/>
                    <a:lstStyle/>
                    <a:p>
                      <a:pPr algn="ctr"/>
                      <a:r>
                        <a:rPr lang="en-GB" dirty="0"/>
                        <a:t>Numerical</a:t>
                      </a:r>
                    </a:p>
                  </a:txBody>
                  <a:tcPr/>
                </a:tc>
                <a:tc>
                  <a:txBody>
                    <a:bodyPr/>
                    <a:lstStyle/>
                    <a:p>
                      <a:pPr algn="ctr"/>
                      <a:r>
                        <a:rPr lang="en-GB" dirty="0"/>
                        <a:t>0</a:t>
                      </a:r>
                    </a:p>
                  </a:txBody>
                  <a:tcPr/>
                </a:tc>
                <a:tc>
                  <a:txBody>
                    <a:bodyPr/>
                    <a:lstStyle/>
                    <a:p>
                      <a:pPr algn="ctr"/>
                      <a:r>
                        <a:rPr lang="en-GB" dirty="0"/>
                        <a:t>--</a:t>
                      </a:r>
                    </a:p>
                  </a:txBody>
                  <a:tcPr/>
                </a:tc>
                <a:tc>
                  <a:txBody>
                    <a:bodyPr/>
                    <a:lstStyle/>
                    <a:p>
                      <a:pPr algn="ctr"/>
                      <a:r>
                        <a:rPr lang="en-GB" dirty="0"/>
                        <a:t>Convert to Categorical (3 intervals)</a:t>
                      </a:r>
                    </a:p>
                  </a:txBody>
                  <a:tcPr/>
                </a:tc>
                <a:extLst>
                  <a:ext uri="{0D108BD9-81ED-4DB2-BD59-A6C34878D82A}">
                    <a16:rowId xmlns:a16="http://schemas.microsoft.com/office/drawing/2014/main" val="3579363018"/>
                  </a:ext>
                </a:extLst>
              </a:tr>
              <a:tr h="493758">
                <a:tc>
                  <a:txBody>
                    <a:bodyPr/>
                    <a:lstStyle/>
                    <a:p>
                      <a:pPr algn="ctr"/>
                      <a:r>
                        <a:rPr lang="en-GB" dirty="0"/>
                        <a:t>Tabaco</a:t>
                      </a:r>
                    </a:p>
                  </a:txBody>
                  <a:tcPr/>
                </a:tc>
                <a:tc>
                  <a:txBody>
                    <a:bodyPr/>
                    <a:lstStyle/>
                    <a:p>
                      <a:pPr algn="ctr"/>
                      <a:r>
                        <a:rPr lang="en-GB" dirty="0"/>
                        <a:t>Categorical</a:t>
                      </a:r>
                    </a:p>
                  </a:txBody>
                  <a:tcPr/>
                </a:tc>
                <a:tc>
                  <a:txBody>
                    <a:bodyPr/>
                    <a:lstStyle/>
                    <a:p>
                      <a:pPr algn="ctr"/>
                      <a:r>
                        <a:rPr lang="en-GB" dirty="0"/>
                        <a:t>0</a:t>
                      </a:r>
                    </a:p>
                  </a:txBody>
                  <a:tcPr/>
                </a:tc>
                <a:tc>
                  <a:txBody>
                    <a:bodyPr/>
                    <a:lstStyle/>
                    <a:p>
                      <a:pPr algn="ctr"/>
                      <a:r>
                        <a:rPr lang="en-GB" dirty="0"/>
                        <a:t>--</a:t>
                      </a:r>
                    </a:p>
                  </a:txBody>
                  <a:tcPr/>
                </a:tc>
                <a:tc>
                  <a:txBody>
                    <a:bodyPr/>
                    <a:lstStyle/>
                    <a:p>
                      <a:pPr algn="ctr"/>
                      <a:r>
                        <a:rPr lang="en-GB" dirty="0"/>
                        <a:t>Convert to Binary</a:t>
                      </a:r>
                    </a:p>
                  </a:txBody>
                  <a:tcPr/>
                </a:tc>
                <a:extLst>
                  <a:ext uri="{0D108BD9-81ED-4DB2-BD59-A6C34878D82A}">
                    <a16:rowId xmlns:a16="http://schemas.microsoft.com/office/drawing/2014/main" val="1936916261"/>
                  </a:ext>
                </a:extLst>
              </a:tr>
              <a:tr h="493758">
                <a:tc>
                  <a:txBody>
                    <a:bodyPr/>
                    <a:lstStyle/>
                    <a:p>
                      <a:pPr algn="ctr"/>
                      <a:r>
                        <a:rPr lang="en-GB" dirty="0"/>
                        <a:t>Diabetes</a:t>
                      </a:r>
                    </a:p>
                  </a:txBody>
                  <a:tcPr/>
                </a:tc>
                <a:tc>
                  <a:txBody>
                    <a:bodyPr/>
                    <a:lstStyle/>
                    <a:p>
                      <a:pPr algn="ctr"/>
                      <a:r>
                        <a:rPr lang="en-GB" dirty="0"/>
                        <a:t>Categorical</a:t>
                      </a:r>
                    </a:p>
                  </a:txBody>
                  <a:tcPr/>
                </a:tc>
                <a:tc>
                  <a:txBody>
                    <a:bodyPr/>
                    <a:lstStyle/>
                    <a:p>
                      <a:pPr algn="ctr"/>
                      <a:r>
                        <a:rPr lang="en-GB" dirty="0"/>
                        <a:t>0</a:t>
                      </a:r>
                    </a:p>
                  </a:txBody>
                  <a:tcPr/>
                </a:tc>
                <a:tc>
                  <a:txBody>
                    <a:bodyPr/>
                    <a:lstStyle/>
                    <a:p>
                      <a:pPr algn="ctr"/>
                      <a:r>
                        <a:rPr lang="en-GB"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Convert to Binary</a:t>
                      </a:r>
                    </a:p>
                  </a:txBody>
                  <a:tcPr/>
                </a:tc>
                <a:extLst>
                  <a:ext uri="{0D108BD9-81ED-4DB2-BD59-A6C34878D82A}">
                    <a16:rowId xmlns:a16="http://schemas.microsoft.com/office/drawing/2014/main" val="2179681214"/>
                  </a:ext>
                </a:extLst>
              </a:tr>
              <a:tr h="779553">
                <a:tc>
                  <a:txBody>
                    <a:bodyPr/>
                    <a:lstStyle/>
                    <a:p>
                      <a:pPr algn="ctr"/>
                      <a:r>
                        <a:rPr lang="en-GB" dirty="0" err="1"/>
                        <a:t>Imunossupressores</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Categorical</a:t>
                      </a:r>
                    </a:p>
                  </a:txBody>
                  <a:tcPr/>
                </a:tc>
                <a:tc>
                  <a:txBody>
                    <a:bodyPr/>
                    <a:lstStyle/>
                    <a:p>
                      <a:pPr algn="ctr"/>
                      <a:r>
                        <a:rPr lang="en-GB" dirty="0"/>
                        <a:t>0</a:t>
                      </a:r>
                    </a:p>
                  </a:txBody>
                  <a:tcPr/>
                </a:tc>
                <a:tc>
                  <a:txBody>
                    <a:bodyPr/>
                    <a:lstStyle/>
                    <a:p>
                      <a:pPr algn="ctr"/>
                      <a:r>
                        <a:rPr lang="en-GB" dirty="0"/>
                        <a:t>--</a:t>
                      </a:r>
                    </a:p>
                  </a:txBody>
                  <a:tcPr/>
                </a:tc>
                <a:tc>
                  <a:txBody>
                    <a:bodyPr/>
                    <a:lstStyle/>
                    <a:p>
                      <a:pPr algn="ctr"/>
                      <a:r>
                        <a:rPr lang="en-GB" dirty="0"/>
                        <a:t>Convert to Binary</a:t>
                      </a:r>
                    </a:p>
                  </a:txBody>
                  <a:tcPr/>
                </a:tc>
                <a:extLst>
                  <a:ext uri="{0D108BD9-81ED-4DB2-BD59-A6C34878D82A}">
                    <a16:rowId xmlns:a16="http://schemas.microsoft.com/office/drawing/2014/main" val="907192615"/>
                  </a:ext>
                </a:extLst>
              </a:tr>
              <a:tr h="493758">
                <a:tc>
                  <a:txBody>
                    <a:bodyPr/>
                    <a:lstStyle/>
                    <a:p>
                      <a:pPr algn="ctr"/>
                      <a:r>
                        <a:rPr lang="en-GB" dirty="0" err="1"/>
                        <a:t>Hipocoagulação</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Categorical</a:t>
                      </a:r>
                    </a:p>
                  </a:txBody>
                  <a:tcPr/>
                </a:tc>
                <a:tc>
                  <a:txBody>
                    <a:bodyPr/>
                    <a:lstStyle/>
                    <a:p>
                      <a:pPr algn="ctr"/>
                      <a:r>
                        <a:rPr lang="en-GB" dirty="0"/>
                        <a:t>0</a:t>
                      </a:r>
                    </a:p>
                  </a:txBody>
                  <a:tcPr/>
                </a:tc>
                <a:tc>
                  <a:txBody>
                    <a:bodyPr/>
                    <a:lstStyle/>
                    <a:p>
                      <a:pPr algn="ctr"/>
                      <a:r>
                        <a:rPr lang="en-GB" dirty="0"/>
                        <a:t>--</a:t>
                      </a:r>
                    </a:p>
                  </a:txBody>
                  <a:tcPr/>
                </a:tc>
                <a:tc>
                  <a:txBody>
                    <a:bodyPr/>
                    <a:lstStyle/>
                    <a:p>
                      <a:pPr algn="ctr"/>
                      <a:r>
                        <a:rPr lang="en-GB" dirty="0"/>
                        <a:t>Convert to Binary</a:t>
                      </a:r>
                    </a:p>
                  </a:txBody>
                  <a:tcPr/>
                </a:tc>
                <a:extLst>
                  <a:ext uri="{0D108BD9-81ED-4DB2-BD59-A6C34878D82A}">
                    <a16:rowId xmlns:a16="http://schemas.microsoft.com/office/drawing/2014/main" val="1092239518"/>
                  </a:ext>
                </a:extLst>
              </a:tr>
              <a:tr h="779553">
                <a:tc>
                  <a:txBody>
                    <a:bodyPr/>
                    <a:lstStyle/>
                    <a:p>
                      <a:pPr algn="ctr"/>
                      <a:r>
                        <a:rPr lang="en-GB" dirty="0" err="1"/>
                        <a:t>QTx</a:t>
                      </a:r>
                      <a:r>
                        <a:rPr lang="en-GB" dirty="0"/>
                        <a:t> NA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Categorical</a:t>
                      </a:r>
                    </a:p>
                  </a:txBody>
                  <a:tcPr/>
                </a:tc>
                <a:tc>
                  <a:txBody>
                    <a:bodyPr/>
                    <a:lstStyle/>
                    <a:p>
                      <a:pPr algn="ctr"/>
                      <a:r>
                        <a:rPr lang="en-GB" dirty="0"/>
                        <a:t>3,41</a:t>
                      </a:r>
                    </a:p>
                  </a:txBody>
                  <a:tcPr/>
                </a:tc>
                <a:tc>
                  <a:txBody>
                    <a:bodyPr/>
                    <a:lstStyle/>
                    <a:p>
                      <a:pPr algn="ctr"/>
                      <a:r>
                        <a:rPr lang="en-GB" dirty="0"/>
                        <a:t>“</a:t>
                      </a:r>
                      <a:r>
                        <a:rPr lang="en-GB" dirty="0" err="1"/>
                        <a:t>Não</a:t>
                      </a:r>
                      <a:r>
                        <a:rPr lang="en-GB" dirty="0"/>
                        <a:t>” (155)</a:t>
                      </a:r>
                    </a:p>
                  </a:txBody>
                  <a:tcPr/>
                </a:tc>
                <a:tc>
                  <a:txBody>
                    <a:bodyPr/>
                    <a:lstStyle/>
                    <a:p>
                      <a:pPr algn="ctr"/>
                      <a:r>
                        <a:rPr lang="en-GB" dirty="0"/>
                        <a:t>Convert to Binary and remove NULL instances</a:t>
                      </a:r>
                    </a:p>
                  </a:txBody>
                  <a:tcPr/>
                </a:tc>
                <a:extLst>
                  <a:ext uri="{0D108BD9-81ED-4DB2-BD59-A6C34878D82A}">
                    <a16:rowId xmlns:a16="http://schemas.microsoft.com/office/drawing/2014/main" val="814559331"/>
                  </a:ext>
                </a:extLst>
              </a:tr>
              <a:tr h="493758">
                <a:tc>
                  <a:txBody>
                    <a:bodyPr/>
                    <a:lstStyle/>
                    <a:p>
                      <a:pPr algn="ctr"/>
                      <a:r>
                        <a:rPr lang="en-GB" dirty="0" err="1"/>
                        <a:t>Cx</a:t>
                      </a:r>
                      <a:r>
                        <a:rPr lang="en-GB" dirty="0"/>
                        <a:t>/</a:t>
                      </a:r>
                      <a:r>
                        <a:rPr lang="en-GB" dirty="0" err="1"/>
                        <a:t>Ambulatório</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Categorical</a:t>
                      </a:r>
                    </a:p>
                  </a:txBody>
                  <a:tcPr/>
                </a:tc>
                <a:tc>
                  <a:txBody>
                    <a:bodyPr/>
                    <a:lstStyle/>
                    <a:p>
                      <a:pPr algn="ctr"/>
                      <a:r>
                        <a:rPr lang="en-GB" dirty="0"/>
                        <a:t>0</a:t>
                      </a:r>
                    </a:p>
                  </a:txBody>
                  <a:tcPr/>
                </a:tc>
                <a:tc>
                  <a:txBody>
                    <a:bodyPr/>
                    <a:lstStyle/>
                    <a:p>
                      <a:pPr algn="ctr"/>
                      <a:r>
                        <a:rPr lang="en-GB"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Convert to Binary</a:t>
                      </a:r>
                    </a:p>
                  </a:txBody>
                  <a:tcPr/>
                </a:tc>
                <a:extLst>
                  <a:ext uri="{0D108BD9-81ED-4DB2-BD59-A6C34878D82A}">
                    <a16:rowId xmlns:a16="http://schemas.microsoft.com/office/drawing/2014/main" val="519622501"/>
                  </a:ext>
                </a:extLst>
              </a:tr>
              <a:tr h="493758">
                <a:tc>
                  <a:txBody>
                    <a:bodyPr/>
                    <a:lstStyle/>
                    <a:p>
                      <a:pPr algn="ctr"/>
                      <a:r>
                        <a:rPr lang="en-GB" dirty="0" err="1"/>
                        <a:t>Benígno</a:t>
                      </a:r>
                      <a:r>
                        <a:rPr lang="en-GB" dirty="0"/>
                        <a:t>/</a:t>
                      </a:r>
                      <a:r>
                        <a:rPr lang="en-GB" dirty="0" err="1"/>
                        <a:t>Malígno</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Categorical</a:t>
                      </a:r>
                    </a:p>
                  </a:txBody>
                  <a:tcPr/>
                </a:tc>
                <a:tc>
                  <a:txBody>
                    <a:bodyPr/>
                    <a:lstStyle/>
                    <a:p>
                      <a:pPr algn="ctr"/>
                      <a:r>
                        <a:rPr lang="en-GB" dirty="0"/>
                        <a:t>0</a:t>
                      </a:r>
                    </a:p>
                  </a:txBody>
                  <a:tcPr/>
                </a:tc>
                <a:tc>
                  <a:txBody>
                    <a:bodyPr/>
                    <a:lstStyle/>
                    <a:p>
                      <a:pPr algn="ctr"/>
                      <a:r>
                        <a:rPr lang="en-GB"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Convert to Binary</a:t>
                      </a:r>
                    </a:p>
                  </a:txBody>
                  <a:tcPr/>
                </a:tc>
                <a:extLst>
                  <a:ext uri="{0D108BD9-81ED-4DB2-BD59-A6C34878D82A}">
                    <a16:rowId xmlns:a16="http://schemas.microsoft.com/office/drawing/2014/main" val="2390607287"/>
                  </a:ext>
                </a:extLst>
              </a:tr>
            </a:tbl>
          </a:graphicData>
        </a:graphic>
      </p:graphicFrame>
    </p:spTree>
    <p:extLst>
      <p:ext uri="{BB962C8B-B14F-4D97-AF65-F5344CB8AC3E}">
        <p14:creationId xmlns:p14="http://schemas.microsoft.com/office/powerpoint/2010/main" val="117042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D0CACA-B813-4E7E-94EE-95C900CE647D}"/>
              </a:ext>
            </a:extLst>
          </p:cNvPr>
          <p:cNvSpPr>
            <a:spLocks noGrp="1"/>
          </p:cNvSpPr>
          <p:nvPr>
            <p:ph type="title"/>
          </p:nvPr>
        </p:nvSpPr>
        <p:spPr/>
        <p:txBody>
          <a:bodyPr/>
          <a:lstStyle/>
          <a:p>
            <a:r>
              <a:rPr lang="en-GB" dirty="0"/>
              <a:t>Missing Values</a:t>
            </a:r>
          </a:p>
        </p:txBody>
      </p:sp>
      <p:graphicFrame>
        <p:nvGraphicFramePr>
          <p:cNvPr id="4" name="Marcador de Posição de Conteúdo 5">
            <a:extLst>
              <a:ext uri="{FF2B5EF4-FFF2-40B4-BE49-F238E27FC236}">
                <a16:creationId xmlns:a16="http://schemas.microsoft.com/office/drawing/2014/main" id="{2AA03397-A38B-4CE6-9EF9-66210B59DEB4}"/>
              </a:ext>
            </a:extLst>
          </p:cNvPr>
          <p:cNvGraphicFramePr>
            <a:graphicFrameLocks noGrp="1"/>
          </p:cNvGraphicFramePr>
          <p:nvPr>
            <p:ph idx="1"/>
            <p:extLst>
              <p:ext uri="{D42A27DB-BD31-4B8C-83A1-F6EECF244321}">
                <p14:modId xmlns:p14="http://schemas.microsoft.com/office/powerpoint/2010/main" val="1496807238"/>
              </p:ext>
            </p:extLst>
          </p:nvPr>
        </p:nvGraphicFramePr>
        <p:xfrm>
          <a:off x="0" y="1424783"/>
          <a:ext cx="12192000" cy="5702055"/>
        </p:xfrm>
        <a:graphic>
          <a:graphicData uri="http://schemas.openxmlformats.org/drawingml/2006/table">
            <a:tbl>
              <a:tblPr firstRow="1" bandRow="1">
                <a:tableStyleId>{21E4AEA4-8DFA-4A89-87EB-49C32662AFE0}</a:tableStyleId>
              </a:tblPr>
              <a:tblGrid>
                <a:gridCol w="2207568">
                  <a:extLst>
                    <a:ext uri="{9D8B030D-6E8A-4147-A177-3AD203B41FA5}">
                      <a16:colId xmlns:a16="http://schemas.microsoft.com/office/drawing/2014/main" val="891844905"/>
                    </a:ext>
                  </a:extLst>
                </a:gridCol>
                <a:gridCol w="1440160">
                  <a:extLst>
                    <a:ext uri="{9D8B030D-6E8A-4147-A177-3AD203B41FA5}">
                      <a16:colId xmlns:a16="http://schemas.microsoft.com/office/drawing/2014/main" val="2911801276"/>
                    </a:ext>
                  </a:extLst>
                </a:gridCol>
                <a:gridCol w="2088232">
                  <a:extLst>
                    <a:ext uri="{9D8B030D-6E8A-4147-A177-3AD203B41FA5}">
                      <a16:colId xmlns:a16="http://schemas.microsoft.com/office/drawing/2014/main" val="2809496721"/>
                    </a:ext>
                  </a:extLst>
                </a:gridCol>
                <a:gridCol w="2232248">
                  <a:extLst>
                    <a:ext uri="{9D8B030D-6E8A-4147-A177-3AD203B41FA5}">
                      <a16:colId xmlns:a16="http://schemas.microsoft.com/office/drawing/2014/main" val="406504847"/>
                    </a:ext>
                  </a:extLst>
                </a:gridCol>
                <a:gridCol w="4223792">
                  <a:extLst>
                    <a:ext uri="{9D8B030D-6E8A-4147-A177-3AD203B41FA5}">
                      <a16:colId xmlns:a16="http://schemas.microsoft.com/office/drawing/2014/main" val="3183342743"/>
                    </a:ext>
                  </a:extLst>
                </a:gridCol>
              </a:tblGrid>
              <a:tr h="719844">
                <a:tc>
                  <a:txBody>
                    <a:bodyPr/>
                    <a:lstStyle/>
                    <a:p>
                      <a:pPr algn="ctr"/>
                      <a:r>
                        <a:rPr lang="en-GB" dirty="0"/>
                        <a:t>Attribute</a:t>
                      </a:r>
                    </a:p>
                  </a:txBody>
                  <a:tcPr/>
                </a:tc>
                <a:tc>
                  <a:txBody>
                    <a:bodyPr/>
                    <a:lstStyle/>
                    <a:p>
                      <a:pPr algn="ctr"/>
                      <a:r>
                        <a:rPr lang="en-GB" dirty="0"/>
                        <a:t>Type</a:t>
                      </a:r>
                    </a:p>
                  </a:txBody>
                  <a:tcPr/>
                </a:tc>
                <a:tc>
                  <a:txBody>
                    <a:bodyPr/>
                    <a:lstStyle/>
                    <a:p>
                      <a:pPr algn="ctr"/>
                      <a:r>
                        <a:rPr lang="en-GB" dirty="0"/>
                        <a:t>Percentage of Missing Values (%)</a:t>
                      </a:r>
                    </a:p>
                  </a:txBody>
                  <a:tcPr/>
                </a:tc>
                <a:tc>
                  <a:txBody>
                    <a:bodyPr/>
                    <a:lstStyle/>
                    <a:p>
                      <a:pPr algn="ctr"/>
                      <a:r>
                        <a:rPr lang="en-GB" dirty="0"/>
                        <a:t>Mean/Mode</a:t>
                      </a:r>
                    </a:p>
                  </a:txBody>
                  <a:tcPr/>
                </a:tc>
                <a:tc>
                  <a:txBody>
                    <a:bodyPr/>
                    <a:lstStyle/>
                    <a:p>
                      <a:pPr algn="ctr"/>
                      <a:r>
                        <a:rPr lang="en-GB" dirty="0"/>
                        <a:t>Decision</a:t>
                      </a:r>
                    </a:p>
                  </a:txBody>
                  <a:tcPr/>
                </a:tc>
                <a:extLst>
                  <a:ext uri="{0D108BD9-81ED-4DB2-BD59-A6C34878D82A}">
                    <a16:rowId xmlns:a16="http://schemas.microsoft.com/office/drawing/2014/main" val="2663114363"/>
                  </a:ext>
                </a:extLst>
              </a:tr>
              <a:tr h="411339">
                <a:tc>
                  <a:txBody>
                    <a:bodyPr/>
                    <a:lstStyle/>
                    <a:p>
                      <a:pPr algn="ctr"/>
                      <a:r>
                        <a:rPr lang="en-GB" dirty="0" err="1"/>
                        <a:t>Diagnóstico</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Categorical</a:t>
                      </a:r>
                    </a:p>
                  </a:txBody>
                  <a:tcPr/>
                </a:tc>
                <a:tc>
                  <a:txBody>
                    <a:bodyPr/>
                    <a:lstStyle/>
                    <a:p>
                      <a:pPr algn="ctr"/>
                      <a:r>
                        <a:rPr lang="en-GB" dirty="0"/>
                        <a:t>0</a:t>
                      </a:r>
                    </a:p>
                  </a:txBody>
                  <a:tcPr/>
                </a:tc>
                <a:tc>
                  <a:txBody>
                    <a:bodyPr/>
                    <a:lstStyle/>
                    <a:p>
                      <a:pPr algn="ctr"/>
                      <a:r>
                        <a:rPr lang="en-GB" dirty="0"/>
                        <a:t>--</a:t>
                      </a:r>
                    </a:p>
                  </a:txBody>
                  <a:tcPr/>
                </a:tc>
                <a:tc>
                  <a:txBody>
                    <a:bodyPr/>
                    <a:lstStyle/>
                    <a:p>
                      <a:pPr algn="ctr"/>
                      <a:r>
                        <a:rPr lang="en-US" dirty="0"/>
                        <a:t>Use only the 4 most frequent ones and use a flag for the others</a:t>
                      </a:r>
                      <a:endParaRPr lang="en-GB" dirty="0"/>
                    </a:p>
                  </a:txBody>
                  <a:tcPr/>
                </a:tc>
                <a:extLst>
                  <a:ext uri="{0D108BD9-81ED-4DB2-BD59-A6C34878D82A}">
                    <a16:rowId xmlns:a16="http://schemas.microsoft.com/office/drawing/2014/main" val="3579363018"/>
                  </a:ext>
                </a:extLst>
              </a:tr>
              <a:tr h="411339">
                <a:tc>
                  <a:txBody>
                    <a:bodyPr/>
                    <a:lstStyle/>
                    <a:p>
                      <a:pPr algn="ctr"/>
                      <a:r>
                        <a:rPr lang="en-GB" dirty="0" err="1"/>
                        <a:t>Lateralidade</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Categorical</a:t>
                      </a:r>
                    </a:p>
                  </a:txBody>
                  <a:tcPr/>
                </a:tc>
                <a:tc>
                  <a:txBody>
                    <a:bodyPr/>
                    <a:lstStyle/>
                    <a:p>
                      <a:pPr algn="ctr"/>
                      <a:r>
                        <a:rPr lang="en-GB" dirty="0"/>
                        <a:t>0,57</a:t>
                      </a:r>
                    </a:p>
                  </a:txBody>
                  <a:tcPr/>
                </a:tc>
                <a:tc>
                  <a:txBody>
                    <a:bodyPr/>
                    <a:lstStyle/>
                    <a:p>
                      <a:pPr algn="ctr"/>
                      <a:r>
                        <a:rPr lang="en-GB" dirty="0"/>
                        <a:t>“D” (87)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Remove NULL instances</a:t>
                      </a:r>
                      <a:endParaRPr lang="en-GB" dirty="0">
                        <a:solidFill>
                          <a:srgbClr val="FF0000"/>
                        </a:solidFill>
                      </a:endParaRPr>
                    </a:p>
                  </a:txBody>
                  <a:tcPr/>
                </a:tc>
                <a:extLst>
                  <a:ext uri="{0D108BD9-81ED-4DB2-BD59-A6C34878D82A}">
                    <a16:rowId xmlns:a16="http://schemas.microsoft.com/office/drawing/2014/main" val="1936916261"/>
                  </a:ext>
                </a:extLst>
              </a:tr>
              <a:tr h="411339">
                <a:tc>
                  <a:txBody>
                    <a:bodyPr/>
                    <a:lstStyle/>
                    <a:p>
                      <a:pPr algn="ctr"/>
                      <a:r>
                        <a:rPr lang="en-GB" dirty="0" err="1"/>
                        <a:t>Intervenção</a:t>
                      </a:r>
                      <a:r>
                        <a:rPr lang="en-GB" dirty="0"/>
                        <a:t> Mama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Categorical</a:t>
                      </a:r>
                    </a:p>
                  </a:txBody>
                  <a:tcPr/>
                </a:tc>
                <a:tc>
                  <a:txBody>
                    <a:bodyPr/>
                    <a:lstStyle/>
                    <a:p>
                      <a:pPr algn="ctr"/>
                      <a:r>
                        <a:rPr lang="en-GB" dirty="0"/>
                        <a:t>35,8</a:t>
                      </a:r>
                    </a:p>
                  </a:txBody>
                  <a:tcPr/>
                </a:tc>
                <a:tc>
                  <a:txBody>
                    <a:bodyPr/>
                    <a:lstStyle/>
                    <a:p>
                      <a:pPr algn="ctr"/>
                      <a:r>
                        <a:rPr lang="en-GB" dirty="0"/>
                        <a:t>“TA” (44)</a:t>
                      </a:r>
                    </a:p>
                  </a:txBody>
                  <a:tcPr/>
                </a:tc>
                <a:tc>
                  <a:txBody>
                    <a:bodyPr/>
                    <a:lstStyle/>
                    <a:p>
                      <a:pPr algn="ctr"/>
                      <a:r>
                        <a:rPr lang="en-GB" dirty="0"/>
                        <a:t>&gt; 5,0% (Replace by Mode)</a:t>
                      </a:r>
                    </a:p>
                  </a:txBody>
                  <a:tcPr/>
                </a:tc>
                <a:extLst>
                  <a:ext uri="{0D108BD9-81ED-4DB2-BD59-A6C34878D82A}">
                    <a16:rowId xmlns:a16="http://schemas.microsoft.com/office/drawing/2014/main" val="2179681214"/>
                  </a:ext>
                </a:extLst>
              </a:tr>
              <a:tr h="411339">
                <a:tc>
                  <a:txBody>
                    <a:bodyPr/>
                    <a:lstStyle/>
                    <a:p>
                      <a:pPr algn="ctr"/>
                      <a:r>
                        <a:rPr lang="en-GB" dirty="0" err="1"/>
                        <a:t>Intervenção</a:t>
                      </a:r>
                      <a:r>
                        <a:rPr lang="en-GB" dirty="0"/>
                        <a:t> </a:t>
                      </a:r>
                      <a:r>
                        <a:rPr lang="en-GB" dirty="0" err="1"/>
                        <a:t>Axila</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Categorical</a:t>
                      </a:r>
                    </a:p>
                  </a:txBody>
                  <a:tcPr/>
                </a:tc>
                <a:tc>
                  <a:txBody>
                    <a:bodyPr/>
                    <a:lstStyle/>
                    <a:p>
                      <a:pPr algn="ctr"/>
                      <a:r>
                        <a:rPr lang="en-GB" dirty="0"/>
                        <a:t>56,2</a:t>
                      </a:r>
                    </a:p>
                  </a:txBody>
                  <a:tcPr/>
                </a:tc>
                <a:tc>
                  <a:txBody>
                    <a:bodyPr/>
                    <a:lstStyle/>
                    <a:p>
                      <a:pPr algn="ctr"/>
                      <a:r>
                        <a:rPr lang="en-GB" dirty="0"/>
                        <a:t>“GS” (62)</a:t>
                      </a:r>
                    </a:p>
                  </a:txBody>
                  <a:tcPr/>
                </a:tc>
                <a:tc>
                  <a:txBody>
                    <a:bodyPr/>
                    <a:lstStyle/>
                    <a:p>
                      <a:pPr algn="ctr"/>
                      <a:r>
                        <a:rPr lang="en-GB" dirty="0"/>
                        <a:t>&gt; 5,0% (Replace by Mode)</a:t>
                      </a:r>
                    </a:p>
                  </a:txBody>
                  <a:tcPr/>
                </a:tc>
                <a:extLst>
                  <a:ext uri="{0D108BD9-81ED-4DB2-BD59-A6C34878D82A}">
                    <a16:rowId xmlns:a16="http://schemas.microsoft.com/office/drawing/2014/main" val="907192615"/>
                  </a:ext>
                </a:extLst>
              </a:tr>
              <a:tr h="411339">
                <a:tc>
                  <a:txBody>
                    <a:bodyPr/>
                    <a:lstStyle/>
                    <a:p>
                      <a:pPr algn="ctr"/>
                      <a:r>
                        <a:rPr lang="en-GB" dirty="0" err="1"/>
                        <a:t>Outras</a:t>
                      </a:r>
                      <a:r>
                        <a:rPr lang="en-GB" dirty="0"/>
                        <a:t> </a:t>
                      </a:r>
                      <a:r>
                        <a:rPr lang="en-GB" dirty="0" err="1"/>
                        <a:t>Intervenções</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Categorical</a:t>
                      </a:r>
                    </a:p>
                  </a:txBody>
                  <a:tcPr/>
                </a:tc>
                <a:tc>
                  <a:txBody>
                    <a:bodyPr/>
                    <a:lstStyle/>
                    <a:p>
                      <a:pPr algn="ctr"/>
                      <a:r>
                        <a:rPr lang="en-GB" dirty="0"/>
                        <a:t>50,0</a:t>
                      </a:r>
                    </a:p>
                  </a:txBody>
                  <a:tcPr/>
                </a:tc>
                <a:tc>
                  <a:txBody>
                    <a:bodyPr/>
                    <a:lstStyle/>
                    <a:p>
                      <a:pPr algn="ctr"/>
                      <a:r>
                        <a:rPr lang="en-GB" dirty="0"/>
                        <a:t>“CVC TI” (48)</a:t>
                      </a:r>
                    </a:p>
                  </a:txBody>
                  <a:tcPr/>
                </a:tc>
                <a:tc>
                  <a:txBody>
                    <a:bodyPr/>
                    <a:lstStyle/>
                    <a:p>
                      <a:pPr algn="ctr"/>
                      <a:r>
                        <a:rPr lang="en-US" dirty="0"/>
                        <a:t>Use only the 4 most frequent ones and use a flag for the others</a:t>
                      </a:r>
                      <a:endParaRPr lang="en-GB" dirty="0"/>
                    </a:p>
                  </a:txBody>
                  <a:tcPr/>
                </a:tc>
                <a:extLst>
                  <a:ext uri="{0D108BD9-81ED-4DB2-BD59-A6C34878D82A}">
                    <a16:rowId xmlns:a16="http://schemas.microsoft.com/office/drawing/2014/main" val="1092239518"/>
                  </a:ext>
                </a:extLst>
              </a:tr>
              <a:tr h="411339">
                <a:tc>
                  <a:txBody>
                    <a:bodyPr/>
                    <a:lstStyle/>
                    <a:p>
                      <a:pPr algn="ctr"/>
                      <a:r>
                        <a:rPr lang="en-GB" dirty="0"/>
                        <a:t>Dias</a:t>
                      </a:r>
                    </a:p>
                  </a:txBody>
                  <a:tcPr/>
                </a:tc>
                <a:tc>
                  <a:txBody>
                    <a:bodyPr/>
                    <a:lstStyle/>
                    <a:p>
                      <a:pPr algn="ctr"/>
                      <a:r>
                        <a:rPr lang="en-GB" dirty="0"/>
                        <a:t>Numerical</a:t>
                      </a:r>
                    </a:p>
                  </a:txBody>
                  <a:tcPr/>
                </a:tc>
                <a:tc>
                  <a:txBody>
                    <a:bodyPr/>
                    <a:lstStyle/>
                    <a:p>
                      <a:pPr algn="ctr"/>
                      <a:r>
                        <a:rPr lang="en-GB" dirty="0"/>
                        <a:t>0</a:t>
                      </a:r>
                    </a:p>
                  </a:txBody>
                  <a:tcPr/>
                </a:tc>
                <a:tc>
                  <a:txBody>
                    <a:bodyPr/>
                    <a:lstStyle/>
                    <a:p>
                      <a:pPr algn="ctr"/>
                      <a:r>
                        <a:rPr lang="en-GB" dirty="0"/>
                        <a:t>--</a:t>
                      </a:r>
                    </a:p>
                  </a:txBody>
                  <a:tcPr/>
                </a:tc>
                <a:tc>
                  <a:txBody>
                    <a:bodyPr/>
                    <a:lstStyle/>
                    <a:p>
                      <a:pPr algn="ctr"/>
                      <a:r>
                        <a:rPr lang="en-GB" dirty="0"/>
                        <a:t>Convert to Categorical (Normal, Long)</a:t>
                      </a:r>
                    </a:p>
                  </a:txBody>
                  <a:tcPr/>
                </a:tc>
                <a:extLst>
                  <a:ext uri="{0D108BD9-81ED-4DB2-BD59-A6C34878D82A}">
                    <a16:rowId xmlns:a16="http://schemas.microsoft.com/office/drawing/2014/main" val="814559331"/>
                  </a:ext>
                </a:extLst>
              </a:tr>
              <a:tr h="411339">
                <a:tc>
                  <a:txBody>
                    <a:bodyPr/>
                    <a:lstStyle/>
                    <a:p>
                      <a:pPr algn="ctr"/>
                      <a:r>
                        <a:rPr lang="en-GB" dirty="0" err="1"/>
                        <a:t>Antibióticos</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Categorical</a:t>
                      </a:r>
                    </a:p>
                  </a:txBody>
                  <a:tcPr/>
                </a:tc>
                <a:tc>
                  <a:txBody>
                    <a:bodyPr/>
                    <a:lstStyle/>
                    <a:p>
                      <a:pPr algn="ctr"/>
                      <a:r>
                        <a:rPr lang="en-GB" dirty="0"/>
                        <a:t>0</a:t>
                      </a:r>
                    </a:p>
                  </a:txBody>
                  <a:tcPr/>
                </a:tc>
                <a:tc>
                  <a:txBody>
                    <a:bodyPr/>
                    <a:lstStyle/>
                    <a:p>
                      <a:pPr algn="ctr"/>
                      <a:r>
                        <a:rPr lang="en-GB" dirty="0"/>
                        <a:t>--</a:t>
                      </a:r>
                    </a:p>
                  </a:txBody>
                  <a:tcPr/>
                </a:tc>
                <a:tc>
                  <a:txBody>
                    <a:bodyPr/>
                    <a:lstStyle/>
                    <a:p>
                      <a:pPr algn="ctr"/>
                      <a:r>
                        <a:rPr lang="en-GB" dirty="0"/>
                        <a:t>Convert to Binary</a:t>
                      </a:r>
                    </a:p>
                  </a:txBody>
                  <a:tcPr/>
                </a:tc>
                <a:extLst>
                  <a:ext uri="{0D108BD9-81ED-4DB2-BD59-A6C34878D82A}">
                    <a16:rowId xmlns:a16="http://schemas.microsoft.com/office/drawing/2014/main" val="3119416267"/>
                  </a:ext>
                </a:extLst>
              </a:tr>
              <a:tr h="411339">
                <a:tc>
                  <a:txBody>
                    <a:bodyPr/>
                    <a:lstStyle/>
                    <a:p>
                      <a:pPr algn="ctr"/>
                      <a:r>
                        <a:rPr lang="en-GB" dirty="0" err="1"/>
                        <a:t>Hipocoagulação</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Categorical</a:t>
                      </a:r>
                    </a:p>
                  </a:txBody>
                  <a:tcPr/>
                </a:tc>
                <a:tc>
                  <a:txBody>
                    <a:bodyPr/>
                    <a:lstStyle/>
                    <a:p>
                      <a:pPr algn="ctr"/>
                      <a:r>
                        <a:rPr lang="en-GB" dirty="0"/>
                        <a:t>0,57</a:t>
                      </a:r>
                    </a:p>
                  </a:txBody>
                  <a:tcPr/>
                </a:tc>
                <a:tc>
                  <a:txBody>
                    <a:bodyPr/>
                    <a:lstStyle/>
                    <a:p>
                      <a:pPr algn="ctr"/>
                      <a:r>
                        <a:rPr lang="en-GB" dirty="0"/>
                        <a:t>“Sim” (95)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rgbClr val="FF0000"/>
                          </a:solidFill>
                        </a:rPr>
                        <a:t>&lt; 5,0% (Remove from Dataset)</a:t>
                      </a:r>
                    </a:p>
                  </a:txBody>
                  <a:tcPr/>
                </a:tc>
                <a:extLst>
                  <a:ext uri="{0D108BD9-81ED-4DB2-BD59-A6C34878D82A}">
                    <a16:rowId xmlns:a16="http://schemas.microsoft.com/office/drawing/2014/main" val="519622501"/>
                  </a:ext>
                </a:extLst>
              </a:tr>
              <a:tr h="411339">
                <a:tc>
                  <a:txBody>
                    <a:bodyPr/>
                    <a:lstStyle/>
                    <a:p>
                      <a:pPr algn="ctr"/>
                      <a:r>
                        <a:rPr lang="en-GB" dirty="0"/>
                        <a:t>Dias </a:t>
                      </a:r>
                      <a:r>
                        <a:rPr lang="en-GB" dirty="0" err="1"/>
                        <a:t>Pós-Operatório</a:t>
                      </a:r>
                      <a:endParaRPr lang="en-GB" dirty="0"/>
                    </a:p>
                  </a:txBody>
                  <a:tcPr/>
                </a:tc>
                <a:tc>
                  <a:txBody>
                    <a:bodyPr/>
                    <a:lstStyle/>
                    <a:p>
                      <a:pPr algn="ctr"/>
                      <a:r>
                        <a:rPr lang="en-GB" dirty="0"/>
                        <a:t>Numerical</a:t>
                      </a:r>
                    </a:p>
                  </a:txBody>
                  <a:tcPr/>
                </a:tc>
                <a:tc>
                  <a:txBody>
                    <a:bodyPr/>
                    <a:lstStyle/>
                    <a:p>
                      <a:pPr algn="ctr"/>
                      <a:r>
                        <a:rPr lang="en-GB" dirty="0"/>
                        <a:t>92,1</a:t>
                      </a:r>
                    </a:p>
                  </a:txBody>
                  <a:tcPr/>
                </a:tc>
                <a:tc>
                  <a:txBody>
                    <a:bodyPr/>
                    <a:lstStyle/>
                    <a:p>
                      <a:pPr algn="ctr"/>
                      <a:r>
                        <a:rPr lang="en-GB" dirty="0"/>
                        <a:t>20,714 ≈ 21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rgbClr val="FF0000"/>
                          </a:solidFill>
                        </a:rPr>
                        <a:t>Remove Attribute</a:t>
                      </a:r>
                    </a:p>
                  </a:txBody>
                  <a:tcPr/>
                </a:tc>
                <a:extLst>
                  <a:ext uri="{0D108BD9-81ED-4DB2-BD59-A6C34878D82A}">
                    <a16:rowId xmlns:a16="http://schemas.microsoft.com/office/drawing/2014/main" val="375038704"/>
                  </a:ext>
                </a:extLst>
              </a:tr>
              <a:tr h="411339">
                <a:tc>
                  <a:txBody>
                    <a:bodyPr/>
                    <a:lstStyle/>
                    <a:p>
                      <a:pPr algn="ctr"/>
                      <a:r>
                        <a:rPr lang="en-GB" dirty="0" err="1"/>
                        <a:t>Complicação</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Categorical</a:t>
                      </a:r>
                    </a:p>
                  </a:txBody>
                  <a:tcPr/>
                </a:tc>
                <a:tc>
                  <a:txBody>
                    <a:bodyPr/>
                    <a:lstStyle/>
                    <a:p>
                      <a:pPr algn="ctr"/>
                      <a:r>
                        <a:rPr lang="en-GB" dirty="0"/>
                        <a:t>84,7</a:t>
                      </a:r>
                    </a:p>
                  </a:txBody>
                  <a:tcPr/>
                </a:tc>
                <a:tc>
                  <a:txBody>
                    <a:bodyPr/>
                    <a:lstStyle/>
                    <a:p>
                      <a:pPr algn="ctr"/>
                      <a:r>
                        <a:rPr lang="en-GB" dirty="0"/>
                        <a:t>“Hematoma”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rgbClr val="FF0000"/>
                          </a:solidFill>
                        </a:rPr>
                        <a:t>Remove Attribute</a:t>
                      </a:r>
                    </a:p>
                  </a:txBody>
                  <a:tcPr/>
                </a:tc>
                <a:extLst>
                  <a:ext uri="{0D108BD9-81ED-4DB2-BD59-A6C34878D82A}">
                    <a16:rowId xmlns:a16="http://schemas.microsoft.com/office/drawing/2014/main" val="1669398297"/>
                  </a:ext>
                </a:extLst>
              </a:tr>
              <a:tr h="411339">
                <a:tc>
                  <a:txBody>
                    <a:bodyPr/>
                    <a:lstStyle/>
                    <a:p>
                      <a:pPr algn="ctr"/>
                      <a:r>
                        <a:rPr lang="en-GB" dirty="0" err="1"/>
                        <a:t>Tratamento</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Categorical</a:t>
                      </a:r>
                    </a:p>
                  </a:txBody>
                  <a:tcPr/>
                </a:tc>
                <a:tc>
                  <a:txBody>
                    <a:bodyPr/>
                    <a:lstStyle/>
                    <a:p>
                      <a:pPr algn="ctr"/>
                      <a:r>
                        <a:rPr lang="en-GB" dirty="0"/>
                        <a:t>87,5</a:t>
                      </a:r>
                    </a:p>
                  </a:txBody>
                  <a:tcPr/>
                </a:tc>
                <a:tc>
                  <a:txBody>
                    <a:bodyPr/>
                    <a:lstStyle/>
                    <a:p>
                      <a:pPr algn="ctr"/>
                      <a:r>
                        <a:rPr lang="en-GB" dirty="0"/>
                        <a:t>“</a:t>
                      </a:r>
                      <a:r>
                        <a:rPr lang="en-GB" dirty="0" err="1"/>
                        <a:t>Conservador</a:t>
                      </a:r>
                      <a:r>
                        <a:rPr lang="en-GB" dirty="0"/>
                        <a:t>” (10)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rgbClr val="FF0000"/>
                          </a:solidFill>
                        </a:rPr>
                        <a:t>Remove Attribute</a:t>
                      </a:r>
                    </a:p>
                  </a:txBody>
                  <a:tcPr/>
                </a:tc>
                <a:extLst>
                  <a:ext uri="{0D108BD9-81ED-4DB2-BD59-A6C34878D82A}">
                    <a16:rowId xmlns:a16="http://schemas.microsoft.com/office/drawing/2014/main" val="1708315782"/>
                  </a:ext>
                </a:extLst>
              </a:tr>
            </a:tbl>
          </a:graphicData>
        </a:graphic>
      </p:graphicFrame>
    </p:spTree>
    <p:extLst>
      <p:ext uri="{BB962C8B-B14F-4D97-AF65-F5344CB8AC3E}">
        <p14:creationId xmlns:p14="http://schemas.microsoft.com/office/powerpoint/2010/main" val="207134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sign de Medicina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530150_TF02901024_TF02901024" id="{1104243B-4F6A-46E3-A6FC-3B877CCF862A}" vid="{7EB59B0E-6902-4195-9170-700BC6E08AD3}"/>
    </a:ext>
  </a:extLst>
</a:theme>
</file>

<file path=ppt/theme/theme2.xml><?xml version="1.0" encoding="utf-8"?>
<a:theme xmlns:a="http://schemas.openxmlformats.org/drawingml/2006/main" name="Tema do Offic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Apresentação com design de medicina (ecrã panorâmico)</Template>
  <TotalTime>487</TotalTime>
  <Words>1156</Words>
  <Application>Microsoft Office PowerPoint</Application>
  <PresentationFormat>Ecrã Panorâmico</PresentationFormat>
  <Paragraphs>252</Paragraphs>
  <Slides>20</Slides>
  <Notes>5</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20</vt:i4>
      </vt:variant>
    </vt:vector>
  </HeadingPairs>
  <TitlesOfParts>
    <vt:vector size="24" baseType="lpstr">
      <vt:lpstr>Arial</vt:lpstr>
      <vt:lpstr>Franklin Gothic Medium</vt:lpstr>
      <vt:lpstr>Wingdings</vt:lpstr>
      <vt:lpstr>Design de Medicina 16x9</vt:lpstr>
      <vt:lpstr>Descoberta de Conhecimento</vt:lpstr>
      <vt:lpstr>Recap</vt:lpstr>
      <vt:lpstr>Introduction – Business Understanting</vt:lpstr>
      <vt:lpstr>Business Understanding</vt:lpstr>
      <vt:lpstr>Data Preparation</vt:lpstr>
      <vt:lpstr>Inicial Content</vt:lpstr>
      <vt:lpstr>Attribute Selection</vt:lpstr>
      <vt:lpstr>Missing Values</vt:lpstr>
      <vt:lpstr>Missing Values</vt:lpstr>
      <vt:lpstr>Outliers</vt:lpstr>
      <vt:lpstr>Outliers</vt:lpstr>
      <vt:lpstr>DM techniques</vt:lpstr>
      <vt:lpstr>Data Approach</vt:lpstr>
      <vt:lpstr>Different Scenarios </vt:lpstr>
      <vt:lpstr>Overall</vt:lpstr>
      <vt:lpstr>Evaluation</vt:lpstr>
      <vt:lpstr>Evaluation</vt:lpstr>
      <vt:lpstr>Discussion</vt:lpstr>
      <vt:lpstr>Conclusions</vt:lpstr>
      <vt:lpstr>Descoberta de Conhecimento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Esquema de Título</dc:title>
  <dc:creator>Marcos Luís</dc:creator>
  <cp:lastModifiedBy>João Nuno Gomes Rodrigues de Almeida</cp:lastModifiedBy>
  <cp:revision>175</cp:revision>
  <dcterms:created xsi:type="dcterms:W3CDTF">2018-04-23T09:53:30Z</dcterms:created>
  <dcterms:modified xsi:type="dcterms:W3CDTF">2018-06-11T08:23:40Z</dcterms:modified>
</cp:coreProperties>
</file>