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68" r:id="rId4"/>
    <p:sldId id="258" r:id="rId5"/>
    <p:sldId id="267" r:id="rId6"/>
    <p:sldId id="260" r:id="rId7"/>
    <p:sldId id="259" r:id="rId8"/>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édio 2 - Destaqu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howGuides="1">
      <p:cViewPr varScale="1">
        <p:scale>
          <a:sx n="88" d="100"/>
          <a:sy n="88" d="100"/>
        </p:scale>
        <p:origin x="27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rtlCol="0"/>
        <a:lstStyle/>
        <a:p>
          <a:pPr rtl="0"/>
          <a:endParaRPr lang="en-US"/>
        </a:p>
      </dgm:t>
    </dgm:pt>
    <dgm:pt modelId="{C712D637-7FF1-401C-9304-F85D1B95B226}">
      <dgm:prSet phldrT="[Text]"/>
      <dgm:spPr/>
      <dgm:t>
        <a:bodyPr rtlCol="0"/>
        <a:lstStyle/>
        <a:p>
          <a:pPr rtl="0"/>
          <a:r>
            <a:rPr lang="pt-PT" noProof="0" dirty="0"/>
            <a:t>Passo 1</a:t>
          </a:r>
        </a:p>
      </dgm:t>
      <dgm:extLst/>
    </dgm:pt>
    <dgm:pt modelId="{05E1DD5C-7FEF-48F0-9651-C74D082ACBA9}" type="parTrans" cxnId="{9653D664-EC18-40D7-9F5E-3B27A70DCA4D}">
      <dgm:prSet/>
      <dgm:spPr/>
      <dgm:t>
        <a:bodyPr rtlCol="0"/>
        <a:lstStyle/>
        <a:p>
          <a:pPr rtl="0"/>
          <a:endParaRPr lang="en-US"/>
        </a:p>
      </dgm:t>
    </dgm:pt>
    <dgm:pt modelId="{F14B97BF-E90F-4D5A-A42B-6364BCB81249}" type="sibTrans" cxnId="{9653D664-EC18-40D7-9F5E-3B27A70DCA4D}">
      <dgm:prSet/>
      <dgm:spPr/>
      <dgm:t>
        <a:bodyPr rtlCol="0"/>
        <a:lstStyle/>
        <a:p>
          <a:pPr rtl="0"/>
          <a:endParaRPr lang="en-US"/>
        </a:p>
      </dgm:t>
    </dgm:pt>
    <dgm:pt modelId="{743FE7B1-011B-42E6-8768-1EB3E95741FA}">
      <dgm:prSet phldrT="[Text]" custT="1"/>
      <dgm:spPr/>
      <dgm:t>
        <a:bodyPr rtlCol="0"/>
        <a:lstStyle/>
        <a:p>
          <a:pPr rtl="0"/>
          <a:r>
            <a:rPr lang="pt-PT" sz="2000" noProof="0" dirty="0"/>
            <a:t>Descrição da Tarefa</a:t>
          </a:r>
        </a:p>
      </dgm:t>
    </dgm:pt>
    <dgm:pt modelId="{921AFB12-2D70-40FB-8AB1-299E0FF2C5A6}" type="parTrans" cxnId="{6D29C741-1B1E-4EBC-A0C7-F287A8ED285A}">
      <dgm:prSet/>
      <dgm:spPr/>
      <dgm:t>
        <a:bodyPr rtlCol="0"/>
        <a:lstStyle/>
        <a:p>
          <a:pPr rtl="0"/>
          <a:endParaRPr lang="en-US"/>
        </a:p>
      </dgm:t>
    </dgm:pt>
    <dgm:pt modelId="{FFAF77DD-A644-4C36-8908-6204BB0D9268}" type="sibTrans" cxnId="{6D29C741-1B1E-4EBC-A0C7-F287A8ED285A}">
      <dgm:prSet/>
      <dgm:spPr/>
      <dgm:t>
        <a:bodyPr rtlCol="0"/>
        <a:lstStyle/>
        <a:p>
          <a:pPr rtl="0"/>
          <a:endParaRPr lang="en-US"/>
        </a:p>
      </dgm:t>
    </dgm:pt>
    <dgm:pt modelId="{DA33CDF4-5B94-4B92-9E0A-4DFD4CBFAF2D}">
      <dgm:prSet phldrT="[Text]" custT="1"/>
      <dgm:spPr/>
      <dgm:t>
        <a:bodyPr rtlCol="0"/>
        <a:lstStyle/>
        <a:p>
          <a:pPr rtl="0"/>
          <a:r>
            <a:rPr lang="pt-PT" sz="2000" noProof="0" dirty="0"/>
            <a:t>Descrição da Tarefa</a:t>
          </a:r>
        </a:p>
      </dgm:t>
    </dgm:pt>
    <dgm:pt modelId="{B7ECB8E0-4CD3-4804-BE8C-5260A5083C57}" type="parTrans" cxnId="{88A87FA6-C1EB-4109-9B9E-2FE10DE80F14}">
      <dgm:prSet/>
      <dgm:spPr/>
      <dgm:t>
        <a:bodyPr rtlCol="0"/>
        <a:lstStyle/>
        <a:p>
          <a:pPr rtl="0"/>
          <a:endParaRPr lang="en-US"/>
        </a:p>
      </dgm:t>
    </dgm:pt>
    <dgm:pt modelId="{D3EF4DE2-351E-4A5C-980A-1BBDC899AAC2}" type="sibTrans" cxnId="{88A87FA6-C1EB-4109-9B9E-2FE10DE80F14}">
      <dgm:prSet/>
      <dgm:spPr/>
      <dgm:t>
        <a:bodyPr rtlCol="0"/>
        <a:lstStyle/>
        <a:p>
          <a:pPr rtl="0"/>
          <a:endParaRPr lang="en-US"/>
        </a:p>
      </dgm:t>
    </dgm:pt>
    <dgm:pt modelId="{DB6AA457-F75F-415D-BDD5-92045774FE4B}">
      <dgm:prSet phldrT="[Text]"/>
      <dgm:spPr/>
      <dgm:t>
        <a:bodyPr rtlCol="0"/>
        <a:lstStyle/>
        <a:p>
          <a:pPr rtl="0"/>
          <a:r>
            <a:rPr lang="pt-PT" noProof="0" dirty="0"/>
            <a:t>Passo 2</a:t>
          </a:r>
        </a:p>
      </dgm:t>
    </dgm:pt>
    <dgm:pt modelId="{195DBB62-3C1E-4BED-ADB6-6E31CA6ABD63}" type="parTrans" cxnId="{93F76B4F-907D-4630-B1A9-C3BE3C102DFF}">
      <dgm:prSet/>
      <dgm:spPr/>
      <dgm:t>
        <a:bodyPr rtlCol="0"/>
        <a:lstStyle/>
        <a:p>
          <a:pPr rtl="0"/>
          <a:endParaRPr lang="en-US"/>
        </a:p>
      </dgm:t>
    </dgm:pt>
    <dgm:pt modelId="{C684833D-85CC-4010-A138-ABC65E139C69}" type="sibTrans" cxnId="{93F76B4F-907D-4630-B1A9-C3BE3C102DFF}">
      <dgm:prSet/>
      <dgm:spPr/>
      <dgm:t>
        <a:bodyPr rtlCol="0"/>
        <a:lstStyle/>
        <a:p>
          <a:pPr rtl="0"/>
          <a:endParaRPr lang="en-US"/>
        </a:p>
      </dgm:t>
    </dgm:pt>
    <dgm:pt modelId="{99C943DF-AAA4-4E2C-A283-FA2BF761F447}">
      <dgm:prSet phldrT="[Text]" custT="1"/>
      <dgm:spPr/>
      <dgm:t>
        <a:bodyPr rtlCol="0"/>
        <a:lstStyle/>
        <a:p>
          <a:pPr rtl="0"/>
          <a:r>
            <a:rPr lang="pt-PT" sz="2000" noProof="0" dirty="0"/>
            <a:t>Descrição da Tarefa</a:t>
          </a:r>
        </a:p>
      </dgm:t>
    </dgm:pt>
    <dgm:pt modelId="{20F107AF-35DA-4D25-AB35-B8AD821D3FE7}" type="parTrans" cxnId="{F9232B4D-645E-4C93-A5D6-A89B30504327}">
      <dgm:prSet/>
      <dgm:spPr/>
      <dgm:t>
        <a:bodyPr rtlCol="0"/>
        <a:lstStyle/>
        <a:p>
          <a:pPr rtl="0"/>
          <a:endParaRPr lang="en-US"/>
        </a:p>
      </dgm:t>
    </dgm:pt>
    <dgm:pt modelId="{4802CB64-7B32-458C-A9FF-C35C0A51E69A}" type="sibTrans" cxnId="{F9232B4D-645E-4C93-A5D6-A89B30504327}">
      <dgm:prSet/>
      <dgm:spPr/>
      <dgm:t>
        <a:bodyPr rtlCol="0"/>
        <a:lstStyle/>
        <a:p>
          <a:pPr rtl="0"/>
          <a:endParaRPr lang="en-US"/>
        </a:p>
      </dgm:t>
    </dgm:pt>
    <dgm:pt modelId="{3FE03ED9-3066-4E28-8291-0B1764DC85D6}">
      <dgm:prSet phldrT="[Text]" custT="1"/>
      <dgm:spPr/>
      <dgm:t>
        <a:bodyPr rtlCol="0"/>
        <a:lstStyle/>
        <a:p>
          <a:pPr rtl="0"/>
          <a:r>
            <a:rPr lang="pt-PT" sz="2000" noProof="0" dirty="0"/>
            <a:t>Descrição da Tarefa</a:t>
          </a:r>
        </a:p>
      </dgm:t>
    </dgm:pt>
    <dgm:pt modelId="{70F79093-990B-4C69-A0BC-6E28D692D24F}" type="parTrans" cxnId="{EF7A2011-FCAC-41A8-A305-634BF780B59D}">
      <dgm:prSet/>
      <dgm:spPr/>
      <dgm:t>
        <a:bodyPr rtlCol="0"/>
        <a:lstStyle/>
        <a:p>
          <a:pPr rtl="0"/>
          <a:endParaRPr lang="en-US"/>
        </a:p>
      </dgm:t>
    </dgm:pt>
    <dgm:pt modelId="{2D17DCF5-1F10-4F99-AFA5-9D17F12D0A73}" type="sibTrans" cxnId="{EF7A2011-FCAC-41A8-A305-634BF780B59D}">
      <dgm:prSet/>
      <dgm:spPr/>
      <dgm:t>
        <a:bodyPr rtlCol="0"/>
        <a:lstStyle/>
        <a:p>
          <a:pPr rtl="0"/>
          <a:endParaRPr lang="en-US"/>
        </a:p>
      </dgm:t>
    </dgm:pt>
    <dgm:pt modelId="{C3DC95A2-4D92-42C5-966E-8600E4BA31BD}">
      <dgm:prSet phldrT="[Text]"/>
      <dgm:spPr/>
      <dgm:t>
        <a:bodyPr rtlCol="0"/>
        <a:lstStyle/>
        <a:p>
          <a:pPr rtl="0"/>
          <a:r>
            <a:rPr lang="pt-PT" noProof="0" dirty="0"/>
            <a:t>Passo 3</a:t>
          </a:r>
        </a:p>
      </dgm:t>
    </dgm:pt>
    <dgm:pt modelId="{F9D94033-59E5-4228-A5F3-6CB272E77E3B}" type="parTrans" cxnId="{8A476EEB-6A39-4004-AD8C-BD56913E7B26}">
      <dgm:prSet/>
      <dgm:spPr/>
      <dgm:t>
        <a:bodyPr rtlCol="0"/>
        <a:lstStyle/>
        <a:p>
          <a:pPr rtl="0"/>
          <a:endParaRPr lang="en-US"/>
        </a:p>
      </dgm:t>
    </dgm:pt>
    <dgm:pt modelId="{A43E3114-C8AC-4F44-952D-8A0D6A8A6B45}" type="sibTrans" cxnId="{8A476EEB-6A39-4004-AD8C-BD56913E7B26}">
      <dgm:prSet/>
      <dgm:spPr/>
      <dgm:t>
        <a:bodyPr rtlCol="0"/>
        <a:lstStyle/>
        <a:p>
          <a:pPr rtl="0"/>
          <a:endParaRPr lang="en-US"/>
        </a:p>
      </dgm:t>
    </dgm:pt>
    <dgm:pt modelId="{17ACD041-408C-4E7D-B463-7267D32756A1}">
      <dgm:prSet phldrT="[Text]" custT="1"/>
      <dgm:spPr/>
      <dgm:t>
        <a:bodyPr rtlCol="0"/>
        <a:lstStyle/>
        <a:p>
          <a:pPr rtl="0"/>
          <a:r>
            <a:rPr lang="pt-PT" sz="2000" noProof="0" dirty="0"/>
            <a:t>Descrição da Tarefa</a:t>
          </a:r>
        </a:p>
      </dgm:t>
    </dgm:pt>
    <dgm:pt modelId="{209FC651-3F8E-4BF8-8C06-328027667041}" type="parTrans" cxnId="{EBCDDEFB-4955-4864-90AB-7D693BE5DA0A}">
      <dgm:prSet/>
      <dgm:spPr/>
      <dgm:t>
        <a:bodyPr rtlCol="0"/>
        <a:lstStyle/>
        <a:p>
          <a:pPr rtl="0"/>
          <a:endParaRPr lang="en-US"/>
        </a:p>
      </dgm:t>
    </dgm:pt>
    <dgm:pt modelId="{A6AA8096-532A-4378-9BB6-B585B46357E5}" type="sibTrans" cxnId="{EBCDDEFB-4955-4864-90AB-7D693BE5DA0A}">
      <dgm:prSet/>
      <dgm:spPr/>
      <dgm:t>
        <a:bodyPr rtlCol="0"/>
        <a:lstStyle/>
        <a:p>
          <a:pPr rtl="0"/>
          <a:endParaRPr lang="en-US"/>
        </a:p>
      </dgm:t>
    </dgm:pt>
    <dgm:pt modelId="{B5387FF0-0982-441E-9F8E-19335142671C}">
      <dgm:prSet phldrT="[Text]" custT="1"/>
      <dgm:spPr/>
      <dgm:t>
        <a:bodyPr rtlCol="0"/>
        <a:lstStyle/>
        <a:p>
          <a:pPr rtl="0"/>
          <a:r>
            <a:rPr lang="pt-PT" sz="2000" noProof="0" dirty="0"/>
            <a:t>Descrição da Tarefa</a:t>
          </a:r>
        </a:p>
      </dgm:t>
    </dgm:pt>
    <dgm:pt modelId="{FE9534D2-E5E4-4494-A37E-5724362DB3AC}" type="parTrans" cxnId="{7F70C7BE-72E8-441E-B7CF-522ADEA91ECB}">
      <dgm:prSet/>
      <dgm:spPr/>
      <dgm:t>
        <a:bodyPr rtlCol="0"/>
        <a:lstStyle/>
        <a:p>
          <a:pPr rtl="0"/>
          <a:endParaRPr lang="en-US"/>
        </a:p>
      </dgm:t>
    </dgm:pt>
    <dgm:pt modelId="{0DB486FB-DB2E-4894-89D1-AA4679580390}" type="sibTrans" cxnId="{7F70C7BE-72E8-441E-B7CF-522ADEA91ECB}">
      <dgm:prSet/>
      <dgm:spPr/>
      <dgm:t>
        <a:bodyPr rtlCol="0"/>
        <a:lstStyle/>
        <a:p>
          <a:pPr rtl="0"/>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rtlCol="0" anchor="ctr" anchorCtr="0">
          <a:noAutofit/>
        </a:bodyPr>
        <a:lstStyle/>
        <a:p>
          <a:pPr marL="0" lvl="0" indent="0" algn="ctr" defTabSz="977900" rtl="0">
            <a:lnSpc>
              <a:spcPct val="90000"/>
            </a:lnSpc>
            <a:spcBef>
              <a:spcPct val="0"/>
            </a:spcBef>
            <a:spcAft>
              <a:spcPct val="35000"/>
            </a:spcAft>
            <a:buNone/>
          </a:pPr>
          <a:r>
            <a:rPr lang="pt-PT" sz="2200" kern="1200" noProof="0" dirty="0"/>
            <a:t>Passo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rtlCol="0" anchor="ctr" anchorCtr="0">
          <a:noAutofit/>
        </a:bodyPr>
        <a:lstStyle/>
        <a:p>
          <a:pPr marL="0" lvl="0" indent="0" algn="ctr" defTabSz="889000" rtl="0">
            <a:lnSpc>
              <a:spcPct val="90000"/>
            </a:lnSpc>
            <a:spcBef>
              <a:spcPct val="0"/>
            </a:spcBef>
            <a:spcAft>
              <a:spcPct val="35000"/>
            </a:spcAft>
            <a:buNone/>
          </a:pPr>
          <a:r>
            <a:rPr lang="pt-PT" sz="2000" kern="1200" noProof="0" dirty="0"/>
            <a:t>Descrição da Tarefa</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rtlCol="0" anchor="ctr" anchorCtr="0">
          <a:noAutofit/>
        </a:bodyPr>
        <a:lstStyle/>
        <a:p>
          <a:pPr marL="0" lvl="0" indent="0" algn="ctr" defTabSz="889000" rtl="0">
            <a:lnSpc>
              <a:spcPct val="90000"/>
            </a:lnSpc>
            <a:spcBef>
              <a:spcPct val="0"/>
            </a:spcBef>
            <a:spcAft>
              <a:spcPct val="35000"/>
            </a:spcAft>
            <a:buNone/>
          </a:pPr>
          <a:r>
            <a:rPr lang="pt-PT" sz="2000" kern="1200" noProof="0" dirty="0"/>
            <a:t>Descrição da Tarefa</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rtlCol="0" anchor="ctr" anchorCtr="0">
          <a:noAutofit/>
        </a:bodyPr>
        <a:lstStyle/>
        <a:p>
          <a:pPr marL="0" lvl="0" indent="0" algn="ctr" defTabSz="977900" rtl="0">
            <a:lnSpc>
              <a:spcPct val="90000"/>
            </a:lnSpc>
            <a:spcBef>
              <a:spcPct val="0"/>
            </a:spcBef>
            <a:spcAft>
              <a:spcPct val="35000"/>
            </a:spcAft>
            <a:buNone/>
          </a:pPr>
          <a:r>
            <a:rPr lang="pt-PT" sz="2200" kern="1200" noProof="0" dirty="0"/>
            <a:t>Passo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rtlCol="0" anchor="ctr" anchorCtr="0">
          <a:noAutofit/>
        </a:bodyPr>
        <a:lstStyle/>
        <a:p>
          <a:pPr marL="0" lvl="0" indent="0" algn="ctr" defTabSz="889000" rtl="0">
            <a:lnSpc>
              <a:spcPct val="90000"/>
            </a:lnSpc>
            <a:spcBef>
              <a:spcPct val="0"/>
            </a:spcBef>
            <a:spcAft>
              <a:spcPct val="35000"/>
            </a:spcAft>
            <a:buNone/>
          </a:pPr>
          <a:r>
            <a:rPr lang="pt-PT" sz="2000" kern="1200" noProof="0" dirty="0"/>
            <a:t>Descrição da Tarefa</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rtlCol="0" anchor="ctr" anchorCtr="0">
          <a:noAutofit/>
        </a:bodyPr>
        <a:lstStyle/>
        <a:p>
          <a:pPr marL="0" lvl="0" indent="0" algn="ctr" defTabSz="889000" rtl="0">
            <a:lnSpc>
              <a:spcPct val="90000"/>
            </a:lnSpc>
            <a:spcBef>
              <a:spcPct val="0"/>
            </a:spcBef>
            <a:spcAft>
              <a:spcPct val="35000"/>
            </a:spcAft>
            <a:buNone/>
          </a:pPr>
          <a:r>
            <a:rPr lang="pt-PT" sz="2000" kern="1200" noProof="0" dirty="0"/>
            <a:t>Descrição da Tarefa</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rtlCol="0" anchor="ctr" anchorCtr="0">
          <a:noAutofit/>
        </a:bodyPr>
        <a:lstStyle/>
        <a:p>
          <a:pPr marL="0" lvl="0" indent="0" algn="ctr" defTabSz="977900" rtl="0">
            <a:lnSpc>
              <a:spcPct val="90000"/>
            </a:lnSpc>
            <a:spcBef>
              <a:spcPct val="0"/>
            </a:spcBef>
            <a:spcAft>
              <a:spcPct val="35000"/>
            </a:spcAft>
            <a:buNone/>
          </a:pPr>
          <a:r>
            <a:rPr lang="pt-PT" sz="2200" kern="1200" noProof="0" dirty="0"/>
            <a:t>Passo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rtlCol="0" anchor="ctr" anchorCtr="0">
          <a:noAutofit/>
        </a:bodyPr>
        <a:lstStyle/>
        <a:p>
          <a:pPr marL="0" lvl="0" indent="0" algn="ctr" defTabSz="889000" rtl="0">
            <a:lnSpc>
              <a:spcPct val="90000"/>
            </a:lnSpc>
            <a:spcBef>
              <a:spcPct val="0"/>
            </a:spcBef>
            <a:spcAft>
              <a:spcPct val="35000"/>
            </a:spcAft>
            <a:buNone/>
          </a:pPr>
          <a:r>
            <a:rPr lang="pt-PT" sz="2000" kern="1200" noProof="0" dirty="0"/>
            <a:t>Descrição da Tarefa</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rtlCol="0" anchor="ctr" anchorCtr="0">
          <a:noAutofit/>
        </a:bodyPr>
        <a:lstStyle/>
        <a:p>
          <a:pPr marL="0" lvl="0" indent="0" algn="ctr" defTabSz="889000" rtl="0">
            <a:lnSpc>
              <a:spcPct val="90000"/>
            </a:lnSpc>
            <a:spcBef>
              <a:spcPct val="0"/>
            </a:spcBef>
            <a:spcAft>
              <a:spcPct val="35000"/>
            </a:spcAft>
            <a:buNone/>
          </a:pPr>
          <a:r>
            <a:rPr lang="pt-PT" sz="2000" kern="1200" noProof="0" dirty="0"/>
            <a:t>Descrição da Tarefa</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e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D477ECE-13D7-44A7-ADFF-277C78C5595C}" type="datetime1">
              <a:rPr lang="pt-PT" smtClean="0"/>
              <a:t>26/04/2018</a:t>
            </a:fld>
            <a:endParaRPr lang="pt-PT" dirty="0"/>
          </a:p>
        </p:txBody>
      </p:sp>
      <p:sp>
        <p:nvSpPr>
          <p:cNvPr id="4" name="Marcador de Posição de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e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pt-PT" smtClean="0"/>
              <a:t>‹nº›</a:t>
            </a:fld>
            <a:endParaRPr lang="pt-PT"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FD8EEDA-499B-4574-8E4B-F85DF33A79A5}" type="datetime1">
              <a:rPr lang="pt-PT" noProof="0" smtClean="0"/>
              <a:t>26/04/2018</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e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e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pt-PT" noProof="0" smtClean="0"/>
              <a:t>‹nº›</a:t>
            </a:fld>
            <a:endParaRPr lang="pt-PT" noProof="0"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1</a:t>
            </a:fld>
            <a:endParaRPr lang="pt-PT" dirty="0"/>
          </a:p>
        </p:txBody>
      </p:sp>
    </p:spTree>
    <p:extLst>
      <p:ext uri="{BB962C8B-B14F-4D97-AF65-F5344CB8AC3E}">
        <p14:creationId xmlns:p14="http://schemas.microsoft.com/office/powerpoint/2010/main" val="251460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2</a:t>
            </a:fld>
            <a:endParaRPr lang="pt-PT" dirty="0"/>
          </a:p>
        </p:txBody>
      </p:sp>
    </p:spTree>
    <p:extLst>
      <p:ext uri="{BB962C8B-B14F-4D97-AF65-F5344CB8AC3E}">
        <p14:creationId xmlns:p14="http://schemas.microsoft.com/office/powerpoint/2010/main" val="132126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4</a:t>
            </a:fld>
            <a:endParaRPr lang="pt-PT" dirty="0"/>
          </a:p>
        </p:txBody>
      </p:sp>
    </p:spTree>
    <p:extLst>
      <p:ext uri="{BB962C8B-B14F-4D97-AF65-F5344CB8AC3E}">
        <p14:creationId xmlns:p14="http://schemas.microsoft.com/office/powerpoint/2010/main" val="324706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6</a:t>
            </a:fld>
            <a:endParaRPr lang="pt-PT" dirty="0"/>
          </a:p>
        </p:txBody>
      </p:sp>
    </p:spTree>
    <p:extLst>
      <p:ext uri="{BB962C8B-B14F-4D97-AF65-F5344CB8AC3E}">
        <p14:creationId xmlns:p14="http://schemas.microsoft.com/office/powerpoint/2010/main" val="302085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7</a:t>
            </a:fld>
            <a:endParaRPr lang="pt-PT" dirty="0"/>
          </a:p>
        </p:txBody>
      </p:sp>
    </p:spTree>
    <p:extLst>
      <p:ext uri="{BB962C8B-B14F-4D97-AF65-F5344CB8AC3E}">
        <p14:creationId xmlns:p14="http://schemas.microsoft.com/office/powerpoint/2010/main" val="239120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noProof="0"/>
              <a:t>Clique para editar o estilo de subtítulo do Modelo Global</a:t>
            </a:r>
            <a:endParaRPr lang="pt-PT" noProof="0" dirty="0"/>
          </a:p>
        </p:txBody>
      </p:sp>
      <p:pic>
        <p:nvPicPr>
          <p:cNvPr id="7" name="Imagem 6" descr="Linha EC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B0E4B43C-41BE-413C-A243-FF747E595FC5}" type="datetime1">
              <a:rPr lang="pt-PT" noProof="0" smtClean="0"/>
              <a:t>26/04/2018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tângulo 6" descr="Retângulo"/>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Vertical 1"/>
          <p:cNvSpPr>
            <a:spLocks noGrp="1"/>
          </p:cNvSpPr>
          <p:nvPr>
            <p:ph type="title" orient="vert"/>
          </p:nvPr>
        </p:nvSpPr>
        <p:spPr>
          <a:xfrm>
            <a:off x="10058399" y="457201"/>
            <a:ext cx="2057401" cy="5943600"/>
          </a:xfrm>
        </p:spPr>
        <p:txBody>
          <a:bodyPr vert="eaVert"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609600" y="457200"/>
            <a:ext cx="9067800" cy="5943599"/>
          </a:xfrm>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4A4F9801-BBB4-4713-A115-17688B349492}" type="datetime1">
              <a:rPr lang="pt-PT" noProof="0" smtClean="0"/>
              <a:t>26/04/2018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lvl5pPr>
              <a:defRPr/>
            </a:lvl5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C91D62CF-8D4A-4CAC-9D05-D426BF194063}" type="datetime1">
              <a:rPr lang="pt-PT" noProof="0" smtClean="0"/>
              <a:t>26/04/2018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abeçalho da Secção">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tângulo 6" descr="Retângulo"/>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a:t>Editar os estilos de texto do Modelo Global</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0668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Conteúdo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5" name="Marcador de Posição de Data 4"/>
          <p:cNvSpPr>
            <a:spLocks noGrp="1"/>
          </p:cNvSpPr>
          <p:nvPr>
            <p:ph type="dt" sz="half" idx="10"/>
          </p:nvPr>
        </p:nvSpPr>
        <p:spPr/>
        <p:txBody>
          <a:bodyPr rtlCol="0"/>
          <a:lstStyle/>
          <a:p>
            <a:pPr rtl="0"/>
            <a:fld id="{B699EE97-9EDC-49CF-A25B-A4400DC434EC}" type="datetime1">
              <a:rPr lang="pt-PT" noProof="0" smtClean="0"/>
              <a:t>26/04/2018</a:t>
            </a:fld>
            <a:endParaRPr lang="pt-PT" noProof="0" dirty="0"/>
          </a:p>
        </p:txBody>
      </p:sp>
      <p:sp>
        <p:nvSpPr>
          <p:cNvPr id="7" name="Marcador de Posição de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4" name="Marcador de Posição de Conteúdo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Texto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6" name="Marcador de Posição de Conteúdo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8" name="Marcador de Posição de Rodapé 7"/>
          <p:cNvSpPr>
            <a:spLocks noGrp="1"/>
          </p:cNvSpPr>
          <p:nvPr>
            <p:ph type="ftr" sz="quarter" idx="11"/>
          </p:nvPr>
        </p:nvSpPr>
        <p:spPr/>
        <p:txBody>
          <a:bodyPr rtlCol="0"/>
          <a:lstStyle/>
          <a:p>
            <a:pPr rtl="0"/>
            <a:endParaRPr lang="pt-PT" noProof="0" dirty="0"/>
          </a:p>
        </p:txBody>
      </p:sp>
      <p:sp>
        <p:nvSpPr>
          <p:cNvPr id="7" name="Marcador de Posição de Data 6"/>
          <p:cNvSpPr>
            <a:spLocks noGrp="1"/>
          </p:cNvSpPr>
          <p:nvPr>
            <p:ph type="dt" sz="half" idx="10"/>
          </p:nvPr>
        </p:nvSpPr>
        <p:spPr/>
        <p:txBody>
          <a:bodyPr rtlCol="0"/>
          <a:lstStyle/>
          <a:p>
            <a:pPr rtl="0"/>
            <a:fld id="{DF5AB5E8-460E-419C-A0C7-F6293A6FFC44}" type="datetime1">
              <a:rPr lang="pt-PT" noProof="0" smtClean="0"/>
              <a:t>26/04/2018</a:t>
            </a:fld>
            <a:endParaRPr lang="pt-PT" noProof="0" dirty="0"/>
          </a:p>
        </p:txBody>
      </p:sp>
      <p:sp>
        <p:nvSpPr>
          <p:cNvPr id="9" name="Marcador de Posição de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4" name="Marcador de Posição de Rodapé 3"/>
          <p:cNvSpPr>
            <a:spLocks noGrp="1"/>
          </p:cNvSpPr>
          <p:nvPr>
            <p:ph type="ftr" sz="quarter" idx="11"/>
          </p:nvPr>
        </p:nvSpPr>
        <p:spPr/>
        <p:txBody>
          <a:bodyPr rtlCol="0"/>
          <a:lstStyle/>
          <a:p>
            <a:pPr rtl="0"/>
            <a:endParaRPr lang="pt-PT" noProof="0" dirty="0"/>
          </a:p>
        </p:txBody>
      </p:sp>
      <p:sp>
        <p:nvSpPr>
          <p:cNvPr id="3" name="Marcador de Posição de Data 2"/>
          <p:cNvSpPr>
            <a:spLocks noGrp="1"/>
          </p:cNvSpPr>
          <p:nvPr>
            <p:ph type="dt" sz="half" idx="10"/>
          </p:nvPr>
        </p:nvSpPr>
        <p:spPr/>
        <p:txBody>
          <a:bodyPr rtlCol="0"/>
          <a:lstStyle/>
          <a:p>
            <a:pPr rtl="0"/>
            <a:fld id="{D30354C8-B3F3-4C86-9738-8A777E696615}" type="datetime1">
              <a:rPr lang="pt-PT" noProof="0" smtClean="0"/>
              <a:t>26/04/2018</a:t>
            </a:fld>
            <a:endParaRPr lang="pt-PT" noProof="0" dirty="0"/>
          </a:p>
        </p:txBody>
      </p:sp>
      <p:sp>
        <p:nvSpPr>
          <p:cNvPr id="5" name="Marcador de Posição de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Marcador de Posição de Rodapé 2"/>
          <p:cNvSpPr>
            <a:spLocks noGrp="1"/>
          </p:cNvSpPr>
          <p:nvPr>
            <p:ph type="ftr" sz="quarter" idx="11"/>
          </p:nvPr>
        </p:nvSpPr>
        <p:spPr/>
        <p:txBody>
          <a:bodyPr rtlCol="0"/>
          <a:lstStyle/>
          <a:p>
            <a:pPr rtl="0"/>
            <a:endParaRPr lang="pt-PT" noProof="0" dirty="0"/>
          </a:p>
        </p:txBody>
      </p:sp>
      <p:sp>
        <p:nvSpPr>
          <p:cNvPr id="2" name="Marcador de Posição de Data 1"/>
          <p:cNvSpPr>
            <a:spLocks noGrp="1"/>
          </p:cNvSpPr>
          <p:nvPr>
            <p:ph type="dt" sz="half" idx="10"/>
          </p:nvPr>
        </p:nvSpPr>
        <p:spPr/>
        <p:txBody>
          <a:bodyPr rtlCol="0"/>
          <a:lstStyle/>
          <a:p>
            <a:pPr rtl="0"/>
            <a:fld id="{B48B2760-DD1B-4E1E-BAB7-2B08D9870EC4}" type="datetime1">
              <a:rPr lang="pt-PT" noProof="0" smtClean="0"/>
              <a:t>26/04/2018</a:t>
            </a:fld>
            <a:endParaRPr lang="pt-PT" noProof="0" dirty="0"/>
          </a:p>
        </p:txBody>
      </p:sp>
      <p:sp>
        <p:nvSpPr>
          <p:cNvPr id="4" name="Marcador de Posição de Número do Diapositivo 3"/>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270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609600" y="457201"/>
            <a:ext cx="5943600" cy="5943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Texto 3"/>
          <p:cNvSpPr>
            <a:spLocks noGrp="1"/>
          </p:cNvSpPr>
          <p:nvPr>
            <p:ph type="body" sz="half" idx="2"/>
          </p:nvPr>
        </p:nvSpPr>
        <p:spPr>
          <a:xfrm>
            <a:off x="7632699" y="5029200"/>
            <a:ext cx="3932237" cy="1371600"/>
          </a:xfrm>
        </p:spPr>
        <p:txBody>
          <a:bodyPr rtlCol="0">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524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Imagem 2" descr="Um marcador de posição vazio para adicionar uma imagem. Clique no marcador de posição e selecione a imagem que pretende adicionar."/>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e Texto 3"/>
          <p:cNvSpPr>
            <a:spLocks noGrp="1"/>
          </p:cNvSpPr>
          <p:nvPr>
            <p:ph type="body" sz="half" idx="2"/>
          </p:nvPr>
        </p:nvSpPr>
        <p:spPr>
          <a:xfrm>
            <a:off x="7635240" y="5029200"/>
            <a:ext cx="3932237" cy="137464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a vermelha" descr="Barra vermelha"/>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Marcador de Posição de Título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pt-PT" noProof="0" dirty="0"/>
              <a:t>Clique para editar o estilo</a:t>
            </a:r>
          </a:p>
        </p:txBody>
      </p:sp>
      <p:sp>
        <p:nvSpPr>
          <p:cNvPr id="3" name="Marcador de Posição de Texto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e Rodapé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pt-PT" noProof="0" dirty="0"/>
          </a:p>
        </p:txBody>
      </p:sp>
      <p:sp>
        <p:nvSpPr>
          <p:cNvPr id="4" name="Marcador de Posição de Data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D8213EFD-922D-4DD4-A30D-E82F6A5B98D9}" type="datetime1">
              <a:rPr lang="pt-PT" noProof="0" smtClean="0"/>
              <a:t>26/04/2018</a:t>
            </a:fld>
            <a:endParaRPr lang="pt-PT" noProof="0" dirty="0"/>
          </a:p>
        </p:txBody>
      </p:sp>
      <p:sp>
        <p:nvSpPr>
          <p:cNvPr id="6" name="Marcador de Posição de Número do Diapositivo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err="1"/>
              <a:t>Dataset</a:t>
            </a:r>
            <a:r>
              <a:rPr lang="pt-PT" dirty="0"/>
              <a: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err="1"/>
              <a:t>Introduction</a:t>
            </a:r>
            <a:r>
              <a:rPr lang="pt-PT" dirty="0"/>
              <a:t> (Business </a:t>
            </a:r>
            <a:r>
              <a:rPr lang="pt-PT" dirty="0" err="1"/>
              <a:t>Understanding</a:t>
            </a:r>
            <a:r>
              <a:rPr lang="pt-PT" dirty="0"/>
              <a:t>)</a:t>
            </a:r>
          </a:p>
        </p:txBody>
      </p:sp>
      <p:sp>
        <p:nvSpPr>
          <p:cNvPr id="3" name="Marcador de Posição de Conteúdo 2"/>
          <p:cNvSpPr>
            <a:spLocks noGrp="1"/>
          </p:cNvSpPr>
          <p:nvPr>
            <p:ph idx="1"/>
          </p:nvPr>
        </p:nvSpPr>
        <p:spPr>
          <a:xfrm>
            <a:off x="1524000" y="1988840"/>
            <a:ext cx="9144000" cy="4572001"/>
          </a:xfrm>
        </p:spPr>
        <p:txBody>
          <a:bodyPr rtlCol="0">
            <a:normAutofit lnSpcReduction="10000"/>
          </a:bodyPr>
          <a:lstStyle/>
          <a:p>
            <a:pPr marL="0" indent="0" algn="just">
              <a:buNone/>
            </a:pPr>
            <a:r>
              <a:rPr lang="pt-PT" sz="2000" dirty="0" err="1"/>
              <a:t>Health</a:t>
            </a:r>
            <a:r>
              <a:rPr lang="pt-PT" sz="2000" dirty="0"/>
              <a:t> </a:t>
            </a:r>
            <a:r>
              <a:rPr lang="pt-PT" sz="2000" dirty="0" err="1"/>
              <a:t>studies</a:t>
            </a:r>
            <a:r>
              <a:rPr lang="pt-PT" sz="2000" dirty="0"/>
              <a:t> are some </a:t>
            </a:r>
            <a:r>
              <a:rPr lang="pt-PT" sz="2000" dirty="0" err="1"/>
              <a:t>of</a:t>
            </a:r>
            <a:r>
              <a:rPr lang="pt-PT" sz="2000" dirty="0"/>
              <a:t> </a:t>
            </a:r>
            <a:r>
              <a:rPr lang="pt-PT" sz="2000" dirty="0" err="1"/>
              <a:t>the</a:t>
            </a:r>
            <a:r>
              <a:rPr lang="pt-PT" sz="2000" dirty="0"/>
              <a:t> more </a:t>
            </a:r>
            <a:r>
              <a:rPr lang="pt-PT" sz="2000" dirty="0" err="1"/>
              <a:t>complex</a:t>
            </a:r>
            <a:r>
              <a:rPr lang="pt-PT" sz="2000" dirty="0"/>
              <a:t>, </a:t>
            </a:r>
            <a:r>
              <a:rPr lang="pt-PT" sz="2000" dirty="0" err="1"/>
              <a:t>specially</a:t>
            </a:r>
            <a:r>
              <a:rPr lang="pt-PT" sz="2000" dirty="0"/>
              <a:t> </a:t>
            </a:r>
            <a:r>
              <a:rPr lang="pt-PT" sz="2000" dirty="0" err="1"/>
              <a:t>because</a:t>
            </a:r>
            <a:r>
              <a:rPr lang="pt-PT" sz="2000" dirty="0"/>
              <a:t> </a:t>
            </a:r>
            <a:r>
              <a:rPr lang="pt-PT" sz="2000" dirty="0" err="1"/>
              <a:t>of</a:t>
            </a:r>
            <a:r>
              <a:rPr lang="pt-PT" sz="2000" dirty="0"/>
              <a:t> </a:t>
            </a:r>
            <a:r>
              <a:rPr lang="pt-PT" sz="2000" dirty="0" err="1"/>
              <a:t>the</a:t>
            </a:r>
            <a:r>
              <a:rPr lang="pt-PT" sz="2000" dirty="0"/>
              <a:t> </a:t>
            </a:r>
            <a:r>
              <a:rPr lang="pt-PT" sz="2000" dirty="0" err="1"/>
              <a:t>envolvement</a:t>
            </a:r>
            <a:r>
              <a:rPr lang="pt-PT" sz="2000" dirty="0"/>
              <a:t> </a:t>
            </a:r>
            <a:r>
              <a:rPr lang="pt-PT" sz="2000" dirty="0" err="1"/>
              <a:t>of</a:t>
            </a:r>
            <a:r>
              <a:rPr lang="pt-PT" sz="2000" dirty="0"/>
              <a:t> </a:t>
            </a:r>
            <a:r>
              <a:rPr lang="pt-PT" sz="2000" dirty="0" err="1"/>
              <a:t>different</a:t>
            </a:r>
            <a:r>
              <a:rPr lang="pt-PT" sz="2000" dirty="0"/>
              <a:t> </a:t>
            </a:r>
            <a:r>
              <a:rPr lang="en-GB" sz="2000" dirty="0"/>
              <a:t>areas. Applying essays and studies like this one, give great support to the community by helping the professionals involved in different stages such as diagnostic, treatment and general lookover of each patient situation.</a:t>
            </a:r>
          </a:p>
          <a:p>
            <a:pPr marL="0" indent="0" algn="just">
              <a:buNone/>
            </a:pPr>
            <a:r>
              <a:rPr lang="en-GB" sz="2000" dirty="0"/>
              <a:t>In our case, we believe our work will help patients and medical staff, by studying certain patterns found in the former and the way each one deals with a specific disease: breast cancer.</a:t>
            </a:r>
          </a:p>
          <a:p>
            <a:pPr marL="0" indent="0" algn="just">
              <a:buNone/>
            </a:pPr>
            <a:r>
              <a:rPr lang="en-GB" sz="2000" dirty="0"/>
              <a:t> Breast cancer is the 3</a:t>
            </a:r>
            <a:r>
              <a:rPr lang="en-GB" sz="2000" baseline="30000" dirty="0"/>
              <a:t>rd</a:t>
            </a:r>
            <a:r>
              <a:rPr lang="en-GB" sz="2000" dirty="0"/>
              <a:t> most common type of cancer among all individuals, and the most common type among women. Fortunately the survival rate of this type of cancer as increased during the last 40 years, and it currently stands at a rate of 93% chance of survival over a period of five years.</a:t>
            </a:r>
          </a:p>
          <a:p>
            <a:pPr marL="0" indent="0" algn="just">
              <a:buNone/>
            </a:pPr>
            <a:r>
              <a:rPr lang="en-GB" sz="2000" dirty="0"/>
              <a:t>Cancer is a disease that causes abnormal cell growth in a certain body tissue that has the potential to spread to other body parts.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dirty="0"/>
              <a:t>Business </a:t>
            </a:r>
            <a:r>
              <a:rPr lang="pt-PT" dirty="0" err="1"/>
              <a:t>Understanding</a:t>
            </a:r>
            <a:endParaRPr lang="pt-PT" dirty="0"/>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p:txBody>
          <a:bodyPr/>
          <a:lstStyle/>
          <a:p>
            <a:pPr marL="0" indent="0">
              <a:buNone/>
            </a:pPr>
            <a:r>
              <a:rPr lang="pt-PT" dirty="0" err="1"/>
              <a:t>Our</a:t>
            </a:r>
            <a:r>
              <a:rPr lang="pt-PT" dirty="0"/>
              <a:t> </a:t>
            </a:r>
            <a:r>
              <a:rPr lang="pt-PT" dirty="0" err="1"/>
              <a:t>dataset</a:t>
            </a:r>
            <a:r>
              <a:rPr lang="pt-PT" dirty="0"/>
              <a:t> </a:t>
            </a:r>
            <a:r>
              <a:rPr lang="pt-PT" dirty="0" err="1"/>
              <a:t>deals</a:t>
            </a:r>
            <a:r>
              <a:rPr lang="pt-PT" dirty="0"/>
              <a:t> </a:t>
            </a:r>
            <a:r>
              <a:rPr lang="pt-PT" dirty="0" err="1"/>
              <a:t>with</a:t>
            </a:r>
            <a:r>
              <a:rPr lang="pt-PT" dirty="0"/>
              <a:t> </a:t>
            </a:r>
            <a:r>
              <a:rPr lang="pt-PT" dirty="0" err="1"/>
              <a:t>the</a:t>
            </a:r>
            <a:r>
              <a:rPr lang="pt-PT" dirty="0"/>
              <a:t> </a:t>
            </a:r>
            <a:r>
              <a:rPr lang="pt-PT" dirty="0" err="1"/>
              <a:t>numerous</a:t>
            </a:r>
            <a:r>
              <a:rPr lang="pt-PT" dirty="0"/>
              <a:t> </a:t>
            </a:r>
            <a:r>
              <a:rPr lang="pt-PT" dirty="0" err="1"/>
              <a:t>information</a:t>
            </a:r>
            <a:r>
              <a:rPr lang="pt-PT" dirty="0"/>
              <a:t> </a:t>
            </a:r>
            <a:r>
              <a:rPr lang="pt-PT" dirty="0" err="1"/>
              <a:t>found</a:t>
            </a:r>
            <a:r>
              <a:rPr lang="pt-PT" dirty="0"/>
              <a:t> in 176 cases </a:t>
            </a:r>
            <a:r>
              <a:rPr lang="pt-PT" dirty="0" err="1"/>
              <a:t>of</a:t>
            </a:r>
            <a:r>
              <a:rPr lang="pt-PT" dirty="0"/>
              <a:t> </a:t>
            </a:r>
            <a:r>
              <a:rPr lang="pt-PT" dirty="0" err="1"/>
              <a:t>breast</a:t>
            </a:r>
            <a:r>
              <a:rPr lang="pt-PT" dirty="0"/>
              <a:t> </a:t>
            </a:r>
            <a:r>
              <a:rPr lang="pt-PT" dirty="0" err="1"/>
              <a:t>cancer</a:t>
            </a:r>
            <a:r>
              <a:rPr lang="pt-PT" dirty="0"/>
              <a:t>. </a:t>
            </a:r>
            <a:r>
              <a:rPr lang="pt-PT" dirty="0" err="1"/>
              <a:t>It</a:t>
            </a:r>
            <a:r>
              <a:rPr lang="pt-PT" dirty="0"/>
              <a:t> </a:t>
            </a:r>
            <a:r>
              <a:rPr lang="pt-PT" dirty="0" err="1"/>
              <a:t>provides</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personal</a:t>
            </a:r>
            <a:r>
              <a:rPr lang="pt-PT" dirty="0"/>
              <a:t> </a:t>
            </a:r>
            <a:r>
              <a:rPr lang="pt-PT" dirty="0" err="1"/>
              <a:t>history</a:t>
            </a:r>
            <a:r>
              <a:rPr lang="pt-PT" dirty="0"/>
              <a:t> </a:t>
            </a:r>
            <a:r>
              <a:rPr lang="pt-PT" dirty="0" err="1"/>
              <a:t>of</a:t>
            </a:r>
            <a:r>
              <a:rPr lang="pt-PT" dirty="0"/>
              <a:t> </a:t>
            </a:r>
            <a:r>
              <a:rPr lang="pt-PT" dirty="0" err="1"/>
              <a:t>each</a:t>
            </a:r>
            <a:r>
              <a:rPr lang="pt-PT" dirty="0"/>
              <a:t> </a:t>
            </a:r>
            <a:r>
              <a:rPr lang="pt-PT" dirty="0" err="1"/>
              <a:t>patient</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treatmente</a:t>
            </a:r>
            <a:r>
              <a:rPr lang="pt-PT" dirty="0"/>
              <a:t> </a:t>
            </a:r>
            <a:r>
              <a:rPr lang="pt-PT" dirty="0" err="1"/>
              <a:t>each</a:t>
            </a:r>
            <a:r>
              <a:rPr lang="pt-PT" dirty="0"/>
              <a:t> </a:t>
            </a:r>
            <a:r>
              <a:rPr lang="pt-PT" dirty="0" err="1"/>
              <a:t>one</a:t>
            </a:r>
            <a:r>
              <a:rPr lang="pt-PT" dirty="0"/>
              <a:t> </a:t>
            </a:r>
            <a:r>
              <a:rPr lang="pt-PT" dirty="0" err="1"/>
              <a:t>received</a:t>
            </a:r>
            <a:r>
              <a:rPr lang="pt-PT" dirty="0"/>
              <a:t> </a:t>
            </a:r>
            <a:r>
              <a:rPr lang="pt-PT" dirty="0" err="1"/>
              <a:t>and</a:t>
            </a:r>
            <a:r>
              <a:rPr lang="pt-PT" dirty="0"/>
              <a:t> </a:t>
            </a:r>
            <a:r>
              <a:rPr lang="pt-PT" dirty="0" err="1"/>
              <a:t>the</a:t>
            </a:r>
            <a:r>
              <a:rPr lang="pt-PT" dirty="0"/>
              <a:t> </a:t>
            </a:r>
            <a:r>
              <a:rPr lang="pt-PT" dirty="0" err="1"/>
              <a:t>postoperative</a:t>
            </a:r>
            <a:r>
              <a:rPr lang="pt-PT" dirty="0"/>
              <a:t> </a:t>
            </a:r>
            <a:r>
              <a:rPr lang="pt-PT" dirty="0" err="1"/>
              <a:t>complications</a:t>
            </a:r>
            <a:r>
              <a:rPr lang="pt-PT" dirty="0"/>
              <a:t> </a:t>
            </a:r>
            <a:r>
              <a:rPr lang="pt-PT" dirty="0" err="1"/>
              <a:t>that</a:t>
            </a:r>
            <a:r>
              <a:rPr lang="pt-PT" dirty="0"/>
              <a:t> </a:t>
            </a:r>
            <a:r>
              <a:rPr lang="pt-PT" dirty="0" err="1"/>
              <a:t>may</a:t>
            </a:r>
            <a:r>
              <a:rPr lang="pt-PT" dirty="0"/>
              <a:t> </a:t>
            </a:r>
            <a:r>
              <a:rPr lang="pt-PT" dirty="0" err="1"/>
              <a:t>have</a:t>
            </a:r>
            <a:r>
              <a:rPr lang="pt-PT" dirty="0"/>
              <a:t> </a:t>
            </a:r>
            <a:r>
              <a:rPr lang="pt-PT" dirty="0" err="1"/>
              <a:t>arised</a:t>
            </a:r>
            <a:r>
              <a:rPr lang="pt-PT" dirty="0"/>
              <a:t>. </a:t>
            </a:r>
          </a:p>
          <a:p>
            <a:r>
              <a:rPr lang="pt-PT" dirty="0"/>
              <a:t>176 </a:t>
            </a:r>
            <a:r>
              <a:rPr lang="pt-PT" dirty="0" err="1"/>
              <a:t>Entries</a:t>
            </a:r>
            <a:r>
              <a:rPr lang="pt-PT" dirty="0"/>
              <a:t>;</a:t>
            </a:r>
          </a:p>
          <a:p>
            <a:r>
              <a:rPr lang="pt-PT" dirty="0"/>
              <a:t>23 </a:t>
            </a:r>
            <a:r>
              <a:rPr lang="pt-PT" dirty="0" err="1"/>
              <a:t>Attributes</a:t>
            </a:r>
            <a:r>
              <a:rPr lang="pt-PT" dirty="0"/>
              <a:t>.</a:t>
            </a:r>
          </a:p>
          <a:p>
            <a:pPr marL="0" indent="0">
              <a:buNone/>
            </a:pPr>
            <a:r>
              <a:rPr lang="pt-PT" dirty="0" err="1"/>
              <a:t>We</a:t>
            </a:r>
            <a:r>
              <a:rPr lang="pt-PT" dirty="0"/>
              <a:t> </a:t>
            </a:r>
            <a:r>
              <a:rPr lang="pt-PT" dirty="0" err="1"/>
              <a:t>will</a:t>
            </a:r>
            <a:r>
              <a:rPr lang="pt-PT" dirty="0"/>
              <a:t> </a:t>
            </a:r>
            <a:r>
              <a:rPr lang="pt-PT" dirty="0" err="1"/>
              <a:t>analyse</a:t>
            </a:r>
            <a:r>
              <a:rPr lang="pt-PT" dirty="0"/>
              <a:t> </a:t>
            </a:r>
            <a:r>
              <a:rPr lang="pt-PT" dirty="0" err="1"/>
              <a:t>this</a:t>
            </a:r>
            <a:r>
              <a:rPr lang="pt-PT" dirty="0"/>
              <a:t> </a:t>
            </a:r>
            <a:r>
              <a:rPr lang="pt-PT" dirty="0" err="1"/>
              <a:t>dataset</a:t>
            </a:r>
            <a:r>
              <a:rPr lang="pt-PT" dirty="0"/>
              <a:t> </a:t>
            </a:r>
            <a:r>
              <a:rPr lang="pt-PT" dirty="0" err="1"/>
              <a:t>using</a:t>
            </a:r>
            <a:r>
              <a:rPr lang="pt-PT" dirty="0"/>
              <a:t> </a:t>
            </a:r>
            <a:r>
              <a:rPr lang="pt-PT" dirty="0" err="1"/>
              <a:t>tools</a:t>
            </a:r>
            <a:r>
              <a:rPr lang="pt-PT" dirty="0"/>
              <a:t> </a:t>
            </a:r>
            <a:r>
              <a:rPr lang="pt-PT" dirty="0" err="1"/>
              <a:t>such</a:t>
            </a:r>
            <a:r>
              <a:rPr lang="pt-PT" dirty="0"/>
              <a:t> as Microsoft Excel, </a:t>
            </a:r>
            <a:r>
              <a:rPr lang="pt-PT" dirty="0" err="1"/>
              <a:t>and</a:t>
            </a:r>
            <a:r>
              <a:rPr lang="pt-PT" dirty="0"/>
              <a:t> </a:t>
            </a:r>
            <a:r>
              <a:rPr lang="pt-PT" dirty="0" err="1"/>
              <a:t>RapidMiner</a:t>
            </a:r>
            <a:r>
              <a:rPr lang="pt-PT" dirty="0"/>
              <a:t>.</a:t>
            </a:r>
          </a:p>
          <a:p>
            <a:endParaRPr lang="pt-PT" dirty="0"/>
          </a:p>
        </p:txBody>
      </p:sp>
    </p:spTree>
    <p:extLst>
      <p:ext uri="{BB962C8B-B14F-4D97-AF65-F5344CB8AC3E}">
        <p14:creationId xmlns:p14="http://schemas.microsoft.com/office/powerpoint/2010/main" val="275019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99584"/>
            <a:ext cx="10058400" cy="1325563"/>
          </a:xfrm>
        </p:spPr>
        <p:txBody>
          <a:bodyPr rtlCol="0"/>
          <a:lstStyle/>
          <a:p>
            <a:pPr algn="ctr" rtl="0"/>
            <a:r>
              <a:rPr lang="pt-PT" dirty="0" err="1"/>
              <a:t>Dataset</a:t>
            </a:r>
            <a:r>
              <a:rPr lang="pt-PT" dirty="0"/>
              <a:t> </a:t>
            </a:r>
            <a:r>
              <a:rPr lang="pt-PT" dirty="0" err="1"/>
              <a:t>Attributes</a:t>
            </a:r>
            <a:endParaRPr lang="pt-PT" dirty="0"/>
          </a:p>
        </p:txBody>
      </p:sp>
      <p:sp>
        <p:nvSpPr>
          <p:cNvPr id="3" name="Marcador de Posição de Conteúdo 2">
            <a:extLst>
              <a:ext uri="{FF2B5EF4-FFF2-40B4-BE49-F238E27FC236}">
                <a16:creationId xmlns:a16="http://schemas.microsoft.com/office/drawing/2014/main" id="{4A4C95F6-D2BB-4DE0-A6C3-1834F501D762}"/>
              </a:ext>
            </a:extLst>
          </p:cNvPr>
          <p:cNvSpPr>
            <a:spLocks noGrp="1"/>
          </p:cNvSpPr>
          <p:nvPr>
            <p:ph idx="1"/>
          </p:nvPr>
        </p:nvSpPr>
        <p:spPr>
          <a:xfrm>
            <a:off x="116650" y="2647213"/>
            <a:ext cx="3995936" cy="504056"/>
          </a:xfrm>
        </p:spPr>
        <p:txBody>
          <a:bodyPr>
            <a:normAutofit/>
          </a:bodyPr>
          <a:lstStyle/>
          <a:p>
            <a:pPr marL="0" indent="0">
              <a:buNone/>
            </a:pPr>
            <a:r>
              <a:rPr lang="pt-PT" dirty="0" err="1"/>
              <a:t>Personal</a:t>
            </a:r>
            <a:r>
              <a:rPr lang="pt-PT" dirty="0"/>
              <a:t> </a:t>
            </a:r>
            <a:r>
              <a:rPr lang="pt-PT" dirty="0" err="1"/>
              <a:t>history</a:t>
            </a:r>
            <a:endParaRPr lang="pt-PT" dirty="0"/>
          </a:p>
          <a:p>
            <a:pPr marL="0" indent="0">
              <a:buNone/>
            </a:pPr>
            <a:endParaRPr lang="pt-PT" dirty="0"/>
          </a:p>
          <a:p>
            <a:pPr marL="0" indent="0">
              <a:buNone/>
            </a:pPr>
            <a:endParaRPr lang="pt-PT" dirty="0"/>
          </a:p>
        </p:txBody>
      </p:sp>
      <p:sp>
        <p:nvSpPr>
          <p:cNvPr id="4" name="Chaveta à esquerda 3">
            <a:extLst>
              <a:ext uri="{FF2B5EF4-FFF2-40B4-BE49-F238E27FC236}">
                <a16:creationId xmlns:a16="http://schemas.microsoft.com/office/drawing/2014/main" id="{18BF366E-F99C-44F3-BB4B-0F9791DAAC6E}"/>
              </a:ext>
            </a:extLst>
          </p:cNvPr>
          <p:cNvSpPr/>
          <p:nvPr/>
        </p:nvSpPr>
        <p:spPr>
          <a:xfrm>
            <a:off x="2558152" y="1723591"/>
            <a:ext cx="576064"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5" name="CaixaDeTexto 4">
            <a:extLst>
              <a:ext uri="{FF2B5EF4-FFF2-40B4-BE49-F238E27FC236}">
                <a16:creationId xmlns:a16="http://schemas.microsoft.com/office/drawing/2014/main" id="{C7A62F35-CC75-4F6F-9354-C4F7FE651D22}"/>
              </a:ext>
            </a:extLst>
          </p:cNvPr>
          <p:cNvSpPr txBox="1"/>
          <p:nvPr/>
        </p:nvSpPr>
        <p:spPr>
          <a:xfrm>
            <a:off x="3325130" y="1875197"/>
            <a:ext cx="1368152" cy="2031325"/>
          </a:xfrm>
          <a:prstGeom prst="rect">
            <a:avLst/>
          </a:prstGeom>
          <a:noFill/>
        </p:spPr>
        <p:txBody>
          <a:bodyPr wrap="square" rtlCol="0">
            <a:spAutoFit/>
          </a:bodyPr>
          <a:lstStyle/>
          <a:p>
            <a:r>
              <a:rPr lang="pt-PT" dirty="0"/>
              <a:t>Nome</a:t>
            </a:r>
          </a:p>
          <a:p>
            <a:r>
              <a:rPr lang="pt-PT" dirty="0"/>
              <a:t>Idade</a:t>
            </a:r>
          </a:p>
          <a:p>
            <a:r>
              <a:rPr lang="pt-PT" dirty="0"/>
              <a:t>Tabaco</a:t>
            </a:r>
          </a:p>
          <a:p>
            <a:r>
              <a:rPr lang="pt-PT" dirty="0"/>
              <a:t>Diabetes</a:t>
            </a:r>
          </a:p>
          <a:p>
            <a:r>
              <a:rPr lang="pt-PT" dirty="0" err="1"/>
              <a:t>Imunoss</a:t>
            </a:r>
            <a:endParaRPr lang="pt-PT" dirty="0"/>
          </a:p>
          <a:p>
            <a:r>
              <a:rPr lang="pt-PT" dirty="0" err="1"/>
              <a:t>Hipocoag</a:t>
            </a:r>
            <a:endParaRPr lang="pt-PT" dirty="0"/>
          </a:p>
          <a:p>
            <a:r>
              <a:rPr lang="pt-PT" dirty="0" err="1"/>
              <a:t>Qrx</a:t>
            </a:r>
            <a:r>
              <a:rPr lang="pt-PT" dirty="0"/>
              <a:t> NA</a:t>
            </a:r>
          </a:p>
        </p:txBody>
      </p:sp>
      <p:sp>
        <p:nvSpPr>
          <p:cNvPr id="7" name="Marcador de Posição de Conteúdo 2">
            <a:extLst>
              <a:ext uri="{FF2B5EF4-FFF2-40B4-BE49-F238E27FC236}">
                <a16:creationId xmlns:a16="http://schemas.microsoft.com/office/drawing/2014/main" id="{29EB6192-85A1-401C-B430-5C98DAE52D33}"/>
              </a:ext>
            </a:extLst>
          </p:cNvPr>
          <p:cNvSpPr txBox="1">
            <a:spLocks/>
          </p:cNvSpPr>
          <p:nvPr/>
        </p:nvSpPr>
        <p:spPr>
          <a:xfrm>
            <a:off x="1199456" y="5380616"/>
            <a:ext cx="3995936"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pt-PT" dirty="0" err="1"/>
              <a:t>Surgery</a:t>
            </a:r>
            <a:r>
              <a:rPr lang="pt-PT" dirty="0"/>
              <a:t> </a:t>
            </a:r>
          </a:p>
          <a:p>
            <a:pPr marL="0" indent="0">
              <a:buFont typeface="Arial" pitchFamily="34" charset="0"/>
              <a:buNone/>
            </a:pPr>
            <a:endParaRPr lang="pt-PT" dirty="0"/>
          </a:p>
          <a:p>
            <a:pPr marL="0" indent="0">
              <a:buFont typeface="Arial" pitchFamily="34" charset="0"/>
              <a:buNone/>
            </a:pPr>
            <a:endParaRPr lang="pt-PT" dirty="0"/>
          </a:p>
        </p:txBody>
      </p:sp>
      <p:sp>
        <p:nvSpPr>
          <p:cNvPr id="8" name="Chaveta à esquerda 7">
            <a:extLst>
              <a:ext uri="{FF2B5EF4-FFF2-40B4-BE49-F238E27FC236}">
                <a16:creationId xmlns:a16="http://schemas.microsoft.com/office/drawing/2014/main" id="{06F22214-2707-495C-A5E1-D16FD4682ED5}"/>
              </a:ext>
            </a:extLst>
          </p:cNvPr>
          <p:cNvSpPr/>
          <p:nvPr/>
        </p:nvSpPr>
        <p:spPr>
          <a:xfrm>
            <a:off x="2558152" y="4454524"/>
            <a:ext cx="576064"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dirty="0"/>
          </a:p>
        </p:txBody>
      </p:sp>
      <p:sp>
        <p:nvSpPr>
          <p:cNvPr id="9" name="CaixaDeTexto 8">
            <a:extLst>
              <a:ext uri="{FF2B5EF4-FFF2-40B4-BE49-F238E27FC236}">
                <a16:creationId xmlns:a16="http://schemas.microsoft.com/office/drawing/2014/main" id="{7E776DB5-393F-4CEC-9574-87587030D3BC}"/>
              </a:ext>
            </a:extLst>
          </p:cNvPr>
          <p:cNvSpPr txBox="1"/>
          <p:nvPr/>
        </p:nvSpPr>
        <p:spPr>
          <a:xfrm>
            <a:off x="3325130" y="4450456"/>
            <a:ext cx="2232248" cy="2308324"/>
          </a:xfrm>
          <a:prstGeom prst="rect">
            <a:avLst/>
          </a:prstGeom>
          <a:noFill/>
        </p:spPr>
        <p:txBody>
          <a:bodyPr wrap="square" rtlCol="0">
            <a:spAutoFit/>
          </a:bodyPr>
          <a:lstStyle/>
          <a:p>
            <a:r>
              <a:rPr lang="pt-PT" dirty="0"/>
              <a:t>Data </a:t>
            </a:r>
            <a:r>
              <a:rPr lang="pt-PT" dirty="0" err="1"/>
              <a:t>Cx</a:t>
            </a:r>
            <a:endParaRPr lang="pt-PT" dirty="0"/>
          </a:p>
          <a:p>
            <a:r>
              <a:rPr lang="pt-PT" dirty="0" err="1"/>
              <a:t>Cx</a:t>
            </a:r>
            <a:r>
              <a:rPr lang="pt-PT" dirty="0"/>
              <a:t>/Ambulatório</a:t>
            </a:r>
          </a:p>
          <a:p>
            <a:r>
              <a:rPr lang="pt-PT" dirty="0"/>
              <a:t>Bem./</a:t>
            </a:r>
            <a:r>
              <a:rPr lang="pt-PT" dirty="0" err="1"/>
              <a:t>Malig</a:t>
            </a:r>
            <a:r>
              <a:rPr lang="pt-PT" dirty="0"/>
              <a:t>.</a:t>
            </a:r>
          </a:p>
          <a:p>
            <a:r>
              <a:rPr lang="pt-PT" dirty="0"/>
              <a:t>Diagnóstico</a:t>
            </a:r>
          </a:p>
          <a:p>
            <a:r>
              <a:rPr lang="pt-PT" dirty="0"/>
              <a:t>Lateralidade</a:t>
            </a:r>
          </a:p>
          <a:p>
            <a:r>
              <a:rPr lang="pt-PT" dirty="0"/>
              <a:t>Intervenção Mama</a:t>
            </a:r>
          </a:p>
          <a:p>
            <a:r>
              <a:rPr lang="pt-PT" dirty="0"/>
              <a:t>Intervenção Axila</a:t>
            </a:r>
          </a:p>
          <a:p>
            <a:r>
              <a:rPr lang="pt-PT" dirty="0"/>
              <a:t>Outras Intervenções</a:t>
            </a:r>
          </a:p>
        </p:txBody>
      </p:sp>
      <p:sp>
        <p:nvSpPr>
          <p:cNvPr id="10" name="Marcador de Posição de Conteúdo 2">
            <a:extLst>
              <a:ext uri="{FF2B5EF4-FFF2-40B4-BE49-F238E27FC236}">
                <a16:creationId xmlns:a16="http://schemas.microsoft.com/office/drawing/2014/main" id="{66B6C377-AA97-4F61-8976-42FB0F635240}"/>
              </a:ext>
            </a:extLst>
          </p:cNvPr>
          <p:cNvSpPr txBox="1">
            <a:spLocks/>
          </p:cNvSpPr>
          <p:nvPr/>
        </p:nvSpPr>
        <p:spPr>
          <a:xfrm>
            <a:off x="9840416" y="2636913"/>
            <a:ext cx="3995936"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pt-PT" dirty="0" err="1"/>
              <a:t>Post-operative</a:t>
            </a:r>
            <a:r>
              <a:rPr lang="pt-PT" dirty="0"/>
              <a:t> </a:t>
            </a:r>
          </a:p>
          <a:p>
            <a:pPr marL="0" indent="0">
              <a:buFont typeface="Arial" pitchFamily="34" charset="0"/>
              <a:buNone/>
            </a:pPr>
            <a:endParaRPr lang="pt-PT" dirty="0"/>
          </a:p>
          <a:p>
            <a:pPr marL="0" indent="0">
              <a:buFont typeface="Arial" pitchFamily="34" charset="0"/>
              <a:buNone/>
            </a:pPr>
            <a:endParaRPr lang="pt-PT" dirty="0"/>
          </a:p>
        </p:txBody>
      </p:sp>
      <p:sp>
        <p:nvSpPr>
          <p:cNvPr id="11" name="Chaveta à direita 10">
            <a:extLst>
              <a:ext uri="{FF2B5EF4-FFF2-40B4-BE49-F238E27FC236}">
                <a16:creationId xmlns:a16="http://schemas.microsoft.com/office/drawing/2014/main" id="{60B0BBA5-5715-4335-A9D9-C1AFECDB5028}"/>
              </a:ext>
            </a:extLst>
          </p:cNvPr>
          <p:cNvSpPr/>
          <p:nvPr/>
        </p:nvSpPr>
        <p:spPr>
          <a:xfrm>
            <a:off x="9192344" y="1723591"/>
            <a:ext cx="576064"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2" name="CaixaDeTexto 11">
            <a:extLst>
              <a:ext uri="{FF2B5EF4-FFF2-40B4-BE49-F238E27FC236}">
                <a16:creationId xmlns:a16="http://schemas.microsoft.com/office/drawing/2014/main" id="{FF3A8B9D-9A25-4D9F-8156-7E436AF0259C}"/>
              </a:ext>
            </a:extLst>
          </p:cNvPr>
          <p:cNvSpPr txBox="1"/>
          <p:nvPr/>
        </p:nvSpPr>
        <p:spPr>
          <a:xfrm>
            <a:off x="7722346" y="2414054"/>
            <a:ext cx="1368152" cy="923330"/>
          </a:xfrm>
          <a:prstGeom prst="rect">
            <a:avLst/>
          </a:prstGeom>
          <a:noFill/>
        </p:spPr>
        <p:txBody>
          <a:bodyPr wrap="square" rtlCol="0">
            <a:spAutoFit/>
          </a:bodyPr>
          <a:lstStyle/>
          <a:p>
            <a:pPr algn="r"/>
            <a:r>
              <a:rPr lang="pt-PT" dirty="0"/>
              <a:t>Dias</a:t>
            </a:r>
          </a:p>
          <a:p>
            <a:pPr algn="r"/>
            <a:r>
              <a:rPr lang="pt-PT" dirty="0" err="1"/>
              <a:t>Antibiot</a:t>
            </a:r>
            <a:r>
              <a:rPr lang="pt-PT" dirty="0"/>
              <a:t>.</a:t>
            </a:r>
          </a:p>
          <a:p>
            <a:pPr algn="r"/>
            <a:r>
              <a:rPr lang="pt-PT" dirty="0" err="1"/>
              <a:t>Hipocoag</a:t>
            </a:r>
            <a:r>
              <a:rPr lang="pt-PT" dirty="0"/>
              <a:t>.</a:t>
            </a:r>
          </a:p>
        </p:txBody>
      </p:sp>
      <p:sp>
        <p:nvSpPr>
          <p:cNvPr id="13" name="CaixaDeTexto 12">
            <a:extLst>
              <a:ext uri="{FF2B5EF4-FFF2-40B4-BE49-F238E27FC236}">
                <a16:creationId xmlns:a16="http://schemas.microsoft.com/office/drawing/2014/main" id="{17384D28-28BA-4BDD-8181-6F7AB3B92565}"/>
              </a:ext>
            </a:extLst>
          </p:cNvPr>
          <p:cNvSpPr txBox="1"/>
          <p:nvPr/>
        </p:nvSpPr>
        <p:spPr>
          <a:xfrm>
            <a:off x="7454016" y="4720513"/>
            <a:ext cx="1656184" cy="1754326"/>
          </a:xfrm>
          <a:prstGeom prst="rect">
            <a:avLst/>
          </a:prstGeom>
          <a:noFill/>
        </p:spPr>
        <p:txBody>
          <a:bodyPr wrap="square" rtlCol="0">
            <a:spAutoFit/>
          </a:bodyPr>
          <a:lstStyle/>
          <a:p>
            <a:pPr algn="r"/>
            <a:r>
              <a:rPr lang="pt-PT" dirty="0"/>
              <a:t>Data </a:t>
            </a:r>
            <a:r>
              <a:rPr lang="pt-PT" dirty="0" err="1"/>
              <a:t>dx</a:t>
            </a:r>
            <a:endParaRPr lang="pt-PT" dirty="0"/>
          </a:p>
          <a:p>
            <a:pPr algn="r"/>
            <a:r>
              <a:rPr lang="pt-PT" dirty="0"/>
              <a:t>Dias após-</a:t>
            </a:r>
            <a:r>
              <a:rPr lang="pt-PT" dirty="0" err="1"/>
              <a:t>op</a:t>
            </a:r>
            <a:endParaRPr lang="pt-PT" dirty="0"/>
          </a:p>
          <a:p>
            <a:pPr algn="r"/>
            <a:r>
              <a:rPr lang="pt-PT" dirty="0"/>
              <a:t>Complicação</a:t>
            </a:r>
          </a:p>
          <a:p>
            <a:pPr algn="r"/>
            <a:r>
              <a:rPr lang="pt-PT" dirty="0"/>
              <a:t>Tratamento</a:t>
            </a:r>
          </a:p>
          <a:p>
            <a:pPr algn="r"/>
            <a:r>
              <a:rPr lang="pt-PT" dirty="0"/>
              <a:t>Dias </a:t>
            </a:r>
            <a:r>
              <a:rPr lang="pt-PT" dirty="0" err="1"/>
              <a:t>Tx</a:t>
            </a:r>
            <a:r>
              <a:rPr lang="pt-PT" dirty="0"/>
              <a:t>.</a:t>
            </a:r>
          </a:p>
          <a:p>
            <a:endParaRPr lang="pt-PT" dirty="0"/>
          </a:p>
        </p:txBody>
      </p:sp>
      <p:sp>
        <p:nvSpPr>
          <p:cNvPr id="14" name="Chaveta à direita 13">
            <a:extLst>
              <a:ext uri="{FF2B5EF4-FFF2-40B4-BE49-F238E27FC236}">
                <a16:creationId xmlns:a16="http://schemas.microsoft.com/office/drawing/2014/main" id="{10DDC6C6-1343-4F74-8F9A-C8CE0D798617}"/>
              </a:ext>
            </a:extLst>
          </p:cNvPr>
          <p:cNvSpPr/>
          <p:nvPr/>
        </p:nvSpPr>
        <p:spPr>
          <a:xfrm>
            <a:off x="9192344" y="4445548"/>
            <a:ext cx="576064"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dirty="0"/>
          </a:p>
        </p:txBody>
      </p:sp>
      <p:sp>
        <p:nvSpPr>
          <p:cNvPr id="16" name="Marcador de Posição de Conteúdo 2">
            <a:extLst>
              <a:ext uri="{FF2B5EF4-FFF2-40B4-BE49-F238E27FC236}">
                <a16:creationId xmlns:a16="http://schemas.microsoft.com/office/drawing/2014/main" id="{B3001220-34CB-4346-BCF8-583CB9B8F9F4}"/>
              </a:ext>
            </a:extLst>
          </p:cNvPr>
          <p:cNvSpPr txBox="1">
            <a:spLocks/>
          </p:cNvSpPr>
          <p:nvPr/>
        </p:nvSpPr>
        <p:spPr>
          <a:xfrm>
            <a:off x="9856517" y="5398820"/>
            <a:ext cx="3995936"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pt-PT" dirty="0" err="1"/>
              <a:t>Complications</a:t>
            </a:r>
            <a:endParaRPr lang="pt-PT" dirty="0"/>
          </a:p>
          <a:p>
            <a:pPr marL="0" indent="0">
              <a:buFont typeface="Arial" pitchFamily="34" charset="0"/>
              <a:buNone/>
            </a:pPr>
            <a:endParaRPr lang="pt-PT"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1D2AD-EB8D-4E73-AC4F-A34B9744E1D2}"/>
              </a:ext>
            </a:extLst>
          </p:cNvPr>
          <p:cNvSpPr>
            <a:spLocks noGrp="1"/>
          </p:cNvSpPr>
          <p:nvPr>
            <p:ph type="title"/>
          </p:nvPr>
        </p:nvSpPr>
        <p:spPr>
          <a:xfrm>
            <a:off x="1066800" y="194190"/>
            <a:ext cx="10058400" cy="1325563"/>
          </a:xfrm>
        </p:spPr>
        <p:txBody>
          <a:bodyPr/>
          <a:lstStyle/>
          <a:p>
            <a:pPr algn="ctr"/>
            <a:r>
              <a:rPr lang="pt-PT" dirty="0" err="1"/>
              <a:t>Dataset</a:t>
            </a:r>
            <a:r>
              <a:rPr lang="pt-PT" dirty="0"/>
              <a:t> </a:t>
            </a:r>
            <a:r>
              <a:rPr lang="pt-PT" dirty="0" err="1"/>
              <a:t>Attributes</a:t>
            </a:r>
            <a:endParaRPr lang="pt-PT" dirty="0"/>
          </a:p>
        </p:txBody>
      </p:sp>
      <p:graphicFrame>
        <p:nvGraphicFramePr>
          <p:cNvPr id="21" name="Tabela 20">
            <a:extLst>
              <a:ext uri="{FF2B5EF4-FFF2-40B4-BE49-F238E27FC236}">
                <a16:creationId xmlns:a16="http://schemas.microsoft.com/office/drawing/2014/main" id="{E4C76058-7CCB-495A-950A-EC59CDD26C34}"/>
              </a:ext>
            </a:extLst>
          </p:cNvPr>
          <p:cNvGraphicFramePr>
            <a:graphicFrameLocks noGrp="1"/>
          </p:cNvGraphicFramePr>
          <p:nvPr>
            <p:extLst>
              <p:ext uri="{D42A27DB-BD31-4B8C-83A1-F6EECF244321}">
                <p14:modId xmlns:p14="http://schemas.microsoft.com/office/powerpoint/2010/main" val="3714460439"/>
              </p:ext>
            </p:extLst>
          </p:nvPr>
        </p:nvGraphicFramePr>
        <p:xfrm>
          <a:off x="119337" y="2516148"/>
          <a:ext cx="3024336" cy="3114040"/>
        </p:xfrm>
        <a:graphic>
          <a:graphicData uri="http://schemas.openxmlformats.org/drawingml/2006/table">
            <a:tbl>
              <a:tblPr firstRow="1" bandRow="1">
                <a:tableStyleId>{00A15C55-8517-42AA-B614-E9B94910E393}</a:tableStyleId>
              </a:tblPr>
              <a:tblGrid>
                <a:gridCol w="1008112">
                  <a:extLst>
                    <a:ext uri="{9D8B030D-6E8A-4147-A177-3AD203B41FA5}">
                      <a16:colId xmlns:a16="http://schemas.microsoft.com/office/drawing/2014/main" val="4246407967"/>
                    </a:ext>
                  </a:extLst>
                </a:gridCol>
                <a:gridCol w="1008112">
                  <a:extLst>
                    <a:ext uri="{9D8B030D-6E8A-4147-A177-3AD203B41FA5}">
                      <a16:colId xmlns:a16="http://schemas.microsoft.com/office/drawing/2014/main" val="2852730741"/>
                    </a:ext>
                  </a:extLst>
                </a:gridCol>
                <a:gridCol w="1008112">
                  <a:extLst>
                    <a:ext uri="{9D8B030D-6E8A-4147-A177-3AD203B41FA5}">
                      <a16:colId xmlns:a16="http://schemas.microsoft.com/office/drawing/2014/main" val="2030844472"/>
                    </a:ext>
                  </a:extLst>
                </a:gridCol>
              </a:tblGrid>
              <a:tr h="370840">
                <a:tc>
                  <a:txBody>
                    <a:bodyPr/>
                    <a:lstStyle/>
                    <a:p>
                      <a:pPr algn="ctr"/>
                      <a:r>
                        <a:rPr lang="pt-PT" sz="1400" dirty="0"/>
                        <a:t>Atributo</a:t>
                      </a:r>
                    </a:p>
                  </a:txBody>
                  <a:tcPr/>
                </a:tc>
                <a:tc>
                  <a:txBody>
                    <a:bodyPr/>
                    <a:lstStyle/>
                    <a:p>
                      <a:pPr algn="ctr"/>
                      <a:r>
                        <a:rPr lang="pt-PT" sz="1400" dirty="0"/>
                        <a:t>Tipo</a:t>
                      </a:r>
                    </a:p>
                  </a:txBody>
                  <a:tcPr/>
                </a:tc>
                <a:tc>
                  <a:txBody>
                    <a:bodyPr/>
                    <a:lstStyle/>
                    <a:p>
                      <a:pPr algn="ctr"/>
                      <a:r>
                        <a:rPr lang="pt-PT" sz="1400" dirty="0"/>
                        <a:t>Gama de Valores</a:t>
                      </a:r>
                    </a:p>
                  </a:txBody>
                  <a:tcPr/>
                </a:tc>
                <a:extLst>
                  <a:ext uri="{0D108BD9-81ED-4DB2-BD59-A6C34878D82A}">
                    <a16:rowId xmlns:a16="http://schemas.microsoft.com/office/drawing/2014/main" val="3211896941"/>
                  </a:ext>
                </a:extLst>
              </a:tr>
              <a:tr h="370840">
                <a:tc>
                  <a:txBody>
                    <a:bodyPr/>
                    <a:lstStyle/>
                    <a:p>
                      <a:pPr algn="ctr"/>
                      <a:r>
                        <a:rPr lang="pt-PT" sz="1400" dirty="0"/>
                        <a:t>Nome</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27197946"/>
                  </a:ext>
                </a:extLst>
              </a:tr>
              <a:tr h="370840">
                <a:tc>
                  <a:txBody>
                    <a:bodyPr/>
                    <a:lstStyle/>
                    <a:p>
                      <a:pPr algn="ctr"/>
                      <a:r>
                        <a:rPr lang="pt-PT" sz="1400" dirty="0"/>
                        <a:t>Idade</a:t>
                      </a:r>
                    </a:p>
                  </a:txBody>
                  <a:tcPr/>
                </a:tc>
                <a:tc>
                  <a:txBody>
                    <a:bodyPr/>
                    <a:lstStyle/>
                    <a:p>
                      <a:pPr algn="ctr"/>
                      <a:r>
                        <a:rPr lang="pt-PT" sz="1400" dirty="0" err="1"/>
                        <a:t>Int</a:t>
                      </a:r>
                      <a:endParaRPr lang="pt-PT" sz="1400" dirty="0"/>
                    </a:p>
                  </a:txBody>
                  <a:tcPr/>
                </a:tc>
                <a:tc>
                  <a:txBody>
                    <a:bodyPr/>
                    <a:lstStyle/>
                    <a:p>
                      <a:pPr algn="ctr"/>
                      <a:endParaRPr lang="pt-PT" sz="1400" dirty="0"/>
                    </a:p>
                  </a:txBody>
                  <a:tcPr/>
                </a:tc>
                <a:extLst>
                  <a:ext uri="{0D108BD9-81ED-4DB2-BD59-A6C34878D82A}">
                    <a16:rowId xmlns:a16="http://schemas.microsoft.com/office/drawing/2014/main" val="3791800636"/>
                  </a:ext>
                </a:extLst>
              </a:tr>
              <a:tr h="370840">
                <a:tc>
                  <a:txBody>
                    <a:bodyPr/>
                    <a:lstStyle/>
                    <a:p>
                      <a:pPr algn="ctr"/>
                      <a:r>
                        <a:rPr lang="pt-PT" sz="1400" dirty="0"/>
                        <a:t>Tabaco</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471633357"/>
                  </a:ext>
                </a:extLst>
              </a:tr>
              <a:tr h="370840">
                <a:tc>
                  <a:txBody>
                    <a:bodyPr/>
                    <a:lstStyle/>
                    <a:p>
                      <a:pPr algn="ctr"/>
                      <a:r>
                        <a:rPr lang="pt-PT" sz="1400" dirty="0"/>
                        <a:t>Diabetes</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1192644715"/>
                  </a:ext>
                </a:extLst>
              </a:tr>
              <a:tr h="370840">
                <a:tc>
                  <a:txBody>
                    <a:bodyPr/>
                    <a:lstStyle/>
                    <a:p>
                      <a:pPr algn="ctr"/>
                      <a:r>
                        <a:rPr lang="pt-PT" sz="1400" dirty="0" err="1"/>
                        <a:t>Imunoss</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520257557"/>
                  </a:ext>
                </a:extLst>
              </a:tr>
              <a:tr h="370840">
                <a:tc>
                  <a:txBody>
                    <a:bodyPr/>
                    <a:lstStyle/>
                    <a:p>
                      <a:pPr algn="ctr"/>
                      <a:r>
                        <a:rPr lang="pt-PT" sz="1400" dirty="0" err="1"/>
                        <a:t>Hipocoag</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2809987327"/>
                  </a:ext>
                </a:extLst>
              </a:tr>
              <a:tr h="370840">
                <a:tc>
                  <a:txBody>
                    <a:bodyPr/>
                    <a:lstStyle/>
                    <a:p>
                      <a:pPr algn="ctr"/>
                      <a:r>
                        <a:rPr lang="pt-PT" sz="1400" dirty="0" err="1"/>
                        <a:t>Qtx</a:t>
                      </a:r>
                      <a:r>
                        <a:rPr lang="pt-PT" sz="1400" dirty="0"/>
                        <a:t> Na</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1185167373"/>
                  </a:ext>
                </a:extLst>
              </a:tr>
            </a:tbl>
          </a:graphicData>
        </a:graphic>
      </p:graphicFrame>
      <p:graphicFrame>
        <p:nvGraphicFramePr>
          <p:cNvPr id="22" name="Tabela 21">
            <a:extLst>
              <a:ext uri="{FF2B5EF4-FFF2-40B4-BE49-F238E27FC236}">
                <a16:creationId xmlns:a16="http://schemas.microsoft.com/office/drawing/2014/main" id="{06B96BD2-1F5D-4883-8786-A4844F9D7388}"/>
              </a:ext>
            </a:extLst>
          </p:cNvPr>
          <p:cNvGraphicFramePr>
            <a:graphicFrameLocks noGrp="1"/>
          </p:cNvGraphicFramePr>
          <p:nvPr>
            <p:extLst>
              <p:ext uri="{D42A27DB-BD31-4B8C-83A1-F6EECF244321}">
                <p14:modId xmlns:p14="http://schemas.microsoft.com/office/powerpoint/2010/main" val="3056097499"/>
              </p:ext>
            </p:extLst>
          </p:nvPr>
        </p:nvGraphicFramePr>
        <p:xfrm>
          <a:off x="6165586" y="2516148"/>
          <a:ext cx="2882745" cy="1630680"/>
        </p:xfrm>
        <a:graphic>
          <a:graphicData uri="http://schemas.openxmlformats.org/drawingml/2006/table">
            <a:tbl>
              <a:tblPr firstRow="1" bandRow="1">
                <a:tableStyleId>{7DF18680-E054-41AD-8BC1-D1AEF772440D}</a:tableStyleId>
              </a:tblPr>
              <a:tblGrid>
                <a:gridCol w="963075">
                  <a:extLst>
                    <a:ext uri="{9D8B030D-6E8A-4147-A177-3AD203B41FA5}">
                      <a16:colId xmlns:a16="http://schemas.microsoft.com/office/drawing/2014/main" val="4246407967"/>
                    </a:ext>
                  </a:extLst>
                </a:gridCol>
                <a:gridCol w="959835">
                  <a:extLst>
                    <a:ext uri="{9D8B030D-6E8A-4147-A177-3AD203B41FA5}">
                      <a16:colId xmlns:a16="http://schemas.microsoft.com/office/drawing/2014/main" val="2852730741"/>
                    </a:ext>
                  </a:extLst>
                </a:gridCol>
                <a:gridCol w="959835">
                  <a:extLst>
                    <a:ext uri="{9D8B030D-6E8A-4147-A177-3AD203B41FA5}">
                      <a16:colId xmlns:a16="http://schemas.microsoft.com/office/drawing/2014/main" val="2030844472"/>
                    </a:ext>
                  </a:extLst>
                </a:gridCol>
              </a:tblGrid>
              <a:tr h="370840">
                <a:tc>
                  <a:txBody>
                    <a:bodyPr/>
                    <a:lstStyle/>
                    <a:p>
                      <a:pPr algn="ctr"/>
                      <a:r>
                        <a:rPr lang="pt-PT" sz="1400" dirty="0"/>
                        <a:t>Atributo</a:t>
                      </a:r>
                    </a:p>
                  </a:txBody>
                  <a:tcPr/>
                </a:tc>
                <a:tc>
                  <a:txBody>
                    <a:bodyPr/>
                    <a:lstStyle/>
                    <a:p>
                      <a:pPr algn="ctr"/>
                      <a:r>
                        <a:rPr lang="pt-PT" sz="1400" dirty="0"/>
                        <a:t>Tipo</a:t>
                      </a:r>
                    </a:p>
                  </a:txBody>
                  <a:tcPr/>
                </a:tc>
                <a:tc>
                  <a:txBody>
                    <a:bodyPr/>
                    <a:lstStyle/>
                    <a:p>
                      <a:pPr algn="ctr"/>
                      <a:r>
                        <a:rPr lang="pt-PT" sz="1400" dirty="0"/>
                        <a:t>Gama de Valores</a:t>
                      </a:r>
                    </a:p>
                  </a:txBody>
                  <a:tcPr/>
                </a:tc>
                <a:extLst>
                  <a:ext uri="{0D108BD9-81ED-4DB2-BD59-A6C34878D82A}">
                    <a16:rowId xmlns:a16="http://schemas.microsoft.com/office/drawing/2014/main" val="3211896941"/>
                  </a:ext>
                </a:extLst>
              </a:tr>
              <a:tr h="370840">
                <a:tc>
                  <a:txBody>
                    <a:bodyPr/>
                    <a:lstStyle/>
                    <a:p>
                      <a:pPr algn="ctr"/>
                      <a:r>
                        <a:rPr lang="pt-PT" sz="1400" dirty="0"/>
                        <a:t>Dias</a:t>
                      </a:r>
                    </a:p>
                  </a:txBody>
                  <a:tcPr/>
                </a:tc>
                <a:tc>
                  <a:txBody>
                    <a:bodyPr/>
                    <a:lstStyle/>
                    <a:p>
                      <a:pPr algn="ctr"/>
                      <a:r>
                        <a:rPr lang="pt-PT" sz="1400" dirty="0"/>
                        <a:t>Inteiro</a:t>
                      </a:r>
                    </a:p>
                  </a:txBody>
                  <a:tcPr/>
                </a:tc>
                <a:tc>
                  <a:txBody>
                    <a:bodyPr/>
                    <a:lstStyle/>
                    <a:p>
                      <a:pPr algn="ctr"/>
                      <a:endParaRPr lang="pt-PT" sz="1400" dirty="0"/>
                    </a:p>
                  </a:txBody>
                  <a:tcPr/>
                </a:tc>
                <a:extLst>
                  <a:ext uri="{0D108BD9-81ED-4DB2-BD59-A6C34878D82A}">
                    <a16:rowId xmlns:a16="http://schemas.microsoft.com/office/drawing/2014/main" val="2027197946"/>
                  </a:ext>
                </a:extLst>
              </a:tr>
              <a:tr h="370840">
                <a:tc>
                  <a:txBody>
                    <a:bodyPr/>
                    <a:lstStyle/>
                    <a:p>
                      <a:pPr algn="ctr"/>
                      <a:r>
                        <a:rPr lang="pt-PT" sz="1400" dirty="0" err="1"/>
                        <a:t>Antibiot</a:t>
                      </a:r>
                      <a:r>
                        <a:rPr lang="pt-PT" sz="1400" dirty="0"/>
                        <a:t>.</a:t>
                      </a:r>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791800636"/>
                  </a:ext>
                </a:extLst>
              </a:tr>
              <a:tr h="370840">
                <a:tc>
                  <a:txBody>
                    <a:bodyPr/>
                    <a:lstStyle/>
                    <a:p>
                      <a:pPr algn="ctr"/>
                      <a:r>
                        <a:rPr lang="pt-PT" sz="1400" dirty="0" err="1"/>
                        <a:t>Hipocoag</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Sim/Não</a:t>
                      </a:r>
                    </a:p>
                  </a:txBody>
                  <a:tcPr/>
                </a:tc>
                <a:extLst>
                  <a:ext uri="{0D108BD9-81ED-4DB2-BD59-A6C34878D82A}">
                    <a16:rowId xmlns:a16="http://schemas.microsoft.com/office/drawing/2014/main" val="3471633357"/>
                  </a:ext>
                </a:extLst>
              </a:tr>
            </a:tbl>
          </a:graphicData>
        </a:graphic>
      </p:graphicFrame>
      <p:graphicFrame>
        <p:nvGraphicFramePr>
          <p:cNvPr id="23" name="Tabela 22">
            <a:extLst>
              <a:ext uri="{FF2B5EF4-FFF2-40B4-BE49-F238E27FC236}">
                <a16:creationId xmlns:a16="http://schemas.microsoft.com/office/drawing/2014/main" id="{89A111D2-7664-463C-804E-BFE53F1EBD76}"/>
              </a:ext>
            </a:extLst>
          </p:cNvPr>
          <p:cNvGraphicFramePr>
            <a:graphicFrameLocks noGrp="1"/>
          </p:cNvGraphicFramePr>
          <p:nvPr>
            <p:extLst>
              <p:ext uri="{D42A27DB-BD31-4B8C-83A1-F6EECF244321}">
                <p14:modId xmlns:p14="http://schemas.microsoft.com/office/powerpoint/2010/main" val="821457452"/>
              </p:ext>
            </p:extLst>
          </p:nvPr>
        </p:nvGraphicFramePr>
        <p:xfrm>
          <a:off x="3141249" y="2516148"/>
          <a:ext cx="3026759" cy="3484880"/>
        </p:xfrm>
        <a:graphic>
          <a:graphicData uri="http://schemas.openxmlformats.org/drawingml/2006/table">
            <a:tbl>
              <a:tblPr firstRow="1" bandRow="1">
                <a:tableStyleId>{93296810-A885-4BE3-A3E7-6D5BEEA58F35}</a:tableStyleId>
              </a:tblPr>
              <a:tblGrid>
                <a:gridCol w="1183640">
                  <a:extLst>
                    <a:ext uri="{9D8B030D-6E8A-4147-A177-3AD203B41FA5}">
                      <a16:colId xmlns:a16="http://schemas.microsoft.com/office/drawing/2014/main" val="4246407967"/>
                    </a:ext>
                  </a:extLst>
                </a:gridCol>
                <a:gridCol w="835007">
                  <a:extLst>
                    <a:ext uri="{9D8B030D-6E8A-4147-A177-3AD203B41FA5}">
                      <a16:colId xmlns:a16="http://schemas.microsoft.com/office/drawing/2014/main" val="2852730741"/>
                    </a:ext>
                  </a:extLst>
                </a:gridCol>
                <a:gridCol w="1008112">
                  <a:extLst>
                    <a:ext uri="{9D8B030D-6E8A-4147-A177-3AD203B41FA5}">
                      <a16:colId xmlns:a16="http://schemas.microsoft.com/office/drawing/2014/main" val="2030844472"/>
                    </a:ext>
                  </a:extLst>
                </a:gridCol>
              </a:tblGrid>
              <a:tr h="370840">
                <a:tc>
                  <a:txBody>
                    <a:bodyPr/>
                    <a:lstStyle/>
                    <a:p>
                      <a:pPr algn="ctr"/>
                      <a:r>
                        <a:rPr lang="pt-PT" sz="1400" dirty="0"/>
                        <a:t>Atributo</a:t>
                      </a:r>
                    </a:p>
                  </a:txBody>
                  <a:tcPr/>
                </a:tc>
                <a:tc>
                  <a:txBody>
                    <a:bodyPr/>
                    <a:lstStyle/>
                    <a:p>
                      <a:pPr algn="ctr"/>
                      <a:r>
                        <a:rPr lang="pt-PT" sz="1400" dirty="0"/>
                        <a:t>Tipo</a:t>
                      </a:r>
                    </a:p>
                  </a:txBody>
                  <a:tcPr/>
                </a:tc>
                <a:tc>
                  <a:txBody>
                    <a:bodyPr/>
                    <a:lstStyle/>
                    <a:p>
                      <a:pPr algn="ctr"/>
                      <a:r>
                        <a:rPr lang="pt-PT" sz="1400" dirty="0"/>
                        <a:t>Gama de Valores</a:t>
                      </a:r>
                    </a:p>
                  </a:txBody>
                  <a:tcPr/>
                </a:tc>
                <a:extLst>
                  <a:ext uri="{0D108BD9-81ED-4DB2-BD59-A6C34878D82A}">
                    <a16:rowId xmlns:a16="http://schemas.microsoft.com/office/drawing/2014/main" val="3211896941"/>
                  </a:ext>
                </a:extLst>
              </a:tr>
              <a:tr h="370840">
                <a:tc>
                  <a:txBody>
                    <a:bodyPr/>
                    <a:lstStyle/>
                    <a:p>
                      <a:pPr algn="ctr"/>
                      <a:r>
                        <a:rPr lang="pt-PT" sz="1400" dirty="0"/>
                        <a:t>Data </a:t>
                      </a:r>
                      <a:r>
                        <a:rPr lang="pt-PT" sz="1400" dirty="0" err="1"/>
                        <a:t>Cx</a:t>
                      </a:r>
                      <a:endParaRPr lang="pt-PT" sz="1400" dirty="0"/>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27197946"/>
                  </a:ext>
                </a:extLst>
              </a:tr>
              <a:tr h="370840">
                <a:tc>
                  <a:txBody>
                    <a:bodyPr/>
                    <a:lstStyle/>
                    <a:p>
                      <a:pPr algn="ctr"/>
                      <a:r>
                        <a:rPr lang="pt-PT" sz="1400" dirty="0" err="1"/>
                        <a:t>Cx</a:t>
                      </a:r>
                      <a:r>
                        <a:rPr lang="pt-PT" sz="1400" dirty="0"/>
                        <a:t>/</a:t>
                      </a:r>
                      <a:r>
                        <a:rPr lang="pt-PT" sz="1400" dirty="0" err="1"/>
                        <a:t>Ambul</a:t>
                      </a:r>
                      <a:r>
                        <a:rPr lang="pt-PT" sz="1400" dirty="0"/>
                        <a:t>.</a:t>
                      </a:r>
                    </a:p>
                  </a:txBody>
                  <a:tcPr/>
                </a:tc>
                <a:tc>
                  <a:txBody>
                    <a:bodyPr/>
                    <a:lstStyle/>
                    <a:p>
                      <a:pPr algn="ctr"/>
                      <a:r>
                        <a:rPr lang="pt-PT" sz="1400" dirty="0" err="1"/>
                        <a:t>Boolean</a:t>
                      </a:r>
                      <a:endParaRPr lang="pt-PT" sz="1400" dirty="0"/>
                    </a:p>
                  </a:txBody>
                  <a:tcPr/>
                </a:tc>
                <a:tc>
                  <a:txBody>
                    <a:bodyPr/>
                    <a:lstStyle/>
                    <a:p>
                      <a:pPr algn="ctr"/>
                      <a:r>
                        <a:rPr lang="pt-PT" sz="1400" dirty="0" err="1"/>
                        <a:t>Cx</a:t>
                      </a:r>
                      <a:r>
                        <a:rPr lang="pt-PT" sz="1400" dirty="0"/>
                        <a:t>/</a:t>
                      </a:r>
                      <a:r>
                        <a:rPr lang="pt-PT" sz="1400" dirty="0" err="1"/>
                        <a:t>Ambul</a:t>
                      </a:r>
                      <a:r>
                        <a:rPr lang="pt-PT" sz="1400" dirty="0"/>
                        <a:t>.</a:t>
                      </a:r>
                    </a:p>
                  </a:txBody>
                  <a:tcPr/>
                </a:tc>
                <a:extLst>
                  <a:ext uri="{0D108BD9-81ED-4DB2-BD59-A6C34878D82A}">
                    <a16:rowId xmlns:a16="http://schemas.microsoft.com/office/drawing/2014/main" val="3791800636"/>
                  </a:ext>
                </a:extLst>
              </a:tr>
              <a:tr h="370840">
                <a:tc>
                  <a:txBody>
                    <a:bodyPr/>
                    <a:lstStyle/>
                    <a:p>
                      <a:pPr algn="ctr"/>
                      <a:r>
                        <a:rPr lang="pt-PT" sz="1400" dirty="0"/>
                        <a:t>Ben/</a:t>
                      </a:r>
                      <a:r>
                        <a:rPr lang="pt-PT" sz="1400" dirty="0" err="1"/>
                        <a:t>Malig</a:t>
                      </a:r>
                      <a:endParaRPr lang="pt-PT" sz="1400" dirty="0"/>
                    </a:p>
                  </a:txBody>
                  <a:tcPr/>
                </a:tc>
                <a:tc>
                  <a:txBody>
                    <a:bodyPr/>
                    <a:lstStyle/>
                    <a:p>
                      <a:pPr algn="ctr"/>
                      <a:r>
                        <a:rPr lang="pt-PT" sz="1400" dirty="0" err="1"/>
                        <a:t>Boolean</a:t>
                      </a:r>
                      <a:endParaRPr lang="pt-PT" sz="1400" dirty="0"/>
                    </a:p>
                  </a:txBody>
                  <a:tcPr/>
                </a:tc>
                <a:tc>
                  <a:txBody>
                    <a:bodyPr/>
                    <a:lstStyle/>
                    <a:p>
                      <a:pPr algn="ctr"/>
                      <a:r>
                        <a:rPr lang="pt-PT" sz="1400" dirty="0"/>
                        <a:t>Ben/</a:t>
                      </a:r>
                      <a:r>
                        <a:rPr lang="pt-PT" sz="1400" dirty="0" err="1"/>
                        <a:t>Malig</a:t>
                      </a:r>
                      <a:endParaRPr lang="pt-PT" sz="1400" dirty="0"/>
                    </a:p>
                  </a:txBody>
                  <a:tcPr/>
                </a:tc>
                <a:extLst>
                  <a:ext uri="{0D108BD9-81ED-4DB2-BD59-A6C34878D82A}">
                    <a16:rowId xmlns:a16="http://schemas.microsoft.com/office/drawing/2014/main" val="3471633357"/>
                  </a:ext>
                </a:extLst>
              </a:tr>
              <a:tr h="370840">
                <a:tc>
                  <a:txBody>
                    <a:bodyPr/>
                    <a:lstStyle/>
                    <a:p>
                      <a:pPr algn="ctr"/>
                      <a:r>
                        <a:rPr lang="pt-PT" sz="1400" dirty="0"/>
                        <a:t>Diagnóstico</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1192644715"/>
                  </a:ext>
                </a:extLst>
              </a:tr>
              <a:tr h="370840">
                <a:tc>
                  <a:txBody>
                    <a:bodyPr/>
                    <a:lstStyle/>
                    <a:p>
                      <a:pPr algn="ctr"/>
                      <a:r>
                        <a:rPr lang="pt-PT" sz="1400" dirty="0"/>
                        <a:t>Lateralidade</a:t>
                      </a:r>
                    </a:p>
                  </a:txBody>
                  <a:tcPr/>
                </a:tc>
                <a:tc>
                  <a:txBody>
                    <a:bodyPr/>
                    <a:lstStyle/>
                    <a:p>
                      <a:pPr algn="ctr"/>
                      <a:r>
                        <a:rPr lang="pt-PT" sz="1400" dirty="0" err="1"/>
                        <a:t>Boolean</a:t>
                      </a:r>
                      <a:endParaRPr lang="pt-PT" sz="1400" dirty="0"/>
                    </a:p>
                  </a:txBody>
                  <a:tcPr/>
                </a:tc>
                <a:tc>
                  <a:txBody>
                    <a:bodyPr/>
                    <a:lstStyle/>
                    <a:p>
                      <a:pPr algn="ctr"/>
                      <a:r>
                        <a:rPr lang="pt-PT" sz="1400" dirty="0"/>
                        <a:t>D/E</a:t>
                      </a:r>
                    </a:p>
                  </a:txBody>
                  <a:tcPr/>
                </a:tc>
                <a:extLst>
                  <a:ext uri="{0D108BD9-81ED-4DB2-BD59-A6C34878D82A}">
                    <a16:rowId xmlns:a16="http://schemas.microsoft.com/office/drawing/2014/main" val="3520257557"/>
                  </a:ext>
                </a:extLst>
              </a:tr>
              <a:tr h="370840">
                <a:tc>
                  <a:txBody>
                    <a:bodyPr/>
                    <a:lstStyle/>
                    <a:p>
                      <a:pPr algn="ctr"/>
                      <a:r>
                        <a:rPr lang="pt-PT" sz="1400" dirty="0" err="1"/>
                        <a:t>Int</a:t>
                      </a:r>
                      <a:r>
                        <a:rPr lang="pt-PT" sz="1400" dirty="0"/>
                        <a:t>. Mama</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809987327"/>
                  </a:ext>
                </a:extLst>
              </a:tr>
              <a:tr h="370840">
                <a:tc>
                  <a:txBody>
                    <a:bodyPr/>
                    <a:lstStyle/>
                    <a:p>
                      <a:pPr algn="ctr"/>
                      <a:r>
                        <a:rPr lang="pt-PT" sz="1400" dirty="0" err="1"/>
                        <a:t>Int</a:t>
                      </a:r>
                      <a:r>
                        <a:rPr lang="pt-PT" sz="1400" dirty="0"/>
                        <a:t>. Axila</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1185167373"/>
                  </a:ext>
                </a:extLst>
              </a:tr>
              <a:tr h="370840">
                <a:tc>
                  <a:txBody>
                    <a:bodyPr/>
                    <a:lstStyle/>
                    <a:p>
                      <a:pPr algn="ctr"/>
                      <a:r>
                        <a:rPr lang="pt-PT" sz="1400" dirty="0"/>
                        <a:t>Outras </a:t>
                      </a:r>
                      <a:r>
                        <a:rPr lang="pt-PT" sz="1400" dirty="0" err="1"/>
                        <a:t>Int</a:t>
                      </a:r>
                      <a:r>
                        <a:rPr lang="pt-PT" sz="1400" dirty="0"/>
                        <a:t>.</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62132189"/>
                  </a:ext>
                </a:extLst>
              </a:tr>
            </a:tbl>
          </a:graphicData>
        </a:graphic>
      </p:graphicFrame>
      <p:graphicFrame>
        <p:nvGraphicFramePr>
          <p:cNvPr id="24" name="Tabela 23">
            <a:extLst>
              <a:ext uri="{FF2B5EF4-FFF2-40B4-BE49-F238E27FC236}">
                <a16:creationId xmlns:a16="http://schemas.microsoft.com/office/drawing/2014/main" id="{F4F58A8D-9AFC-479E-AAF7-A7258B12BA1F}"/>
              </a:ext>
            </a:extLst>
          </p:cNvPr>
          <p:cNvGraphicFramePr>
            <a:graphicFrameLocks noGrp="1"/>
          </p:cNvGraphicFramePr>
          <p:nvPr>
            <p:extLst>
              <p:ext uri="{D42A27DB-BD31-4B8C-83A1-F6EECF244321}">
                <p14:modId xmlns:p14="http://schemas.microsoft.com/office/powerpoint/2010/main" val="2016652554"/>
              </p:ext>
            </p:extLst>
          </p:nvPr>
        </p:nvGraphicFramePr>
        <p:xfrm>
          <a:off x="119336" y="1969036"/>
          <a:ext cx="11811740" cy="370840"/>
        </p:xfrm>
        <a:graphic>
          <a:graphicData uri="http://schemas.openxmlformats.org/drawingml/2006/table">
            <a:tbl>
              <a:tblPr firstRow="1" bandRow="1">
                <a:tableStyleId>{21E4AEA4-8DFA-4A89-87EB-49C32662AFE0}</a:tableStyleId>
              </a:tblPr>
              <a:tblGrid>
                <a:gridCol w="3024336">
                  <a:extLst>
                    <a:ext uri="{9D8B030D-6E8A-4147-A177-3AD203B41FA5}">
                      <a16:colId xmlns:a16="http://schemas.microsoft.com/office/drawing/2014/main" val="135374646"/>
                    </a:ext>
                  </a:extLst>
                </a:gridCol>
                <a:gridCol w="3024336">
                  <a:extLst>
                    <a:ext uri="{9D8B030D-6E8A-4147-A177-3AD203B41FA5}">
                      <a16:colId xmlns:a16="http://schemas.microsoft.com/office/drawing/2014/main" val="2527482682"/>
                    </a:ext>
                  </a:extLst>
                </a:gridCol>
                <a:gridCol w="2880320">
                  <a:extLst>
                    <a:ext uri="{9D8B030D-6E8A-4147-A177-3AD203B41FA5}">
                      <a16:colId xmlns:a16="http://schemas.microsoft.com/office/drawing/2014/main" val="2826114079"/>
                    </a:ext>
                  </a:extLst>
                </a:gridCol>
                <a:gridCol w="2882748">
                  <a:extLst>
                    <a:ext uri="{9D8B030D-6E8A-4147-A177-3AD203B41FA5}">
                      <a16:colId xmlns:a16="http://schemas.microsoft.com/office/drawing/2014/main" val="1960733240"/>
                    </a:ext>
                  </a:extLst>
                </a:gridCol>
              </a:tblGrid>
              <a:tr h="370840">
                <a:tc>
                  <a:txBody>
                    <a:bodyPr/>
                    <a:lstStyle/>
                    <a:p>
                      <a:r>
                        <a:rPr lang="pt-PT" dirty="0"/>
                        <a:t>Características Pessoais</a:t>
                      </a:r>
                    </a:p>
                  </a:txBody>
                  <a:tcPr/>
                </a:tc>
                <a:tc>
                  <a:txBody>
                    <a:bodyPr/>
                    <a:lstStyle/>
                    <a:p>
                      <a:r>
                        <a:rPr lang="pt-PT" dirty="0"/>
                        <a:t>Cirurgia</a:t>
                      </a:r>
                    </a:p>
                  </a:txBody>
                  <a:tcPr/>
                </a:tc>
                <a:tc>
                  <a:txBody>
                    <a:bodyPr/>
                    <a:lstStyle/>
                    <a:p>
                      <a:r>
                        <a:rPr lang="pt-PT" dirty="0"/>
                        <a:t>Pós-Operatório</a:t>
                      </a:r>
                    </a:p>
                  </a:txBody>
                  <a:tcPr/>
                </a:tc>
                <a:tc>
                  <a:txBody>
                    <a:bodyPr/>
                    <a:lstStyle/>
                    <a:p>
                      <a:r>
                        <a:rPr lang="pt-PT" dirty="0"/>
                        <a:t>Complicação</a:t>
                      </a:r>
                    </a:p>
                  </a:txBody>
                  <a:tcPr/>
                </a:tc>
                <a:extLst>
                  <a:ext uri="{0D108BD9-81ED-4DB2-BD59-A6C34878D82A}">
                    <a16:rowId xmlns:a16="http://schemas.microsoft.com/office/drawing/2014/main" val="2176914777"/>
                  </a:ext>
                </a:extLst>
              </a:tr>
            </a:tbl>
          </a:graphicData>
        </a:graphic>
      </p:graphicFrame>
      <p:graphicFrame>
        <p:nvGraphicFramePr>
          <p:cNvPr id="26" name="Tabela 25">
            <a:extLst>
              <a:ext uri="{FF2B5EF4-FFF2-40B4-BE49-F238E27FC236}">
                <a16:creationId xmlns:a16="http://schemas.microsoft.com/office/drawing/2014/main" id="{AD2930EC-D327-48DF-A1A7-3DF233104FA9}"/>
              </a:ext>
            </a:extLst>
          </p:cNvPr>
          <p:cNvGraphicFramePr>
            <a:graphicFrameLocks noGrp="1"/>
          </p:cNvGraphicFramePr>
          <p:nvPr>
            <p:extLst>
              <p:ext uri="{D42A27DB-BD31-4B8C-83A1-F6EECF244321}">
                <p14:modId xmlns:p14="http://schemas.microsoft.com/office/powerpoint/2010/main" val="3803721203"/>
              </p:ext>
            </p:extLst>
          </p:nvPr>
        </p:nvGraphicFramePr>
        <p:xfrm>
          <a:off x="9048331" y="2518400"/>
          <a:ext cx="2882745" cy="2519680"/>
        </p:xfrm>
        <a:graphic>
          <a:graphicData uri="http://schemas.openxmlformats.org/drawingml/2006/table">
            <a:tbl>
              <a:tblPr firstRow="1" bandRow="1">
                <a:tableStyleId>{5C22544A-7EE6-4342-B048-85BDC9FD1C3A}</a:tableStyleId>
              </a:tblPr>
              <a:tblGrid>
                <a:gridCol w="1080117">
                  <a:extLst>
                    <a:ext uri="{9D8B030D-6E8A-4147-A177-3AD203B41FA5}">
                      <a16:colId xmlns:a16="http://schemas.microsoft.com/office/drawing/2014/main" val="4246407967"/>
                    </a:ext>
                  </a:extLst>
                </a:gridCol>
                <a:gridCol w="842793">
                  <a:extLst>
                    <a:ext uri="{9D8B030D-6E8A-4147-A177-3AD203B41FA5}">
                      <a16:colId xmlns:a16="http://schemas.microsoft.com/office/drawing/2014/main" val="2852730741"/>
                    </a:ext>
                  </a:extLst>
                </a:gridCol>
                <a:gridCol w="959835">
                  <a:extLst>
                    <a:ext uri="{9D8B030D-6E8A-4147-A177-3AD203B41FA5}">
                      <a16:colId xmlns:a16="http://schemas.microsoft.com/office/drawing/2014/main" val="2030844472"/>
                    </a:ext>
                  </a:extLst>
                </a:gridCol>
              </a:tblGrid>
              <a:tr h="370840">
                <a:tc>
                  <a:txBody>
                    <a:bodyPr/>
                    <a:lstStyle/>
                    <a:p>
                      <a:pPr algn="ctr"/>
                      <a:r>
                        <a:rPr lang="pt-PT" sz="1400" dirty="0"/>
                        <a:t>Atributo</a:t>
                      </a:r>
                    </a:p>
                  </a:txBody>
                  <a:tcPr/>
                </a:tc>
                <a:tc>
                  <a:txBody>
                    <a:bodyPr/>
                    <a:lstStyle/>
                    <a:p>
                      <a:pPr algn="ctr"/>
                      <a:r>
                        <a:rPr lang="pt-PT" sz="1400" dirty="0"/>
                        <a:t>Tipo</a:t>
                      </a:r>
                    </a:p>
                  </a:txBody>
                  <a:tcPr/>
                </a:tc>
                <a:tc>
                  <a:txBody>
                    <a:bodyPr/>
                    <a:lstStyle/>
                    <a:p>
                      <a:pPr algn="ctr"/>
                      <a:r>
                        <a:rPr lang="pt-PT" sz="1400" dirty="0"/>
                        <a:t>Gama de Valores</a:t>
                      </a:r>
                    </a:p>
                  </a:txBody>
                  <a:tcPr/>
                </a:tc>
                <a:extLst>
                  <a:ext uri="{0D108BD9-81ED-4DB2-BD59-A6C34878D82A}">
                    <a16:rowId xmlns:a16="http://schemas.microsoft.com/office/drawing/2014/main" val="3211896941"/>
                  </a:ext>
                </a:extLst>
              </a:tr>
              <a:tr h="370840">
                <a:tc>
                  <a:txBody>
                    <a:bodyPr/>
                    <a:lstStyle/>
                    <a:p>
                      <a:pPr algn="ctr"/>
                      <a:r>
                        <a:rPr lang="pt-PT" sz="1400" dirty="0"/>
                        <a:t>Data </a:t>
                      </a:r>
                      <a:r>
                        <a:rPr lang="pt-PT" sz="1400" dirty="0" err="1"/>
                        <a:t>Dx</a:t>
                      </a:r>
                      <a:endParaRPr lang="pt-PT" sz="1400" dirty="0"/>
                    </a:p>
                  </a:txBody>
                  <a:tcPr/>
                </a:tc>
                <a:tc>
                  <a:txBody>
                    <a:bodyPr/>
                    <a:lstStyle/>
                    <a:p>
                      <a:pPr algn="ctr"/>
                      <a:r>
                        <a:rPr lang="pt-PT" sz="1400" dirty="0"/>
                        <a:t>Data</a:t>
                      </a:r>
                    </a:p>
                  </a:txBody>
                  <a:tcPr/>
                </a:tc>
                <a:tc>
                  <a:txBody>
                    <a:bodyPr/>
                    <a:lstStyle/>
                    <a:p>
                      <a:pPr algn="ctr"/>
                      <a:endParaRPr lang="pt-PT" sz="1400" dirty="0"/>
                    </a:p>
                  </a:txBody>
                  <a:tcPr/>
                </a:tc>
                <a:extLst>
                  <a:ext uri="{0D108BD9-81ED-4DB2-BD59-A6C34878D82A}">
                    <a16:rowId xmlns:a16="http://schemas.microsoft.com/office/drawing/2014/main" val="2027197946"/>
                  </a:ext>
                </a:extLst>
              </a:tr>
              <a:tr h="370840">
                <a:tc>
                  <a:txBody>
                    <a:bodyPr/>
                    <a:lstStyle/>
                    <a:p>
                      <a:pPr algn="ctr"/>
                      <a:r>
                        <a:rPr lang="pt-PT" sz="1400" dirty="0"/>
                        <a:t>Dias após-</a:t>
                      </a:r>
                      <a:r>
                        <a:rPr lang="pt-PT" sz="1400" dirty="0" err="1"/>
                        <a:t>op</a:t>
                      </a:r>
                      <a:endParaRPr lang="pt-PT" sz="1400" dirty="0"/>
                    </a:p>
                  </a:txBody>
                  <a:tcPr/>
                </a:tc>
                <a:tc>
                  <a:txBody>
                    <a:bodyPr/>
                    <a:lstStyle/>
                    <a:p>
                      <a:pPr algn="ctr"/>
                      <a:r>
                        <a:rPr lang="pt-PT" sz="1400" dirty="0" err="1"/>
                        <a:t>Int</a:t>
                      </a:r>
                      <a:endParaRPr lang="pt-PT" sz="1400" dirty="0"/>
                    </a:p>
                  </a:txBody>
                  <a:tcPr/>
                </a:tc>
                <a:tc>
                  <a:txBody>
                    <a:bodyPr/>
                    <a:lstStyle/>
                    <a:p>
                      <a:pPr algn="ctr"/>
                      <a:endParaRPr lang="pt-PT" sz="1400" dirty="0"/>
                    </a:p>
                  </a:txBody>
                  <a:tcPr/>
                </a:tc>
                <a:extLst>
                  <a:ext uri="{0D108BD9-81ED-4DB2-BD59-A6C34878D82A}">
                    <a16:rowId xmlns:a16="http://schemas.microsoft.com/office/drawing/2014/main" val="3791800636"/>
                  </a:ext>
                </a:extLst>
              </a:tr>
              <a:tr h="370840">
                <a:tc>
                  <a:txBody>
                    <a:bodyPr/>
                    <a:lstStyle/>
                    <a:p>
                      <a:pPr algn="ctr"/>
                      <a:r>
                        <a:rPr lang="pt-PT" sz="1400" dirty="0" err="1"/>
                        <a:t>Complic</a:t>
                      </a:r>
                      <a:r>
                        <a:rPr lang="pt-PT" sz="1400" dirty="0"/>
                        <a:t>.</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3471633357"/>
                  </a:ext>
                </a:extLst>
              </a:tr>
              <a:tr h="370840">
                <a:tc>
                  <a:txBody>
                    <a:bodyPr/>
                    <a:lstStyle/>
                    <a:p>
                      <a:pPr algn="ctr"/>
                      <a:r>
                        <a:rPr lang="pt-PT" sz="1400" dirty="0"/>
                        <a:t>Tratamento</a:t>
                      </a:r>
                    </a:p>
                  </a:txBody>
                  <a:tcPr/>
                </a:tc>
                <a:tc>
                  <a:txBody>
                    <a:bodyPr/>
                    <a:lstStyle/>
                    <a:p>
                      <a:pPr algn="ctr"/>
                      <a:r>
                        <a:rPr lang="pt-PT" sz="1400" dirty="0" err="1"/>
                        <a:t>String</a:t>
                      </a:r>
                      <a:endParaRPr lang="pt-PT" sz="1400" dirty="0"/>
                    </a:p>
                  </a:txBody>
                  <a:tcPr/>
                </a:tc>
                <a:tc>
                  <a:txBody>
                    <a:bodyPr/>
                    <a:lstStyle/>
                    <a:p>
                      <a:pPr algn="ctr"/>
                      <a:r>
                        <a:rPr lang="pt-PT" sz="1400" dirty="0"/>
                        <a:t>-</a:t>
                      </a:r>
                    </a:p>
                  </a:txBody>
                  <a:tcPr/>
                </a:tc>
                <a:extLst>
                  <a:ext uri="{0D108BD9-81ED-4DB2-BD59-A6C34878D82A}">
                    <a16:rowId xmlns:a16="http://schemas.microsoft.com/office/drawing/2014/main" val="2096534561"/>
                  </a:ext>
                </a:extLst>
              </a:tr>
              <a:tr h="370840">
                <a:tc>
                  <a:txBody>
                    <a:bodyPr/>
                    <a:lstStyle/>
                    <a:p>
                      <a:pPr algn="ctr"/>
                      <a:r>
                        <a:rPr lang="pt-PT" sz="1400" dirty="0"/>
                        <a:t>Dias </a:t>
                      </a:r>
                      <a:r>
                        <a:rPr lang="pt-PT" sz="1400" dirty="0" err="1"/>
                        <a:t>Tx</a:t>
                      </a:r>
                      <a:r>
                        <a:rPr lang="pt-PT" sz="1400" dirty="0"/>
                        <a:t>.</a:t>
                      </a:r>
                    </a:p>
                  </a:txBody>
                  <a:tcPr/>
                </a:tc>
                <a:tc>
                  <a:txBody>
                    <a:bodyPr/>
                    <a:lstStyle/>
                    <a:p>
                      <a:pPr algn="ctr"/>
                      <a:endParaRPr lang="pt-PT" sz="1400" dirty="0"/>
                    </a:p>
                  </a:txBody>
                  <a:tcPr/>
                </a:tc>
                <a:tc>
                  <a:txBody>
                    <a:bodyPr/>
                    <a:lstStyle/>
                    <a:p>
                      <a:pPr algn="ctr"/>
                      <a:endParaRPr lang="pt-PT" sz="1400" dirty="0"/>
                    </a:p>
                  </a:txBody>
                  <a:tcPr/>
                </a:tc>
                <a:extLst>
                  <a:ext uri="{0D108BD9-81ED-4DB2-BD59-A6C34878D82A}">
                    <a16:rowId xmlns:a16="http://schemas.microsoft.com/office/drawing/2014/main" val="837672911"/>
                  </a:ext>
                </a:extLst>
              </a:tr>
            </a:tbl>
          </a:graphicData>
        </a:graphic>
      </p:graphicFrame>
    </p:spTree>
    <p:extLst>
      <p:ext uri="{BB962C8B-B14F-4D97-AF65-F5344CB8AC3E}">
        <p14:creationId xmlns:p14="http://schemas.microsoft.com/office/powerpoint/2010/main" val="176822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Esquema de Conteúdo Duplo com Tabela</a:t>
            </a:r>
          </a:p>
        </p:txBody>
      </p:sp>
      <p:sp>
        <p:nvSpPr>
          <p:cNvPr id="3" name="Marcador de Posição de Conteúdo 2"/>
          <p:cNvSpPr>
            <a:spLocks noGrp="1"/>
          </p:cNvSpPr>
          <p:nvPr>
            <p:ph sz="half" idx="1"/>
          </p:nvPr>
        </p:nvSpPr>
        <p:spPr/>
        <p:txBody>
          <a:bodyPr rtlCol="0"/>
          <a:lstStyle/>
          <a:p>
            <a:pPr rtl="0"/>
            <a:r>
              <a:rPr lang="pt-PT" dirty="0"/>
              <a:t>Primeira marca aqui</a:t>
            </a:r>
          </a:p>
          <a:p>
            <a:pPr rtl="0"/>
            <a:r>
              <a:rPr lang="pt-PT" dirty="0"/>
              <a:t>Segunda marca aqui</a:t>
            </a:r>
          </a:p>
          <a:p>
            <a:pPr rtl="0"/>
            <a:r>
              <a:rPr lang="pt-PT" dirty="0"/>
              <a:t>Terceira marca aqui</a:t>
            </a:r>
          </a:p>
        </p:txBody>
      </p:sp>
      <p:graphicFrame>
        <p:nvGraphicFramePr>
          <p:cNvPr id="5" name="Marcador de Posição de Conteúdo 4"/>
          <p:cNvGraphicFramePr>
            <a:graphicFrameLocks noGrp="1"/>
          </p:cNvGraphicFramePr>
          <p:nvPr>
            <p:ph sz="half" idx="2"/>
            <p:extLst>
              <p:ext uri="{D42A27DB-BD31-4B8C-83A1-F6EECF244321}">
                <p14:modId xmlns:p14="http://schemas.microsoft.com/office/powerpoint/2010/main" val="1856564444"/>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rtl="0"/>
                      <a:r>
                        <a:rPr lang="pt-PT" b="0" noProof="0" dirty="0"/>
                        <a:t>Classe</a:t>
                      </a:r>
                    </a:p>
                  </a:txBody>
                  <a:tcPr anchor="ctr"/>
                </a:tc>
                <a:tc>
                  <a:txBody>
                    <a:bodyPr/>
                    <a:lstStyle/>
                    <a:p>
                      <a:pPr algn="ctr" rtl="0"/>
                      <a:r>
                        <a:rPr lang="pt-PT" b="0" noProof="0" dirty="0"/>
                        <a:t>Grupo A</a:t>
                      </a:r>
                    </a:p>
                  </a:txBody>
                  <a:tcPr anchor="ctr"/>
                </a:tc>
                <a:tc>
                  <a:txBody>
                    <a:bodyPr/>
                    <a:lstStyle/>
                    <a:p>
                      <a:pPr algn="ctr" rtl="0"/>
                      <a:r>
                        <a:rPr lang="pt-PT" b="0" noProof="0" dirty="0"/>
                        <a:t>Grupo B</a:t>
                      </a:r>
                    </a:p>
                  </a:txBody>
                  <a:tcPr anchor="ctr"/>
                </a:tc>
                <a:extLst>
                  <a:ext uri="{0D108BD9-81ED-4DB2-BD59-A6C34878D82A}">
                    <a16:rowId xmlns:a16="http://schemas.microsoft.com/office/drawing/2014/main" val="10000"/>
                  </a:ext>
                </a:extLst>
              </a:tr>
              <a:tr h="572294">
                <a:tc>
                  <a:txBody>
                    <a:bodyPr/>
                    <a:lstStyle/>
                    <a:p>
                      <a:pPr algn="ctr" rtl="0"/>
                      <a:r>
                        <a:rPr lang="pt-PT" noProof="0" dirty="0"/>
                        <a:t>Classe 1</a:t>
                      </a:r>
                    </a:p>
                  </a:txBody>
                  <a:tcPr anchor="ctr"/>
                </a:tc>
                <a:tc>
                  <a:txBody>
                    <a:bodyPr/>
                    <a:lstStyle/>
                    <a:p>
                      <a:pPr algn="ctr" rtl="0"/>
                      <a:r>
                        <a:rPr lang="pt-PT" noProof="0" dirty="0"/>
                        <a:t>82</a:t>
                      </a:r>
                    </a:p>
                  </a:txBody>
                  <a:tcPr anchor="ctr"/>
                </a:tc>
                <a:tc>
                  <a:txBody>
                    <a:bodyPr/>
                    <a:lstStyle/>
                    <a:p>
                      <a:pPr algn="ctr" rtl="0"/>
                      <a:r>
                        <a:rPr lang="pt-PT" noProof="0" dirty="0"/>
                        <a:t>95</a:t>
                      </a:r>
                    </a:p>
                  </a:txBody>
                  <a:tcPr anchor="ctr"/>
                </a:tc>
                <a:extLst>
                  <a:ext uri="{0D108BD9-81ED-4DB2-BD59-A6C34878D82A}">
                    <a16:rowId xmlns:a16="http://schemas.microsoft.com/office/drawing/2014/main" val="10001"/>
                  </a:ext>
                </a:extLst>
              </a:tr>
              <a:tr h="572294">
                <a:tc>
                  <a:txBody>
                    <a:bodyPr/>
                    <a:lstStyle/>
                    <a:p>
                      <a:pPr algn="ctr" rtl="0"/>
                      <a:r>
                        <a:rPr lang="pt-PT" noProof="0" dirty="0"/>
                        <a:t>Classe 2</a:t>
                      </a:r>
                    </a:p>
                  </a:txBody>
                  <a:tcPr anchor="ctr"/>
                </a:tc>
                <a:tc>
                  <a:txBody>
                    <a:bodyPr/>
                    <a:lstStyle/>
                    <a:p>
                      <a:pPr algn="ctr" rtl="0"/>
                      <a:r>
                        <a:rPr lang="pt-PT" noProof="0" dirty="0"/>
                        <a:t>76</a:t>
                      </a:r>
                    </a:p>
                  </a:txBody>
                  <a:tcPr anchor="ctr"/>
                </a:tc>
                <a:tc>
                  <a:txBody>
                    <a:bodyPr/>
                    <a:lstStyle/>
                    <a:p>
                      <a:pPr algn="ctr" rtl="0"/>
                      <a:r>
                        <a:rPr lang="pt-PT" noProof="0" dirty="0"/>
                        <a:t>88</a:t>
                      </a:r>
                    </a:p>
                  </a:txBody>
                  <a:tcPr anchor="ctr"/>
                </a:tc>
                <a:extLst>
                  <a:ext uri="{0D108BD9-81ED-4DB2-BD59-A6C34878D82A}">
                    <a16:rowId xmlns:a16="http://schemas.microsoft.com/office/drawing/2014/main" val="10002"/>
                  </a:ext>
                </a:extLst>
              </a:tr>
              <a:tr h="572294">
                <a:tc>
                  <a:txBody>
                    <a:bodyPr/>
                    <a:lstStyle/>
                    <a:p>
                      <a:pPr algn="ctr" rtl="0"/>
                      <a:r>
                        <a:rPr lang="pt-PT" noProof="0" dirty="0"/>
                        <a:t>Classe 3</a:t>
                      </a:r>
                    </a:p>
                  </a:txBody>
                  <a:tcPr anchor="ctr"/>
                </a:tc>
                <a:tc>
                  <a:txBody>
                    <a:bodyPr/>
                    <a:lstStyle/>
                    <a:p>
                      <a:pPr algn="ctr" rtl="0"/>
                      <a:r>
                        <a:rPr lang="pt-PT" noProof="0" dirty="0"/>
                        <a:t>84</a:t>
                      </a:r>
                    </a:p>
                  </a:txBody>
                  <a:tcPr anchor="ctr"/>
                </a:tc>
                <a:tc>
                  <a:txBody>
                    <a:bodyPr/>
                    <a:lstStyle/>
                    <a:p>
                      <a:pPr algn="ctr" rtl="0"/>
                      <a:r>
                        <a:rPr lang="pt-PT" noProof="0"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Esquema de Conteúdo Duplo com </a:t>
            </a:r>
            <a:r>
              <a:rPr lang="pt-PT" dirty="0" err="1"/>
              <a:t>SmartArt</a:t>
            </a:r>
            <a:endParaRPr lang="pt-PT" dirty="0"/>
          </a:p>
        </p:txBody>
      </p:sp>
      <p:sp>
        <p:nvSpPr>
          <p:cNvPr id="3" name="Marcador de Posição de Conteúdo 2"/>
          <p:cNvSpPr>
            <a:spLocks noGrp="1"/>
          </p:cNvSpPr>
          <p:nvPr>
            <p:ph sz="half" idx="1"/>
          </p:nvPr>
        </p:nvSpPr>
        <p:spPr/>
        <p:txBody>
          <a:bodyPr rtlCol="0"/>
          <a:lstStyle/>
          <a:p>
            <a:pPr rtl="0"/>
            <a:r>
              <a:rPr lang="pt-PT" dirty="0"/>
              <a:t>Primeira marca aqui</a:t>
            </a:r>
          </a:p>
          <a:p>
            <a:pPr rtl="0"/>
            <a:r>
              <a:rPr lang="pt-PT" dirty="0"/>
              <a:t>Segunda marca aqui</a:t>
            </a:r>
          </a:p>
          <a:p>
            <a:pPr rtl="0"/>
            <a:r>
              <a:rPr lang="pt-PT" dirty="0"/>
              <a:t>Terceira marca aqui</a:t>
            </a:r>
          </a:p>
        </p:txBody>
      </p:sp>
      <p:graphicFrame>
        <p:nvGraphicFramePr>
          <p:cNvPr id="7" name="Marcador de Posição de Conteúdo 6" descr="Um processo segmentado que mostra 3 tarefas ordenadas uma por baixo da outra com setas a apontar para baixo, de forma a indicar o progresso da primeira até à terceira tarefa. Texto do marcador de posição sobre a descrição da tarefa   encontra-se presente em cada grupo."/>
          <p:cNvGraphicFramePr>
            <a:graphicFrameLocks noGrp="1"/>
          </p:cNvGraphicFramePr>
          <p:nvPr>
            <p:ph sz="half" idx="2"/>
            <p:extLst>
              <p:ext uri="{D42A27DB-BD31-4B8C-83A1-F6EECF244321}">
                <p14:modId xmlns:p14="http://schemas.microsoft.com/office/powerpoint/2010/main" val="2761646670"/>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sign de Medicina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50_TF02901024_TF02901024" id="{1104243B-4F6A-46E3-A6FC-3B877CCF862A}" vid="{7EB59B0E-6902-4195-9170-700BC6E08AD3}"/>
    </a:ext>
  </a:extLst>
</a:theme>
</file>

<file path=ppt/theme/theme2.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Apresentação com design de medicina (ecrã panorâmico)</Template>
  <TotalTime>164</TotalTime>
  <Words>508</Words>
  <Application>Microsoft Office PowerPoint</Application>
  <PresentationFormat>Ecrã Panorâmico</PresentationFormat>
  <Paragraphs>157</Paragraphs>
  <Slides>7</Slides>
  <Notes>5</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7</vt:i4>
      </vt:variant>
    </vt:vector>
  </HeadingPairs>
  <TitlesOfParts>
    <vt:vector size="10" baseType="lpstr">
      <vt:lpstr>Arial</vt:lpstr>
      <vt:lpstr>Franklin Gothic Medium</vt:lpstr>
      <vt:lpstr>Design de Medicina 16x9</vt:lpstr>
      <vt:lpstr>Descoberta de Conhecimento</vt:lpstr>
      <vt:lpstr>Introduction (Business Understanding)</vt:lpstr>
      <vt:lpstr>Business Understanding</vt:lpstr>
      <vt:lpstr>Dataset Attributes</vt:lpstr>
      <vt:lpstr>Dataset Attributes</vt:lpstr>
      <vt:lpstr>Esquema de Conteúdo Duplo com Tabela</vt:lpstr>
      <vt:lpstr>Esquema de Conteúdo Duplo com SmartArt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Esquema de Título</dc:title>
  <dc:creator>Marcos Luís</dc:creator>
  <cp:lastModifiedBy>João Nuno Gomes Rodrigues de Almeida</cp:lastModifiedBy>
  <cp:revision>32</cp:revision>
  <dcterms:created xsi:type="dcterms:W3CDTF">2018-04-23T09:53:30Z</dcterms:created>
  <dcterms:modified xsi:type="dcterms:W3CDTF">2018-04-26T19:56:01Z</dcterms:modified>
</cp:coreProperties>
</file>