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01" r:id="rId3"/>
    <p:sldId id="377" r:id="rId4"/>
    <p:sldId id="302" r:id="rId5"/>
    <p:sldId id="391" r:id="rId6"/>
    <p:sldId id="293" r:id="rId7"/>
    <p:sldId id="295" r:id="rId8"/>
    <p:sldId id="263" r:id="rId9"/>
    <p:sldId id="392" r:id="rId10"/>
    <p:sldId id="306" r:id="rId11"/>
    <p:sldId id="310" r:id="rId12"/>
    <p:sldId id="277" r:id="rId13"/>
    <p:sldId id="307" r:id="rId14"/>
    <p:sldId id="308" r:id="rId15"/>
    <p:sldId id="394" r:id="rId16"/>
    <p:sldId id="313" r:id="rId17"/>
    <p:sldId id="274" r:id="rId18"/>
    <p:sldId id="362" r:id="rId19"/>
    <p:sldId id="319" r:id="rId20"/>
    <p:sldId id="330" r:id="rId21"/>
    <p:sldId id="320" r:id="rId22"/>
    <p:sldId id="280" r:id="rId23"/>
    <p:sldId id="281" r:id="rId24"/>
    <p:sldId id="350" r:id="rId25"/>
    <p:sldId id="421" r:id="rId26"/>
    <p:sldId id="395" r:id="rId27"/>
    <p:sldId id="397" r:id="rId28"/>
    <p:sldId id="398" r:id="rId29"/>
    <p:sldId id="401" r:id="rId30"/>
    <p:sldId id="404" r:id="rId31"/>
    <p:sldId id="405" r:id="rId32"/>
    <p:sldId id="413" r:id="rId33"/>
    <p:sldId id="356" r:id="rId34"/>
    <p:sldId id="357" r:id="rId35"/>
    <p:sldId id="422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7" autoAdjust="0"/>
    <p:restoredTop sz="89849" autoAdjust="0"/>
  </p:normalViewPr>
  <p:slideViewPr>
    <p:cSldViewPr>
      <p:cViewPr varScale="1">
        <p:scale>
          <a:sx n="87" d="100"/>
          <a:sy n="87" d="100"/>
        </p:scale>
        <p:origin x="-8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54D9DD6-3FA3-4592-AAAC-421B7ABC945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0240A3C-1AE7-440E-B618-B95EB68E1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245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COMPILER-BASED</a:t>
            </a:r>
            <a:r>
              <a:rPr lang="en-US" baseline="0" dirty="0" smtClean="0"/>
              <a:t> STM’s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i="0" dirty="0" smtClean="0"/>
              <a:t>faster</a:t>
            </a:r>
            <a:r>
              <a:rPr lang="en-US" i="0" baseline="0" dirty="0" smtClean="0"/>
              <a:t> hardware implementation</a:t>
            </a: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Unconventional, i</a:t>
            </a:r>
            <a:r>
              <a:rPr lang="en-US" dirty="0" smtClean="0"/>
              <a:t>n</a:t>
            </a:r>
            <a:r>
              <a:rPr lang="en-US" baseline="0" dirty="0" smtClean="0"/>
              <a:t> existing systems, not my contribution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Lazy systems perform set intersections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systems do #2,</a:t>
            </a:r>
            <a:r>
              <a:rPr lang="en-US" baseline="0" dirty="0" smtClean="0"/>
              <a:t> another list do #1.  Very few designers list the available options and why they chose their method.  Mainly because it was not previously understood.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partition</a:t>
            </a:r>
            <a:r>
              <a:rPr lang="en-US" baseline="0" dirty="0" smtClean="0"/>
              <a:t> is empty, so the sets are disjoint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of these set bits falsely indicate the sets have</a:t>
            </a:r>
            <a:r>
              <a:rPr lang="en-US" baseline="0" dirty="0" smtClean="0"/>
              <a:t> 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Define FSO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Disjointness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LOT OF THEOREMS, PROOFS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Spare you the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 of distinct</a:t>
            </a:r>
            <a:r>
              <a:rPr lang="en-US" baseline="0" dirty="0" smtClean="0"/>
              <a:t> subsets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random accesses, we found </a:t>
            </a:r>
            <a:r>
              <a:rPr lang="en-US" dirty="0" err="1" smtClean="0"/>
              <a:t>BoB</a:t>
            </a:r>
            <a:r>
              <a:rPr lang="en-US" dirty="0" smtClean="0"/>
              <a:t> is a </a:t>
            </a:r>
            <a:r>
              <a:rPr lang="en-US" smtClean="0"/>
              <a:t>goo</a:t>
            </a:r>
            <a:r>
              <a:rPr lang="en-US" baseline="0" smtClean="0"/>
              <a:t>d compromise.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BoB</a:t>
            </a:r>
            <a:r>
              <a:rPr lang="en-US" dirty="0" smtClean="0"/>
              <a:t> doesn’t reduce abort rate</a:t>
            </a:r>
          </a:p>
          <a:p>
            <a:r>
              <a:rPr lang="en-US" dirty="0" err="1" smtClean="0"/>
              <a:t>QoQ</a:t>
            </a:r>
            <a:r>
              <a:rPr lang="en-US" dirty="0" smtClean="0"/>
              <a:t> reduces abort rate, likely due to slowdown?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SoftSig</a:t>
            </a:r>
            <a:r>
              <a:rPr lang="en-US" baseline="0" dirty="0" smtClean="0"/>
              <a:t>  introduces speculative optimization</a:t>
            </a:r>
          </a:p>
          <a:p>
            <a:r>
              <a:rPr lang="en-US" baseline="0" dirty="0" err="1" smtClean="0"/>
              <a:t>SvS</a:t>
            </a:r>
            <a:r>
              <a:rPr lang="en-US" baseline="0" dirty="0" smtClean="0"/>
              <a:t> extends static and dynamic analyses to provide synchronization via scheduling.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We counter common intuition of tool designers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  <a:p>
            <a:endParaRPr lang="en-US" dirty="0" smtClean="0"/>
          </a:p>
          <a:p>
            <a:r>
              <a:rPr lang="en-US" dirty="0" smtClean="0"/>
              <a:t>Threads, </a:t>
            </a:r>
            <a:r>
              <a:rPr lang="en-US" dirty="0" err="1" smtClean="0"/>
              <a:t>txns</a:t>
            </a:r>
            <a:r>
              <a:rPr lang="en-US" dirty="0" smtClean="0"/>
              <a:t>, epochs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Epochs: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(transaction, synchronization, or inst. Chunks)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Insert all elements of the set into the BF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40A3C-1AE7-440E-B618-B95EB68E12E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ED54-BF79-48BD-869F-1FAF160F5CD1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377D-8A78-4FEF-905B-B5AA0BF730B5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0F38-9FBD-44B8-A10C-FF0D2506321F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04672" cy="365125"/>
          </a:xfrm>
        </p:spPr>
        <p:txBody>
          <a:bodyPr/>
          <a:lstStyle/>
          <a:p>
            <a:fld id="{27B35D20-CD20-415E-89BF-63C58F33F8C7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1700" y="6356350"/>
            <a:ext cx="4800600" cy="365125"/>
          </a:xfrm>
        </p:spPr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56350"/>
            <a:ext cx="990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94BEECBB-C014-4FC5-B6C1-97F250376042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900" y="6356350"/>
            <a:ext cx="5410200" cy="365125"/>
          </a:xfrm>
        </p:spPr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35635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6BBC-0424-4B64-B334-B6FB65D51C14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FEDD-1E19-4306-9EF8-DA55DC2F952F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2DBB-D778-409C-BD4C-6F1B8746ED73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3F2-C302-4FF9-8AA7-4F973729AB02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77-7AA4-4D5E-B671-6A5CC03A6A1F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C3AE-8405-4F6A-B41E-28FB3C74EB8F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6A02-1DA5-47A6-93F8-D5B495DE4D4D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Bloom Filter Configuration </a:t>
            </a:r>
            <a:br>
              <a:rPr lang="en-US" dirty="0" smtClean="0"/>
            </a:br>
            <a:r>
              <a:rPr lang="en-US" dirty="0" smtClean="0"/>
              <a:t>for Lazy Transactional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Mark Jeffrey </a:t>
            </a:r>
            <a:r>
              <a:rPr lang="en-US" dirty="0" smtClean="0"/>
              <a:t>and J. Gregory </a:t>
            </a:r>
            <a:r>
              <a:rPr lang="en-US" dirty="0" err="1" smtClean="0"/>
              <a:t>Steffan</a:t>
            </a:r>
            <a:endParaRPr lang="en-US" dirty="0" smtClean="0"/>
          </a:p>
          <a:p>
            <a:r>
              <a:rPr lang="en-US" dirty="0" smtClean="0"/>
              <a:t>ECE, University of Toronto</a:t>
            </a:r>
          </a:p>
          <a:p>
            <a:r>
              <a:rPr lang="en-US" dirty="0" smtClean="0"/>
              <a:t>November 10,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Bloom Filter 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127"/>
          <p:cNvGrpSpPr/>
          <p:nvPr/>
        </p:nvGrpSpPr>
        <p:grpSpPr>
          <a:xfrm>
            <a:off x="914400" y="3886200"/>
            <a:ext cx="7315200" cy="228600"/>
            <a:chOff x="1371600" y="5105400"/>
            <a:chExt cx="7315200" cy="228600"/>
          </a:xfrm>
        </p:grpSpPr>
        <p:grpSp>
          <p:nvGrpSpPr>
            <p:cNvPr id="7" name="Group 107"/>
            <p:cNvGrpSpPr/>
            <p:nvPr/>
          </p:nvGrpSpPr>
          <p:grpSpPr>
            <a:xfrm>
              <a:off x="1371600" y="5105400"/>
              <a:ext cx="1828800" cy="228600"/>
              <a:chOff x="1371600" y="5105400"/>
              <a:chExt cx="1828800" cy="2286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71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600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828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057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286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14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743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971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08"/>
            <p:cNvGrpSpPr/>
            <p:nvPr/>
          </p:nvGrpSpPr>
          <p:grpSpPr>
            <a:xfrm>
              <a:off x="3200400" y="5105400"/>
              <a:ext cx="1828800" cy="228600"/>
              <a:chOff x="3200400" y="5105400"/>
              <a:chExt cx="1828800" cy="22860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200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429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657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886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114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343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572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800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109"/>
            <p:cNvGrpSpPr/>
            <p:nvPr/>
          </p:nvGrpSpPr>
          <p:grpSpPr>
            <a:xfrm>
              <a:off x="5029200" y="5105400"/>
              <a:ext cx="1828800" cy="228600"/>
              <a:chOff x="3200400" y="5105400"/>
              <a:chExt cx="1828800" cy="22860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200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429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657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886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114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343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572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800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18"/>
            <p:cNvGrpSpPr/>
            <p:nvPr/>
          </p:nvGrpSpPr>
          <p:grpSpPr>
            <a:xfrm>
              <a:off x="6858000" y="5105400"/>
              <a:ext cx="1828800" cy="228600"/>
              <a:chOff x="3200400" y="5105400"/>
              <a:chExt cx="1828800" cy="2286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3200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429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57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86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14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343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572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800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r>
              <a:rPr lang="en-US" dirty="0" smtClean="0"/>
              <a:t>Bloom filter is a compact set representation</a:t>
            </a:r>
          </a:p>
          <a:p>
            <a:pPr lvl="1"/>
            <a:r>
              <a:rPr lang="en-US" dirty="0" smtClean="0"/>
              <a:t>bit vector - much smaller than address space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85656" y="1578430"/>
            <a:ext cx="17793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i="1" dirty="0" smtClean="0"/>
              <a:t>x</a:t>
            </a:r>
            <a:endParaRPr lang="en-US" sz="3200" i="1" dirty="0"/>
          </a:p>
        </p:txBody>
      </p:sp>
      <p:sp>
        <p:nvSpPr>
          <p:cNvPr id="48" name="TextBox 5"/>
          <p:cNvSpPr txBox="1"/>
          <p:nvPr/>
        </p:nvSpPr>
        <p:spPr>
          <a:xfrm>
            <a:off x="4836871" y="2631757"/>
            <a:ext cx="484941" cy="4924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" tIns="0" rIns="9144" bIns="0" rtlCol="0">
            <a:spAutoFit/>
          </a:bodyPr>
          <a:lstStyle/>
          <a:p>
            <a:r>
              <a:rPr lang="en-US" sz="3200" dirty="0" smtClean="0"/>
              <a:t>h()</a:t>
            </a:r>
            <a:endParaRPr lang="en-US" sz="3200" i="1" baseline="30000" dirty="0"/>
          </a:p>
        </p:txBody>
      </p:sp>
      <p:cxnSp>
        <p:nvCxnSpPr>
          <p:cNvPr id="52" name="Straight Arrow Connector 51"/>
          <p:cNvCxnSpPr>
            <a:stCxn id="46" idx="2"/>
            <a:endCxn id="48" idx="0"/>
          </p:cNvCxnSpPr>
          <p:nvPr/>
        </p:nvCxnSpPr>
        <p:spPr>
          <a:xfrm>
            <a:off x="5074623" y="2070873"/>
            <a:ext cx="4719" cy="560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4"/>
          <p:cNvCxnSpPr>
            <a:stCxn id="48" idx="2"/>
            <a:endCxn id="65" idx="0"/>
          </p:cNvCxnSpPr>
          <p:nvPr/>
        </p:nvCxnSpPr>
        <p:spPr>
          <a:xfrm rot="5400000">
            <a:off x="4044621" y="2851479"/>
            <a:ext cx="762000" cy="13074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57600" y="38862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376238" y="1551359"/>
          <a:ext cx="2062162" cy="582241"/>
        </p:xfrm>
        <a:graphic>
          <a:graphicData uri="http://schemas.openxmlformats.org/presentationml/2006/ole">
            <p:oleObj spid="_x0000_s147463" name="Equation" r:id="rId4" imgW="723257" imgH="20326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Bloom Filter 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" name="Group 127"/>
          <p:cNvGrpSpPr/>
          <p:nvPr/>
        </p:nvGrpSpPr>
        <p:grpSpPr>
          <a:xfrm>
            <a:off x="914400" y="3886200"/>
            <a:ext cx="7315200" cy="228600"/>
            <a:chOff x="1371600" y="5105400"/>
            <a:chExt cx="7315200" cy="228600"/>
          </a:xfrm>
        </p:grpSpPr>
        <p:grpSp>
          <p:nvGrpSpPr>
            <p:cNvPr id="6" name="Group 107"/>
            <p:cNvGrpSpPr/>
            <p:nvPr/>
          </p:nvGrpSpPr>
          <p:grpSpPr>
            <a:xfrm>
              <a:off x="1371600" y="5105400"/>
              <a:ext cx="1828800" cy="228600"/>
              <a:chOff x="1371600" y="5105400"/>
              <a:chExt cx="1828800" cy="2286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71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600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828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057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286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14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743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971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08"/>
            <p:cNvGrpSpPr/>
            <p:nvPr/>
          </p:nvGrpSpPr>
          <p:grpSpPr>
            <a:xfrm>
              <a:off x="3200400" y="5105400"/>
              <a:ext cx="1828800" cy="228600"/>
              <a:chOff x="3200400" y="5105400"/>
              <a:chExt cx="1828800" cy="22860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200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429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657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886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114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343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572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800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09"/>
            <p:cNvGrpSpPr/>
            <p:nvPr/>
          </p:nvGrpSpPr>
          <p:grpSpPr>
            <a:xfrm>
              <a:off x="5029200" y="5105400"/>
              <a:ext cx="1828800" cy="228600"/>
              <a:chOff x="3200400" y="5105400"/>
              <a:chExt cx="1828800" cy="22860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200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429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657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886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114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343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572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800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118"/>
            <p:cNvGrpSpPr/>
            <p:nvPr/>
          </p:nvGrpSpPr>
          <p:grpSpPr>
            <a:xfrm>
              <a:off x="6858000" y="5105400"/>
              <a:ext cx="1828800" cy="228600"/>
              <a:chOff x="3200400" y="5105400"/>
              <a:chExt cx="1828800" cy="2286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3200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429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57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86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14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343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572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800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5247094" y="1869757"/>
            <a:ext cx="18434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i="1" dirty="0" smtClean="0"/>
              <a:t>y</a:t>
            </a:r>
            <a:endParaRPr lang="en-US" sz="3200" i="1" dirty="0"/>
          </a:p>
        </p:txBody>
      </p:sp>
      <p:sp>
        <p:nvSpPr>
          <p:cNvPr id="48" name="TextBox 5"/>
          <p:cNvSpPr txBox="1"/>
          <p:nvPr/>
        </p:nvSpPr>
        <p:spPr>
          <a:xfrm>
            <a:off x="6199594" y="1869757"/>
            <a:ext cx="484941" cy="4924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" tIns="0" rIns="9144" bIns="0" rtlCol="0">
            <a:spAutoFit/>
          </a:bodyPr>
          <a:lstStyle/>
          <a:p>
            <a:r>
              <a:rPr lang="en-US" sz="3200" dirty="0" smtClean="0"/>
              <a:t>h()</a:t>
            </a:r>
            <a:endParaRPr lang="en-US" sz="3200" i="1" baseline="30000" dirty="0"/>
          </a:p>
        </p:txBody>
      </p:sp>
      <p:cxnSp>
        <p:nvCxnSpPr>
          <p:cNvPr id="52" name="Straight Arrow Connector 51"/>
          <p:cNvCxnSpPr>
            <a:stCxn id="46" idx="3"/>
            <a:endCxn id="48" idx="1"/>
          </p:cNvCxnSpPr>
          <p:nvPr/>
        </p:nvCxnSpPr>
        <p:spPr>
          <a:xfrm>
            <a:off x="5431440" y="2115979"/>
            <a:ext cx="7681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4"/>
          <p:cNvCxnSpPr>
            <a:stCxn id="48" idx="2"/>
            <a:endCxn id="60" idx="3"/>
          </p:cNvCxnSpPr>
          <p:nvPr/>
        </p:nvCxnSpPr>
        <p:spPr>
          <a:xfrm rot="16200000" flipH="1">
            <a:off x="6297958" y="2506306"/>
            <a:ext cx="1936263" cy="1648049"/>
          </a:xfrm>
          <a:prstGeom prst="curvedConnector4">
            <a:avLst>
              <a:gd name="adj1" fmla="val 46872"/>
              <a:gd name="adj2" fmla="val 122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556" name="Object 3"/>
          <p:cNvGraphicFramePr>
            <a:graphicFrameLocks noChangeAspect="1"/>
          </p:cNvGraphicFramePr>
          <p:nvPr/>
        </p:nvGraphicFramePr>
        <p:xfrm>
          <a:off x="301625" y="1582737"/>
          <a:ext cx="2212975" cy="599127"/>
        </p:xfrm>
        <a:graphic>
          <a:graphicData uri="http://schemas.openxmlformats.org/presentationml/2006/ole">
            <p:oleObj spid="_x0000_s151560" name="Equation" r:id="rId4" imgW="749047" imgH="203384" progId="Equation.3">
              <p:embed/>
            </p:oleObj>
          </a:graphicData>
        </a:graphic>
      </p:graphicFrame>
      <p:sp>
        <p:nvSpPr>
          <p:cNvPr id="60" name="Trapezoid 59"/>
          <p:cNvSpPr/>
          <p:nvPr/>
        </p:nvSpPr>
        <p:spPr>
          <a:xfrm flipV="1">
            <a:off x="914400" y="4177326"/>
            <a:ext cx="7315200" cy="242274"/>
          </a:xfrm>
          <a:prstGeom prst="trapezoid">
            <a:avLst>
              <a:gd name="adj" fmla="val 115147"/>
            </a:avLst>
          </a:prstGeom>
          <a:gradFill flip="none" rotWithShape="0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Elbow Connector 61"/>
          <p:cNvCxnSpPr>
            <a:stCxn id="60" idx="0"/>
            <a:endCxn id="66" idx="0"/>
          </p:cNvCxnSpPr>
          <p:nvPr/>
        </p:nvCxnSpPr>
        <p:spPr>
          <a:xfrm rot="16200000" flipH="1">
            <a:off x="4308374" y="4683226"/>
            <a:ext cx="533400" cy="6148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42658" y="4953000"/>
            <a:ext cx="147098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dirty="0" smtClean="0"/>
              <a:t>{Yes, No}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4876800" cy="83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Query for an address, </a:t>
            </a:r>
            <a:r>
              <a:rPr lang="en-US" i="1" dirty="0" smtClean="0"/>
              <a:t>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 animBg="1"/>
      <p:bldP spid="60" grpId="0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 False Positives (FPs)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Encode a large address space into a bit-vector </a:t>
            </a:r>
          </a:p>
          <a:p>
            <a:pPr lvl="1"/>
            <a:r>
              <a:rPr lang="en-US" dirty="0" smtClean="0"/>
              <a:t>response to query is actually </a:t>
            </a:r>
            <a:r>
              <a:rPr lang="en-US" i="1" dirty="0" smtClean="0">
                <a:solidFill>
                  <a:srgbClr val="7030A0"/>
                </a:solidFill>
              </a:rPr>
              <a:t>No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7030A0"/>
                </a:solidFill>
              </a:rPr>
              <a:t>Maybe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False Positives </a:t>
            </a:r>
            <a:r>
              <a:rPr lang="en-US" dirty="0" smtClean="0"/>
              <a:t>– when “maybe” is wrong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62300" y="2819400"/>
            <a:ext cx="5819401" cy="584775"/>
            <a:chOff x="1817203" y="2286000"/>
            <a:chExt cx="5819401" cy="584775"/>
          </a:xfrm>
        </p:grpSpPr>
        <p:grpSp>
          <p:nvGrpSpPr>
            <p:cNvPr id="9" name="Group 93"/>
            <p:cNvGrpSpPr>
              <a:grpSpLocks/>
            </p:cNvGrpSpPr>
            <p:nvPr/>
          </p:nvGrpSpPr>
          <p:grpSpPr bwMode="auto">
            <a:xfrm>
              <a:off x="2819400" y="2514600"/>
              <a:ext cx="4330699" cy="203364"/>
              <a:chOff x="1371600" y="2590800"/>
              <a:chExt cx="3657600" cy="304800"/>
            </a:xfrm>
          </p:grpSpPr>
          <p:grpSp>
            <p:nvGrpSpPr>
              <p:cNvPr id="12" name="Group 67"/>
              <p:cNvGrpSpPr>
                <a:grpSpLocks/>
              </p:cNvGrpSpPr>
              <p:nvPr/>
            </p:nvGrpSpPr>
            <p:grpSpPr bwMode="auto">
              <a:xfrm>
                <a:off x="13716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38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19812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34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Group 73"/>
              <p:cNvGrpSpPr>
                <a:grpSpLocks/>
              </p:cNvGrpSpPr>
              <p:nvPr/>
            </p:nvGrpSpPr>
            <p:grpSpPr bwMode="auto">
              <a:xfrm>
                <a:off x="25908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30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Group 78"/>
              <p:cNvGrpSpPr>
                <a:grpSpLocks/>
              </p:cNvGrpSpPr>
              <p:nvPr/>
            </p:nvGrpSpPr>
            <p:grpSpPr bwMode="auto">
              <a:xfrm>
                <a:off x="32004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26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83"/>
              <p:cNvGrpSpPr>
                <a:grpSpLocks/>
              </p:cNvGrpSpPr>
              <p:nvPr/>
            </p:nvGrpSpPr>
            <p:grpSpPr bwMode="auto">
              <a:xfrm>
                <a:off x="38100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22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oup 88"/>
              <p:cNvGrpSpPr>
                <a:grpSpLocks/>
              </p:cNvGrpSpPr>
              <p:nvPr/>
            </p:nvGrpSpPr>
            <p:grpSpPr bwMode="auto">
              <a:xfrm>
                <a:off x="44196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18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1817203" y="2330604"/>
              <a:ext cx="10021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is </a:t>
              </a:r>
              <a:r>
                <a:rPr lang="en-US" sz="2800" i="1" dirty="0" smtClean="0"/>
                <a:t>y </a:t>
              </a:r>
              <a:r>
                <a:rPr lang="en-US" sz="2800" dirty="0" smtClean="0"/>
                <a:t>in</a:t>
              </a:r>
              <a:endParaRPr lang="en-US" sz="28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61180" y="22860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?</a:t>
              </a:r>
              <a:endParaRPr lang="en-US" sz="3200" i="1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406651" y="4337040"/>
            <a:ext cx="4330699" cy="1149360"/>
            <a:chOff x="4267200" y="4191000"/>
            <a:chExt cx="4330699" cy="1149360"/>
          </a:xfrm>
        </p:grpSpPr>
        <p:grpSp>
          <p:nvGrpSpPr>
            <p:cNvPr id="112" name="Group 111"/>
            <p:cNvGrpSpPr/>
            <p:nvPr/>
          </p:nvGrpSpPr>
          <p:grpSpPr>
            <a:xfrm>
              <a:off x="4267200" y="4191000"/>
              <a:ext cx="4330699" cy="1149360"/>
              <a:chOff x="4267200" y="4191000"/>
              <a:chExt cx="4330699" cy="114936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267200" y="4191000"/>
                <a:ext cx="4330699" cy="1149360"/>
                <a:chOff x="2819400" y="1568604"/>
                <a:chExt cx="4330699" cy="1149360"/>
              </a:xfrm>
            </p:grpSpPr>
            <p:grpSp>
              <p:nvGrpSpPr>
                <p:cNvPr id="44" name="Group 93"/>
                <p:cNvGrpSpPr>
                  <a:grpSpLocks/>
                </p:cNvGrpSpPr>
                <p:nvPr/>
              </p:nvGrpSpPr>
              <p:grpSpPr bwMode="auto">
                <a:xfrm>
                  <a:off x="2819400" y="2514600"/>
                  <a:ext cx="4330699" cy="203364"/>
                  <a:chOff x="1371600" y="2590800"/>
                  <a:chExt cx="3657600" cy="304800"/>
                </a:xfrm>
              </p:grpSpPr>
              <p:grpSp>
                <p:nvGrpSpPr>
                  <p:cNvPr id="47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371600" y="2590800"/>
                    <a:ext cx="609600" cy="304800"/>
                    <a:chOff x="1371600" y="2590800"/>
                    <a:chExt cx="609600" cy="304800"/>
                  </a:xfrm>
                </p:grpSpPr>
                <p:sp>
                  <p:nvSpPr>
                    <p:cNvPr id="73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716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64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6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88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8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981200" y="2590800"/>
                    <a:ext cx="609600" cy="304800"/>
                    <a:chOff x="1371600" y="2590800"/>
                    <a:chExt cx="609600" cy="304800"/>
                  </a:xfrm>
                </p:grpSpPr>
                <p:sp>
                  <p:nvSpPr>
                    <p:cNvPr id="69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716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64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88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9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590800" y="2590800"/>
                    <a:ext cx="609600" cy="304800"/>
                    <a:chOff x="1371600" y="2590800"/>
                    <a:chExt cx="609600" cy="304800"/>
                  </a:xfrm>
                </p:grpSpPr>
                <p:sp>
                  <p:nvSpPr>
                    <p:cNvPr id="6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716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64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8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88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50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3200400" y="2590800"/>
                    <a:ext cx="609600" cy="304800"/>
                    <a:chOff x="1371600" y="2590800"/>
                    <a:chExt cx="609600" cy="304800"/>
                  </a:xfrm>
                </p:grpSpPr>
                <p:sp>
                  <p:nvSpPr>
                    <p:cNvPr id="61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716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64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4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88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51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3810000" y="2590800"/>
                    <a:ext cx="609600" cy="304800"/>
                    <a:chOff x="1371600" y="2590800"/>
                    <a:chExt cx="609600" cy="304800"/>
                  </a:xfrm>
                </p:grpSpPr>
                <p:sp>
                  <p:nvSpPr>
                    <p:cNvPr id="5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716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64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0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88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52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4419600" y="2590800"/>
                    <a:ext cx="609600" cy="304800"/>
                    <a:chOff x="1371600" y="2590800"/>
                    <a:chExt cx="609600" cy="304800"/>
                  </a:xfrm>
                </p:grpSpPr>
                <p:sp>
                  <p:nvSpPr>
                    <p:cNvPr id="53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716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764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6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8800" y="2590800"/>
                      <a:ext cx="152400" cy="30480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lIns="81631" tIns="40816" rIns="81631" bIns="40816" anchor="ctr"/>
                    <a:lstStyle/>
                    <a:p>
                      <a:pPr algn="ctr" defTabSz="414338" hangingPunct="0">
                        <a:lnSpc>
                          <a:spcPct val="95000"/>
                        </a:lnSpc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>
                          <a:tab pos="0" algn="l"/>
                          <a:tab pos="414338" algn="l"/>
                          <a:tab pos="828675" algn="l"/>
                          <a:tab pos="1244600" algn="l"/>
                          <a:tab pos="1658938" algn="l"/>
                          <a:tab pos="2073275" algn="l"/>
                          <a:tab pos="2487613" algn="l"/>
                          <a:tab pos="2903538" algn="l"/>
                          <a:tab pos="3317875" algn="l"/>
                          <a:tab pos="3732213" algn="l"/>
                          <a:tab pos="4146550" algn="l"/>
                          <a:tab pos="4562475" algn="l"/>
                          <a:tab pos="4976813" algn="l"/>
                          <a:tab pos="5389563" algn="l"/>
                          <a:tab pos="5805488" algn="l"/>
                          <a:tab pos="6221413" algn="l"/>
                          <a:tab pos="6635750" algn="l"/>
                          <a:tab pos="7048500" algn="l"/>
                          <a:tab pos="7462838" algn="l"/>
                          <a:tab pos="7880350" algn="l"/>
                          <a:tab pos="8294688" algn="l"/>
                        </a:tabLst>
                      </a:pP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45" name="TextBox 44"/>
                <p:cNvSpPr txBox="1"/>
                <p:nvPr/>
              </p:nvSpPr>
              <p:spPr>
                <a:xfrm>
                  <a:off x="4114800" y="1568604"/>
                  <a:ext cx="1554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800" dirty="0" smtClean="0"/>
                    <a:t>x</a:t>
                  </a:r>
                  <a:endParaRPr lang="en-US" sz="2800" i="1" dirty="0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6629400" y="4191000"/>
                <a:ext cx="161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 smtClean="0"/>
                  <a:t>y</a:t>
                </a:r>
                <a:endParaRPr lang="en-US" sz="2800" i="1" dirty="0"/>
              </a:p>
            </p:txBody>
          </p:sp>
        </p:grpSp>
        <p:cxnSp>
          <p:nvCxnSpPr>
            <p:cNvPr id="114" name="Curved Connector 113"/>
            <p:cNvCxnSpPr>
              <a:stCxn id="45" idx="2"/>
              <a:endCxn id="67" idx="0"/>
            </p:cNvCxnSpPr>
            <p:nvPr/>
          </p:nvCxnSpPr>
          <p:spPr>
            <a:xfrm rot="16200000" flipH="1">
              <a:off x="5643559" y="4618673"/>
              <a:ext cx="515109" cy="52153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>
              <a:stCxn id="111" idx="2"/>
              <a:endCxn id="67" idx="0"/>
            </p:cNvCxnSpPr>
            <p:nvPr/>
          </p:nvCxnSpPr>
          <p:spPr>
            <a:xfrm rot="5400000">
              <a:off x="6178563" y="4605206"/>
              <a:ext cx="515109" cy="54847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Bloom Filter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57200" y="44196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an address,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 functions encode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 indices to set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14800" y="152400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x</a:t>
            </a:r>
            <a:endParaRPr lang="en-US" sz="3200" i="1" dirty="0"/>
          </a:p>
        </p:txBody>
      </p:sp>
      <p:grpSp>
        <p:nvGrpSpPr>
          <p:cNvPr id="3" name="Group 45"/>
          <p:cNvGrpSpPr/>
          <p:nvPr/>
        </p:nvGrpSpPr>
        <p:grpSpPr>
          <a:xfrm>
            <a:off x="3048000" y="2590800"/>
            <a:ext cx="2744688" cy="584775"/>
            <a:chOff x="3048000" y="2590800"/>
            <a:chExt cx="2744688" cy="584775"/>
          </a:xfrm>
        </p:grpSpPr>
        <p:sp>
          <p:nvSpPr>
            <p:cNvPr id="47" name="TextBox 5"/>
            <p:cNvSpPr txBox="1"/>
            <p:nvPr/>
          </p:nvSpPr>
          <p:spPr>
            <a:xfrm>
              <a:off x="3048000" y="2590800"/>
              <a:ext cx="624402" cy="4924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4" tIns="0" rIns="9144" bIns="0" rtlCol="0">
              <a:spAutoFit/>
            </a:bodyPr>
            <a:lstStyle/>
            <a:p>
              <a:r>
                <a:rPr lang="en-US" sz="3200" dirty="0" smtClean="0"/>
                <a:t>h</a:t>
              </a:r>
              <a:r>
                <a:rPr lang="en-US" sz="3200" baseline="-25000" dirty="0" smtClean="0"/>
                <a:t>1</a:t>
              </a:r>
              <a:r>
                <a:rPr lang="en-US" sz="3200" dirty="0" smtClean="0"/>
                <a:t>()</a:t>
              </a:r>
              <a:endParaRPr lang="en-US" sz="3200" i="1" baseline="30000" dirty="0"/>
            </a:p>
          </p:txBody>
        </p:sp>
        <p:sp>
          <p:nvSpPr>
            <p:cNvPr id="48" name="TextBox 5"/>
            <p:cNvSpPr txBox="1"/>
            <p:nvPr/>
          </p:nvSpPr>
          <p:spPr>
            <a:xfrm>
              <a:off x="3966065" y="2590800"/>
              <a:ext cx="624402" cy="4924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4" tIns="0" rIns="9144" bIns="0" rtlCol="0">
              <a:spAutoFit/>
            </a:bodyPr>
            <a:lstStyle/>
            <a:p>
              <a:r>
                <a:rPr lang="en-US" sz="3200" dirty="0" smtClean="0"/>
                <a:t>h</a:t>
              </a:r>
              <a:r>
                <a:rPr lang="en-US" sz="3200" baseline="-25000" dirty="0" smtClean="0"/>
                <a:t>2</a:t>
              </a:r>
              <a:r>
                <a:rPr lang="en-US" sz="3200" dirty="0" smtClean="0"/>
                <a:t>()</a:t>
              </a:r>
              <a:endParaRPr lang="en-US" sz="3200" i="1" baseline="30000" dirty="0"/>
            </a:p>
          </p:txBody>
        </p:sp>
        <p:sp>
          <p:nvSpPr>
            <p:cNvPr id="49" name="TextBox 5"/>
            <p:cNvSpPr txBox="1"/>
            <p:nvPr/>
          </p:nvSpPr>
          <p:spPr>
            <a:xfrm>
              <a:off x="5186753" y="2590800"/>
              <a:ext cx="605935" cy="4924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4" tIns="0" rIns="9144" bIns="0" rtlCol="0">
              <a:spAutoFit/>
            </a:bodyPr>
            <a:lstStyle/>
            <a:p>
              <a:r>
                <a:rPr lang="en-US" sz="3200" dirty="0" err="1" smtClean="0"/>
                <a:t>h</a:t>
              </a:r>
              <a:r>
                <a:rPr lang="en-US" sz="3200" baseline="-25000" dirty="0" err="1" smtClean="0"/>
                <a:t>k</a:t>
              </a:r>
              <a:r>
                <a:rPr lang="en-US" sz="3200" dirty="0" smtClean="0"/>
                <a:t>()</a:t>
              </a:r>
              <a:endParaRPr lang="en-US" sz="3200" i="1" baseline="30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27001" y="2590800"/>
              <a:ext cx="302199" cy="584775"/>
            </a:xfrm>
            <a:prstGeom prst="rect">
              <a:avLst/>
            </a:prstGeom>
            <a:noFill/>
          </p:spPr>
          <p:txBody>
            <a:bodyPr wrap="none" lIns="9144" rIns="9144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cxnSp>
        <p:nvCxnSpPr>
          <p:cNvPr id="52" name="Straight Arrow Connector 51"/>
          <p:cNvCxnSpPr>
            <a:stCxn id="45" idx="2"/>
            <a:endCxn id="48" idx="0"/>
          </p:cNvCxnSpPr>
          <p:nvPr/>
        </p:nvCxnSpPr>
        <p:spPr>
          <a:xfrm rot="5400000">
            <a:off x="4046171" y="2340870"/>
            <a:ext cx="482025" cy="1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2"/>
            <a:endCxn id="49" idx="0"/>
          </p:cNvCxnSpPr>
          <p:nvPr/>
        </p:nvCxnSpPr>
        <p:spPr>
          <a:xfrm rot="16200000" flipH="1">
            <a:off x="4651898" y="1752976"/>
            <a:ext cx="482025" cy="1193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2"/>
            <a:endCxn id="47" idx="0"/>
          </p:cNvCxnSpPr>
          <p:nvPr/>
        </p:nvCxnSpPr>
        <p:spPr>
          <a:xfrm rot="5400000">
            <a:off x="3587139" y="1881838"/>
            <a:ext cx="482025" cy="93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96" idx="0"/>
          </p:cNvCxnSpPr>
          <p:nvPr/>
        </p:nvCxnSpPr>
        <p:spPr>
          <a:xfrm rot="5400000">
            <a:off x="2250173" y="2776171"/>
            <a:ext cx="802957" cy="14171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4"/>
          <p:cNvCxnSpPr>
            <a:stCxn id="48" idx="2"/>
            <a:endCxn id="106" idx="0"/>
          </p:cNvCxnSpPr>
          <p:nvPr/>
        </p:nvCxnSpPr>
        <p:spPr>
          <a:xfrm rot="16200000" flipH="1">
            <a:off x="3966505" y="3395004"/>
            <a:ext cx="802957" cy="1794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4"/>
          <p:cNvCxnSpPr>
            <a:stCxn id="49" idx="2"/>
            <a:endCxn id="121" idx="0"/>
          </p:cNvCxnSpPr>
          <p:nvPr/>
        </p:nvCxnSpPr>
        <p:spPr>
          <a:xfrm rot="16200000" flipH="1">
            <a:off x="5715232" y="2857731"/>
            <a:ext cx="802957" cy="12539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828800" y="38862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343400" y="38862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629400" y="38862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67"/>
          <p:cNvGrpSpPr/>
          <p:nvPr/>
        </p:nvGrpSpPr>
        <p:grpSpPr>
          <a:xfrm>
            <a:off x="914400" y="3886200"/>
            <a:ext cx="7315200" cy="228600"/>
            <a:chOff x="914400" y="4038600"/>
            <a:chExt cx="7315200" cy="228600"/>
          </a:xfrm>
        </p:grpSpPr>
        <p:sp>
          <p:nvSpPr>
            <p:cNvPr id="90" name="Rectangle 89"/>
            <p:cNvSpPr/>
            <p:nvPr/>
          </p:nvSpPr>
          <p:spPr>
            <a:xfrm>
              <a:off x="914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143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71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600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57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286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514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971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200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429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57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886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114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72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00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58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086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315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543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772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001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412801" y="3657600"/>
            <a:ext cx="302199" cy="584775"/>
          </a:xfrm>
          <a:prstGeom prst="rect">
            <a:avLst/>
          </a:prstGeom>
          <a:noFill/>
        </p:spPr>
        <p:txBody>
          <a:bodyPr wrap="none" lIns="9144" rIns="9144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grpSp>
        <p:nvGrpSpPr>
          <p:cNvPr id="7" name="Group 66"/>
          <p:cNvGrpSpPr/>
          <p:nvPr/>
        </p:nvGrpSpPr>
        <p:grpSpPr>
          <a:xfrm>
            <a:off x="1828800" y="3886200"/>
            <a:ext cx="5029200" cy="228600"/>
            <a:chOff x="1828800" y="4038600"/>
            <a:chExt cx="5029200" cy="228600"/>
          </a:xfrm>
        </p:grpSpPr>
        <p:sp>
          <p:nvSpPr>
            <p:cNvPr id="64" name="Rectangle 63"/>
            <p:cNvSpPr/>
            <p:nvPr/>
          </p:nvSpPr>
          <p:spPr>
            <a:xfrm>
              <a:off x="1828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43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29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376238" y="1627188"/>
          <a:ext cx="2062162" cy="582612"/>
        </p:xfrm>
        <a:graphic>
          <a:graphicData uri="http://schemas.openxmlformats.org/presentationml/2006/ole">
            <p:oleObj spid="_x0000_s148487" name="Equation" r:id="rId4" imgW="723257" imgH="20326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96" grpId="0" animBg="1"/>
      <p:bldP spid="106" grpId="0" animBg="1"/>
      <p:bldP spid="1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96"/>
          <p:cNvSpPr txBox="1">
            <a:spLocks/>
          </p:cNvSpPr>
          <p:nvPr/>
        </p:nvSpPr>
        <p:spPr>
          <a:xfrm>
            <a:off x="0" y="5693229"/>
            <a:ext cx="9144000" cy="533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Probability of False Positives is well understood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2667000" y="1600201"/>
            <a:ext cx="4876800" cy="83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Query for an address, </a:t>
            </a:r>
            <a:r>
              <a:rPr lang="en-US" i="1" dirty="0" smtClean="0"/>
              <a:t>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Bloom Filter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14800" y="19812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y</a:t>
            </a:r>
            <a:endParaRPr lang="en-US" sz="3200" i="1" dirty="0"/>
          </a:p>
        </p:txBody>
      </p:sp>
      <p:grpSp>
        <p:nvGrpSpPr>
          <p:cNvPr id="3" name="Group 45"/>
          <p:cNvGrpSpPr/>
          <p:nvPr/>
        </p:nvGrpSpPr>
        <p:grpSpPr>
          <a:xfrm>
            <a:off x="3048000" y="2794575"/>
            <a:ext cx="2744688" cy="584775"/>
            <a:chOff x="3048000" y="2590800"/>
            <a:chExt cx="2744688" cy="584775"/>
          </a:xfrm>
        </p:grpSpPr>
        <p:sp>
          <p:nvSpPr>
            <p:cNvPr id="47" name="TextBox 5"/>
            <p:cNvSpPr txBox="1"/>
            <p:nvPr/>
          </p:nvSpPr>
          <p:spPr>
            <a:xfrm>
              <a:off x="3048000" y="2590800"/>
              <a:ext cx="624402" cy="4924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4" tIns="0" rIns="9144" bIns="0" rtlCol="0">
              <a:spAutoFit/>
            </a:bodyPr>
            <a:lstStyle/>
            <a:p>
              <a:r>
                <a:rPr lang="en-US" sz="3200" dirty="0" smtClean="0"/>
                <a:t>h</a:t>
              </a:r>
              <a:r>
                <a:rPr lang="en-US" sz="3200" baseline="-25000" dirty="0" smtClean="0"/>
                <a:t>1</a:t>
              </a:r>
              <a:r>
                <a:rPr lang="en-US" sz="3200" dirty="0" smtClean="0"/>
                <a:t>()</a:t>
              </a:r>
              <a:endParaRPr lang="en-US" sz="3200" i="1" baseline="30000" dirty="0"/>
            </a:p>
          </p:txBody>
        </p:sp>
        <p:sp>
          <p:nvSpPr>
            <p:cNvPr id="48" name="TextBox 5"/>
            <p:cNvSpPr txBox="1"/>
            <p:nvPr/>
          </p:nvSpPr>
          <p:spPr>
            <a:xfrm>
              <a:off x="3966065" y="2590800"/>
              <a:ext cx="624402" cy="4924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4" tIns="0" rIns="9144" bIns="0" rtlCol="0">
              <a:spAutoFit/>
            </a:bodyPr>
            <a:lstStyle/>
            <a:p>
              <a:r>
                <a:rPr lang="en-US" sz="3200" dirty="0" smtClean="0"/>
                <a:t>h</a:t>
              </a:r>
              <a:r>
                <a:rPr lang="en-US" sz="3200" baseline="-25000" dirty="0" smtClean="0"/>
                <a:t>2</a:t>
              </a:r>
              <a:r>
                <a:rPr lang="en-US" sz="3200" dirty="0" smtClean="0"/>
                <a:t>()</a:t>
              </a:r>
              <a:endParaRPr lang="en-US" sz="3200" i="1" baseline="30000" dirty="0"/>
            </a:p>
          </p:txBody>
        </p:sp>
        <p:sp>
          <p:nvSpPr>
            <p:cNvPr id="49" name="TextBox 5"/>
            <p:cNvSpPr txBox="1"/>
            <p:nvPr/>
          </p:nvSpPr>
          <p:spPr>
            <a:xfrm>
              <a:off x="5186753" y="2590800"/>
              <a:ext cx="605935" cy="4924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4" tIns="0" rIns="9144" bIns="0" rtlCol="0">
              <a:spAutoFit/>
            </a:bodyPr>
            <a:lstStyle/>
            <a:p>
              <a:r>
                <a:rPr lang="en-US" sz="3200" dirty="0" err="1" smtClean="0"/>
                <a:t>h</a:t>
              </a:r>
              <a:r>
                <a:rPr lang="en-US" sz="3200" baseline="-25000" dirty="0" err="1" smtClean="0"/>
                <a:t>k</a:t>
              </a:r>
              <a:r>
                <a:rPr lang="en-US" sz="3200" dirty="0" smtClean="0"/>
                <a:t>()</a:t>
              </a:r>
              <a:endParaRPr lang="en-US" sz="3200" i="1" baseline="30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27001" y="2590800"/>
              <a:ext cx="302199" cy="584775"/>
            </a:xfrm>
            <a:prstGeom prst="rect">
              <a:avLst/>
            </a:prstGeom>
            <a:noFill/>
          </p:spPr>
          <p:txBody>
            <a:bodyPr wrap="none" lIns="9144" rIns="9144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cxnSp>
        <p:nvCxnSpPr>
          <p:cNvPr id="52" name="Straight Arrow Connector 51"/>
          <p:cNvCxnSpPr>
            <a:stCxn id="45" idx="2"/>
          </p:cNvCxnSpPr>
          <p:nvPr/>
        </p:nvCxnSpPr>
        <p:spPr>
          <a:xfrm rot="5400000">
            <a:off x="4174486" y="2669755"/>
            <a:ext cx="228600" cy="2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2"/>
          </p:cNvCxnSpPr>
          <p:nvPr/>
        </p:nvCxnSpPr>
        <p:spPr>
          <a:xfrm rot="16200000" flipH="1">
            <a:off x="4780213" y="2085067"/>
            <a:ext cx="228600" cy="1190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2"/>
          </p:cNvCxnSpPr>
          <p:nvPr/>
        </p:nvCxnSpPr>
        <p:spPr>
          <a:xfrm rot="5400000">
            <a:off x="3715454" y="2210723"/>
            <a:ext cx="228600" cy="93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67"/>
          <p:cNvGrpSpPr/>
          <p:nvPr/>
        </p:nvGrpSpPr>
        <p:grpSpPr>
          <a:xfrm>
            <a:off x="914400" y="3655077"/>
            <a:ext cx="7315200" cy="584775"/>
            <a:chOff x="914400" y="3810000"/>
            <a:chExt cx="7315200" cy="584775"/>
          </a:xfrm>
        </p:grpSpPr>
        <p:grpSp>
          <p:nvGrpSpPr>
            <p:cNvPr id="7" name="Group 60"/>
            <p:cNvGrpSpPr/>
            <p:nvPr/>
          </p:nvGrpSpPr>
          <p:grpSpPr>
            <a:xfrm>
              <a:off x="914400" y="4038600"/>
              <a:ext cx="1828800" cy="228600"/>
              <a:chOff x="914400" y="4038600"/>
              <a:chExt cx="1828800" cy="22860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828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14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143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71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600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057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286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514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62"/>
            <p:cNvGrpSpPr/>
            <p:nvPr/>
          </p:nvGrpSpPr>
          <p:grpSpPr>
            <a:xfrm>
              <a:off x="2971800" y="4038600"/>
              <a:ext cx="1828800" cy="228600"/>
              <a:chOff x="2971800" y="4038600"/>
              <a:chExt cx="1828800" cy="22860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343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971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200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429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657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886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114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572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66"/>
            <p:cNvGrpSpPr/>
            <p:nvPr/>
          </p:nvGrpSpPr>
          <p:grpSpPr>
            <a:xfrm>
              <a:off x="6400800" y="4038600"/>
              <a:ext cx="1828800" cy="228600"/>
              <a:chOff x="6400800" y="4038600"/>
              <a:chExt cx="1828800" cy="2286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629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400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858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086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315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772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8001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412801" y="3810000"/>
              <a:ext cx="302199" cy="584775"/>
            </a:xfrm>
            <a:prstGeom prst="rect">
              <a:avLst/>
            </a:prstGeom>
            <a:noFill/>
          </p:spPr>
          <p:txBody>
            <a:bodyPr wrap="none" lIns="9144" rIns="9144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10" name="Group 146"/>
          <p:cNvGrpSpPr/>
          <p:nvPr/>
        </p:nvGrpSpPr>
        <p:grpSpPr>
          <a:xfrm>
            <a:off x="914400" y="4177326"/>
            <a:ext cx="7315200" cy="228600"/>
            <a:chOff x="914400" y="4343400"/>
            <a:chExt cx="7315200" cy="228600"/>
          </a:xfrm>
        </p:grpSpPr>
        <p:sp>
          <p:nvSpPr>
            <p:cNvPr id="69" name="Trapezoid 68"/>
            <p:cNvSpPr/>
            <p:nvPr/>
          </p:nvSpPr>
          <p:spPr>
            <a:xfrm flipV="1">
              <a:off x="914400" y="4343400"/>
              <a:ext cx="1828800" cy="228600"/>
            </a:xfrm>
            <a:prstGeom prst="trapezoid">
              <a:avLst>
                <a:gd name="adj" fmla="val 115147"/>
              </a:avLst>
            </a:prstGeom>
            <a:gradFill flip="none" rotWithShape="0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rapezoid 70"/>
            <p:cNvSpPr/>
            <p:nvPr/>
          </p:nvSpPr>
          <p:spPr>
            <a:xfrm flipV="1">
              <a:off x="2971800" y="4343400"/>
              <a:ext cx="1828800" cy="228600"/>
            </a:xfrm>
            <a:prstGeom prst="trapezoid">
              <a:avLst>
                <a:gd name="adj" fmla="val 115147"/>
              </a:avLst>
            </a:prstGeom>
            <a:gradFill flip="none" rotWithShape="0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rapezoid 71"/>
            <p:cNvSpPr/>
            <p:nvPr/>
          </p:nvSpPr>
          <p:spPr>
            <a:xfrm flipV="1">
              <a:off x="6400800" y="4343400"/>
              <a:ext cx="1828800" cy="228600"/>
            </a:xfrm>
            <a:prstGeom prst="trapezoid">
              <a:avLst>
                <a:gd name="adj" fmla="val 115147"/>
              </a:avLst>
            </a:prstGeom>
            <a:gradFill flip="none" rotWithShape="0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47"/>
          <p:cNvGrpSpPr/>
          <p:nvPr/>
        </p:nvGrpSpPr>
        <p:grpSpPr>
          <a:xfrm>
            <a:off x="1828800" y="4394775"/>
            <a:ext cx="5562600" cy="1176528"/>
            <a:chOff x="1828800" y="4572000"/>
            <a:chExt cx="5562600" cy="1176528"/>
          </a:xfrm>
        </p:grpSpPr>
        <p:sp>
          <p:nvSpPr>
            <p:cNvPr id="84" name="Flowchart: Delay 83"/>
            <p:cNvSpPr/>
            <p:nvPr/>
          </p:nvSpPr>
          <p:spPr>
            <a:xfrm rot="5400000">
              <a:off x="3579876" y="4725924"/>
              <a:ext cx="612648" cy="1066800"/>
            </a:xfrm>
            <a:prstGeom prst="flowChartDelay">
              <a:avLst/>
            </a:prstGeom>
            <a:gradFill flip="none" rotWithShape="0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16200000" flipH="1">
              <a:off x="2560320" y="3840480"/>
              <a:ext cx="365760" cy="1828800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/>
            <p:nvPr/>
          </p:nvCxnSpPr>
          <p:spPr>
            <a:xfrm rot="5400000">
              <a:off x="5562600" y="3108960"/>
              <a:ext cx="365760" cy="3291840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71" idx="0"/>
              <a:endCxn id="84" idx="1"/>
            </p:cNvCxnSpPr>
            <p:nvPr/>
          </p:nvCxnSpPr>
          <p:spPr>
            <a:xfrm rot="5400000">
              <a:off x="3701276" y="4768075"/>
              <a:ext cx="369849" cy="1588"/>
            </a:xfrm>
            <a:prstGeom prst="bentConnector3">
              <a:avLst>
                <a:gd name="adj1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84" idx="3"/>
            </p:cNvCxnSpPr>
            <p:nvPr/>
          </p:nvCxnSpPr>
          <p:spPr>
            <a:xfrm rot="5400000">
              <a:off x="3794760" y="5657088"/>
              <a:ext cx="18288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 rot="10800000" flipV="1">
            <a:off x="1046014" y="3040797"/>
            <a:ext cx="2001987" cy="1239678"/>
          </a:xfrm>
          <a:prstGeom prst="curvedConnector3">
            <a:avLst>
              <a:gd name="adj1" fmla="val 1179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4"/>
          <p:cNvCxnSpPr/>
          <p:nvPr/>
        </p:nvCxnSpPr>
        <p:spPr>
          <a:xfrm rot="16200000" flipH="1">
            <a:off x="3976898" y="3588385"/>
            <a:ext cx="993457" cy="390721"/>
          </a:xfrm>
          <a:prstGeom prst="curvedConnector4">
            <a:avLst>
              <a:gd name="adj1" fmla="val 44247"/>
              <a:gd name="adj2" fmla="val 1921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4"/>
          <p:cNvCxnSpPr/>
          <p:nvPr/>
        </p:nvCxnSpPr>
        <p:spPr>
          <a:xfrm rot="16200000" flipH="1">
            <a:off x="5514339" y="3262400"/>
            <a:ext cx="993457" cy="10426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39482" y="5562600"/>
            <a:ext cx="2267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{Maybe, No}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301625" y="1611313"/>
          <a:ext cx="2212975" cy="598487"/>
        </p:xfrm>
        <a:graphic>
          <a:graphicData uri="http://schemas.openxmlformats.org/presentationml/2006/ole">
            <p:oleObj spid="_x0000_s149511" name="Equation" r:id="rId4" imgW="749047" imgH="20338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allAtOnce" animBg="1"/>
      <p:bldP spid="58" grpId="0"/>
      <p:bldP spid="5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Unconventional</a:t>
            </a:r>
            <a:br>
              <a:rPr lang="en-US" cap="none" dirty="0" smtClean="0"/>
            </a:br>
            <a:r>
              <a:rPr lang="en-US" cap="none" dirty="0" smtClean="0"/>
              <a:t>Bloom Filter Null-Intersection Tests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Two existing approaches: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</a:t>
            </a:r>
            <a:r>
              <a:rPr lang="en-US" dirty="0" smtClean="0">
                <a:solidFill>
                  <a:srgbClr val="7030A0"/>
                </a:solidFill>
              </a:rPr>
              <a:t>Queue of Queries </a:t>
            </a:r>
            <a:r>
              <a:rPr lang="en-US" dirty="0" smtClean="0"/>
              <a:t>(</a:t>
            </a:r>
            <a:r>
              <a:rPr lang="en-US" dirty="0" err="1" smtClean="0"/>
              <a:t>QoQ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queries into distinct Bloom filter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replace many queries with 1 </a:t>
            </a:r>
            <a:r>
              <a:rPr lang="en-US" dirty="0" smtClean="0">
                <a:solidFill>
                  <a:srgbClr val="7030A0"/>
                </a:solidFill>
              </a:rPr>
              <a:t>intersection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3679372" y="3124200"/>
            <a:ext cx="2743200" cy="609600"/>
            <a:chOff x="2743200" y="5334000"/>
            <a:chExt cx="2743200" cy="609600"/>
          </a:xfrm>
        </p:grpSpPr>
        <p:sp>
          <p:nvSpPr>
            <p:cNvPr id="79" name="Rectangle 78"/>
            <p:cNvSpPr/>
            <p:nvPr/>
          </p:nvSpPr>
          <p:spPr>
            <a:xfrm>
              <a:off x="4953000" y="5410200"/>
              <a:ext cx="533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19600" y="5410200"/>
              <a:ext cx="533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86200" y="5410200"/>
              <a:ext cx="533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52800" y="5410200"/>
              <a:ext cx="533400" cy="533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743200" y="5334000"/>
              <a:ext cx="609600" cy="609600"/>
              <a:chOff x="3682836" y="3790950"/>
              <a:chExt cx="609600" cy="6096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682836" y="3867150"/>
                <a:ext cx="609600" cy="533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rot="5400000">
                <a:off x="3378036" y="4095750"/>
                <a:ext cx="6096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Bloom Filter Null-Intersection 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2984501" y="3933208"/>
            <a:ext cx="4330699" cy="203364"/>
            <a:chOff x="1371600" y="2590800"/>
            <a:chExt cx="3657600" cy="304800"/>
          </a:xfrm>
        </p:grpSpPr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1371600" y="2590800"/>
              <a:ext cx="609600" cy="304800"/>
              <a:chOff x="1371600" y="2590800"/>
              <a:chExt cx="609600" cy="304800"/>
            </a:xfrm>
          </p:grpSpPr>
          <p:sp>
            <p:nvSpPr>
              <p:cNvPr id="66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1981200" y="2590800"/>
              <a:ext cx="609600" cy="304800"/>
              <a:chOff x="1371600" y="2590800"/>
              <a:chExt cx="609600" cy="304800"/>
            </a:xfrm>
          </p:grpSpPr>
          <p:sp>
            <p:nvSpPr>
              <p:cNvPr id="62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73"/>
            <p:cNvGrpSpPr>
              <a:grpSpLocks/>
            </p:cNvGrpSpPr>
            <p:nvPr/>
          </p:nvGrpSpPr>
          <p:grpSpPr bwMode="auto">
            <a:xfrm>
              <a:off x="2590800" y="2590800"/>
              <a:ext cx="609600" cy="304800"/>
              <a:chOff x="1371600" y="2590800"/>
              <a:chExt cx="609600" cy="304800"/>
            </a:xfrm>
          </p:grpSpPr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78"/>
            <p:cNvGrpSpPr>
              <a:grpSpLocks/>
            </p:cNvGrpSpPr>
            <p:nvPr/>
          </p:nvGrpSpPr>
          <p:grpSpPr bwMode="auto">
            <a:xfrm>
              <a:off x="3200400" y="2590800"/>
              <a:ext cx="609600" cy="304800"/>
              <a:chOff x="1371600" y="2590800"/>
              <a:chExt cx="609600" cy="304800"/>
            </a:xfrm>
          </p:grpSpPr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83"/>
            <p:cNvGrpSpPr>
              <a:grpSpLocks/>
            </p:cNvGrpSpPr>
            <p:nvPr/>
          </p:nvGrpSpPr>
          <p:grpSpPr bwMode="auto">
            <a:xfrm>
              <a:off x="3810000" y="2590800"/>
              <a:ext cx="609600" cy="304800"/>
              <a:chOff x="1371600" y="2590800"/>
              <a:chExt cx="609600" cy="304800"/>
            </a:xfrm>
          </p:grpSpPr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88"/>
            <p:cNvGrpSpPr>
              <a:grpSpLocks/>
            </p:cNvGrpSpPr>
            <p:nvPr/>
          </p:nvGrpSpPr>
          <p:grpSpPr bwMode="auto">
            <a:xfrm>
              <a:off x="4419600" y="2590800"/>
              <a:ext cx="609600" cy="304800"/>
              <a:chOff x="1371600" y="2590800"/>
              <a:chExt cx="609600" cy="304800"/>
            </a:xfrm>
          </p:grpSpPr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 rot="5400000">
            <a:off x="6038768" y="3359068"/>
            <a:ext cx="4330699" cy="203364"/>
            <a:chOff x="1371600" y="2590800"/>
            <a:chExt cx="3657600" cy="304800"/>
          </a:xfrm>
        </p:grpSpPr>
        <p:grpSp>
          <p:nvGrpSpPr>
            <p:cNvPr id="14" name="Group 67"/>
            <p:cNvGrpSpPr>
              <a:grpSpLocks/>
            </p:cNvGrpSpPr>
            <p:nvPr/>
          </p:nvGrpSpPr>
          <p:grpSpPr bwMode="auto">
            <a:xfrm>
              <a:off x="1371600" y="2590800"/>
              <a:ext cx="609600" cy="304800"/>
              <a:chOff x="1371600" y="2590800"/>
              <a:chExt cx="609600" cy="304800"/>
            </a:xfrm>
          </p:grpSpPr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68"/>
            <p:cNvGrpSpPr>
              <a:grpSpLocks/>
            </p:cNvGrpSpPr>
            <p:nvPr/>
          </p:nvGrpSpPr>
          <p:grpSpPr bwMode="auto">
            <a:xfrm>
              <a:off x="1981200" y="2590800"/>
              <a:ext cx="609600" cy="304800"/>
              <a:chOff x="1371600" y="2590800"/>
              <a:chExt cx="609600" cy="304800"/>
            </a:xfrm>
          </p:grpSpPr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73"/>
            <p:cNvGrpSpPr>
              <a:grpSpLocks/>
            </p:cNvGrpSpPr>
            <p:nvPr/>
          </p:nvGrpSpPr>
          <p:grpSpPr bwMode="auto">
            <a:xfrm>
              <a:off x="2590800" y="2590800"/>
              <a:ext cx="609600" cy="304800"/>
              <a:chOff x="1371600" y="2590800"/>
              <a:chExt cx="609600" cy="304800"/>
            </a:xfrm>
          </p:grpSpPr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78"/>
            <p:cNvGrpSpPr>
              <a:grpSpLocks/>
            </p:cNvGrpSpPr>
            <p:nvPr/>
          </p:nvGrpSpPr>
          <p:grpSpPr bwMode="auto">
            <a:xfrm>
              <a:off x="3200400" y="2590800"/>
              <a:ext cx="609600" cy="304800"/>
              <a:chOff x="1371600" y="2590800"/>
              <a:chExt cx="609600" cy="304800"/>
            </a:xfrm>
          </p:grpSpPr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83"/>
            <p:cNvGrpSpPr>
              <a:grpSpLocks/>
            </p:cNvGrpSpPr>
            <p:nvPr/>
          </p:nvGrpSpPr>
          <p:grpSpPr bwMode="auto">
            <a:xfrm>
              <a:off x="3810000" y="2590800"/>
              <a:ext cx="609600" cy="304800"/>
              <a:chOff x="1371600" y="2590800"/>
              <a:chExt cx="609600" cy="304800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88"/>
            <p:cNvGrpSpPr>
              <a:grpSpLocks/>
            </p:cNvGrpSpPr>
            <p:nvPr/>
          </p:nvGrpSpPr>
          <p:grpSpPr bwMode="auto">
            <a:xfrm>
              <a:off x="4419600" y="2590800"/>
              <a:ext cx="609600" cy="304800"/>
              <a:chOff x="1371600" y="2590800"/>
              <a:chExt cx="609600" cy="304800"/>
            </a:xfrm>
          </p:grpSpPr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" name="Rectangle 71"/>
          <p:cNvSpPr/>
          <p:nvPr/>
        </p:nvSpPr>
        <p:spPr>
          <a:xfrm>
            <a:off x="5892636" y="3203122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3200" baseline="-25000" dirty="0" smtClean="0"/>
              <a:t>2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5359236" y="3203122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3200" baseline="-25000" dirty="0" smtClean="0"/>
              <a:t>3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4825836" y="3203122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3200" baseline="-25000" dirty="0" smtClean="0"/>
              <a:t>4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4292436" y="3203122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3200" baseline="-25000" dirty="0" smtClean="0"/>
              <a:t>5</a:t>
            </a:r>
            <a:endParaRPr lang="en-US" sz="3200" dirty="0"/>
          </a:p>
        </p:txBody>
      </p:sp>
      <p:sp>
        <p:nvSpPr>
          <p:cNvPr id="85" name="TextBox 84"/>
          <p:cNvSpPr txBox="1"/>
          <p:nvPr/>
        </p:nvSpPr>
        <p:spPr>
          <a:xfrm>
            <a:off x="7035636" y="317079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 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graphicFrame>
        <p:nvGraphicFramePr>
          <p:cNvPr id="86" name="Object 85"/>
          <p:cNvGraphicFramePr>
            <a:graphicFrameLocks noChangeAspect="1"/>
          </p:cNvGraphicFramePr>
          <p:nvPr/>
        </p:nvGraphicFramePr>
        <p:xfrm>
          <a:off x="1981200" y="3907972"/>
          <a:ext cx="754380" cy="628650"/>
        </p:xfrm>
        <a:graphic>
          <a:graphicData uri="http://schemas.openxmlformats.org/presentationml/2006/ole">
            <p:oleObj spid="_x0000_s187398" name="Equation" r:id="rId4" imgW="228462" imgH="19047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-0.08715 0.0870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0.00139 0.08611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00139 0.0861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0.00139 0.08611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0.00139 0.08611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C -0.00989 0.10787 -0.02014 0.21551 -0.06146 0.2588 C -0.10278 0.30208 -0.20156 0.28218 -0.24722 0.26042 C -0.29288 0.23866 -0.31406 0.18356 -0.33524 0.1287 " pathEditMode="relative" ptsTypes="aa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2" grpId="1"/>
      <p:bldP spid="72" grpId="2"/>
      <p:bldP spid="73" grpId="1"/>
      <p:bldP spid="73" grpId="2"/>
      <p:bldP spid="74" grpId="1"/>
      <p:bldP spid="74" grpId="2"/>
      <p:bldP spid="75" grpId="1"/>
      <p:bldP spid="75" grpId="2"/>
      <p:bldP spid="85" grpId="0"/>
      <p:bldP spid="85" grpId="1"/>
      <p:bldP spid="85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914400" y="4233862"/>
            <a:ext cx="7315200" cy="1938337"/>
            <a:chOff x="914400" y="4233862"/>
            <a:chExt cx="7315200" cy="1938337"/>
          </a:xfrm>
        </p:grpSpPr>
        <p:sp>
          <p:nvSpPr>
            <p:cNvPr id="160" name="Moon 159"/>
            <p:cNvSpPr/>
            <p:nvPr/>
          </p:nvSpPr>
          <p:spPr bwMode="auto">
            <a:xfrm rot="16200000">
              <a:off x="7031831" y="3603512"/>
              <a:ext cx="566738" cy="1828800"/>
            </a:xfrm>
            <a:prstGeom prst="moon">
              <a:avLst>
                <a:gd name="adj" fmla="val 7413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828800" y="4800600"/>
              <a:ext cx="5562600" cy="1371599"/>
              <a:chOff x="1828800" y="4876801"/>
              <a:chExt cx="5562600" cy="1371599"/>
            </a:xfrm>
          </p:grpSpPr>
          <p:grpSp>
            <p:nvGrpSpPr>
              <p:cNvPr id="11" name="Group 147"/>
              <p:cNvGrpSpPr/>
              <p:nvPr/>
            </p:nvGrpSpPr>
            <p:grpSpPr>
              <a:xfrm>
                <a:off x="1828800" y="4904307"/>
                <a:ext cx="5562600" cy="1344093"/>
                <a:chOff x="1828800" y="4404435"/>
                <a:chExt cx="5562600" cy="1344093"/>
              </a:xfrm>
            </p:grpSpPr>
            <p:sp>
              <p:nvSpPr>
                <p:cNvPr id="84" name="Flowchart: Delay 83"/>
                <p:cNvSpPr/>
                <p:nvPr/>
              </p:nvSpPr>
              <p:spPr>
                <a:xfrm rot="5400000">
                  <a:off x="3591027" y="4725924"/>
                  <a:ext cx="612648" cy="1066800"/>
                </a:xfrm>
                <a:prstGeom prst="flowChartDelay">
                  <a:avLst/>
                </a:prstGeom>
                <a:gradFill flip="none" rotWithShape="0">
                  <a:gsLst>
                    <a:gs pos="0">
                      <a:schemeClr val="accent3">
                        <a:shade val="51000"/>
                        <a:satMod val="130000"/>
                      </a:schemeClr>
                    </a:gs>
                    <a:gs pos="80000">
                      <a:schemeClr val="accent3">
                        <a:shade val="93000"/>
                        <a:satMod val="130000"/>
                      </a:schemeClr>
                    </a:gs>
                    <a:gs pos="100000">
                      <a:schemeClr val="accent3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Elbow Connector 107"/>
                <p:cNvCxnSpPr/>
                <p:nvPr/>
              </p:nvCxnSpPr>
              <p:spPr>
                <a:xfrm rot="16200000" flipH="1">
                  <a:off x="2468880" y="3766212"/>
                  <a:ext cx="548640" cy="1828800"/>
                </a:xfrm>
                <a:prstGeom prst="bentConnector3">
                  <a:avLst>
                    <a:gd name="adj1" fmla="val 50000"/>
                  </a:avLst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Elbow Connector 115"/>
                <p:cNvCxnSpPr/>
                <p:nvPr/>
              </p:nvCxnSpPr>
              <p:spPr>
                <a:xfrm rot="5400000">
                  <a:off x="5471160" y="3032835"/>
                  <a:ext cx="548640" cy="3291840"/>
                </a:xfrm>
                <a:prstGeom prst="bentConnector3">
                  <a:avLst>
                    <a:gd name="adj1" fmla="val 50000"/>
                  </a:avLst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>
                  <a:stCxn id="84" idx="3"/>
                </p:cNvCxnSpPr>
                <p:nvPr/>
              </p:nvCxnSpPr>
              <p:spPr>
                <a:xfrm rot="5400000">
                  <a:off x="3805911" y="5657088"/>
                  <a:ext cx="18288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7" name="Straight Connector 166"/>
              <p:cNvCxnSpPr>
                <a:endCxn id="84" idx="1"/>
              </p:cNvCxnSpPr>
              <p:nvPr/>
            </p:nvCxnSpPr>
            <p:spPr>
              <a:xfrm rot="5400000">
                <a:off x="3611639" y="5162513"/>
                <a:ext cx="576072" cy="464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Moon 156"/>
            <p:cNvSpPr/>
            <p:nvPr/>
          </p:nvSpPr>
          <p:spPr bwMode="auto">
            <a:xfrm rot="16200000">
              <a:off x="1545431" y="3602831"/>
              <a:ext cx="566738" cy="1828800"/>
            </a:xfrm>
            <a:prstGeom prst="moon">
              <a:avLst>
                <a:gd name="adj" fmla="val 7413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Moon 158"/>
            <p:cNvSpPr/>
            <p:nvPr/>
          </p:nvSpPr>
          <p:spPr bwMode="auto">
            <a:xfrm rot="16200000">
              <a:off x="3602831" y="3602831"/>
              <a:ext cx="566738" cy="1828800"/>
            </a:xfrm>
            <a:prstGeom prst="moon">
              <a:avLst>
                <a:gd name="adj" fmla="val 7413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3124200" y="1676400"/>
            <a:ext cx="5410200" cy="609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Do two sets share any elements?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BF Intersection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6" name="Group 67"/>
          <p:cNvGrpSpPr/>
          <p:nvPr/>
        </p:nvGrpSpPr>
        <p:grpSpPr>
          <a:xfrm>
            <a:off x="914400" y="3657600"/>
            <a:ext cx="7315200" cy="584775"/>
            <a:chOff x="914400" y="3810000"/>
            <a:chExt cx="7315200" cy="584775"/>
          </a:xfrm>
        </p:grpSpPr>
        <p:grpSp>
          <p:nvGrpSpPr>
            <p:cNvPr id="7" name="Group 60"/>
            <p:cNvGrpSpPr/>
            <p:nvPr/>
          </p:nvGrpSpPr>
          <p:grpSpPr>
            <a:xfrm>
              <a:off x="914400" y="4038600"/>
              <a:ext cx="1828800" cy="228600"/>
              <a:chOff x="914400" y="4038600"/>
              <a:chExt cx="1828800" cy="22860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828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14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143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71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600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057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286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514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62"/>
            <p:cNvGrpSpPr/>
            <p:nvPr/>
          </p:nvGrpSpPr>
          <p:grpSpPr>
            <a:xfrm>
              <a:off x="2971800" y="4038600"/>
              <a:ext cx="1828800" cy="228600"/>
              <a:chOff x="2971800" y="4038600"/>
              <a:chExt cx="1828800" cy="22860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343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971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200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429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657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886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114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572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66"/>
            <p:cNvGrpSpPr/>
            <p:nvPr/>
          </p:nvGrpSpPr>
          <p:grpSpPr>
            <a:xfrm>
              <a:off x="6400800" y="4038600"/>
              <a:ext cx="1828800" cy="228600"/>
              <a:chOff x="6400800" y="4038600"/>
              <a:chExt cx="1828800" cy="2286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629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400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858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086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315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772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8001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412801" y="3810000"/>
              <a:ext cx="302199" cy="584775"/>
            </a:xfrm>
            <a:prstGeom prst="rect">
              <a:avLst/>
            </a:prstGeom>
            <a:noFill/>
          </p:spPr>
          <p:txBody>
            <a:bodyPr wrap="none" lIns="9144" rIns="9144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79388" y="1619250"/>
          <a:ext cx="2392362" cy="666750"/>
        </p:xfrm>
        <a:graphic>
          <a:graphicData uri="http://schemas.openxmlformats.org/presentationml/2006/ole">
            <p:oleObj spid="_x0000_s58375" name="Equation" r:id="rId4" imgW="774360" imgH="215640" progId="Equation.3">
              <p:embed/>
            </p:oleObj>
          </a:graphicData>
        </a:graphic>
      </p:graphicFrame>
      <p:grpSp>
        <p:nvGrpSpPr>
          <p:cNvPr id="61" name="Group 67"/>
          <p:cNvGrpSpPr/>
          <p:nvPr/>
        </p:nvGrpSpPr>
        <p:grpSpPr>
          <a:xfrm>
            <a:off x="914400" y="3276600"/>
            <a:ext cx="7315200" cy="584775"/>
            <a:chOff x="914400" y="3810000"/>
            <a:chExt cx="7315200" cy="584775"/>
          </a:xfrm>
        </p:grpSpPr>
        <p:grpSp>
          <p:nvGrpSpPr>
            <p:cNvPr id="63" name="Group 60"/>
            <p:cNvGrpSpPr/>
            <p:nvPr/>
          </p:nvGrpSpPr>
          <p:grpSpPr>
            <a:xfrm>
              <a:off x="914400" y="4038600"/>
              <a:ext cx="1828800" cy="228600"/>
              <a:chOff x="914400" y="4038600"/>
              <a:chExt cx="1828800" cy="2286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828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914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143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71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600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57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286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514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2"/>
            <p:cNvGrpSpPr/>
            <p:nvPr/>
          </p:nvGrpSpPr>
          <p:grpSpPr>
            <a:xfrm>
              <a:off x="2971800" y="4038600"/>
              <a:ext cx="1828800" cy="228600"/>
              <a:chOff x="2971800" y="4038600"/>
              <a:chExt cx="1828800" cy="2286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4343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971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200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29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657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886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114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572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6"/>
            <p:cNvGrpSpPr/>
            <p:nvPr/>
          </p:nvGrpSpPr>
          <p:grpSpPr>
            <a:xfrm>
              <a:off x="6400800" y="4038600"/>
              <a:ext cx="1828800" cy="228600"/>
              <a:chOff x="6400800" y="4038600"/>
              <a:chExt cx="1828800" cy="2286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629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400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858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086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315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543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772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001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412801" y="3810000"/>
              <a:ext cx="302199" cy="584775"/>
            </a:xfrm>
            <a:prstGeom prst="rect">
              <a:avLst/>
            </a:prstGeom>
            <a:noFill/>
          </p:spPr>
          <p:txBody>
            <a:bodyPr wrap="none" lIns="9144" rIns="9144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14974" y="3101898"/>
            <a:ext cx="8167025" cy="738664"/>
            <a:chOff x="214974" y="3528536"/>
            <a:chExt cx="8167025" cy="738664"/>
          </a:xfrm>
        </p:grpSpPr>
        <p:sp>
          <p:nvSpPr>
            <p:cNvPr id="112" name="TextBox 111"/>
            <p:cNvSpPr txBox="1"/>
            <p:nvPr/>
          </p:nvSpPr>
          <p:spPr>
            <a:xfrm>
              <a:off x="214974" y="3528536"/>
              <a:ext cx="816702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sz="48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&amp;</a:t>
              </a:r>
              <a:endParaRPr lang="en-US" sz="48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81000" y="4267200"/>
              <a:ext cx="79552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67"/>
          <p:cNvGrpSpPr/>
          <p:nvPr/>
        </p:nvGrpSpPr>
        <p:grpSpPr>
          <a:xfrm>
            <a:off x="914400" y="2895600"/>
            <a:ext cx="7315200" cy="584775"/>
            <a:chOff x="914400" y="3810000"/>
            <a:chExt cx="7315200" cy="584775"/>
          </a:xfrm>
        </p:grpSpPr>
        <p:grpSp>
          <p:nvGrpSpPr>
            <p:cNvPr id="115" name="Group 60"/>
            <p:cNvGrpSpPr/>
            <p:nvPr/>
          </p:nvGrpSpPr>
          <p:grpSpPr>
            <a:xfrm>
              <a:off x="914400" y="4038600"/>
              <a:ext cx="1828800" cy="228600"/>
              <a:chOff x="914400" y="4038600"/>
              <a:chExt cx="1828800" cy="22860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1828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914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143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371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600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57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286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2514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62"/>
            <p:cNvGrpSpPr/>
            <p:nvPr/>
          </p:nvGrpSpPr>
          <p:grpSpPr>
            <a:xfrm>
              <a:off x="2971800" y="4038600"/>
              <a:ext cx="1828800" cy="228600"/>
              <a:chOff x="2971800" y="4038600"/>
              <a:chExt cx="1828800" cy="2286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4343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2971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3200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29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657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886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114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572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66"/>
            <p:cNvGrpSpPr/>
            <p:nvPr/>
          </p:nvGrpSpPr>
          <p:grpSpPr>
            <a:xfrm>
              <a:off x="6400800" y="4038600"/>
              <a:ext cx="1828800" cy="228600"/>
              <a:chOff x="6400800" y="4038600"/>
              <a:chExt cx="1828800" cy="22860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6629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400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858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086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315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772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8001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5412801" y="3810000"/>
              <a:ext cx="302199" cy="584775"/>
            </a:xfrm>
            <a:prstGeom prst="rect">
              <a:avLst/>
            </a:prstGeom>
            <a:noFill/>
          </p:spPr>
          <p:txBody>
            <a:bodyPr wrap="none" lIns="9144" rIns="9144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4339623" y="5638799"/>
            <a:ext cx="4270977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3200" dirty="0" smtClean="0"/>
              <a:t>{</a:t>
            </a:r>
            <a:r>
              <a:rPr lang="en-US" sz="3200" dirty="0" smtClean="0">
                <a:solidFill>
                  <a:srgbClr val="7030A0"/>
                </a:solidFill>
              </a:rPr>
              <a:t>Disjoint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Maybe Overlap</a:t>
            </a:r>
            <a:r>
              <a:rPr lang="en-US" sz="3200" dirty="0" smtClean="0"/>
              <a:t>}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88975" y="3786250"/>
            <a:ext cx="2057400" cy="4572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419600" y="5725884"/>
            <a:ext cx="1371600" cy="4572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19" grpId="0" animBg="1"/>
      <p:bldP spid="1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3124200" y="1676400"/>
            <a:ext cx="6019800" cy="609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smtClean="0"/>
              <a:t>Any</a:t>
            </a:r>
            <a:r>
              <a:rPr lang="en-US" dirty="0" smtClean="0"/>
              <a:t> asserted bits indicate set overlap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Unpartitioned</a:t>
            </a:r>
            <a:r>
              <a:rPr lang="en-US" dirty="0" smtClean="0"/>
              <a:t> BF Intersection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60"/>
          <p:cNvGrpSpPr/>
          <p:nvPr/>
        </p:nvGrpSpPr>
        <p:grpSpPr>
          <a:xfrm>
            <a:off x="1143000" y="3886200"/>
            <a:ext cx="1828800" cy="228600"/>
            <a:chOff x="914400" y="4038600"/>
            <a:chExt cx="1828800" cy="228600"/>
          </a:xfrm>
        </p:grpSpPr>
        <p:sp>
          <p:nvSpPr>
            <p:cNvPr id="96" name="Rectangle 95"/>
            <p:cNvSpPr/>
            <p:nvPr/>
          </p:nvSpPr>
          <p:spPr>
            <a:xfrm>
              <a:off x="1828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14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143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71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600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57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286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514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2"/>
          <p:cNvGrpSpPr/>
          <p:nvPr/>
        </p:nvGrpSpPr>
        <p:grpSpPr>
          <a:xfrm>
            <a:off x="2971800" y="3886200"/>
            <a:ext cx="1828800" cy="228600"/>
            <a:chOff x="2971800" y="4038600"/>
            <a:chExt cx="1828800" cy="228600"/>
          </a:xfrm>
        </p:grpSpPr>
        <p:sp>
          <p:nvSpPr>
            <p:cNvPr id="106" name="Rectangle 105"/>
            <p:cNvSpPr/>
            <p:nvPr/>
          </p:nvSpPr>
          <p:spPr>
            <a:xfrm>
              <a:off x="4343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971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200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429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57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886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114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72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66"/>
          <p:cNvGrpSpPr/>
          <p:nvPr/>
        </p:nvGrpSpPr>
        <p:grpSpPr>
          <a:xfrm>
            <a:off x="6172200" y="3886200"/>
            <a:ext cx="1828800" cy="228600"/>
            <a:chOff x="6400800" y="4038600"/>
            <a:chExt cx="1828800" cy="228600"/>
          </a:xfrm>
        </p:grpSpPr>
        <p:sp>
          <p:nvSpPr>
            <p:cNvPr id="121" name="Rectangle 120"/>
            <p:cNvSpPr/>
            <p:nvPr/>
          </p:nvSpPr>
          <p:spPr>
            <a:xfrm>
              <a:off x="6629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00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858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086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315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543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772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001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412801" y="3657600"/>
            <a:ext cx="302199" cy="584775"/>
          </a:xfrm>
          <a:prstGeom prst="rect">
            <a:avLst/>
          </a:prstGeom>
          <a:noFill/>
        </p:spPr>
        <p:txBody>
          <a:bodyPr wrap="none" lIns="9144" rIns="9144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79388" y="1619250"/>
          <a:ext cx="2392362" cy="666750"/>
        </p:xfrm>
        <a:graphic>
          <a:graphicData uri="http://schemas.openxmlformats.org/presentationml/2006/ole">
            <p:oleObj spid="_x0000_s361478" name="Equation" r:id="rId4" imgW="773935" imgH="215931" progId="Equation.3">
              <p:embed/>
            </p:oleObj>
          </a:graphicData>
        </a:graphic>
      </p:graphicFrame>
      <p:grpSp>
        <p:nvGrpSpPr>
          <p:cNvPr id="10" name="Group 60"/>
          <p:cNvGrpSpPr/>
          <p:nvPr/>
        </p:nvGrpSpPr>
        <p:grpSpPr>
          <a:xfrm>
            <a:off x="1143000" y="3505200"/>
            <a:ext cx="1828800" cy="228600"/>
            <a:chOff x="914400" y="4038600"/>
            <a:chExt cx="1828800" cy="228600"/>
          </a:xfrm>
        </p:grpSpPr>
        <p:sp>
          <p:nvSpPr>
            <p:cNvPr id="87" name="Rectangle 86"/>
            <p:cNvSpPr/>
            <p:nvPr/>
          </p:nvSpPr>
          <p:spPr>
            <a:xfrm>
              <a:off x="1828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14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43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71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600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057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86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4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62"/>
          <p:cNvGrpSpPr/>
          <p:nvPr/>
        </p:nvGrpSpPr>
        <p:grpSpPr>
          <a:xfrm>
            <a:off x="2971800" y="3505200"/>
            <a:ext cx="1828800" cy="228600"/>
            <a:chOff x="2971800" y="4038600"/>
            <a:chExt cx="1828800" cy="228600"/>
          </a:xfrm>
        </p:grpSpPr>
        <p:sp>
          <p:nvSpPr>
            <p:cNvPr id="78" name="Rectangle 77"/>
            <p:cNvSpPr/>
            <p:nvPr/>
          </p:nvSpPr>
          <p:spPr>
            <a:xfrm>
              <a:off x="4343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71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00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29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57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86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14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72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66"/>
          <p:cNvGrpSpPr/>
          <p:nvPr/>
        </p:nvGrpSpPr>
        <p:grpSpPr>
          <a:xfrm>
            <a:off x="6172200" y="3505200"/>
            <a:ext cx="1828800" cy="228600"/>
            <a:chOff x="6400800" y="4038600"/>
            <a:chExt cx="1828800" cy="228600"/>
          </a:xfrm>
        </p:grpSpPr>
        <p:sp>
          <p:nvSpPr>
            <p:cNvPr id="67" name="Rectangle 66"/>
            <p:cNvSpPr/>
            <p:nvPr/>
          </p:nvSpPr>
          <p:spPr>
            <a:xfrm>
              <a:off x="6629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00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58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086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315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543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772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001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412801" y="3276600"/>
            <a:ext cx="302199" cy="584775"/>
          </a:xfrm>
          <a:prstGeom prst="rect">
            <a:avLst/>
          </a:prstGeom>
          <a:noFill/>
        </p:spPr>
        <p:txBody>
          <a:bodyPr wrap="none" lIns="9144" rIns="9144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grpSp>
        <p:nvGrpSpPr>
          <p:cNvPr id="13" name="Group 153"/>
          <p:cNvGrpSpPr/>
          <p:nvPr/>
        </p:nvGrpSpPr>
        <p:grpSpPr>
          <a:xfrm>
            <a:off x="457200" y="3101898"/>
            <a:ext cx="7879080" cy="738664"/>
            <a:chOff x="381000" y="3528536"/>
            <a:chExt cx="7955280" cy="738664"/>
          </a:xfrm>
        </p:grpSpPr>
        <p:sp>
          <p:nvSpPr>
            <p:cNvPr id="112" name="TextBox 111"/>
            <p:cNvSpPr txBox="1"/>
            <p:nvPr/>
          </p:nvSpPr>
          <p:spPr>
            <a:xfrm>
              <a:off x="381000" y="3528536"/>
              <a:ext cx="47082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sz="48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&amp;</a:t>
              </a:r>
              <a:endParaRPr lang="en-US" sz="48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81000" y="4267200"/>
              <a:ext cx="79552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60"/>
          <p:cNvGrpSpPr/>
          <p:nvPr/>
        </p:nvGrpSpPr>
        <p:grpSpPr>
          <a:xfrm>
            <a:off x="1143000" y="3124200"/>
            <a:ext cx="1828800" cy="228600"/>
            <a:chOff x="914400" y="4038600"/>
            <a:chExt cx="1828800" cy="228600"/>
          </a:xfrm>
        </p:grpSpPr>
        <p:sp>
          <p:nvSpPr>
            <p:cNvPr id="146" name="Rectangle 145"/>
            <p:cNvSpPr/>
            <p:nvPr/>
          </p:nvSpPr>
          <p:spPr>
            <a:xfrm>
              <a:off x="1828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914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43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371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600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57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86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514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62"/>
          <p:cNvGrpSpPr/>
          <p:nvPr/>
        </p:nvGrpSpPr>
        <p:grpSpPr>
          <a:xfrm>
            <a:off x="2971800" y="3124200"/>
            <a:ext cx="1828800" cy="228600"/>
            <a:chOff x="2971800" y="4038600"/>
            <a:chExt cx="1828800" cy="228600"/>
          </a:xfrm>
        </p:grpSpPr>
        <p:sp>
          <p:nvSpPr>
            <p:cNvPr id="137" name="Rectangle 136"/>
            <p:cNvSpPr/>
            <p:nvPr/>
          </p:nvSpPr>
          <p:spPr>
            <a:xfrm>
              <a:off x="4343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200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429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57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886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114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72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66"/>
          <p:cNvGrpSpPr/>
          <p:nvPr/>
        </p:nvGrpSpPr>
        <p:grpSpPr>
          <a:xfrm>
            <a:off x="6172200" y="3124200"/>
            <a:ext cx="1828800" cy="228600"/>
            <a:chOff x="6400800" y="4038600"/>
            <a:chExt cx="1828800" cy="228600"/>
          </a:xfrm>
        </p:grpSpPr>
        <p:sp>
          <p:nvSpPr>
            <p:cNvPr id="129" name="Rectangle 128"/>
            <p:cNvSpPr/>
            <p:nvPr/>
          </p:nvSpPr>
          <p:spPr>
            <a:xfrm>
              <a:off x="6629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400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858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0866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3152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5438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7724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001000" y="4038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412801" y="2895600"/>
            <a:ext cx="302199" cy="584775"/>
          </a:xfrm>
          <a:prstGeom prst="rect">
            <a:avLst/>
          </a:prstGeom>
          <a:noFill/>
        </p:spPr>
        <p:txBody>
          <a:bodyPr wrap="none" lIns="9144" rIns="9144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339623" y="5435025"/>
            <a:ext cx="4270977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3200" dirty="0" smtClean="0"/>
              <a:t>{</a:t>
            </a:r>
            <a:r>
              <a:rPr lang="en-US" sz="3200" dirty="0" smtClean="0">
                <a:solidFill>
                  <a:srgbClr val="7030A0"/>
                </a:solidFill>
              </a:rPr>
              <a:t>Disjoint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Maybe Overlap</a:t>
            </a:r>
            <a:r>
              <a:rPr lang="en-US" sz="3200" dirty="0" smtClean="0"/>
              <a:t>}</a:t>
            </a:r>
          </a:p>
        </p:txBody>
      </p:sp>
      <p:cxnSp>
        <p:nvCxnSpPr>
          <p:cNvPr id="115" name="Straight Connector 114"/>
          <p:cNvCxnSpPr/>
          <p:nvPr/>
        </p:nvCxnSpPr>
        <p:spPr>
          <a:xfrm rot="5400000">
            <a:off x="4404360" y="5242560"/>
            <a:ext cx="182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948542" y="3777342"/>
            <a:ext cx="2743202" cy="457200"/>
            <a:chOff x="1948542" y="3777342"/>
            <a:chExt cx="2743202" cy="457200"/>
          </a:xfrm>
        </p:grpSpPr>
        <p:sp>
          <p:nvSpPr>
            <p:cNvPr id="108" name="Rectangle 107"/>
            <p:cNvSpPr/>
            <p:nvPr/>
          </p:nvSpPr>
          <p:spPr>
            <a:xfrm>
              <a:off x="1948542" y="3777342"/>
              <a:ext cx="457200" cy="457200"/>
            </a:xfrm>
            <a:prstGeom prst="rect">
              <a:avLst/>
            </a:prstGeom>
            <a:noFill/>
            <a:ln w="1016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091542" y="3777342"/>
              <a:ext cx="457200" cy="457200"/>
            </a:xfrm>
            <a:prstGeom prst="rect">
              <a:avLst/>
            </a:prstGeom>
            <a:noFill/>
            <a:ln w="1016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234544" y="3777342"/>
              <a:ext cx="457200" cy="457200"/>
            </a:xfrm>
            <a:prstGeom prst="rect">
              <a:avLst/>
            </a:prstGeom>
            <a:noFill/>
            <a:ln w="1016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834742" y="5511224"/>
            <a:ext cx="2688772" cy="4572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oon 144"/>
          <p:cNvSpPr/>
          <p:nvPr/>
        </p:nvSpPr>
        <p:spPr bwMode="auto">
          <a:xfrm rot="16200000">
            <a:off x="4114800" y="1219200"/>
            <a:ext cx="914400" cy="6858000"/>
          </a:xfrm>
          <a:prstGeom prst="moon">
            <a:avLst>
              <a:gd name="adj" fmla="val 7413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Imprecision in BF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Bloom filter was intended for fast </a:t>
            </a:r>
            <a:r>
              <a:rPr lang="en-US" b="1" dirty="0" smtClean="0">
                <a:solidFill>
                  <a:srgbClr val="7030A0"/>
                </a:solidFill>
              </a:rPr>
              <a:t>Querying</a:t>
            </a:r>
          </a:p>
          <a:p>
            <a:endParaRPr lang="en-US" dirty="0" smtClean="0"/>
          </a:p>
          <a:p>
            <a:r>
              <a:rPr lang="en-US" dirty="0" smtClean="0"/>
              <a:t>Recent systems use filter for </a:t>
            </a:r>
            <a:r>
              <a:rPr lang="en-US" b="1" dirty="0" smtClean="0">
                <a:solidFill>
                  <a:srgbClr val="7030A0"/>
                </a:solidFill>
              </a:rPr>
              <a:t>Intersection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Imprecision can produce </a:t>
            </a:r>
            <a:r>
              <a:rPr lang="en-US" b="1" dirty="0" smtClean="0">
                <a:solidFill>
                  <a:srgbClr val="7030A0"/>
                </a:solidFill>
              </a:rPr>
              <a:t>False Set-Overlaps </a:t>
            </a:r>
            <a:r>
              <a:rPr lang="en-US" dirty="0" smtClean="0"/>
              <a:t>(FSO)</a:t>
            </a:r>
          </a:p>
          <a:p>
            <a:pPr lvl="1"/>
            <a:r>
              <a:rPr lang="en-US" dirty="0" smtClean="0"/>
              <a:t>We are the first to study Bloom filter FSOs</a:t>
            </a:r>
          </a:p>
          <a:p>
            <a:pPr lvl="1"/>
            <a:r>
              <a:rPr lang="en-US" dirty="0" smtClean="0"/>
              <a:t>Our goal is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96"/>
          <p:cNvSpPr txBox="1">
            <a:spLocks/>
          </p:cNvSpPr>
          <p:nvPr/>
        </p:nvSpPr>
        <p:spPr>
          <a:xfrm>
            <a:off x="0" y="5486400"/>
            <a:ext cx="9144000" cy="533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Understand and improve Bloom filter intersection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8"/>
          <p:cNvGrpSpPr/>
          <p:nvPr/>
        </p:nvGrpSpPr>
        <p:grpSpPr>
          <a:xfrm>
            <a:off x="152400" y="2701245"/>
            <a:ext cx="3185583" cy="3632880"/>
            <a:chOff x="152400" y="2701245"/>
            <a:chExt cx="3185583" cy="3632880"/>
          </a:xfrm>
        </p:grpSpPr>
        <p:sp>
          <p:nvSpPr>
            <p:cNvPr id="101381" name="AutoShape 5"/>
            <p:cNvSpPr>
              <a:spLocks noChangeAspect="1" noChangeArrowheads="1" noTextEdit="1"/>
            </p:cNvSpPr>
            <p:nvPr/>
          </p:nvSpPr>
          <p:spPr bwMode="auto">
            <a:xfrm>
              <a:off x="152400" y="2701245"/>
              <a:ext cx="3185583" cy="363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3" name="Freeform 7"/>
            <p:cNvSpPr>
              <a:spLocks/>
            </p:cNvSpPr>
            <p:nvPr/>
          </p:nvSpPr>
          <p:spPr bwMode="auto">
            <a:xfrm>
              <a:off x="199805" y="5843632"/>
              <a:ext cx="2578805" cy="490493"/>
            </a:xfrm>
            <a:custGeom>
              <a:avLst/>
              <a:gdLst/>
              <a:ahLst/>
              <a:cxnLst>
                <a:cxn ang="0">
                  <a:pos x="1360" y="136"/>
                </a:cxn>
                <a:cxn ang="0">
                  <a:pos x="1360" y="136"/>
                </a:cxn>
                <a:cxn ang="0">
                  <a:pos x="1356" y="151"/>
                </a:cxn>
                <a:cxn ang="0">
                  <a:pos x="1346" y="165"/>
                </a:cxn>
                <a:cxn ang="0">
                  <a:pos x="1331" y="176"/>
                </a:cxn>
                <a:cxn ang="0">
                  <a:pos x="1306" y="190"/>
                </a:cxn>
                <a:cxn ang="0">
                  <a:pos x="1277" y="201"/>
                </a:cxn>
                <a:cxn ang="0">
                  <a:pos x="1245" y="212"/>
                </a:cxn>
                <a:cxn ang="0">
                  <a:pos x="1162" y="233"/>
                </a:cxn>
                <a:cxn ang="0">
                  <a:pos x="1061" y="251"/>
                </a:cxn>
                <a:cxn ang="0">
                  <a:pos x="946" y="262"/>
                </a:cxn>
                <a:cxn ang="0">
                  <a:pos x="817" y="269"/>
                </a:cxn>
                <a:cxn ang="0">
                  <a:pos x="680" y="273"/>
                </a:cxn>
                <a:cxn ang="0">
                  <a:pos x="680" y="273"/>
                </a:cxn>
                <a:cxn ang="0">
                  <a:pos x="543" y="269"/>
                </a:cxn>
                <a:cxn ang="0">
                  <a:pos x="414" y="262"/>
                </a:cxn>
                <a:cxn ang="0">
                  <a:pos x="299" y="251"/>
                </a:cxn>
                <a:cxn ang="0">
                  <a:pos x="198" y="233"/>
                </a:cxn>
                <a:cxn ang="0">
                  <a:pos x="115" y="212"/>
                </a:cxn>
                <a:cxn ang="0">
                  <a:pos x="83" y="201"/>
                </a:cxn>
                <a:cxn ang="0">
                  <a:pos x="54" y="190"/>
                </a:cxn>
                <a:cxn ang="0">
                  <a:pos x="29" y="176"/>
                </a:cxn>
                <a:cxn ang="0">
                  <a:pos x="15" y="165"/>
                </a:cxn>
                <a:cxn ang="0">
                  <a:pos x="4" y="151"/>
                </a:cxn>
                <a:cxn ang="0">
                  <a:pos x="0" y="136"/>
                </a:cxn>
                <a:cxn ang="0">
                  <a:pos x="0" y="136"/>
                </a:cxn>
                <a:cxn ang="0">
                  <a:pos x="4" y="122"/>
                </a:cxn>
                <a:cxn ang="0">
                  <a:pos x="15" y="107"/>
                </a:cxn>
                <a:cxn ang="0">
                  <a:pos x="29" y="97"/>
                </a:cxn>
                <a:cxn ang="0">
                  <a:pos x="54" y="82"/>
                </a:cxn>
                <a:cxn ang="0">
                  <a:pos x="83" y="72"/>
                </a:cxn>
                <a:cxn ang="0">
                  <a:pos x="115" y="61"/>
                </a:cxn>
                <a:cxn ang="0">
                  <a:pos x="198" y="39"/>
                </a:cxn>
                <a:cxn ang="0">
                  <a:pos x="299" y="21"/>
                </a:cxn>
                <a:cxn ang="0">
                  <a:pos x="414" y="10"/>
                </a:cxn>
                <a:cxn ang="0">
                  <a:pos x="543" y="3"/>
                </a:cxn>
                <a:cxn ang="0">
                  <a:pos x="680" y="0"/>
                </a:cxn>
                <a:cxn ang="0">
                  <a:pos x="680" y="0"/>
                </a:cxn>
                <a:cxn ang="0">
                  <a:pos x="817" y="3"/>
                </a:cxn>
                <a:cxn ang="0">
                  <a:pos x="946" y="10"/>
                </a:cxn>
                <a:cxn ang="0">
                  <a:pos x="1061" y="21"/>
                </a:cxn>
                <a:cxn ang="0">
                  <a:pos x="1162" y="39"/>
                </a:cxn>
                <a:cxn ang="0">
                  <a:pos x="1245" y="61"/>
                </a:cxn>
                <a:cxn ang="0">
                  <a:pos x="1277" y="72"/>
                </a:cxn>
                <a:cxn ang="0">
                  <a:pos x="1306" y="82"/>
                </a:cxn>
                <a:cxn ang="0">
                  <a:pos x="1331" y="97"/>
                </a:cxn>
                <a:cxn ang="0">
                  <a:pos x="1346" y="107"/>
                </a:cxn>
                <a:cxn ang="0">
                  <a:pos x="1356" y="122"/>
                </a:cxn>
                <a:cxn ang="0">
                  <a:pos x="1360" y="136"/>
                </a:cxn>
                <a:cxn ang="0">
                  <a:pos x="1360" y="136"/>
                </a:cxn>
              </a:cxnLst>
              <a:rect l="0" t="0" r="r" b="b"/>
              <a:pathLst>
                <a:path w="1360" h="273">
                  <a:moveTo>
                    <a:pt x="1360" y="136"/>
                  </a:moveTo>
                  <a:lnTo>
                    <a:pt x="1360" y="136"/>
                  </a:lnTo>
                  <a:lnTo>
                    <a:pt x="1356" y="151"/>
                  </a:lnTo>
                  <a:lnTo>
                    <a:pt x="1346" y="165"/>
                  </a:lnTo>
                  <a:lnTo>
                    <a:pt x="1331" y="176"/>
                  </a:lnTo>
                  <a:lnTo>
                    <a:pt x="1306" y="190"/>
                  </a:lnTo>
                  <a:lnTo>
                    <a:pt x="1277" y="201"/>
                  </a:lnTo>
                  <a:lnTo>
                    <a:pt x="1245" y="212"/>
                  </a:lnTo>
                  <a:lnTo>
                    <a:pt x="1162" y="233"/>
                  </a:lnTo>
                  <a:lnTo>
                    <a:pt x="1061" y="251"/>
                  </a:lnTo>
                  <a:lnTo>
                    <a:pt x="946" y="262"/>
                  </a:lnTo>
                  <a:lnTo>
                    <a:pt x="817" y="269"/>
                  </a:lnTo>
                  <a:lnTo>
                    <a:pt x="680" y="273"/>
                  </a:lnTo>
                  <a:lnTo>
                    <a:pt x="680" y="273"/>
                  </a:lnTo>
                  <a:lnTo>
                    <a:pt x="543" y="269"/>
                  </a:lnTo>
                  <a:lnTo>
                    <a:pt x="414" y="262"/>
                  </a:lnTo>
                  <a:lnTo>
                    <a:pt x="299" y="251"/>
                  </a:lnTo>
                  <a:lnTo>
                    <a:pt x="198" y="233"/>
                  </a:lnTo>
                  <a:lnTo>
                    <a:pt x="115" y="212"/>
                  </a:lnTo>
                  <a:lnTo>
                    <a:pt x="83" y="201"/>
                  </a:lnTo>
                  <a:lnTo>
                    <a:pt x="54" y="190"/>
                  </a:lnTo>
                  <a:lnTo>
                    <a:pt x="29" y="176"/>
                  </a:lnTo>
                  <a:lnTo>
                    <a:pt x="15" y="165"/>
                  </a:lnTo>
                  <a:lnTo>
                    <a:pt x="4" y="151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4" y="122"/>
                  </a:lnTo>
                  <a:lnTo>
                    <a:pt x="15" y="107"/>
                  </a:lnTo>
                  <a:lnTo>
                    <a:pt x="29" y="97"/>
                  </a:lnTo>
                  <a:lnTo>
                    <a:pt x="54" y="82"/>
                  </a:lnTo>
                  <a:lnTo>
                    <a:pt x="83" y="72"/>
                  </a:lnTo>
                  <a:lnTo>
                    <a:pt x="115" y="61"/>
                  </a:lnTo>
                  <a:lnTo>
                    <a:pt x="198" y="39"/>
                  </a:lnTo>
                  <a:lnTo>
                    <a:pt x="299" y="21"/>
                  </a:lnTo>
                  <a:lnTo>
                    <a:pt x="414" y="10"/>
                  </a:lnTo>
                  <a:lnTo>
                    <a:pt x="543" y="3"/>
                  </a:lnTo>
                  <a:lnTo>
                    <a:pt x="680" y="0"/>
                  </a:lnTo>
                  <a:lnTo>
                    <a:pt x="680" y="0"/>
                  </a:lnTo>
                  <a:lnTo>
                    <a:pt x="817" y="3"/>
                  </a:lnTo>
                  <a:lnTo>
                    <a:pt x="946" y="10"/>
                  </a:lnTo>
                  <a:lnTo>
                    <a:pt x="1061" y="21"/>
                  </a:lnTo>
                  <a:lnTo>
                    <a:pt x="1162" y="39"/>
                  </a:lnTo>
                  <a:lnTo>
                    <a:pt x="1245" y="61"/>
                  </a:lnTo>
                  <a:lnTo>
                    <a:pt x="1277" y="72"/>
                  </a:lnTo>
                  <a:lnTo>
                    <a:pt x="1306" y="82"/>
                  </a:lnTo>
                  <a:lnTo>
                    <a:pt x="1331" y="97"/>
                  </a:lnTo>
                  <a:lnTo>
                    <a:pt x="1346" y="107"/>
                  </a:lnTo>
                  <a:lnTo>
                    <a:pt x="1356" y="122"/>
                  </a:lnTo>
                  <a:lnTo>
                    <a:pt x="1360" y="136"/>
                  </a:lnTo>
                  <a:lnTo>
                    <a:pt x="1360" y="13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4" name="Freeform 8"/>
            <p:cNvSpPr>
              <a:spLocks/>
            </p:cNvSpPr>
            <p:nvPr/>
          </p:nvSpPr>
          <p:spPr bwMode="auto">
            <a:xfrm>
              <a:off x="780036" y="4691963"/>
              <a:ext cx="1609857" cy="910915"/>
            </a:xfrm>
            <a:custGeom>
              <a:avLst/>
              <a:gdLst/>
              <a:ahLst/>
              <a:cxnLst>
                <a:cxn ang="0">
                  <a:pos x="4" y="3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0" y="33"/>
                </a:cxn>
                <a:cxn ang="0">
                  <a:pos x="83" y="65"/>
                </a:cxn>
                <a:cxn ang="0">
                  <a:pos x="129" y="94"/>
                </a:cxn>
                <a:cxn ang="0">
                  <a:pos x="180" y="119"/>
                </a:cxn>
                <a:cxn ang="0">
                  <a:pos x="234" y="144"/>
                </a:cxn>
                <a:cxn ang="0">
                  <a:pos x="291" y="162"/>
                </a:cxn>
                <a:cxn ang="0">
                  <a:pos x="349" y="176"/>
                </a:cxn>
                <a:cxn ang="0">
                  <a:pos x="410" y="187"/>
                </a:cxn>
                <a:cxn ang="0">
                  <a:pos x="410" y="187"/>
                </a:cxn>
                <a:cxn ang="0">
                  <a:pos x="471" y="194"/>
                </a:cxn>
                <a:cxn ang="0">
                  <a:pos x="532" y="198"/>
                </a:cxn>
                <a:cxn ang="0">
                  <a:pos x="590" y="194"/>
                </a:cxn>
                <a:cxn ang="0">
                  <a:pos x="648" y="187"/>
                </a:cxn>
                <a:cxn ang="0">
                  <a:pos x="701" y="173"/>
                </a:cxn>
                <a:cxn ang="0">
                  <a:pos x="752" y="158"/>
                </a:cxn>
                <a:cxn ang="0">
                  <a:pos x="802" y="137"/>
                </a:cxn>
                <a:cxn ang="0">
                  <a:pos x="849" y="115"/>
                </a:cxn>
                <a:cxn ang="0">
                  <a:pos x="752" y="425"/>
                </a:cxn>
                <a:cxn ang="0">
                  <a:pos x="752" y="425"/>
                </a:cxn>
                <a:cxn ang="0">
                  <a:pos x="748" y="439"/>
                </a:cxn>
                <a:cxn ang="0">
                  <a:pos x="737" y="450"/>
                </a:cxn>
                <a:cxn ang="0">
                  <a:pos x="727" y="461"/>
                </a:cxn>
                <a:cxn ang="0">
                  <a:pos x="712" y="471"/>
                </a:cxn>
                <a:cxn ang="0">
                  <a:pos x="676" y="486"/>
                </a:cxn>
                <a:cxn ang="0">
                  <a:pos x="630" y="497"/>
                </a:cxn>
                <a:cxn ang="0">
                  <a:pos x="572" y="504"/>
                </a:cxn>
                <a:cxn ang="0">
                  <a:pos x="511" y="507"/>
                </a:cxn>
                <a:cxn ang="0">
                  <a:pos x="446" y="504"/>
                </a:cxn>
                <a:cxn ang="0">
                  <a:pos x="374" y="493"/>
                </a:cxn>
                <a:cxn ang="0">
                  <a:pos x="374" y="493"/>
                </a:cxn>
                <a:cxn ang="0">
                  <a:pos x="302" y="479"/>
                </a:cxn>
                <a:cxn ang="0">
                  <a:pos x="234" y="461"/>
                </a:cxn>
                <a:cxn ang="0">
                  <a:pos x="173" y="439"/>
                </a:cxn>
                <a:cxn ang="0">
                  <a:pos x="115" y="414"/>
                </a:cxn>
                <a:cxn ang="0">
                  <a:pos x="72" y="389"/>
                </a:cxn>
                <a:cxn ang="0">
                  <a:pos x="36" y="364"/>
                </a:cxn>
                <a:cxn ang="0">
                  <a:pos x="22" y="349"/>
                </a:cxn>
                <a:cxn ang="0">
                  <a:pos x="14" y="335"/>
                </a:cxn>
                <a:cxn ang="0">
                  <a:pos x="7" y="324"/>
                </a:cxn>
                <a:cxn ang="0">
                  <a:pos x="4" y="310"/>
                </a:cxn>
                <a:cxn ang="0">
                  <a:pos x="4" y="310"/>
                </a:cxn>
              </a:cxnLst>
              <a:rect l="0" t="0" r="r" b="b"/>
              <a:pathLst>
                <a:path w="849" h="507">
                  <a:moveTo>
                    <a:pt x="4" y="3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0" y="33"/>
                  </a:lnTo>
                  <a:lnTo>
                    <a:pt x="83" y="65"/>
                  </a:lnTo>
                  <a:lnTo>
                    <a:pt x="129" y="94"/>
                  </a:lnTo>
                  <a:lnTo>
                    <a:pt x="180" y="119"/>
                  </a:lnTo>
                  <a:lnTo>
                    <a:pt x="234" y="144"/>
                  </a:lnTo>
                  <a:lnTo>
                    <a:pt x="291" y="162"/>
                  </a:lnTo>
                  <a:lnTo>
                    <a:pt x="349" y="176"/>
                  </a:lnTo>
                  <a:lnTo>
                    <a:pt x="410" y="187"/>
                  </a:lnTo>
                  <a:lnTo>
                    <a:pt x="410" y="187"/>
                  </a:lnTo>
                  <a:lnTo>
                    <a:pt x="471" y="194"/>
                  </a:lnTo>
                  <a:lnTo>
                    <a:pt x="532" y="198"/>
                  </a:lnTo>
                  <a:lnTo>
                    <a:pt x="590" y="194"/>
                  </a:lnTo>
                  <a:lnTo>
                    <a:pt x="648" y="187"/>
                  </a:lnTo>
                  <a:lnTo>
                    <a:pt x="701" y="173"/>
                  </a:lnTo>
                  <a:lnTo>
                    <a:pt x="752" y="158"/>
                  </a:lnTo>
                  <a:lnTo>
                    <a:pt x="802" y="137"/>
                  </a:lnTo>
                  <a:lnTo>
                    <a:pt x="849" y="115"/>
                  </a:lnTo>
                  <a:lnTo>
                    <a:pt x="752" y="425"/>
                  </a:lnTo>
                  <a:lnTo>
                    <a:pt x="752" y="425"/>
                  </a:lnTo>
                  <a:lnTo>
                    <a:pt x="748" y="439"/>
                  </a:lnTo>
                  <a:lnTo>
                    <a:pt x="737" y="450"/>
                  </a:lnTo>
                  <a:lnTo>
                    <a:pt x="727" y="461"/>
                  </a:lnTo>
                  <a:lnTo>
                    <a:pt x="712" y="471"/>
                  </a:lnTo>
                  <a:lnTo>
                    <a:pt x="676" y="486"/>
                  </a:lnTo>
                  <a:lnTo>
                    <a:pt x="630" y="497"/>
                  </a:lnTo>
                  <a:lnTo>
                    <a:pt x="572" y="504"/>
                  </a:lnTo>
                  <a:lnTo>
                    <a:pt x="511" y="507"/>
                  </a:lnTo>
                  <a:lnTo>
                    <a:pt x="446" y="504"/>
                  </a:lnTo>
                  <a:lnTo>
                    <a:pt x="374" y="493"/>
                  </a:lnTo>
                  <a:lnTo>
                    <a:pt x="374" y="493"/>
                  </a:lnTo>
                  <a:lnTo>
                    <a:pt x="302" y="479"/>
                  </a:lnTo>
                  <a:lnTo>
                    <a:pt x="234" y="461"/>
                  </a:lnTo>
                  <a:lnTo>
                    <a:pt x="173" y="439"/>
                  </a:lnTo>
                  <a:lnTo>
                    <a:pt x="115" y="414"/>
                  </a:lnTo>
                  <a:lnTo>
                    <a:pt x="72" y="389"/>
                  </a:lnTo>
                  <a:lnTo>
                    <a:pt x="36" y="364"/>
                  </a:lnTo>
                  <a:lnTo>
                    <a:pt x="22" y="349"/>
                  </a:lnTo>
                  <a:lnTo>
                    <a:pt x="14" y="335"/>
                  </a:lnTo>
                  <a:lnTo>
                    <a:pt x="7" y="324"/>
                  </a:lnTo>
                  <a:lnTo>
                    <a:pt x="4" y="310"/>
                  </a:lnTo>
                  <a:lnTo>
                    <a:pt x="4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5" name="Freeform 9"/>
            <p:cNvSpPr>
              <a:spLocks/>
            </p:cNvSpPr>
            <p:nvPr/>
          </p:nvSpPr>
          <p:spPr bwMode="auto">
            <a:xfrm>
              <a:off x="1843793" y="5261509"/>
              <a:ext cx="606778" cy="950442"/>
            </a:xfrm>
            <a:custGeom>
              <a:avLst/>
              <a:gdLst/>
              <a:ahLst/>
              <a:cxnLst>
                <a:cxn ang="0">
                  <a:pos x="65" y="14"/>
                </a:cxn>
                <a:cxn ang="0">
                  <a:pos x="122" y="39"/>
                </a:cxn>
                <a:cxn ang="0">
                  <a:pos x="202" y="93"/>
                </a:cxn>
                <a:cxn ang="0">
                  <a:pos x="252" y="144"/>
                </a:cxn>
                <a:cxn ang="0">
                  <a:pos x="281" y="208"/>
                </a:cxn>
                <a:cxn ang="0">
                  <a:pos x="288" y="244"/>
                </a:cxn>
                <a:cxn ang="0">
                  <a:pos x="281" y="280"/>
                </a:cxn>
                <a:cxn ang="0">
                  <a:pos x="266" y="320"/>
                </a:cxn>
                <a:cxn ang="0">
                  <a:pos x="238" y="363"/>
                </a:cxn>
                <a:cxn ang="0">
                  <a:pos x="198" y="410"/>
                </a:cxn>
                <a:cxn ang="0">
                  <a:pos x="220" y="417"/>
                </a:cxn>
                <a:cxn ang="0">
                  <a:pos x="266" y="435"/>
                </a:cxn>
                <a:cxn ang="0">
                  <a:pos x="310" y="467"/>
                </a:cxn>
                <a:cxn ang="0">
                  <a:pos x="320" y="489"/>
                </a:cxn>
                <a:cxn ang="0">
                  <a:pos x="317" y="514"/>
                </a:cxn>
                <a:cxn ang="0">
                  <a:pos x="302" y="521"/>
                </a:cxn>
                <a:cxn ang="0">
                  <a:pos x="259" y="529"/>
                </a:cxn>
                <a:cxn ang="0">
                  <a:pos x="130" y="467"/>
                </a:cxn>
                <a:cxn ang="0">
                  <a:pos x="119" y="453"/>
                </a:cxn>
                <a:cxn ang="0">
                  <a:pos x="115" y="431"/>
                </a:cxn>
                <a:cxn ang="0">
                  <a:pos x="144" y="399"/>
                </a:cxn>
                <a:cxn ang="0">
                  <a:pos x="151" y="388"/>
                </a:cxn>
                <a:cxn ang="0">
                  <a:pos x="187" y="345"/>
                </a:cxn>
                <a:cxn ang="0">
                  <a:pos x="209" y="302"/>
                </a:cxn>
                <a:cxn ang="0">
                  <a:pos x="220" y="248"/>
                </a:cxn>
                <a:cxn ang="0">
                  <a:pos x="205" y="190"/>
                </a:cxn>
                <a:cxn ang="0">
                  <a:pos x="158" y="133"/>
                </a:cxn>
                <a:cxn ang="0">
                  <a:pos x="65" y="79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11" y="3"/>
                </a:cxn>
                <a:cxn ang="0">
                  <a:pos x="40" y="0"/>
                </a:cxn>
                <a:cxn ang="0">
                  <a:pos x="65" y="14"/>
                </a:cxn>
              </a:cxnLst>
              <a:rect l="0" t="0" r="r" b="b"/>
              <a:pathLst>
                <a:path w="320" h="529">
                  <a:moveTo>
                    <a:pt x="65" y="14"/>
                  </a:moveTo>
                  <a:lnTo>
                    <a:pt x="65" y="14"/>
                  </a:lnTo>
                  <a:lnTo>
                    <a:pt x="83" y="21"/>
                  </a:lnTo>
                  <a:lnTo>
                    <a:pt x="122" y="39"/>
                  </a:lnTo>
                  <a:lnTo>
                    <a:pt x="176" y="72"/>
                  </a:lnTo>
                  <a:lnTo>
                    <a:pt x="202" y="93"/>
                  </a:lnTo>
                  <a:lnTo>
                    <a:pt x="230" y="118"/>
                  </a:lnTo>
                  <a:lnTo>
                    <a:pt x="252" y="144"/>
                  </a:lnTo>
                  <a:lnTo>
                    <a:pt x="270" y="176"/>
                  </a:lnTo>
                  <a:lnTo>
                    <a:pt x="281" y="208"/>
                  </a:lnTo>
                  <a:lnTo>
                    <a:pt x="284" y="226"/>
                  </a:lnTo>
                  <a:lnTo>
                    <a:pt x="288" y="244"/>
                  </a:lnTo>
                  <a:lnTo>
                    <a:pt x="284" y="262"/>
                  </a:lnTo>
                  <a:lnTo>
                    <a:pt x="281" y="280"/>
                  </a:lnTo>
                  <a:lnTo>
                    <a:pt x="274" y="302"/>
                  </a:lnTo>
                  <a:lnTo>
                    <a:pt x="266" y="320"/>
                  </a:lnTo>
                  <a:lnTo>
                    <a:pt x="256" y="342"/>
                  </a:lnTo>
                  <a:lnTo>
                    <a:pt x="238" y="363"/>
                  </a:lnTo>
                  <a:lnTo>
                    <a:pt x="220" y="388"/>
                  </a:lnTo>
                  <a:lnTo>
                    <a:pt x="198" y="410"/>
                  </a:lnTo>
                  <a:lnTo>
                    <a:pt x="198" y="410"/>
                  </a:lnTo>
                  <a:lnTo>
                    <a:pt x="220" y="417"/>
                  </a:lnTo>
                  <a:lnTo>
                    <a:pt x="241" y="424"/>
                  </a:lnTo>
                  <a:lnTo>
                    <a:pt x="266" y="435"/>
                  </a:lnTo>
                  <a:lnTo>
                    <a:pt x="292" y="449"/>
                  </a:lnTo>
                  <a:lnTo>
                    <a:pt x="310" y="467"/>
                  </a:lnTo>
                  <a:lnTo>
                    <a:pt x="317" y="478"/>
                  </a:lnTo>
                  <a:lnTo>
                    <a:pt x="320" y="489"/>
                  </a:lnTo>
                  <a:lnTo>
                    <a:pt x="320" y="503"/>
                  </a:lnTo>
                  <a:lnTo>
                    <a:pt x="317" y="514"/>
                  </a:lnTo>
                  <a:lnTo>
                    <a:pt x="317" y="514"/>
                  </a:lnTo>
                  <a:lnTo>
                    <a:pt x="302" y="521"/>
                  </a:lnTo>
                  <a:lnTo>
                    <a:pt x="284" y="529"/>
                  </a:lnTo>
                  <a:lnTo>
                    <a:pt x="259" y="529"/>
                  </a:lnTo>
                  <a:lnTo>
                    <a:pt x="130" y="467"/>
                  </a:lnTo>
                  <a:lnTo>
                    <a:pt x="130" y="467"/>
                  </a:lnTo>
                  <a:lnTo>
                    <a:pt x="126" y="464"/>
                  </a:lnTo>
                  <a:lnTo>
                    <a:pt x="119" y="453"/>
                  </a:lnTo>
                  <a:lnTo>
                    <a:pt x="115" y="442"/>
                  </a:lnTo>
                  <a:lnTo>
                    <a:pt x="115" y="431"/>
                  </a:lnTo>
                  <a:lnTo>
                    <a:pt x="119" y="424"/>
                  </a:lnTo>
                  <a:lnTo>
                    <a:pt x="144" y="399"/>
                  </a:lnTo>
                  <a:lnTo>
                    <a:pt x="144" y="399"/>
                  </a:lnTo>
                  <a:lnTo>
                    <a:pt x="151" y="388"/>
                  </a:lnTo>
                  <a:lnTo>
                    <a:pt x="176" y="363"/>
                  </a:lnTo>
                  <a:lnTo>
                    <a:pt x="187" y="345"/>
                  </a:lnTo>
                  <a:lnTo>
                    <a:pt x="198" y="324"/>
                  </a:lnTo>
                  <a:lnTo>
                    <a:pt x="209" y="302"/>
                  </a:lnTo>
                  <a:lnTo>
                    <a:pt x="216" y="273"/>
                  </a:lnTo>
                  <a:lnTo>
                    <a:pt x="220" y="248"/>
                  </a:lnTo>
                  <a:lnTo>
                    <a:pt x="216" y="219"/>
                  </a:lnTo>
                  <a:lnTo>
                    <a:pt x="205" y="190"/>
                  </a:lnTo>
                  <a:lnTo>
                    <a:pt x="184" y="162"/>
                  </a:lnTo>
                  <a:lnTo>
                    <a:pt x="158" y="133"/>
                  </a:lnTo>
                  <a:lnTo>
                    <a:pt x="119" y="104"/>
                  </a:lnTo>
                  <a:lnTo>
                    <a:pt x="65" y="79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39"/>
                  </a:lnTo>
                  <a:lnTo>
                    <a:pt x="0" y="29"/>
                  </a:lnTo>
                  <a:lnTo>
                    <a:pt x="4" y="14"/>
                  </a:lnTo>
                  <a:lnTo>
                    <a:pt x="11" y="3"/>
                  </a:lnTo>
                  <a:lnTo>
                    <a:pt x="22" y="0"/>
                  </a:lnTo>
                  <a:lnTo>
                    <a:pt x="40" y="0"/>
                  </a:lnTo>
                  <a:lnTo>
                    <a:pt x="65" y="14"/>
                  </a:lnTo>
                  <a:lnTo>
                    <a:pt x="6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6" name="Freeform 10"/>
            <p:cNvSpPr>
              <a:spLocks/>
            </p:cNvSpPr>
            <p:nvPr/>
          </p:nvSpPr>
          <p:spPr bwMode="auto">
            <a:xfrm>
              <a:off x="499401" y="5124962"/>
              <a:ext cx="608674" cy="950442"/>
            </a:xfrm>
            <a:custGeom>
              <a:avLst/>
              <a:gdLst/>
              <a:ahLst/>
              <a:cxnLst>
                <a:cxn ang="0">
                  <a:pos x="256" y="15"/>
                </a:cxn>
                <a:cxn ang="0">
                  <a:pos x="256" y="15"/>
                </a:cxn>
                <a:cxn ang="0">
                  <a:pos x="227" y="29"/>
                </a:cxn>
                <a:cxn ang="0">
                  <a:pos x="188" y="51"/>
                </a:cxn>
                <a:cxn ang="0">
                  <a:pos x="137" y="79"/>
                </a:cxn>
                <a:cxn ang="0">
                  <a:pos x="112" y="97"/>
                </a:cxn>
                <a:cxn ang="0">
                  <a:pos x="90" y="115"/>
                </a:cxn>
                <a:cxn ang="0">
                  <a:pos x="69" y="141"/>
                </a:cxn>
                <a:cxn ang="0">
                  <a:pos x="54" y="166"/>
                </a:cxn>
                <a:cxn ang="0">
                  <a:pos x="44" y="198"/>
                </a:cxn>
                <a:cxn ang="0">
                  <a:pos x="44" y="230"/>
                </a:cxn>
                <a:cxn ang="0">
                  <a:pos x="47" y="270"/>
                </a:cxn>
                <a:cxn ang="0">
                  <a:pos x="62" y="313"/>
                </a:cxn>
                <a:cxn ang="0">
                  <a:pos x="87" y="360"/>
                </a:cxn>
                <a:cxn ang="0">
                  <a:pos x="123" y="410"/>
                </a:cxn>
                <a:cxn ang="0">
                  <a:pos x="123" y="410"/>
                </a:cxn>
                <a:cxn ang="0">
                  <a:pos x="101" y="418"/>
                </a:cxn>
                <a:cxn ang="0">
                  <a:pos x="76" y="425"/>
                </a:cxn>
                <a:cxn ang="0">
                  <a:pos x="54" y="436"/>
                </a:cxn>
                <a:cxn ang="0">
                  <a:pos x="29" y="450"/>
                </a:cxn>
                <a:cxn ang="0">
                  <a:pos x="11" y="468"/>
                </a:cxn>
                <a:cxn ang="0">
                  <a:pos x="4" y="479"/>
                </a:cxn>
                <a:cxn ang="0">
                  <a:pos x="0" y="490"/>
                </a:cxn>
                <a:cxn ang="0">
                  <a:pos x="0" y="504"/>
                </a:cxn>
                <a:cxn ang="0">
                  <a:pos x="4" y="515"/>
                </a:cxn>
                <a:cxn ang="0">
                  <a:pos x="4" y="515"/>
                </a:cxn>
                <a:cxn ang="0">
                  <a:pos x="18" y="522"/>
                </a:cxn>
                <a:cxn ang="0">
                  <a:pos x="36" y="529"/>
                </a:cxn>
                <a:cxn ang="0">
                  <a:pos x="62" y="529"/>
                </a:cxn>
                <a:cxn ang="0">
                  <a:pos x="188" y="468"/>
                </a:cxn>
                <a:cxn ang="0">
                  <a:pos x="188" y="468"/>
                </a:cxn>
                <a:cxn ang="0">
                  <a:pos x="195" y="464"/>
                </a:cxn>
                <a:cxn ang="0">
                  <a:pos x="198" y="454"/>
                </a:cxn>
                <a:cxn ang="0">
                  <a:pos x="206" y="443"/>
                </a:cxn>
                <a:cxn ang="0">
                  <a:pos x="202" y="432"/>
                </a:cxn>
                <a:cxn ang="0">
                  <a:pos x="198" y="425"/>
                </a:cxn>
                <a:cxn ang="0">
                  <a:pos x="177" y="400"/>
                </a:cxn>
                <a:cxn ang="0">
                  <a:pos x="177" y="400"/>
                </a:cxn>
                <a:cxn ang="0">
                  <a:pos x="166" y="382"/>
                </a:cxn>
                <a:cxn ang="0">
                  <a:pos x="144" y="353"/>
                </a:cxn>
                <a:cxn ang="0">
                  <a:pos x="123" y="317"/>
                </a:cxn>
                <a:cxn ang="0">
                  <a:pos x="116" y="292"/>
                </a:cxn>
                <a:cxn ang="0">
                  <a:pos x="108" y="270"/>
                </a:cxn>
                <a:cxn ang="0">
                  <a:pos x="108" y="245"/>
                </a:cxn>
                <a:cxn ang="0">
                  <a:pos x="112" y="216"/>
                </a:cxn>
                <a:cxn ang="0">
                  <a:pos x="123" y="191"/>
                </a:cxn>
                <a:cxn ang="0">
                  <a:pos x="141" y="162"/>
                </a:cxn>
                <a:cxn ang="0">
                  <a:pos x="170" y="133"/>
                </a:cxn>
                <a:cxn ang="0">
                  <a:pos x="206" y="108"/>
                </a:cxn>
                <a:cxn ang="0">
                  <a:pos x="256" y="79"/>
                </a:cxn>
                <a:cxn ang="0">
                  <a:pos x="321" y="54"/>
                </a:cxn>
                <a:cxn ang="0">
                  <a:pos x="321" y="54"/>
                </a:cxn>
                <a:cxn ang="0">
                  <a:pos x="321" y="40"/>
                </a:cxn>
                <a:cxn ang="0">
                  <a:pos x="321" y="29"/>
                </a:cxn>
                <a:cxn ang="0">
                  <a:pos x="317" y="15"/>
                </a:cxn>
                <a:cxn ang="0">
                  <a:pos x="310" y="4"/>
                </a:cxn>
                <a:cxn ang="0">
                  <a:pos x="299" y="0"/>
                </a:cxn>
                <a:cxn ang="0">
                  <a:pos x="281" y="0"/>
                </a:cxn>
                <a:cxn ang="0">
                  <a:pos x="256" y="15"/>
                </a:cxn>
                <a:cxn ang="0">
                  <a:pos x="256" y="15"/>
                </a:cxn>
              </a:cxnLst>
              <a:rect l="0" t="0" r="r" b="b"/>
              <a:pathLst>
                <a:path w="321" h="529">
                  <a:moveTo>
                    <a:pt x="256" y="15"/>
                  </a:moveTo>
                  <a:lnTo>
                    <a:pt x="256" y="15"/>
                  </a:lnTo>
                  <a:lnTo>
                    <a:pt x="227" y="29"/>
                  </a:lnTo>
                  <a:lnTo>
                    <a:pt x="188" y="51"/>
                  </a:lnTo>
                  <a:lnTo>
                    <a:pt x="137" y="79"/>
                  </a:lnTo>
                  <a:lnTo>
                    <a:pt x="112" y="97"/>
                  </a:lnTo>
                  <a:lnTo>
                    <a:pt x="90" y="115"/>
                  </a:lnTo>
                  <a:lnTo>
                    <a:pt x="69" y="141"/>
                  </a:lnTo>
                  <a:lnTo>
                    <a:pt x="54" y="166"/>
                  </a:lnTo>
                  <a:lnTo>
                    <a:pt x="44" y="198"/>
                  </a:lnTo>
                  <a:lnTo>
                    <a:pt x="44" y="230"/>
                  </a:lnTo>
                  <a:lnTo>
                    <a:pt x="47" y="270"/>
                  </a:lnTo>
                  <a:lnTo>
                    <a:pt x="62" y="313"/>
                  </a:lnTo>
                  <a:lnTo>
                    <a:pt x="87" y="360"/>
                  </a:lnTo>
                  <a:lnTo>
                    <a:pt x="123" y="410"/>
                  </a:lnTo>
                  <a:lnTo>
                    <a:pt x="123" y="410"/>
                  </a:lnTo>
                  <a:lnTo>
                    <a:pt x="101" y="418"/>
                  </a:lnTo>
                  <a:lnTo>
                    <a:pt x="76" y="425"/>
                  </a:lnTo>
                  <a:lnTo>
                    <a:pt x="54" y="436"/>
                  </a:lnTo>
                  <a:lnTo>
                    <a:pt x="29" y="450"/>
                  </a:lnTo>
                  <a:lnTo>
                    <a:pt x="11" y="468"/>
                  </a:lnTo>
                  <a:lnTo>
                    <a:pt x="4" y="479"/>
                  </a:lnTo>
                  <a:lnTo>
                    <a:pt x="0" y="490"/>
                  </a:lnTo>
                  <a:lnTo>
                    <a:pt x="0" y="504"/>
                  </a:lnTo>
                  <a:lnTo>
                    <a:pt x="4" y="515"/>
                  </a:lnTo>
                  <a:lnTo>
                    <a:pt x="4" y="515"/>
                  </a:lnTo>
                  <a:lnTo>
                    <a:pt x="18" y="522"/>
                  </a:lnTo>
                  <a:lnTo>
                    <a:pt x="36" y="529"/>
                  </a:lnTo>
                  <a:lnTo>
                    <a:pt x="62" y="529"/>
                  </a:lnTo>
                  <a:lnTo>
                    <a:pt x="188" y="468"/>
                  </a:lnTo>
                  <a:lnTo>
                    <a:pt x="188" y="468"/>
                  </a:lnTo>
                  <a:lnTo>
                    <a:pt x="195" y="464"/>
                  </a:lnTo>
                  <a:lnTo>
                    <a:pt x="198" y="454"/>
                  </a:lnTo>
                  <a:lnTo>
                    <a:pt x="206" y="443"/>
                  </a:lnTo>
                  <a:lnTo>
                    <a:pt x="202" y="432"/>
                  </a:lnTo>
                  <a:lnTo>
                    <a:pt x="198" y="425"/>
                  </a:lnTo>
                  <a:lnTo>
                    <a:pt x="177" y="400"/>
                  </a:lnTo>
                  <a:lnTo>
                    <a:pt x="177" y="400"/>
                  </a:lnTo>
                  <a:lnTo>
                    <a:pt x="166" y="382"/>
                  </a:lnTo>
                  <a:lnTo>
                    <a:pt x="144" y="353"/>
                  </a:lnTo>
                  <a:lnTo>
                    <a:pt x="123" y="317"/>
                  </a:lnTo>
                  <a:lnTo>
                    <a:pt x="116" y="292"/>
                  </a:lnTo>
                  <a:lnTo>
                    <a:pt x="108" y="270"/>
                  </a:lnTo>
                  <a:lnTo>
                    <a:pt x="108" y="245"/>
                  </a:lnTo>
                  <a:lnTo>
                    <a:pt x="112" y="216"/>
                  </a:lnTo>
                  <a:lnTo>
                    <a:pt x="123" y="191"/>
                  </a:lnTo>
                  <a:lnTo>
                    <a:pt x="141" y="162"/>
                  </a:lnTo>
                  <a:lnTo>
                    <a:pt x="170" y="133"/>
                  </a:lnTo>
                  <a:lnTo>
                    <a:pt x="206" y="108"/>
                  </a:lnTo>
                  <a:lnTo>
                    <a:pt x="256" y="79"/>
                  </a:lnTo>
                  <a:lnTo>
                    <a:pt x="321" y="54"/>
                  </a:lnTo>
                  <a:lnTo>
                    <a:pt x="321" y="54"/>
                  </a:lnTo>
                  <a:lnTo>
                    <a:pt x="321" y="40"/>
                  </a:lnTo>
                  <a:lnTo>
                    <a:pt x="321" y="29"/>
                  </a:lnTo>
                  <a:lnTo>
                    <a:pt x="317" y="15"/>
                  </a:lnTo>
                  <a:lnTo>
                    <a:pt x="310" y="4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56" y="15"/>
                  </a:lnTo>
                  <a:lnTo>
                    <a:pt x="25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7" name="Freeform 11"/>
            <p:cNvSpPr>
              <a:spLocks/>
            </p:cNvSpPr>
            <p:nvPr/>
          </p:nvSpPr>
          <p:spPr bwMode="auto">
            <a:xfrm>
              <a:off x="582833" y="3716367"/>
              <a:ext cx="2059252" cy="1254080"/>
            </a:xfrm>
            <a:custGeom>
              <a:avLst/>
              <a:gdLst/>
              <a:ahLst/>
              <a:cxnLst>
                <a:cxn ang="0">
                  <a:pos x="1079" y="468"/>
                </a:cxn>
                <a:cxn ang="0">
                  <a:pos x="1086" y="399"/>
                </a:cxn>
                <a:cxn ang="0">
                  <a:pos x="1068" y="331"/>
                </a:cxn>
                <a:cxn ang="0">
                  <a:pos x="1029" y="263"/>
                </a:cxn>
                <a:cxn ang="0">
                  <a:pos x="975" y="201"/>
                </a:cxn>
                <a:cxn ang="0">
                  <a:pos x="903" y="140"/>
                </a:cxn>
                <a:cxn ang="0">
                  <a:pos x="820" y="90"/>
                </a:cxn>
                <a:cxn ang="0">
                  <a:pos x="723" y="50"/>
                </a:cxn>
                <a:cxn ang="0">
                  <a:pos x="615" y="18"/>
                </a:cxn>
                <a:cxn ang="0">
                  <a:pos x="561" y="11"/>
                </a:cxn>
                <a:cxn ang="0">
                  <a:pos x="453" y="0"/>
                </a:cxn>
                <a:cxn ang="0">
                  <a:pos x="352" y="3"/>
                </a:cxn>
                <a:cxn ang="0">
                  <a:pos x="259" y="18"/>
                </a:cxn>
                <a:cxn ang="0">
                  <a:pos x="176" y="47"/>
                </a:cxn>
                <a:cxn ang="0">
                  <a:pos x="104" y="86"/>
                </a:cxn>
                <a:cxn ang="0">
                  <a:pos x="50" y="137"/>
                </a:cxn>
                <a:cxn ang="0">
                  <a:pos x="18" y="198"/>
                </a:cxn>
                <a:cxn ang="0">
                  <a:pos x="7" y="230"/>
                </a:cxn>
                <a:cxn ang="0">
                  <a:pos x="3" y="298"/>
                </a:cxn>
                <a:cxn ang="0">
                  <a:pos x="21" y="367"/>
                </a:cxn>
                <a:cxn ang="0">
                  <a:pos x="57" y="435"/>
                </a:cxn>
                <a:cxn ang="0">
                  <a:pos x="111" y="500"/>
                </a:cxn>
                <a:cxn ang="0">
                  <a:pos x="183" y="558"/>
                </a:cxn>
                <a:cxn ang="0">
                  <a:pos x="266" y="608"/>
                </a:cxn>
                <a:cxn ang="0">
                  <a:pos x="363" y="647"/>
                </a:cxn>
                <a:cxn ang="0">
                  <a:pos x="471" y="680"/>
                </a:cxn>
                <a:cxn ang="0">
                  <a:pos x="525" y="691"/>
                </a:cxn>
                <a:cxn ang="0">
                  <a:pos x="633" y="698"/>
                </a:cxn>
                <a:cxn ang="0">
                  <a:pos x="737" y="694"/>
                </a:cxn>
                <a:cxn ang="0">
                  <a:pos x="831" y="680"/>
                </a:cxn>
                <a:cxn ang="0">
                  <a:pos x="913" y="651"/>
                </a:cxn>
                <a:cxn ang="0">
                  <a:pos x="982" y="612"/>
                </a:cxn>
                <a:cxn ang="0">
                  <a:pos x="1036" y="561"/>
                </a:cxn>
                <a:cxn ang="0">
                  <a:pos x="1072" y="500"/>
                </a:cxn>
                <a:cxn ang="0">
                  <a:pos x="1079" y="468"/>
                </a:cxn>
              </a:cxnLst>
              <a:rect l="0" t="0" r="r" b="b"/>
              <a:pathLst>
                <a:path w="1086" h="698">
                  <a:moveTo>
                    <a:pt x="1079" y="468"/>
                  </a:moveTo>
                  <a:lnTo>
                    <a:pt x="1079" y="468"/>
                  </a:lnTo>
                  <a:lnTo>
                    <a:pt x="1086" y="432"/>
                  </a:lnTo>
                  <a:lnTo>
                    <a:pt x="1086" y="399"/>
                  </a:lnTo>
                  <a:lnTo>
                    <a:pt x="1079" y="363"/>
                  </a:lnTo>
                  <a:lnTo>
                    <a:pt x="1068" y="331"/>
                  </a:lnTo>
                  <a:lnTo>
                    <a:pt x="1050" y="295"/>
                  </a:lnTo>
                  <a:lnTo>
                    <a:pt x="1029" y="263"/>
                  </a:lnTo>
                  <a:lnTo>
                    <a:pt x="1003" y="230"/>
                  </a:lnTo>
                  <a:lnTo>
                    <a:pt x="975" y="201"/>
                  </a:lnTo>
                  <a:lnTo>
                    <a:pt x="942" y="169"/>
                  </a:lnTo>
                  <a:lnTo>
                    <a:pt x="903" y="140"/>
                  </a:lnTo>
                  <a:lnTo>
                    <a:pt x="863" y="115"/>
                  </a:lnTo>
                  <a:lnTo>
                    <a:pt x="820" y="90"/>
                  </a:lnTo>
                  <a:lnTo>
                    <a:pt x="773" y="68"/>
                  </a:lnTo>
                  <a:lnTo>
                    <a:pt x="723" y="50"/>
                  </a:lnTo>
                  <a:lnTo>
                    <a:pt x="669" y="32"/>
                  </a:lnTo>
                  <a:lnTo>
                    <a:pt x="615" y="18"/>
                  </a:lnTo>
                  <a:lnTo>
                    <a:pt x="615" y="18"/>
                  </a:lnTo>
                  <a:lnTo>
                    <a:pt x="561" y="11"/>
                  </a:lnTo>
                  <a:lnTo>
                    <a:pt x="507" y="3"/>
                  </a:lnTo>
                  <a:lnTo>
                    <a:pt x="453" y="0"/>
                  </a:lnTo>
                  <a:lnTo>
                    <a:pt x="403" y="0"/>
                  </a:lnTo>
                  <a:lnTo>
                    <a:pt x="352" y="3"/>
                  </a:lnTo>
                  <a:lnTo>
                    <a:pt x="302" y="11"/>
                  </a:lnTo>
                  <a:lnTo>
                    <a:pt x="259" y="18"/>
                  </a:lnTo>
                  <a:lnTo>
                    <a:pt x="215" y="32"/>
                  </a:lnTo>
                  <a:lnTo>
                    <a:pt x="176" y="47"/>
                  </a:lnTo>
                  <a:lnTo>
                    <a:pt x="140" y="68"/>
                  </a:lnTo>
                  <a:lnTo>
                    <a:pt x="104" y="86"/>
                  </a:lnTo>
                  <a:lnTo>
                    <a:pt x="75" y="111"/>
                  </a:lnTo>
                  <a:lnTo>
                    <a:pt x="50" y="137"/>
                  </a:lnTo>
                  <a:lnTo>
                    <a:pt x="32" y="165"/>
                  </a:lnTo>
                  <a:lnTo>
                    <a:pt x="18" y="198"/>
                  </a:lnTo>
                  <a:lnTo>
                    <a:pt x="7" y="230"/>
                  </a:lnTo>
                  <a:lnTo>
                    <a:pt x="7" y="230"/>
                  </a:lnTo>
                  <a:lnTo>
                    <a:pt x="0" y="266"/>
                  </a:lnTo>
                  <a:lnTo>
                    <a:pt x="3" y="298"/>
                  </a:lnTo>
                  <a:lnTo>
                    <a:pt x="7" y="334"/>
                  </a:lnTo>
                  <a:lnTo>
                    <a:pt x="21" y="367"/>
                  </a:lnTo>
                  <a:lnTo>
                    <a:pt x="36" y="403"/>
                  </a:lnTo>
                  <a:lnTo>
                    <a:pt x="57" y="435"/>
                  </a:lnTo>
                  <a:lnTo>
                    <a:pt x="82" y="468"/>
                  </a:lnTo>
                  <a:lnTo>
                    <a:pt x="111" y="500"/>
                  </a:lnTo>
                  <a:lnTo>
                    <a:pt x="147" y="529"/>
                  </a:lnTo>
                  <a:lnTo>
                    <a:pt x="183" y="558"/>
                  </a:lnTo>
                  <a:lnTo>
                    <a:pt x="223" y="583"/>
                  </a:lnTo>
                  <a:lnTo>
                    <a:pt x="266" y="608"/>
                  </a:lnTo>
                  <a:lnTo>
                    <a:pt x="313" y="629"/>
                  </a:lnTo>
                  <a:lnTo>
                    <a:pt x="363" y="647"/>
                  </a:lnTo>
                  <a:lnTo>
                    <a:pt x="417" y="665"/>
                  </a:lnTo>
                  <a:lnTo>
                    <a:pt x="471" y="680"/>
                  </a:lnTo>
                  <a:lnTo>
                    <a:pt x="471" y="680"/>
                  </a:lnTo>
                  <a:lnTo>
                    <a:pt x="525" y="691"/>
                  </a:lnTo>
                  <a:lnTo>
                    <a:pt x="579" y="694"/>
                  </a:lnTo>
                  <a:lnTo>
                    <a:pt x="633" y="698"/>
                  </a:lnTo>
                  <a:lnTo>
                    <a:pt x="687" y="698"/>
                  </a:lnTo>
                  <a:lnTo>
                    <a:pt x="737" y="694"/>
                  </a:lnTo>
                  <a:lnTo>
                    <a:pt x="784" y="687"/>
                  </a:lnTo>
                  <a:lnTo>
                    <a:pt x="831" y="680"/>
                  </a:lnTo>
                  <a:lnTo>
                    <a:pt x="870" y="665"/>
                  </a:lnTo>
                  <a:lnTo>
                    <a:pt x="913" y="651"/>
                  </a:lnTo>
                  <a:lnTo>
                    <a:pt x="949" y="633"/>
                  </a:lnTo>
                  <a:lnTo>
                    <a:pt x="982" y="612"/>
                  </a:lnTo>
                  <a:lnTo>
                    <a:pt x="1011" y="586"/>
                  </a:lnTo>
                  <a:lnTo>
                    <a:pt x="1036" y="561"/>
                  </a:lnTo>
                  <a:lnTo>
                    <a:pt x="1054" y="532"/>
                  </a:lnTo>
                  <a:lnTo>
                    <a:pt x="1072" y="500"/>
                  </a:lnTo>
                  <a:lnTo>
                    <a:pt x="1079" y="468"/>
                  </a:lnTo>
                  <a:lnTo>
                    <a:pt x="1079" y="4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8" name="Freeform 12"/>
            <p:cNvSpPr>
              <a:spLocks/>
            </p:cNvSpPr>
            <p:nvPr/>
          </p:nvSpPr>
          <p:spPr bwMode="auto">
            <a:xfrm>
              <a:off x="1005681" y="3955325"/>
              <a:ext cx="299596" cy="246145"/>
            </a:xfrm>
            <a:custGeom>
              <a:avLst/>
              <a:gdLst/>
              <a:ahLst/>
              <a:cxnLst>
                <a:cxn ang="0">
                  <a:pos x="122" y="137"/>
                </a:cxn>
                <a:cxn ang="0">
                  <a:pos x="122" y="137"/>
                </a:cxn>
                <a:cxn ang="0">
                  <a:pos x="100" y="130"/>
                </a:cxn>
                <a:cxn ang="0">
                  <a:pos x="72" y="122"/>
                </a:cxn>
                <a:cxn ang="0">
                  <a:pos x="72" y="122"/>
                </a:cxn>
                <a:cxn ang="0">
                  <a:pos x="36" y="115"/>
                </a:cxn>
                <a:cxn ang="0">
                  <a:pos x="7" y="115"/>
                </a:cxn>
                <a:cxn ang="0">
                  <a:pos x="7" y="115"/>
                </a:cxn>
                <a:cxn ang="0">
                  <a:pos x="0" y="94"/>
                </a:cxn>
                <a:cxn ang="0">
                  <a:pos x="3" y="72"/>
                </a:cxn>
                <a:cxn ang="0">
                  <a:pos x="10" y="50"/>
                </a:cxn>
                <a:cxn ang="0">
                  <a:pos x="25" y="29"/>
                </a:cxn>
                <a:cxn ang="0">
                  <a:pos x="25" y="29"/>
                </a:cxn>
                <a:cxn ang="0">
                  <a:pos x="36" y="18"/>
                </a:cxn>
                <a:cxn ang="0">
                  <a:pos x="50" y="11"/>
                </a:cxn>
                <a:cxn ang="0">
                  <a:pos x="64" y="4"/>
                </a:cxn>
                <a:cxn ang="0">
                  <a:pos x="79" y="0"/>
                </a:cxn>
                <a:cxn ang="0">
                  <a:pos x="93" y="0"/>
                </a:cxn>
                <a:cxn ang="0">
                  <a:pos x="108" y="0"/>
                </a:cxn>
                <a:cxn ang="0">
                  <a:pos x="122" y="7"/>
                </a:cxn>
                <a:cxn ang="0">
                  <a:pos x="133" y="14"/>
                </a:cxn>
                <a:cxn ang="0">
                  <a:pos x="133" y="14"/>
                </a:cxn>
                <a:cxn ang="0">
                  <a:pos x="144" y="25"/>
                </a:cxn>
                <a:cxn ang="0">
                  <a:pos x="151" y="40"/>
                </a:cxn>
                <a:cxn ang="0">
                  <a:pos x="154" y="54"/>
                </a:cxn>
                <a:cxn ang="0">
                  <a:pos x="158" y="68"/>
                </a:cxn>
                <a:cxn ang="0">
                  <a:pos x="154" y="83"/>
                </a:cxn>
                <a:cxn ang="0">
                  <a:pos x="151" y="97"/>
                </a:cxn>
                <a:cxn ang="0">
                  <a:pos x="144" y="115"/>
                </a:cxn>
                <a:cxn ang="0">
                  <a:pos x="133" y="126"/>
                </a:cxn>
                <a:cxn ang="0">
                  <a:pos x="133" y="126"/>
                </a:cxn>
                <a:cxn ang="0">
                  <a:pos x="122" y="137"/>
                </a:cxn>
                <a:cxn ang="0">
                  <a:pos x="122" y="137"/>
                </a:cxn>
              </a:cxnLst>
              <a:rect l="0" t="0" r="r" b="b"/>
              <a:pathLst>
                <a:path w="158" h="137">
                  <a:moveTo>
                    <a:pt x="122" y="137"/>
                  </a:moveTo>
                  <a:lnTo>
                    <a:pt x="122" y="137"/>
                  </a:lnTo>
                  <a:lnTo>
                    <a:pt x="100" y="130"/>
                  </a:lnTo>
                  <a:lnTo>
                    <a:pt x="72" y="122"/>
                  </a:lnTo>
                  <a:lnTo>
                    <a:pt x="72" y="122"/>
                  </a:lnTo>
                  <a:lnTo>
                    <a:pt x="36" y="115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0" y="94"/>
                  </a:lnTo>
                  <a:lnTo>
                    <a:pt x="3" y="72"/>
                  </a:lnTo>
                  <a:lnTo>
                    <a:pt x="10" y="50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36" y="18"/>
                  </a:lnTo>
                  <a:lnTo>
                    <a:pt x="50" y="11"/>
                  </a:lnTo>
                  <a:lnTo>
                    <a:pt x="64" y="4"/>
                  </a:lnTo>
                  <a:lnTo>
                    <a:pt x="79" y="0"/>
                  </a:lnTo>
                  <a:lnTo>
                    <a:pt x="93" y="0"/>
                  </a:lnTo>
                  <a:lnTo>
                    <a:pt x="108" y="0"/>
                  </a:lnTo>
                  <a:lnTo>
                    <a:pt x="122" y="7"/>
                  </a:lnTo>
                  <a:lnTo>
                    <a:pt x="133" y="14"/>
                  </a:lnTo>
                  <a:lnTo>
                    <a:pt x="133" y="14"/>
                  </a:lnTo>
                  <a:lnTo>
                    <a:pt x="144" y="25"/>
                  </a:lnTo>
                  <a:lnTo>
                    <a:pt x="151" y="40"/>
                  </a:lnTo>
                  <a:lnTo>
                    <a:pt x="154" y="54"/>
                  </a:lnTo>
                  <a:lnTo>
                    <a:pt x="158" y="68"/>
                  </a:lnTo>
                  <a:lnTo>
                    <a:pt x="154" y="83"/>
                  </a:lnTo>
                  <a:lnTo>
                    <a:pt x="151" y="97"/>
                  </a:lnTo>
                  <a:lnTo>
                    <a:pt x="144" y="115"/>
                  </a:lnTo>
                  <a:lnTo>
                    <a:pt x="133" y="126"/>
                  </a:lnTo>
                  <a:lnTo>
                    <a:pt x="133" y="126"/>
                  </a:lnTo>
                  <a:lnTo>
                    <a:pt x="122" y="137"/>
                  </a:lnTo>
                  <a:lnTo>
                    <a:pt x="122" y="1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89" name="Freeform 13"/>
            <p:cNvSpPr>
              <a:spLocks/>
            </p:cNvSpPr>
            <p:nvPr/>
          </p:nvSpPr>
          <p:spPr bwMode="auto">
            <a:xfrm>
              <a:off x="1762257" y="4104449"/>
              <a:ext cx="278739" cy="271298"/>
            </a:xfrm>
            <a:custGeom>
              <a:avLst/>
              <a:gdLst/>
              <a:ahLst/>
              <a:cxnLst>
                <a:cxn ang="0">
                  <a:pos x="122" y="151"/>
                </a:cxn>
                <a:cxn ang="0">
                  <a:pos x="122" y="151"/>
                </a:cxn>
                <a:cxn ang="0">
                  <a:pos x="94" y="144"/>
                </a:cxn>
                <a:cxn ang="0">
                  <a:pos x="94" y="144"/>
                </a:cxn>
                <a:cxn ang="0">
                  <a:pos x="54" y="136"/>
                </a:cxn>
                <a:cxn ang="0">
                  <a:pos x="18" y="136"/>
                </a:cxn>
                <a:cxn ang="0">
                  <a:pos x="18" y="136"/>
                </a:cxn>
                <a:cxn ang="0">
                  <a:pos x="11" y="118"/>
                </a:cxn>
                <a:cxn ang="0">
                  <a:pos x="4" y="97"/>
                </a:cxn>
                <a:cxn ang="0">
                  <a:pos x="4" y="97"/>
                </a:cxn>
                <a:cxn ang="0">
                  <a:pos x="0" y="79"/>
                </a:cxn>
                <a:cxn ang="0">
                  <a:pos x="4" y="64"/>
                </a:cxn>
                <a:cxn ang="0">
                  <a:pos x="7" y="50"/>
                </a:cxn>
                <a:cxn ang="0">
                  <a:pos x="14" y="36"/>
                </a:cxn>
                <a:cxn ang="0">
                  <a:pos x="22" y="25"/>
                </a:cxn>
                <a:cxn ang="0">
                  <a:pos x="32" y="14"/>
                </a:cxn>
                <a:cxn ang="0">
                  <a:pos x="47" y="7"/>
                </a:cxn>
                <a:cxn ang="0">
                  <a:pos x="61" y="3"/>
                </a:cxn>
                <a:cxn ang="0">
                  <a:pos x="61" y="3"/>
                </a:cxn>
                <a:cxn ang="0">
                  <a:pos x="76" y="0"/>
                </a:cxn>
                <a:cxn ang="0">
                  <a:pos x="90" y="3"/>
                </a:cxn>
                <a:cxn ang="0">
                  <a:pos x="104" y="11"/>
                </a:cxn>
                <a:cxn ang="0">
                  <a:pos x="115" y="18"/>
                </a:cxn>
                <a:cxn ang="0">
                  <a:pos x="126" y="29"/>
                </a:cxn>
                <a:cxn ang="0">
                  <a:pos x="137" y="39"/>
                </a:cxn>
                <a:cxn ang="0">
                  <a:pos x="144" y="54"/>
                </a:cxn>
                <a:cxn ang="0">
                  <a:pos x="147" y="72"/>
                </a:cxn>
                <a:cxn ang="0">
                  <a:pos x="147" y="72"/>
                </a:cxn>
                <a:cxn ang="0">
                  <a:pos x="147" y="97"/>
                </a:cxn>
                <a:cxn ang="0">
                  <a:pos x="144" y="118"/>
                </a:cxn>
                <a:cxn ang="0">
                  <a:pos x="133" y="136"/>
                </a:cxn>
                <a:cxn ang="0">
                  <a:pos x="122" y="151"/>
                </a:cxn>
                <a:cxn ang="0">
                  <a:pos x="122" y="151"/>
                </a:cxn>
              </a:cxnLst>
              <a:rect l="0" t="0" r="r" b="b"/>
              <a:pathLst>
                <a:path w="147" h="151">
                  <a:moveTo>
                    <a:pt x="122" y="151"/>
                  </a:moveTo>
                  <a:lnTo>
                    <a:pt x="122" y="151"/>
                  </a:lnTo>
                  <a:lnTo>
                    <a:pt x="94" y="144"/>
                  </a:lnTo>
                  <a:lnTo>
                    <a:pt x="94" y="144"/>
                  </a:lnTo>
                  <a:lnTo>
                    <a:pt x="54" y="136"/>
                  </a:lnTo>
                  <a:lnTo>
                    <a:pt x="18" y="136"/>
                  </a:lnTo>
                  <a:lnTo>
                    <a:pt x="18" y="136"/>
                  </a:lnTo>
                  <a:lnTo>
                    <a:pt x="11" y="118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0" y="79"/>
                  </a:lnTo>
                  <a:lnTo>
                    <a:pt x="4" y="64"/>
                  </a:lnTo>
                  <a:lnTo>
                    <a:pt x="7" y="50"/>
                  </a:lnTo>
                  <a:lnTo>
                    <a:pt x="14" y="36"/>
                  </a:lnTo>
                  <a:lnTo>
                    <a:pt x="22" y="25"/>
                  </a:lnTo>
                  <a:lnTo>
                    <a:pt x="32" y="14"/>
                  </a:lnTo>
                  <a:lnTo>
                    <a:pt x="47" y="7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76" y="0"/>
                  </a:lnTo>
                  <a:lnTo>
                    <a:pt x="90" y="3"/>
                  </a:lnTo>
                  <a:lnTo>
                    <a:pt x="104" y="11"/>
                  </a:lnTo>
                  <a:lnTo>
                    <a:pt x="115" y="18"/>
                  </a:lnTo>
                  <a:lnTo>
                    <a:pt x="126" y="29"/>
                  </a:lnTo>
                  <a:lnTo>
                    <a:pt x="137" y="39"/>
                  </a:lnTo>
                  <a:lnTo>
                    <a:pt x="144" y="54"/>
                  </a:lnTo>
                  <a:lnTo>
                    <a:pt x="147" y="72"/>
                  </a:lnTo>
                  <a:lnTo>
                    <a:pt x="147" y="72"/>
                  </a:lnTo>
                  <a:lnTo>
                    <a:pt x="147" y="97"/>
                  </a:lnTo>
                  <a:lnTo>
                    <a:pt x="144" y="118"/>
                  </a:lnTo>
                  <a:lnTo>
                    <a:pt x="133" y="136"/>
                  </a:lnTo>
                  <a:lnTo>
                    <a:pt x="122" y="151"/>
                  </a:lnTo>
                  <a:lnTo>
                    <a:pt x="122" y="1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0" name="Freeform 14"/>
            <p:cNvSpPr>
              <a:spLocks/>
            </p:cNvSpPr>
            <p:nvPr/>
          </p:nvSpPr>
          <p:spPr bwMode="auto">
            <a:xfrm>
              <a:off x="1100490" y="3897832"/>
              <a:ext cx="109978" cy="141937"/>
            </a:xfrm>
            <a:custGeom>
              <a:avLst/>
              <a:gdLst/>
              <a:ahLst/>
              <a:cxnLst>
                <a:cxn ang="0">
                  <a:pos x="54" y="46"/>
                </a:cxn>
                <a:cxn ang="0">
                  <a:pos x="54" y="46"/>
                </a:cxn>
                <a:cxn ang="0">
                  <a:pos x="58" y="28"/>
                </a:cxn>
                <a:cxn ang="0">
                  <a:pos x="54" y="14"/>
                </a:cxn>
                <a:cxn ang="0">
                  <a:pos x="47" y="7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25" y="0"/>
                </a:cxn>
                <a:cxn ang="0">
                  <a:pos x="18" y="7"/>
                </a:cxn>
                <a:cxn ang="0">
                  <a:pos x="7" y="18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0" y="50"/>
                </a:cxn>
                <a:cxn ang="0">
                  <a:pos x="4" y="64"/>
                </a:cxn>
                <a:cxn ang="0">
                  <a:pos x="11" y="75"/>
                </a:cxn>
                <a:cxn ang="0">
                  <a:pos x="22" y="79"/>
                </a:cxn>
                <a:cxn ang="0">
                  <a:pos x="22" y="79"/>
                </a:cxn>
                <a:cxn ang="0">
                  <a:pos x="32" y="79"/>
                </a:cxn>
                <a:cxn ang="0">
                  <a:pos x="43" y="72"/>
                </a:cxn>
                <a:cxn ang="0">
                  <a:pos x="50" y="61"/>
                </a:cxn>
                <a:cxn ang="0">
                  <a:pos x="54" y="46"/>
                </a:cxn>
                <a:cxn ang="0">
                  <a:pos x="54" y="46"/>
                </a:cxn>
              </a:cxnLst>
              <a:rect l="0" t="0" r="r" b="b"/>
              <a:pathLst>
                <a:path w="58" h="79">
                  <a:moveTo>
                    <a:pt x="54" y="46"/>
                  </a:moveTo>
                  <a:lnTo>
                    <a:pt x="54" y="46"/>
                  </a:lnTo>
                  <a:lnTo>
                    <a:pt x="58" y="28"/>
                  </a:lnTo>
                  <a:lnTo>
                    <a:pt x="54" y="14"/>
                  </a:lnTo>
                  <a:lnTo>
                    <a:pt x="47" y="7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7" y="18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0" y="50"/>
                  </a:lnTo>
                  <a:lnTo>
                    <a:pt x="4" y="64"/>
                  </a:lnTo>
                  <a:lnTo>
                    <a:pt x="11" y="75"/>
                  </a:lnTo>
                  <a:lnTo>
                    <a:pt x="22" y="79"/>
                  </a:lnTo>
                  <a:lnTo>
                    <a:pt x="22" y="79"/>
                  </a:lnTo>
                  <a:lnTo>
                    <a:pt x="32" y="79"/>
                  </a:lnTo>
                  <a:lnTo>
                    <a:pt x="43" y="72"/>
                  </a:lnTo>
                  <a:lnTo>
                    <a:pt x="50" y="61"/>
                  </a:lnTo>
                  <a:lnTo>
                    <a:pt x="54" y="46"/>
                  </a:lnTo>
                  <a:lnTo>
                    <a:pt x="54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1" name="Freeform 15"/>
            <p:cNvSpPr>
              <a:spLocks/>
            </p:cNvSpPr>
            <p:nvPr/>
          </p:nvSpPr>
          <p:spPr bwMode="auto">
            <a:xfrm>
              <a:off x="1843793" y="4072109"/>
              <a:ext cx="109978" cy="147327"/>
            </a:xfrm>
            <a:custGeom>
              <a:avLst/>
              <a:gdLst/>
              <a:ahLst/>
              <a:cxnLst>
                <a:cxn ang="0">
                  <a:pos x="54" y="47"/>
                </a:cxn>
                <a:cxn ang="0">
                  <a:pos x="54" y="47"/>
                </a:cxn>
                <a:cxn ang="0">
                  <a:pos x="58" y="32"/>
                </a:cxn>
                <a:cxn ang="0">
                  <a:pos x="54" y="18"/>
                </a:cxn>
                <a:cxn ang="0">
                  <a:pos x="47" y="7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25" y="0"/>
                </a:cxn>
                <a:cxn ang="0">
                  <a:pos x="18" y="7"/>
                </a:cxn>
                <a:cxn ang="0">
                  <a:pos x="7" y="21"/>
                </a:cxn>
                <a:cxn ang="0">
                  <a:pos x="4" y="36"/>
                </a:cxn>
                <a:cxn ang="0">
                  <a:pos x="4" y="36"/>
                </a:cxn>
                <a:cxn ang="0">
                  <a:pos x="0" y="50"/>
                </a:cxn>
                <a:cxn ang="0">
                  <a:pos x="4" y="65"/>
                </a:cxn>
                <a:cxn ang="0">
                  <a:pos x="11" y="75"/>
                </a:cxn>
                <a:cxn ang="0">
                  <a:pos x="22" y="82"/>
                </a:cxn>
                <a:cxn ang="0">
                  <a:pos x="22" y="82"/>
                </a:cxn>
                <a:cxn ang="0">
                  <a:pos x="33" y="79"/>
                </a:cxn>
                <a:cxn ang="0">
                  <a:pos x="43" y="75"/>
                </a:cxn>
                <a:cxn ang="0">
                  <a:pos x="51" y="61"/>
                </a:cxn>
                <a:cxn ang="0">
                  <a:pos x="54" y="47"/>
                </a:cxn>
                <a:cxn ang="0">
                  <a:pos x="54" y="47"/>
                </a:cxn>
              </a:cxnLst>
              <a:rect l="0" t="0" r="r" b="b"/>
              <a:pathLst>
                <a:path w="58" h="82">
                  <a:moveTo>
                    <a:pt x="54" y="47"/>
                  </a:moveTo>
                  <a:lnTo>
                    <a:pt x="54" y="47"/>
                  </a:lnTo>
                  <a:lnTo>
                    <a:pt x="58" y="32"/>
                  </a:lnTo>
                  <a:lnTo>
                    <a:pt x="54" y="18"/>
                  </a:lnTo>
                  <a:lnTo>
                    <a:pt x="47" y="7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7" y="21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0" y="50"/>
                  </a:lnTo>
                  <a:lnTo>
                    <a:pt x="4" y="65"/>
                  </a:lnTo>
                  <a:lnTo>
                    <a:pt x="11" y="75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33" y="79"/>
                  </a:lnTo>
                  <a:lnTo>
                    <a:pt x="43" y="75"/>
                  </a:lnTo>
                  <a:lnTo>
                    <a:pt x="51" y="61"/>
                  </a:lnTo>
                  <a:lnTo>
                    <a:pt x="54" y="47"/>
                  </a:lnTo>
                  <a:lnTo>
                    <a:pt x="5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2" name="Freeform 16"/>
            <p:cNvSpPr>
              <a:spLocks/>
            </p:cNvSpPr>
            <p:nvPr/>
          </p:nvSpPr>
          <p:spPr bwMode="auto">
            <a:xfrm>
              <a:off x="1108075" y="4873427"/>
              <a:ext cx="252192" cy="6468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133" y="18"/>
                </a:cxn>
                <a:cxn ang="0">
                  <a:pos x="50" y="36"/>
                </a:cxn>
                <a:cxn ang="0">
                  <a:pos x="0" y="14"/>
                </a:cxn>
                <a:cxn ang="0">
                  <a:pos x="72" y="0"/>
                </a:cxn>
                <a:cxn ang="0">
                  <a:pos x="75" y="0"/>
                </a:cxn>
              </a:cxnLst>
              <a:rect l="0" t="0" r="r" b="b"/>
              <a:pathLst>
                <a:path w="133" h="36">
                  <a:moveTo>
                    <a:pt x="75" y="0"/>
                  </a:moveTo>
                  <a:lnTo>
                    <a:pt x="133" y="18"/>
                  </a:lnTo>
                  <a:lnTo>
                    <a:pt x="50" y="36"/>
                  </a:lnTo>
                  <a:lnTo>
                    <a:pt x="0" y="14"/>
                  </a:lnTo>
                  <a:lnTo>
                    <a:pt x="72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3" name="Freeform 17"/>
            <p:cNvSpPr>
              <a:spLocks/>
            </p:cNvSpPr>
            <p:nvPr/>
          </p:nvSpPr>
          <p:spPr bwMode="auto">
            <a:xfrm>
              <a:off x="178947" y="3773861"/>
              <a:ext cx="1003079" cy="1298997"/>
            </a:xfrm>
            <a:custGeom>
              <a:avLst/>
              <a:gdLst/>
              <a:ahLst/>
              <a:cxnLst>
                <a:cxn ang="0">
                  <a:pos x="101" y="403"/>
                </a:cxn>
                <a:cxn ang="0">
                  <a:pos x="116" y="360"/>
                </a:cxn>
                <a:cxn ang="0">
                  <a:pos x="141" y="270"/>
                </a:cxn>
                <a:cxn ang="0">
                  <a:pos x="155" y="177"/>
                </a:cxn>
                <a:cxn ang="0">
                  <a:pos x="148" y="141"/>
                </a:cxn>
                <a:cxn ang="0">
                  <a:pos x="130" y="126"/>
                </a:cxn>
                <a:cxn ang="0">
                  <a:pos x="112" y="112"/>
                </a:cxn>
                <a:cxn ang="0">
                  <a:pos x="72" y="79"/>
                </a:cxn>
                <a:cxn ang="0">
                  <a:pos x="44" y="40"/>
                </a:cxn>
                <a:cxn ang="0">
                  <a:pos x="44" y="18"/>
                </a:cxn>
                <a:cxn ang="0">
                  <a:pos x="58" y="0"/>
                </a:cxn>
                <a:cxn ang="0">
                  <a:pos x="40" y="4"/>
                </a:cxn>
                <a:cxn ang="0">
                  <a:pos x="11" y="18"/>
                </a:cxn>
                <a:cxn ang="0">
                  <a:pos x="0" y="36"/>
                </a:cxn>
                <a:cxn ang="0">
                  <a:pos x="4" y="61"/>
                </a:cxn>
                <a:cxn ang="0">
                  <a:pos x="26" y="94"/>
                </a:cxn>
                <a:cxn ang="0">
                  <a:pos x="65" y="141"/>
                </a:cxn>
                <a:cxn ang="0">
                  <a:pos x="72" y="162"/>
                </a:cxn>
                <a:cxn ang="0">
                  <a:pos x="80" y="220"/>
                </a:cxn>
                <a:cxn ang="0">
                  <a:pos x="72" y="299"/>
                </a:cxn>
                <a:cxn ang="0">
                  <a:pos x="54" y="346"/>
                </a:cxn>
                <a:cxn ang="0">
                  <a:pos x="29" y="389"/>
                </a:cxn>
                <a:cxn ang="0">
                  <a:pos x="29" y="392"/>
                </a:cxn>
                <a:cxn ang="0">
                  <a:pos x="40" y="418"/>
                </a:cxn>
                <a:cxn ang="0">
                  <a:pos x="101" y="479"/>
                </a:cxn>
                <a:cxn ang="0">
                  <a:pos x="256" y="587"/>
                </a:cxn>
                <a:cxn ang="0">
                  <a:pos x="378" y="659"/>
                </a:cxn>
                <a:cxn ang="0">
                  <a:pos x="486" y="713"/>
                </a:cxn>
                <a:cxn ang="0">
                  <a:pos x="529" y="723"/>
                </a:cxn>
                <a:cxn ang="0">
                  <a:pos x="529" y="716"/>
                </a:cxn>
                <a:cxn ang="0">
                  <a:pos x="508" y="684"/>
                </a:cxn>
                <a:cxn ang="0">
                  <a:pos x="432" y="612"/>
                </a:cxn>
                <a:cxn ang="0">
                  <a:pos x="313" y="511"/>
                </a:cxn>
              </a:cxnLst>
              <a:rect l="0" t="0" r="r" b="b"/>
              <a:pathLst>
                <a:path w="529" h="723">
                  <a:moveTo>
                    <a:pt x="313" y="511"/>
                  </a:moveTo>
                  <a:lnTo>
                    <a:pt x="101" y="403"/>
                  </a:lnTo>
                  <a:lnTo>
                    <a:pt x="101" y="403"/>
                  </a:lnTo>
                  <a:lnTo>
                    <a:pt x="116" y="360"/>
                  </a:lnTo>
                  <a:lnTo>
                    <a:pt x="126" y="320"/>
                  </a:lnTo>
                  <a:lnTo>
                    <a:pt x="141" y="270"/>
                  </a:lnTo>
                  <a:lnTo>
                    <a:pt x="151" y="220"/>
                  </a:lnTo>
                  <a:lnTo>
                    <a:pt x="155" y="177"/>
                  </a:lnTo>
                  <a:lnTo>
                    <a:pt x="151" y="159"/>
                  </a:lnTo>
                  <a:lnTo>
                    <a:pt x="148" y="141"/>
                  </a:lnTo>
                  <a:lnTo>
                    <a:pt x="141" y="130"/>
                  </a:lnTo>
                  <a:lnTo>
                    <a:pt x="130" y="126"/>
                  </a:lnTo>
                  <a:lnTo>
                    <a:pt x="130" y="126"/>
                  </a:lnTo>
                  <a:lnTo>
                    <a:pt x="112" y="112"/>
                  </a:lnTo>
                  <a:lnTo>
                    <a:pt x="94" y="97"/>
                  </a:lnTo>
                  <a:lnTo>
                    <a:pt x="72" y="79"/>
                  </a:lnTo>
                  <a:lnTo>
                    <a:pt x="54" y="61"/>
                  </a:lnTo>
                  <a:lnTo>
                    <a:pt x="44" y="40"/>
                  </a:lnTo>
                  <a:lnTo>
                    <a:pt x="44" y="29"/>
                  </a:lnTo>
                  <a:lnTo>
                    <a:pt x="44" y="18"/>
                  </a:lnTo>
                  <a:lnTo>
                    <a:pt x="51" y="1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0" y="4"/>
                  </a:lnTo>
                  <a:lnTo>
                    <a:pt x="22" y="11"/>
                  </a:lnTo>
                  <a:lnTo>
                    <a:pt x="11" y="18"/>
                  </a:lnTo>
                  <a:lnTo>
                    <a:pt x="4" y="25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4" y="61"/>
                  </a:lnTo>
                  <a:lnTo>
                    <a:pt x="15" y="76"/>
                  </a:lnTo>
                  <a:lnTo>
                    <a:pt x="26" y="94"/>
                  </a:lnTo>
                  <a:lnTo>
                    <a:pt x="44" y="115"/>
                  </a:lnTo>
                  <a:lnTo>
                    <a:pt x="65" y="141"/>
                  </a:lnTo>
                  <a:lnTo>
                    <a:pt x="65" y="141"/>
                  </a:lnTo>
                  <a:lnTo>
                    <a:pt x="72" y="162"/>
                  </a:lnTo>
                  <a:lnTo>
                    <a:pt x="76" y="187"/>
                  </a:lnTo>
                  <a:lnTo>
                    <a:pt x="80" y="220"/>
                  </a:lnTo>
                  <a:lnTo>
                    <a:pt x="80" y="259"/>
                  </a:lnTo>
                  <a:lnTo>
                    <a:pt x="72" y="299"/>
                  </a:lnTo>
                  <a:lnTo>
                    <a:pt x="65" y="320"/>
                  </a:lnTo>
                  <a:lnTo>
                    <a:pt x="54" y="346"/>
                  </a:lnTo>
                  <a:lnTo>
                    <a:pt x="44" y="367"/>
                  </a:lnTo>
                  <a:lnTo>
                    <a:pt x="29" y="389"/>
                  </a:lnTo>
                  <a:lnTo>
                    <a:pt x="29" y="389"/>
                  </a:lnTo>
                  <a:lnTo>
                    <a:pt x="29" y="392"/>
                  </a:lnTo>
                  <a:lnTo>
                    <a:pt x="29" y="400"/>
                  </a:lnTo>
                  <a:lnTo>
                    <a:pt x="40" y="418"/>
                  </a:lnTo>
                  <a:lnTo>
                    <a:pt x="62" y="443"/>
                  </a:lnTo>
                  <a:lnTo>
                    <a:pt x="101" y="479"/>
                  </a:lnTo>
                  <a:lnTo>
                    <a:pt x="162" y="526"/>
                  </a:lnTo>
                  <a:lnTo>
                    <a:pt x="256" y="587"/>
                  </a:lnTo>
                  <a:lnTo>
                    <a:pt x="378" y="659"/>
                  </a:lnTo>
                  <a:lnTo>
                    <a:pt x="378" y="659"/>
                  </a:lnTo>
                  <a:lnTo>
                    <a:pt x="439" y="691"/>
                  </a:lnTo>
                  <a:lnTo>
                    <a:pt x="486" y="713"/>
                  </a:lnTo>
                  <a:lnTo>
                    <a:pt x="511" y="723"/>
                  </a:lnTo>
                  <a:lnTo>
                    <a:pt x="529" y="723"/>
                  </a:lnTo>
                  <a:lnTo>
                    <a:pt x="529" y="720"/>
                  </a:lnTo>
                  <a:lnTo>
                    <a:pt x="529" y="716"/>
                  </a:lnTo>
                  <a:lnTo>
                    <a:pt x="526" y="705"/>
                  </a:lnTo>
                  <a:lnTo>
                    <a:pt x="508" y="684"/>
                  </a:lnTo>
                  <a:lnTo>
                    <a:pt x="486" y="662"/>
                  </a:lnTo>
                  <a:lnTo>
                    <a:pt x="432" y="612"/>
                  </a:lnTo>
                  <a:lnTo>
                    <a:pt x="375" y="562"/>
                  </a:lnTo>
                  <a:lnTo>
                    <a:pt x="313" y="511"/>
                  </a:lnTo>
                  <a:lnTo>
                    <a:pt x="313" y="5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4" name="Freeform 18"/>
            <p:cNvSpPr>
              <a:spLocks/>
            </p:cNvSpPr>
            <p:nvPr/>
          </p:nvSpPr>
          <p:spPr bwMode="auto">
            <a:xfrm>
              <a:off x="1741399" y="4517685"/>
              <a:ext cx="1596584" cy="652194"/>
            </a:xfrm>
            <a:custGeom>
              <a:avLst/>
              <a:gdLst/>
              <a:ahLst/>
              <a:cxnLst>
                <a:cxn ang="0">
                  <a:pos x="540" y="299"/>
                </a:cxn>
                <a:cxn ang="0">
                  <a:pos x="554" y="255"/>
                </a:cxn>
                <a:cxn ang="0">
                  <a:pos x="587" y="169"/>
                </a:cxn>
                <a:cxn ang="0">
                  <a:pos x="633" y="83"/>
                </a:cxn>
                <a:cxn ang="0">
                  <a:pos x="655" y="61"/>
                </a:cxn>
                <a:cxn ang="0">
                  <a:pos x="680" y="58"/>
                </a:cxn>
                <a:cxn ang="0">
                  <a:pos x="705" y="58"/>
                </a:cxn>
                <a:cxn ang="0">
                  <a:pos x="756" y="54"/>
                </a:cxn>
                <a:cxn ang="0">
                  <a:pos x="799" y="40"/>
                </a:cxn>
                <a:cxn ang="0">
                  <a:pos x="813" y="22"/>
                </a:cxn>
                <a:cxn ang="0">
                  <a:pos x="813" y="0"/>
                </a:cxn>
                <a:cxn ang="0">
                  <a:pos x="824" y="11"/>
                </a:cxn>
                <a:cxn ang="0">
                  <a:pos x="842" y="43"/>
                </a:cxn>
                <a:cxn ang="0">
                  <a:pos x="838" y="61"/>
                </a:cxn>
                <a:cxn ang="0">
                  <a:pos x="820" y="79"/>
                </a:cxn>
                <a:cxn ang="0">
                  <a:pos x="784" y="94"/>
                </a:cxn>
                <a:cxn ang="0">
                  <a:pos x="723" y="108"/>
                </a:cxn>
                <a:cxn ang="0">
                  <a:pos x="705" y="122"/>
                </a:cxn>
                <a:cxn ang="0">
                  <a:pos x="666" y="162"/>
                </a:cxn>
                <a:cxn ang="0">
                  <a:pos x="626" y="234"/>
                </a:cxn>
                <a:cxn ang="0">
                  <a:pos x="612" y="277"/>
                </a:cxn>
                <a:cxn ang="0">
                  <a:pos x="608" y="331"/>
                </a:cxn>
                <a:cxn ang="0">
                  <a:pos x="608" y="331"/>
                </a:cxn>
                <a:cxn ang="0">
                  <a:pos x="583" y="345"/>
                </a:cxn>
                <a:cxn ang="0">
                  <a:pos x="497" y="360"/>
                </a:cxn>
                <a:cxn ang="0">
                  <a:pos x="310" y="356"/>
                </a:cxn>
                <a:cxn ang="0">
                  <a:pos x="169" y="342"/>
                </a:cxn>
                <a:cxn ang="0">
                  <a:pos x="18" y="320"/>
                </a:cxn>
                <a:cxn ang="0">
                  <a:pos x="0" y="309"/>
                </a:cxn>
                <a:cxn ang="0">
                  <a:pos x="7" y="306"/>
                </a:cxn>
                <a:cxn ang="0">
                  <a:pos x="119" y="295"/>
                </a:cxn>
                <a:cxn ang="0">
                  <a:pos x="263" y="295"/>
                </a:cxn>
              </a:cxnLst>
              <a:rect l="0" t="0" r="r" b="b"/>
              <a:pathLst>
                <a:path w="842" h="363">
                  <a:moveTo>
                    <a:pt x="263" y="295"/>
                  </a:moveTo>
                  <a:lnTo>
                    <a:pt x="540" y="299"/>
                  </a:lnTo>
                  <a:lnTo>
                    <a:pt x="540" y="299"/>
                  </a:lnTo>
                  <a:lnTo>
                    <a:pt x="554" y="255"/>
                  </a:lnTo>
                  <a:lnTo>
                    <a:pt x="569" y="216"/>
                  </a:lnTo>
                  <a:lnTo>
                    <a:pt x="587" y="169"/>
                  </a:lnTo>
                  <a:lnTo>
                    <a:pt x="608" y="122"/>
                  </a:lnTo>
                  <a:lnTo>
                    <a:pt x="633" y="83"/>
                  </a:lnTo>
                  <a:lnTo>
                    <a:pt x="644" y="68"/>
                  </a:lnTo>
                  <a:lnTo>
                    <a:pt x="655" y="61"/>
                  </a:lnTo>
                  <a:lnTo>
                    <a:pt x="669" y="54"/>
                  </a:lnTo>
                  <a:lnTo>
                    <a:pt x="680" y="58"/>
                  </a:lnTo>
                  <a:lnTo>
                    <a:pt x="680" y="58"/>
                  </a:lnTo>
                  <a:lnTo>
                    <a:pt x="705" y="58"/>
                  </a:lnTo>
                  <a:lnTo>
                    <a:pt x="727" y="58"/>
                  </a:lnTo>
                  <a:lnTo>
                    <a:pt x="756" y="54"/>
                  </a:lnTo>
                  <a:lnTo>
                    <a:pt x="781" y="47"/>
                  </a:lnTo>
                  <a:lnTo>
                    <a:pt x="799" y="40"/>
                  </a:lnTo>
                  <a:lnTo>
                    <a:pt x="810" y="32"/>
                  </a:lnTo>
                  <a:lnTo>
                    <a:pt x="813" y="22"/>
                  </a:lnTo>
                  <a:lnTo>
                    <a:pt x="813" y="11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24" y="11"/>
                  </a:lnTo>
                  <a:lnTo>
                    <a:pt x="835" y="25"/>
                  </a:lnTo>
                  <a:lnTo>
                    <a:pt x="842" y="43"/>
                  </a:lnTo>
                  <a:lnTo>
                    <a:pt x="842" y="50"/>
                  </a:lnTo>
                  <a:lnTo>
                    <a:pt x="838" y="61"/>
                  </a:lnTo>
                  <a:lnTo>
                    <a:pt x="831" y="68"/>
                  </a:lnTo>
                  <a:lnTo>
                    <a:pt x="820" y="79"/>
                  </a:lnTo>
                  <a:lnTo>
                    <a:pt x="806" y="86"/>
                  </a:lnTo>
                  <a:lnTo>
                    <a:pt x="784" y="94"/>
                  </a:lnTo>
                  <a:lnTo>
                    <a:pt x="759" y="101"/>
                  </a:lnTo>
                  <a:lnTo>
                    <a:pt x="723" y="108"/>
                  </a:lnTo>
                  <a:lnTo>
                    <a:pt x="723" y="108"/>
                  </a:lnTo>
                  <a:lnTo>
                    <a:pt x="705" y="122"/>
                  </a:lnTo>
                  <a:lnTo>
                    <a:pt x="687" y="140"/>
                  </a:lnTo>
                  <a:lnTo>
                    <a:pt x="666" y="162"/>
                  </a:lnTo>
                  <a:lnTo>
                    <a:pt x="644" y="194"/>
                  </a:lnTo>
                  <a:lnTo>
                    <a:pt x="626" y="234"/>
                  </a:lnTo>
                  <a:lnTo>
                    <a:pt x="619" y="255"/>
                  </a:lnTo>
                  <a:lnTo>
                    <a:pt x="612" y="277"/>
                  </a:lnTo>
                  <a:lnTo>
                    <a:pt x="608" y="302"/>
                  </a:lnTo>
                  <a:lnTo>
                    <a:pt x="608" y="331"/>
                  </a:lnTo>
                  <a:lnTo>
                    <a:pt x="608" y="331"/>
                  </a:lnTo>
                  <a:lnTo>
                    <a:pt x="608" y="331"/>
                  </a:lnTo>
                  <a:lnTo>
                    <a:pt x="601" y="338"/>
                  </a:lnTo>
                  <a:lnTo>
                    <a:pt x="583" y="345"/>
                  </a:lnTo>
                  <a:lnTo>
                    <a:pt x="551" y="356"/>
                  </a:lnTo>
                  <a:lnTo>
                    <a:pt x="497" y="360"/>
                  </a:lnTo>
                  <a:lnTo>
                    <a:pt x="418" y="363"/>
                  </a:lnTo>
                  <a:lnTo>
                    <a:pt x="310" y="356"/>
                  </a:lnTo>
                  <a:lnTo>
                    <a:pt x="169" y="342"/>
                  </a:lnTo>
                  <a:lnTo>
                    <a:pt x="169" y="342"/>
                  </a:lnTo>
                  <a:lnTo>
                    <a:pt x="47" y="324"/>
                  </a:lnTo>
                  <a:lnTo>
                    <a:pt x="18" y="320"/>
                  </a:lnTo>
                  <a:lnTo>
                    <a:pt x="0" y="313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7" y="306"/>
                  </a:lnTo>
                  <a:lnTo>
                    <a:pt x="54" y="299"/>
                  </a:lnTo>
                  <a:lnTo>
                    <a:pt x="119" y="295"/>
                  </a:lnTo>
                  <a:lnTo>
                    <a:pt x="187" y="295"/>
                  </a:lnTo>
                  <a:lnTo>
                    <a:pt x="263" y="295"/>
                  </a:lnTo>
                  <a:lnTo>
                    <a:pt x="263" y="2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7" name="Freeform 21"/>
            <p:cNvSpPr>
              <a:spLocks/>
            </p:cNvSpPr>
            <p:nvPr/>
          </p:nvSpPr>
          <p:spPr bwMode="auto">
            <a:xfrm>
              <a:off x="343914" y="2902473"/>
              <a:ext cx="333728" cy="316215"/>
            </a:xfrm>
            <a:custGeom>
              <a:avLst/>
              <a:gdLst/>
              <a:ahLst/>
              <a:cxnLst>
                <a:cxn ang="0">
                  <a:pos x="172" y="75"/>
                </a:cxn>
                <a:cxn ang="0">
                  <a:pos x="172" y="75"/>
                </a:cxn>
                <a:cxn ang="0">
                  <a:pos x="176" y="89"/>
                </a:cxn>
                <a:cxn ang="0">
                  <a:pos x="176" y="104"/>
                </a:cxn>
                <a:cxn ang="0">
                  <a:pos x="172" y="115"/>
                </a:cxn>
                <a:cxn ang="0">
                  <a:pos x="162" y="125"/>
                </a:cxn>
                <a:cxn ang="0">
                  <a:pos x="93" y="169"/>
                </a:cxn>
                <a:cxn ang="0">
                  <a:pos x="93" y="169"/>
                </a:cxn>
                <a:cxn ang="0">
                  <a:pos x="79" y="176"/>
                </a:cxn>
                <a:cxn ang="0">
                  <a:pos x="64" y="176"/>
                </a:cxn>
                <a:cxn ang="0">
                  <a:pos x="54" y="169"/>
                </a:cxn>
                <a:cxn ang="0">
                  <a:pos x="43" y="158"/>
                </a:cxn>
                <a:cxn ang="0">
                  <a:pos x="3" y="97"/>
                </a:cxn>
                <a:cxn ang="0">
                  <a:pos x="3" y="97"/>
                </a:cxn>
                <a:cxn ang="0">
                  <a:pos x="0" y="86"/>
                </a:cxn>
                <a:cxn ang="0">
                  <a:pos x="0" y="71"/>
                </a:cxn>
                <a:cxn ang="0">
                  <a:pos x="3" y="61"/>
                </a:cxn>
                <a:cxn ang="0">
                  <a:pos x="14" y="50"/>
                </a:cxn>
                <a:cxn ang="0">
                  <a:pos x="82" y="7"/>
                </a:cxn>
                <a:cxn ang="0">
                  <a:pos x="82" y="7"/>
                </a:cxn>
                <a:cxn ang="0">
                  <a:pos x="97" y="0"/>
                </a:cxn>
                <a:cxn ang="0">
                  <a:pos x="111" y="0"/>
                </a:cxn>
                <a:cxn ang="0">
                  <a:pos x="122" y="7"/>
                </a:cxn>
                <a:cxn ang="0">
                  <a:pos x="133" y="14"/>
                </a:cxn>
                <a:cxn ang="0">
                  <a:pos x="172" y="75"/>
                </a:cxn>
              </a:cxnLst>
              <a:rect l="0" t="0" r="r" b="b"/>
              <a:pathLst>
                <a:path w="176" h="176">
                  <a:moveTo>
                    <a:pt x="172" y="75"/>
                  </a:moveTo>
                  <a:lnTo>
                    <a:pt x="172" y="75"/>
                  </a:lnTo>
                  <a:lnTo>
                    <a:pt x="176" y="89"/>
                  </a:lnTo>
                  <a:lnTo>
                    <a:pt x="176" y="104"/>
                  </a:lnTo>
                  <a:lnTo>
                    <a:pt x="172" y="115"/>
                  </a:lnTo>
                  <a:lnTo>
                    <a:pt x="162" y="125"/>
                  </a:lnTo>
                  <a:lnTo>
                    <a:pt x="93" y="169"/>
                  </a:lnTo>
                  <a:lnTo>
                    <a:pt x="93" y="169"/>
                  </a:lnTo>
                  <a:lnTo>
                    <a:pt x="79" y="176"/>
                  </a:lnTo>
                  <a:lnTo>
                    <a:pt x="64" y="176"/>
                  </a:lnTo>
                  <a:lnTo>
                    <a:pt x="54" y="169"/>
                  </a:lnTo>
                  <a:lnTo>
                    <a:pt x="43" y="158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0" y="86"/>
                  </a:lnTo>
                  <a:lnTo>
                    <a:pt x="0" y="71"/>
                  </a:lnTo>
                  <a:lnTo>
                    <a:pt x="3" y="61"/>
                  </a:lnTo>
                  <a:lnTo>
                    <a:pt x="14" y="5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97" y="0"/>
                  </a:lnTo>
                  <a:lnTo>
                    <a:pt x="111" y="0"/>
                  </a:lnTo>
                  <a:lnTo>
                    <a:pt x="122" y="7"/>
                  </a:lnTo>
                  <a:lnTo>
                    <a:pt x="133" y="14"/>
                  </a:lnTo>
                  <a:lnTo>
                    <a:pt x="172" y="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9" name="Freeform 23"/>
            <p:cNvSpPr>
              <a:spLocks noEditPoints="1"/>
            </p:cNvSpPr>
            <p:nvPr/>
          </p:nvSpPr>
          <p:spPr bwMode="auto">
            <a:xfrm>
              <a:off x="937419" y="2895286"/>
              <a:ext cx="388717" cy="134751"/>
            </a:xfrm>
            <a:custGeom>
              <a:avLst/>
              <a:gdLst/>
              <a:ahLst/>
              <a:cxnLst>
                <a:cxn ang="0">
                  <a:pos x="14" y="75"/>
                </a:cxn>
                <a:cxn ang="0">
                  <a:pos x="14" y="75"/>
                </a:cxn>
                <a:cxn ang="0">
                  <a:pos x="14" y="75"/>
                </a:cxn>
                <a:cxn ang="0">
                  <a:pos x="14" y="75"/>
                </a:cxn>
                <a:cxn ang="0">
                  <a:pos x="14" y="75"/>
                </a:cxn>
                <a:cxn ang="0">
                  <a:pos x="14" y="75"/>
                </a:cxn>
                <a:cxn ang="0">
                  <a:pos x="14" y="75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50" y="25"/>
                </a:cxn>
                <a:cxn ang="0">
                  <a:pos x="104" y="11"/>
                </a:cxn>
                <a:cxn ang="0">
                  <a:pos x="154" y="4"/>
                </a:cxn>
                <a:cxn ang="0">
                  <a:pos x="205" y="0"/>
                </a:cxn>
                <a:cxn ang="0">
                  <a:pos x="205" y="0"/>
                </a:cxn>
                <a:cxn ang="0">
                  <a:pos x="205" y="32"/>
                </a:cxn>
                <a:cxn ang="0">
                  <a:pos x="205" y="32"/>
                </a:cxn>
                <a:cxn ang="0">
                  <a:pos x="158" y="36"/>
                </a:cxn>
                <a:cxn ang="0">
                  <a:pos x="108" y="43"/>
                </a:cxn>
                <a:cxn ang="0">
                  <a:pos x="61" y="58"/>
                </a:cxn>
                <a:cxn ang="0">
                  <a:pos x="14" y="75"/>
                </a:cxn>
                <a:cxn ang="0">
                  <a:pos x="14" y="75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05" h="75">
                  <a:moveTo>
                    <a:pt x="14" y="75"/>
                  </a:moveTo>
                  <a:lnTo>
                    <a:pt x="14" y="75"/>
                  </a:lnTo>
                  <a:lnTo>
                    <a:pt x="14" y="75"/>
                  </a:lnTo>
                  <a:lnTo>
                    <a:pt x="14" y="75"/>
                  </a:lnTo>
                  <a:lnTo>
                    <a:pt x="14" y="75"/>
                  </a:lnTo>
                  <a:lnTo>
                    <a:pt x="14" y="75"/>
                  </a:lnTo>
                  <a:lnTo>
                    <a:pt x="14" y="75"/>
                  </a:lnTo>
                  <a:close/>
                  <a:moveTo>
                    <a:pt x="0" y="47"/>
                  </a:moveTo>
                  <a:lnTo>
                    <a:pt x="0" y="47"/>
                  </a:lnTo>
                  <a:lnTo>
                    <a:pt x="50" y="25"/>
                  </a:lnTo>
                  <a:lnTo>
                    <a:pt x="104" y="11"/>
                  </a:lnTo>
                  <a:lnTo>
                    <a:pt x="154" y="4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05" y="32"/>
                  </a:lnTo>
                  <a:lnTo>
                    <a:pt x="205" y="32"/>
                  </a:lnTo>
                  <a:lnTo>
                    <a:pt x="158" y="36"/>
                  </a:lnTo>
                  <a:lnTo>
                    <a:pt x="108" y="43"/>
                  </a:lnTo>
                  <a:lnTo>
                    <a:pt x="61" y="58"/>
                  </a:lnTo>
                  <a:lnTo>
                    <a:pt x="14" y="75"/>
                  </a:lnTo>
                  <a:lnTo>
                    <a:pt x="14" y="75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0" name="Freeform 24"/>
            <p:cNvSpPr>
              <a:spLocks noEditPoints="1"/>
            </p:cNvSpPr>
            <p:nvPr/>
          </p:nvSpPr>
          <p:spPr bwMode="auto">
            <a:xfrm>
              <a:off x="1066359" y="3109091"/>
              <a:ext cx="178241" cy="82647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11" y="39"/>
                </a:cxn>
                <a:cxn ang="0">
                  <a:pos x="4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7" y="10"/>
                </a:cxn>
                <a:cxn ang="0">
                  <a:pos x="7" y="10"/>
                </a:cxn>
                <a:cxn ang="0">
                  <a:pos x="14" y="7"/>
                </a:cxn>
                <a:cxn ang="0">
                  <a:pos x="14" y="7"/>
                </a:cxn>
                <a:cxn ang="0">
                  <a:pos x="14" y="7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32"/>
                </a:cxn>
                <a:cxn ang="0">
                  <a:pos x="94" y="32"/>
                </a:cxn>
                <a:cxn ang="0">
                  <a:pos x="61" y="32"/>
                </a:cxn>
                <a:cxn ang="0">
                  <a:pos x="61" y="32"/>
                </a:cxn>
                <a:cxn ang="0">
                  <a:pos x="61" y="32"/>
                </a:cxn>
                <a:cxn ang="0">
                  <a:pos x="29" y="36"/>
                </a:cxn>
                <a:cxn ang="0">
                  <a:pos x="29" y="36"/>
                </a:cxn>
                <a:cxn ang="0">
                  <a:pos x="29" y="36"/>
                </a:cxn>
                <a:cxn ang="0">
                  <a:pos x="29" y="36"/>
                </a:cxn>
                <a:cxn ang="0">
                  <a:pos x="29" y="36"/>
                </a:cxn>
                <a:cxn ang="0">
                  <a:pos x="25" y="32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11" y="39"/>
                </a:cxn>
                <a:cxn ang="0">
                  <a:pos x="11" y="39"/>
                </a:cxn>
                <a:cxn ang="0">
                  <a:pos x="29" y="32"/>
                </a:cxn>
                <a:cxn ang="0">
                  <a:pos x="25" y="28"/>
                </a:cxn>
                <a:cxn ang="0">
                  <a:pos x="25" y="28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36" y="25"/>
                </a:cxn>
                <a:cxn ang="0">
                  <a:pos x="29" y="25"/>
                </a:cxn>
                <a:cxn ang="0">
                  <a:pos x="29" y="25"/>
                </a:cxn>
                <a:cxn ang="0">
                  <a:pos x="36" y="25"/>
                </a:cxn>
                <a:cxn ang="0">
                  <a:pos x="36" y="25"/>
                </a:cxn>
              </a:cxnLst>
              <a:rect l="0" t="0" r="r" b="b"/>
              <a:pathLst>
                <a:path w="94" h="46">
                  <a:moveTo>
                    <a:pt x="11" y="39"/>
                  </a:moveTo>
                  <a:lnTo>
                    <a:pt x="11" y="39"/>
                  </a:lnTo>
                  <a:lnTo>
                    <a:pt x="4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4" y="14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5" y="32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11" y="39"/>
                  </a:lnTo>
                  <a:lnTo>
                    <a:pt x="11" y="39"/>
                  </a:lnTo>
                  <a:close/>
                  <a:moveTo>
                    <a:pt x="29" y="32"/>
                  </a:moveTo>
                  <a:lnTo>
                    <a:pt x="25" y="28"/>
                  </a:lnTo>
                  <a:lnTo>
                    <a:pt x="25" y="28"/>
                  </a:lnTo>
                  <a:lnTo>
                    <a:pt x="29" y="32"/>
                  </a:lnTo>
                  <a:lnTo>
                    <a:pt x="29" y="32"/>
                  </a:lnTo>
                  <a:close/>
                  <a:moveTo>
                    <a:pt x="36" y="25"/>
                  </a:moveTo>
                  <a:lnTo>
                    <a:pt x="29" y="25"/>
                  </a:lnTo>
                  <a:lnTo>
                    <a:pt x="29" y="25"/>
                  </a:lnTo>
                  <a:lnTo>
                    <a:pt x="36" y="25"/>
                  </a:lnTo>
                  <a:lnTo>
                    <a:pt x="36" y="2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1" name="Freeform 25"/>
            <p:cNvSpPr>
              <a:spLocks/>
            </p:cNvSpPr>
            <p:nvPr/>
          </p:nvSpPr>
          <p:spPr bwMode="auto">
            <a:xfrm>
              <a:off x="2226821" y="3030037"/>
              <a:ext cx="149798" cy="97021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6" y="15"/>
                </a:cxn>
                <a:cxn ang="0">
                  <a:pos x="79" y="22"/>
                </a:cxn>
                <a:cxn ang="0">
                  <a:pos x="79" y="22"/>
                </a:cxn>
                <a:cxn ang="0">
                  <a:pos x="79" y="22"/>
                </a:cxn>
                <a:cxn ang="0">
                  <a:pos x="75" y="54"/>
                </a:cxn>
                <a:cxn ang="0">
                  <a:pos x="75" y="54"/>
                </a:cxn>
                <a:cxn ang="0">
                  <a:pos x="36" y="44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79" h="54">
                  <a:moveTo>
                    <a:pt x="0" y="29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46" y="15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36" y="44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2" name="Freeform 26"/>
            <p:cNvSpPr>
              <a:spLocks/>
            </p:cNvSpPr>
            <p:nvPr/>
          </p:nvSpPr>
          <p:spPr bwMode="auto">
            <a:xfrm>
              <a:off x="3044075" y="3897832"/>
              <a:ext cx="164968" cy="341369"/>
            </a:xfrm>
            <a:custGeom>
              <a:avLst/>
              <a:gdLst/>
              <a:ahLst/>
              <a:cxnLst>
                <a:cxn ang="0">
                  <a:pos x="54" y="187"/>
                </a:cxn>
                <a:cxn ang="0">
                  <a:pos x="54" y="187"/>
                </a:cxn>
                <a:cxn ang="0">
                  <a:pos x="54" y="158"/>
                </a:cxn>
                <a:cxn ang="0">
                  <a:pos x="54" y="158"/>
                </a:cxn>
                <a:cxn ang="0">
                  <a:pos x="54" y="158"/>
                </a:cxn>
                <a:cxn ang="0">
                  <a:pos x="51" y="118"/>
                </a:cxn>
                <a:cxn ang="0">
                  <a:pos x="43" y="86"/>
                </a:cxn>
                <a:cxn ang="0">
                  <a:pos x="36" y="68"/>
                </a:cxn>
                <a:cxn ang="0">
                  <a:pos x="25" y="54"/>
                </a:cxn>
                <a:cxn ang="0">
                  <a:pos x="15" y="39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40" y="18"/>
                </a:cxn>
                <a:cxn ang="0">
                  <a:pos x="51" y="36"/>
                </a:cxn>
                <a:cxn ang="0">
                  <a:pos x="65" y="54"/>
                </a:cxn>
                <a:cxn ang="0">
                  <a:pos x="72" y="72"/>
                </a:cxn>
                <a:cxn ang="0">
                  <a:pos x="79" y="93"/>
                </a:cxn>
                <a:cxn ang="0">
                  <a:pos x="83" y="115"/>
                </a:cxn>
                <a:cxn ang="0">
                  <a:pos x="87" y="158"/>
                </a:cxn>
                <a:cxn ang="0">
                  <a:pos x="87" y="158"/>
                </a:cxn>
                <a:cxn ang="0">
                  <a:pos x="87" y="158"/>
                </a:cxn>
                <a:cxn ang="0">
                  <a:pos x="87" y="190"/>
                </a:cxn>
                <a:cxn ang="0">
                  <a:pos x="87" y="190"/>
                </a:cxn>
                <a:cxn ang="0">
                  <a:pos x="54" y="187"/>
                </a:cxn>
                <a:cxn ang="0">
                  <a:pos x="54" y="187"/>
                </a:cxn>
              </a:cxnLst>
              <a:rect l="0" t="0" r="r" b="b"/>
              <a:pathLst>
                <a:path w="87" h="190">
                  <a:moveTo>
                    <a:pt x="54" y="187"/>
                  </a:moveTo>
                  <a:lnTo>
                    <a:pt x="54" y="187"/>
                  </a:lnTo>
                  <a:lnTo>
                    <a:pt x="54" y="158"/>
                  </a:lnTo>
                  <a:lnTo>
                    <a:pt x="54" y="158"/>
                  </a:lnTo>
                  <a:lnTo>
                    <a:pt x="54" y="158"/>
                  </a:lnTo>
                  <a:lnTo>
                    <a:pt x="51" y="118"/>
                  </a:lnTo>
                  <a:lnTo>
                    <a:pt x="43" y="86"/>
                  </a:lnTo>
                  <a:lnTo>
                    <a:pt x="36" y="68"/>
                  </a:lnTo>
                  <a:lnTo>
                    <a:pt x="25" y="54"/>
                  </a:lnTo>
                  <a:lnTo>
                    <a:pt x="15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40" y="18"/>
                  </a:lnTo>
                  <a:lnTo>
                    <a:pt x="51" y="36"/>
                  </a:lnTo>
                  <a:lnTo>
                    <a:pt x="65" y="54"/>
                  </a:lnTo>
                  <a:lnTo>
                    <a:pt x="72" y="72"/>
                  </a:lnTo>
                  <a:lnTo>
                    <a:pt x="79" y="93"/>
                  </a:lnTo>
                  <a:lnTo>
                    <a:pt x="83" y="115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87" y="190"/>
                  </a:lnTo>
                  <a:lnTo>
                    <a:pt x="87" y="190"/>
                  </a:lnTo>
                  <a:lnTo>
                    <a:pt x="54" y="187"/>
                  </a:lnTo>
                  <a:lnTo>
                    <a:pt x="54" y="18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3" name="Freeform 27"/>
            <p:cNvSpPr>
              <a:spLocks/>
            </p:cNvSpPr>
            <p:nvPr/>
          </p:nvSpPr>
          <p:spPr bwMode="auto">
            <a:xfrm>
              <a:off x="2846872" y="3935562"/>
              <a:ext cx="109978" cy="188651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40" y="25"/>
                </a:cxn>
                <a:cxn ang="0">
                  <a:pos x="47" y="51"/>
                </a:cxn>
                <a:cxn ang="0">
                  <a:pos x="58" y="97"/>
                </a:cxn>
                <a:cxn ang="0">
                  <a:pos x="58" y="97"/>
                </a:cxn>
                <a:cxn ang="0">
                  <a:pos x="25" y="105"/>
                </a:cxn>
                <a:cxn ang="0">
                  <a:pos x="25" y="105"/>
                </a:cxn>
                <a:cxn ang="0">
                  <a:pos x="14" y="58"/>
                </a:cxn>
                <a:cxn ang="0">
                  <a:pos x="7" y="36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58" h="105">
                  <a:moveTo>
                    <a:pt x="0" y="15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40" y="25"/>
                  </a:lnTo>
                  <a:lnTo>
                    <a:pt x="47" y="51"/>
                  </a:lnTo>
                  <a:lnTo>
                    <a:pt x="58" y="97"/>
                  </a:lnTo>
                  <a:lnTo>
                    <a:pt x="58" y="97"/>
                  </a:lnTo>
                  <a:lnTo>
                    <a:pt x="25" y="105"/>
                  </a:lnTo>
                  <a:lnTo>
                    <a:pt x="25" y="105"/>
                  </a:lnTo>
                  <a:lnTo>
                    <a:pt x="14" y="58"/>
                  </a:lnTo>
                  <a:lnTo>
                    <a:pt x="7" y="36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4" name="Freeform 28"/>
            <p:cNvSpPr>
              <a:spLocks/>
            </p:cNvSpPr>
            <p:nvPr/>
          </p:nvSpPr>
          <p:spPr bwMode="auto">
            <a:xfrm>
              <a:off x="152400" y="3400152"/>
              <a:ext cx="94809" cy="167091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0" y="61"/>
                </a:cxn>
                <a:cxn ang="0">
                  <a:pos x="0" y="43"/>
                </a:cxn>
                <a:cxn ang="0">
                  <a:pos x="7" y="25"/>
                </a:cxn>
                <a:cxn ang="0">
                  <a:pos x="22" y="1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3" y="36"/>
                </a:cxn>
                <a:cxn ang="0">
                  <a:pos x="36" y="43"/>
                </a:cxn>
                <a:cxn ang="0">
                  <a:pos x="32" y="54"/>
                </a:cxn>
                <a:cxn ang="0">
                  <a:pos x="32" y="61"/>
                </a:cxn>
                <a:cxn ang="0">
                  <a:pos x="32" y="61"/>
                </a:cxn>
                <a:cxn ang="0">
                  <a:pos x="32" y="61"/>
                </a:cxn>
                <a:cxn ang="0">
                  <a:pos x="32" y="72"/>
                </a:cxn>
                <a:cxn ang="0">
                  <a:pos x="36" y="79"/>
                </a:cxn>
                <a:cxn ang="0">
                  <a:pos x="36" y="79"/>
                </a:cxn>
                <a:cxn ang="0">
                  <a:pos x="36" y="79"/>
                </a:cxn>
                <a:cxn ang="0">
                  <a:pos x="7" y="93"/>
                </a:cxn>
                <a:cxn ang="0">
                  <a:pos x="7" y="93"/>
                </a:cxn>
                <a:cxn ang="0">
                  <a:pos x="0" y="79"/>
                </a:cxn>
                <a:cxn ang="0">
                  <a:pos x="0" y="61"/>
                </a:cxn>
                <a:cxn ang="0">
                  <a:pos x="0" y="61"/>
                </a:cxn>
              </a:cxnLst>
              <a:rect l="0" t="0" r="r" b="b"/>
              <a:pathLst>
                <a:path w="50" h="93">
                  <a:moveTo>
                    <a:pt x="0" y="61"/>
                  </a:moveTo>
                  <a:lnTo>
                    <a:pt x="0" y="61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22" y="1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3" y="36"/>
                  </a:lnTo>
                  <a:lnTo>
                    <a:pt x="36" y="43"/>
                  </a:lnTo>
                  <a:lnTo>
                    <a:pt x="32" y="54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32" y="72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0" y="79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5" name="Freeform 29"/>
            <p:cNvSpPr>
              <a:spLocks/>
            </p:cNvSpPr>
            <p:nvPr/>
          </p:nvSpPr>
          <p:spPr bwMode="auto">
            <a:xfrm>
              <a:off x="330641" y="3509749"/>
              <a:ext cx="121356" cy="141937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0" y="72"/>
                </a:cxn>
                <a:cxn ang="0">
                  <a:pos x="7" y="50"/>
                </a:cxn>
                <a:cxn ang="0">
                  <a:pos x="18" y="32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64" y="21"/>
                </a:cxn>
                <a:cxn ang="0">
                  <a:pos x="64" y="21"/>
                </a:cxn>
                <a:cxn ang="0">
                  <a:pos x="43" y="50"/>
                </a:cxn>
                <a:cxn ang="0">
                  <a:pos x="36" y="64"/>
                </a:cxn>
                <a:cxn ang="0">
                  <a:pos x="32" y="79"/>
                </a:cxn>
                <a:cxn ang="0">
                  <a:pos x="32" y="79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64" h="79">
                  <a:moveTo>
                    <a:pt x="0" y="72"/>
                  </a:moveTo>
                  <a:lnTo>
                    <a:pt x="0" y="72"/>
                  </a:lnTo>
                  <a:lnTo>
                    <a:pt x="7" y="50"/>
                  </a:lnTo>
                  <a:lnTo>
                    <a:pt x="18" y="3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43" y="50"/>
                  </a:lnTo>
                  <a:lnTo>
                    <a:pt x="36" y="64"/>
                  </a:lnTo>
                  <a:lnTo>
                    <a:pt x="32" y="79"/>
                  </a:lnTo>
                  <a:lnTo>
                    <a:pt x="32" y="79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6" name="Freeform 30"/>
            <p:cNvSpPr>
              <a:spLocks/>
            </p:cNvSpPr>
            <p:nvPr/>
          </p:nvSpPr>
          <p:spPr bwMode="auto">
            <a:xfrm>
              <a:off x="2975813" y="4492532"/>
              <a:ext cx="354586" cy="1742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0" y="79"/>
                </a:cxn>
                <a:cxn ang="0">
                  <a:pos x="15" y="64"/>
                </a:cxn>
                <a:cxn ang="0">
                  <a:pos x="15" y="64"/>
                </a:cxn>
                <a:cxn ang="0">
                  <a:pos x="22" y="50"/>
                </a:cxn>
                <a:cxn ang="0">
                  <a:pos x="33" y="39"/>
                </a:cxn>
                <a:cxn ang="0">
                  <a:pos x="33" y="39"/>
                </a:cxn>
                <a:cxn ang="0">
                  <a:pos x="58" y="25"/>
                </a:cxn>
                <a:cxn ang="0">
                  <a:pos x="58" y="25"/>
                </a:cxn>
                <a:cxn ang="0">
                  <a:pos x="65" y="21"/>
                </a:cxn>
                <a:cxn ang="0">
                  <a:pos x="72" y="25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76" y="36"/>
                </a:cxn>
                <a:cxn ang="0">
                  <a:pos x="76" y="39"/>
                </a:cxn>
                <a:cxn ang="0">
                  <a:pos x="79" y="39"/>
                </a:cxn>
                <a:cxn ang="0">
                  <a:pos x="79" y="39"/>
                </a:cxn>
                <a:cxn ang="0">
                  <a:pos x="87" y="39"/>
                </a:cxn>
                <a:cxn ang="0">
                  <a:pos x="94" y="36"/>
                </a:cxn>
                <a:cxn ang="0">
                  <a:pos x="105" y="25"/>
                </a:cxn>
                <a:cxn ang="0">
                  <a:pos x="105" y="25"/>
                </a:cxn>
                <a:cxn ang="0">
                  <a:pos x="108" y="18"/>
                </a:cxn>
                <a:cxn ang="0">
                  <a:pos x="115" y="7"/>
                </a:cxn>
                <a:cxn ang="0">
                  <a:pos x="115" y="7"/>
                </a:cxn>
                <a:cxn ang="0">
                  <a:pos x="126" y="3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48" y="3"/>
                </a:cxn>
                <a:cxn ang="0">
                  <a:pos x="155" y="7"/>
                </a:cxn>
                <a:cxn ang="0">
                  <a:pos x="173" y="21"/>
                </a:cxn>
                <a:cxn ang="0">
                  <a:pos x="173" y="21"/>
                </a:cxn>
                <a:cxn ang="0">
                  <a:pos x="180" y="32"/>
                </a:cxn>
                <a:cxn ang="0">
                  <a:pos x="184" y="39"/>
                </a:cxn>
                <a:cxn ang="0">
                  <a:pos x="187" y="50"/>
                </a:cxn>
                <a:cxn ang="0">
                  <a:pos x="187" y="50"/>
                </a:cxn>
                <a:cxn ang="0">
                  <a:pos x="184" y="61"/>
                </a:cxn>
                <a:cxn ang="0">
                  <a:pos x="173" y="68"/>
                </a:cxn>
                <a:cxn ang="0">
                  <a:pos x="155" y="79"/>
                </a:cxn>
                <a:cxn ang="0">
                  <a:pos x="155" y="79"/>
                </a:cxn>
                <a:cxn ang="0">
                  <a:pos x="141" y="82"/>
                </a:cxn>
                <a:cxn ang="0">
                  <a:pos x="126" y="82"/>
                </a:cxn>
                <a:cxn ang="0">
                  <a:pos x="101" y="86"/>
                </a:cxn>
                <a:cxn ang="0">
                  <a:pos x="101" y="86"/>
                </a:cxn>
                <a:cxn ang="0">
                  <a:pos x="72" y="93"/>
                </a:cxn>
                <a:cxn ang="0">
                  <a:pos x="44" y="97"/>
                </a:cxn>
                <a:cxn ang="0">
                  <a:pos x="44" y="97"/>
                </a:cxn>
                <a:cxn ang="0">
                  <a:pos x="36" y="97"/>
                </a:cxn>
                <a:cxn ang="0">
                  <a:pos x="29" y="97"/>
                </a:cxn>
                <a:cxn ang="0">
                  <a:pos x="29" y="97"/>
                </a:cxn>
                <a:cxn ang="0">
                  <a:pos x="26" y="90"/>
                </a:cxn>
                <a:cxn ang="0">
                  <a:pos x="22" y="86"/>
                </a:cxn>
                <a:cxn ang="0">
                  <a:pos x="22" y="86"/>
                </a:cxn>
                <a:cxn ang="0">
                  <a:pos x="11" y="86"/>
                </a:cxn>
                <a:cxn ang="0">
                  <a:pos x="4" y="82"/>
                </a:cxn>
                <a:cxn ang="0">
                  <a:pos x="4" y="82"/>
                </a:cxn>
                <a:cxn ang="0">
                  <a:pos x="4" y="82"/>
                </a:cxn>
                <a:cxn ang="0">
                  <a:pos x="0" y="79"/>
                </a:cxn>
              </a:cxnLst>
              <a:rect l="0" t="0" r="r" b="b"/>
              <a:pathLst>
                <a:path w="187" h="97">
                  <a:moveTo>
                    <a:pt x="0" y="79"/>
                  </a:moveTo>
                  <a:lnTo>
                    <a:pt x="0" y="79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22" y="50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58" y="25"/>
                  </a:lnTo>
                  <a:lnTo>
                    <a:pt x="58" y="25"/>
                  </a:lnTo>
                  <a:lnTo>
                    <a:pt x="65" y="21"/>
                  </a:lnTo>
                  <a:lnTo>
                    <a:pt x="72" y="25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6" y="39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7" y="39"/>
                  </a:lnTo>
                  <a:lnTo>
                    <a:pt x="94" y="36"/>
                  </a:lnTo>
                  <a:lnTo>
                    <a:pt x="105" y="25"/>
                  </a:lnTo>
                  <a:lnTo>
                    <a:pt x="105" y="25"/>
                  </a:lnTo>
                  <a:lnTo>
                    <a:pt x="108" y="18"/>
                  </a:lnTo>
                  <a:lnTo>
                    <a:pt x="115" y="7"/>
                  </a:lnTo>
                  <a:lnTo>
                    <a:pt x="115" y="7"/>
                  </a:lnTo>
                  <a:lnTo>
                    <a:pt x="126" y="3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8" y="3"/>
                  </a:lnTo>
                  <a:lnTo>
                    <a:pt x="155" y="7"/>
                  </a:lnTo>
                  <a:lnTo>
                    <a:pt x="173" y="21"/>
                  </a:lnTo>
                  <a:lnTo>
                    <a:pt x="173" y="21"/>
                  </a:lnTo>
                  <a:lnTo>
                    <a:pt x="180" y="32"/>
                  </a:lnTo>
                  <a:lnTo>
                    <a:pt x="184" y="39"/>
                  </a:lnTo>
                  <a:lnTo>
                    <a:pt x="187" y="50"/>
                  </a:lnTo>
                  <a:lnTo>
                    <a:pt x="187" y="50"/>
                  </a:lnTo>
                  <a:lnTo>
                    <a:pt x="184" y="61"/>
                  </a:lnTo>
                  <a:lnTo>
                    <a:pt x="173" y="6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41" y="82"/>
                  </a:lnTo>
                  <a:lnTo>
                    <a:pt x="126" y="82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72" y="93"/>
                  </a:lnTo>
                  <a:lnTo>
                    <a:pt x="44" y="97"/>
                  </a:lnTo>
                  <a:lnTo>
                    <a:pt x="44" y="97"/>
                  </a:lnTo>
                  <a:lnTo>
                    <a:pt x="36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26" y="90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11" y="86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4" y="82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7" name="Freeform 31"/>
            <p:cNvSpPr>
              <a:spLocks/>
            </p:cNvSpPr>
            <p:nvPr/>
          </p:nvSpPr>
          <p:spPr bwMode="auto">
            <a:xfrm>
              <a:off x="199805" y="3773861"/>
              <a:ext cx="259777" cy="258721"/>
            </a:xfrm>
            <a:custGeom>
              <a:avLst/>
              <a:gdLst/>
              <a:ahLst/>
              <a:cxnLst>
                <a:cxn ang="0">
                  <a:pos x="137" y="144"/>
                </a:cxn>
                <a:cxn ang="0">
                  <a:pos x="137" y="144"/>
                </a:cxn>
                <a:cxn ang="0">
                  <a:pos x="137" y="119"/>
                </a:cxn>
                <a:cxn ang="0">
                  <a:pos x="133" y="90"/>
                </a:cxn>
                <a:cxn ang="0">
                  <a:pos x="130" y="76"/>
                </a:cxn>
                <a:cxn ang="0">
                  <a:pos x="122" y="65"/>
                </a:cxn>
                <a:cxn ang="0">
                  <a:pos x="115" y="54"/>
                </a:cxn>
                <a:cxn ang="0">
                  <a:pos x="108" y="51"/>
                </a:cxn>
                <a:cxn ang="0">
                  <a:pos x="108" y="51"/>
                </a:cxn>
                <a:cxn ang="0">
                  <a:pos x="105" y="72"/>
                </a:cxn>
                <a:cxn ang="0">
                  <a:pos x="105" y="83"/>
                </a:cxn>
                <a:cxn ang="0">
                  <a:pos x="97" y="90"/>
                </a:cxn>
                <a:cxn ang="0">
                  <a:pos x="97" y="90"/>
                </a:cxn>
                <a:cxn ang="0">
                  <a:pos x="90" y="90"/>
                </a:cxn>
                <a:cxn ang="0">
                  <a:pos x="87" y="90"/>
                </a:cxn>
                <a:cxn ang="0">
                  <a:pos x="79" y="79"/>
                </a:cxn>
                <a:cxn ang="0">
                  <a:pos x="79" y="69"/>
                </a:cxn>
                <a:cxn ang="0">
                  <a:pos x="76" y="58"/>
                </a:cxn>
                <a:cxn ang="0">
                  <a:pos x="76" y="58"/>
                </a:cxn>
                <a:cxn ang="0">
                  <a:pos x="76" y="36"/>
                </a:cxn>
                <a:cxn ang="0">
                  <a:pos x="76" y="18"/>
                </a:cxn>
                <a:cxn ang="0">
                  <a:pos x="72" y="11"/>
                </a:cxn>
                <a:cxn ang="0">
                  <a:pos x="69" y="7"/>
                </a:cxn>
                <a:cxn ang="0">
                  <a:pos x="58" y="4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3" y="4"/>
                </a:cxn>
                <a:cxn ang="0">
                  <a:pos x="18" y="11"/>
                </a:cxn>
                <a:cxn ang="0">
                  <a:pos x="11" y="22"/>
                </a:cxn>
                <a:cxn ang="0">
                  <a:pos x="4" y="33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7" y="76"/>
                </a:cxn>
                <a:cxn ang="0">
                  <a:pos x="18" y="87"/>
                </a:cxn>
                <a:cxn ang="0">
                  <a:pos x="18" y="87"/>
                </a:cxn>
                <a:cxn ang="0">
                  <a:pos x="47" y="119"/>
                </a:cxn>
                <a:cxn ang="0">
                  <a:pos x="65" y="133"/>
                </a:cxn>
                <a:cxn ang="0">
                  <a:pos x="83" y="144"/>
                </a:cxn>
                <a:cxn ang="0">
                  <a:pos x="83" y="144"/>
                </a:cxn>
                <a:cxn ang="0">
                  <a:pos x="94" y="144"/>
                </a:cxn>
                <a:cxn ang="0">
                  <a:pos x="101" y="144"/>
                </a:cxn>
                <a:cxn ang="0">
                  <a:pos x="108" y="141"/>
                </a:cxn>
                <a:cxn ang="0">
                  <a:pos x="119" y="137"/>
                </a:cxn>
                <a:cxn ang="0">
                  <a:pos x="137" y="144"/>
                </a:cxn>
              </a:cxnLst>
              <a:rect l="0" t="0" r="r" b="b"/>
              <a:pathLst>
                <a:path w="137" h="144">
                  <a:moveTo>
                    <a:pt x="137" y="144"/>
                  </a:moveTo>
                  <a:lnTo>
                    <a:pt x="137" y="144"/>
                  </a:lnTo>
                  <a:lnTo>
                    <a:pt x="137" y="119"/>
                  </a:lnTo>
                  <a:lnTo>
                    <a:pt x="133" y="90"/>
                  </a:lnTo>
                  <a:lnTo>
                    <a:pt x="130" y="76"/>
                  </a:lnTo>
                  <a:lnTo>
                    <a:pt x="122" y="65"/>
                  </a:lnTo>
                  <a:lnTo>
                    <a:pt x="115" y="54"/>
                  </a:lnTo>
                  <a:lnTo>
                    <a:pt x="108" y="51"/>
                  </a:lnTo>
                  <a:lnTo>
                    <a:pt x="108" y="51"/>
                  </a:lnTo>
                  <a:lnTo>
                    <a:pt x="105" y="72"/>
                  </a:lnTo>
                  <a:lnTo>
                    <a:pt x="105" y="83"/>
                  </a:lnTo>
                  <a:lnTo>
                    <a:pt x="97" y="90"/>
                  </a:lnTo>
                  <a:lnTo>
                    <a:pt x="97" y="90"/>
                  </a:lnTo>
                  <a:lnTo>
                    <a:pt x="90" y="90"/>
                  </a:lnTo>
                  <a:lnTo>
                    <a:pt x="87" y="90"/>
                  </a:lnTo>
                  <a:lnTo>
                    <a:pt x="79" y="79"/>
                  </a:lnTo>
                  <a:lnTo>
                    <a:pt x="79" y="69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6" y="36"/>
                  </a:lnTo>
                  <a:lnTo>
                    <a:pt x="76" y="18"/>
                  </a:lnTo>
                  <a:lnTo>
                    <a:pt x="72" y="11"/>
                  </a:lnTo>
                  <a:lnTo>
                    <a:pt x="69" y="7"/>
                  </a:lnTo>
                  <a:lnTo>
                    <a:pt x="58" y="4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3" y="4"/>
                  </a:lnTo>
                  <a:lnTo>
                    <a:pt x="18" y="11"/>
                  </a:lnTo>
                  <a:lnTo>
                    <a:pt x="11" y="22"/>
                  </a:lnTo>
                  <a:lnTo>
                    <a:pt x="4" y="33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7" y="76"/>
                  </a:lnTo>
                  <a:lnTo>
                    <a:pt x="18" y="87"/>
                  </a:lnTo>
                  <a:lnTo>
                    <a:pt x="18" y="87"/>
                  </a:lnTo>
                  <a:lnTo>
                    <a:pt x="47" y="119"/>
                  </a:lnTo>
                  <a:lnTo>
                    <a:pt x="65" y="133"/>
                  </a:lnTo>
                  <a:lnTo>
                    <a:pt x="83" y="144"/>
                  </a:lnTo>
                  <a:lnTo>
                    <a:pt x="83" y="144"/>
                  </a:lnTo>
                  <a:lnTo>
                    <a:pt x="94" y="144"/>
                  </a:lnTo>
                  <a:lnTo>
                    <a:pt x="101" y="144"/>
                  </a:lnTo>
                  <a:lnTo>
                    <a:pt x="108" y="141"/>
                  </a:lnTo>
                  <a:lnTo>
                    <a:pt x="119" y="137"/>
                  </a:lnTo>
                  <a:lnTo>
                    <a:pt x="137" y="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is Hard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1408" name="Freeform 32"/>
          <p:cNvSpPr>
            <a:spLocks/>
          </p:cNvSpPr>
          <p:nvPr/>
        </p:nvSpPr>
        <p:spPr bwMode="auto">
          <a:xfrm>
            <a:off x="1100490" y="4375748"/>
            <a:ext cx="551788" cy="283875"/>
          </a:xfrm>
          <a:custGeom>
            <a:avLst/>
            <a:gdLst/>
            <a:ahLst/>
            <a:cxnLst>
              <a:cxn ang="0">
                <a:pos x="14" y="29"/>
              </a:cxn>
              <a:cxn ang="0">
                <a:pos x="14" y="29"/>
              </a:cxn>
              <a:cxn ang="0">
                <a:pos x="4" y="32"/>
              </a:cxn>
              <a:cxn ang="0">
                <a:pos x="0" y="39"/>
              </a:cxn>
              <a:cxn ang="0">
                <a:pos x="0" y="47"/>
              </a:cxn>
              <a:cxn ang="0">
                <a:pos x="4" y="50"/>
              </a:cxn>
              <a:cxn ang="0">
                <a:pos x="14" y="57"/>
              </a:cxn>
              <a:cxn ang="0">
                <a:pos x="36" y="65"/>
              </a:cxn>
              <a:cxn ang="0">
                <a:pos x="90" y="72"/>
              </a:cxn>
              <a:cxn ang="0">
                <a:pos x="130" y="79"/>
              </a:cxn>
              <a:cxn ang="0">
                <a:pos x="130" y="79"/>
              </a:cxn>
              <a:cxn ang="0">
                <a:pos x="144" y="86"/>
              </a:cxn>
              <a:cxn ang="0">
                <a:pos x="158" y="97"/>
              </a:cxn>
              <a:cxn ang="0">
                <a:pos x="191" y="126"/>
              </a:cxn>
              <a:cxn ang="0">
                <a:pos x="223" y="147"/>
              </a:cxn>
              <a:cxn ang="0">
                <a:pos x="237" y="155"/>
              </a:cxn>
              <a:cxn ang="0">
                <a:pos x="252" y="158"/>
              </a:cxn>
              <a:cxn ang="0">
                <a:pos x="252" y="158"/>
              </a:cxn>
              <a:cxn ang="0">
                <a:pos x="273" y="151"/>
              </a:cxn>
              <a:cxn ang="0">
                <a:pos x="288" y="144"/>
              </a:cxn>
              <a:cxn ang="0">
                <a:pos x="291" y="133"/>
              </a:cxn>
              <a:cxn ang="0">
                <a:pos x="288" y="119"/>
              </a:cxn>
              <a:cxn ang="0">
                <a:pos x="281" y="108"/>
              </a:cxn>
              <a:cxn ang="0">
                <a:pos x="273" y="93"/>
              </a:cxn>
              <a:cxn ang="0">
                <a:pos x="252" y="72"/>
              </a:cxn>
              <a:cxn ang="0">
                <a:pos x="252" y="72"/>
              </a:cxn>
              <a:cxn ang="0">
                <a:pos x="234" y="54"/>
              </a:cxn>
              <a:cxn ang="0">
                <a:pos x="212" y="36"/>
              </a:cxn>
              <a:cxn ang="0">
                <a:pos x="184" y="18"/>
              </a:cxn>
              <a:cxn ang="0">
                <a:pos x="148" y="3"/>
              </a:cxn>
              <a:cxn ang="0">
                <a:pos x="126" y="0"/>
              </a:cxn>
              <a:cxn ang="0">
                <a:pos x="104" y="0"/>
              </a:cxn>
              <a:cxn ang="0">
                <a:pos x="83" y="0"/>
              </a:cxn>
              <a:cxn ang="0">
                <a:pos x="61" y="7"/>
              </a:cxn>
              <a:cxn ang="0">
                <a:pos x="40" y="14"/>
              </a:cxn>
              <a:cxn ang="0">
                <a:pos x="14" y="29"/>
              </a:cxn>
              <a:cxn ang="0">
                <a:pos x="14" y="29"/>
              </a:cxn>
            </a:cxnLst>
            <a:rect l="0" t="0" r="r" b="b"/>
            <a:pathLst>
              <a:path w="291" h="158">
                <a:moveTo>
                  <a:pt x="14" y="29"/>
                </a:moveTo>
                <a:lnTo>
                  <a:pt x="14" y="29"/>
                </a:lnTo>
                <a:lnTo>
                  <a:pt x="4" y="32"/>
                </a:lnTo>
                <a:lnTo>
                  <a:pt x="0" y="39"/>
                </a:lnTo>
                <a:lnTo>
                  <a:pt x="0" y="47"/>
                </a:lnTo>
                <a:lnTo>
                  <a:pt x="4" y="50"/>
                </a:lnTo>
                <a:lnTo>
                  <a:pt x="14" y="57"/>
                </a:lnTo>
                <a:lnTo>
                  <a:pt x="36" y="65"/>
                </a:lnTo>
                <a:lnTo>
                  <a:pt x="90" y="72"/>
                </a:lnTo>
                <a:lnTo>
                  <a:pt x="130" y="79"/>
                </a:lnTo>
                <a:lnTo>
                  <a:pt x="130" y="79"/>
                </a:lnTo>
                <a:lnTo>
                  <a:pt x="144" y="86"/>
                </a:lnTo>
                <a:lnTo>
                  <a:pt x="158" y="97"/>
                </a:lnTo>
                <a:lnTo>
                  <a:pt x="191" y="126"/>
                </a:lnTo>
                <a:lnTo>
                  <a:pt x="223" y="147"/>
                </a:lnTo>
                <a:lnTo>
                  <a:pt x="237" y="155"/>
                </a:lnTo>
                <a:lnTo>
                  <a:pt x="252" y="158"/>
                </a:lnTo>
                <a:lnTo>
                  <a:pt x="252" y="158"/>
                </a:lnTo>
                <a:lnTo>
                  <a:pt x="273" y="151"/>
                </a:lnTo>
                <a:lnTo>
                  <a:pt x="288" y="144"/>
                </a:lnTo>
                <a:lnTo>
                  <a:pt x="291" y="133"/>
                </a:lnTo>
                <a:lnTo>
                  <a:pt x="288" y="119"/>
                </a:lnTo>
                <a:lnTo>
                  <a:pt x="281" y="108"/>
                </a:lnTo>
                <a:lnTo>
                  <a:pt x="273" y="93"/>
                </a:lnTo>
                <a:lnTo>
                  <a:pt x="252" y="72"/>
                </a:lnTo>
                <a:lnTo>
                  <a:pt x="252" y="72"/>
                </a:lnTo>
                <a:lnTo>
                  <a:pt x="234" y="54"/>
                </a:lnTo>
                <a:lnTo>
                  <a:pt x="212" y="36"/>
                </a:lnTo>
                <a:lnTo>
                  <a:pt x="184" y="18"/>
                </a:lnTo>
                <a:lnTo>
                  <a:pt x="148" y="3"/>
                </a:lnTo>
                <a:lnTo>
                  <a:pt x="126" y="0"/>
                </a:lnTo>
                <a:lnTo>
                  <a:pt x="104" y="0"/>
                </a:lnTo>
                <a:lnTo>
                  <a:pt x="83" y="0"/>
                </a:lnTo>
                <a:lnTo>
                  <a:pt x="61" y="7"/>
                </a:lnTo>
                <a:lnTo>
                  <a:pt x="40" y="14"/>
                </a:lnTo>
                <a:lnTo>
                  <a:pt x="14" y="29"/>
                </a:lnTo>
                <a:lnTo>
                  <a:pt x="14" y="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8"/>
          <p:cNvGrpSpPr/>
          <p:nvPr/>
        </p:nvGrpSpPr>
        <p:grpSpPr>
          <a:xfrm>
            <a:off x="152400" y="1938247"/>
            <a:ext cx="903508" cy="1752180"/>
            <a:chOff x="761999" y="2057400"/>
            <a:chExt cx="756425" cy="1009686"/>
          </a:xfrm>
        </p:grpSpPr>
        <p:sp>
          <p:nvSpPr>
            <p:cNvPr id="48" name="TextBox 47"/>
            <p:cNvSpPr txBox="1"/>
            <p:nvPr/>
          </p:nvSpPr>
          <p:spPr>
            <a:xfrm>
              <a:off x="1143000" y="20574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cxnSp>
          <p:nvCxnSpPr>
            <p:cNvPr id="51" name="Straight Arrow Connector 6"/>
            <p:cNvCxnSpPr/>
            <p:nvPr/>
          </p:nvCxnSpPr>
          <p:spPr>
            <a:xfrm rot="5400000">
              <a:off x="996969" y="2686086"/>
              <a:ext cx="761207" cy="794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62000" y="2297668"/>
              <a:ext cx="671293" cy="195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Rd(a)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1999" y="2514601"/>
              <a:ext cx="671293" cy="195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Rd(b)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1999" y="2754869"/>
              <a:ext cx="671293" cy="195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Wr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(a)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59"/>
          <p:cNvGrpSpPr/>
          <p:nvPr/>
        </p:nvGrpSpPr>
        <p:grpSpPr>
          <a:xfrm>
            <a:off x="1295400" y="1752599"/>
            <a:ext cx="956687" cy="1753097"/>
            <a:chOff x="1936677" y="2057400"/>
            <a:chExt cx="800947" cy="1009512"/>
          </a:xfrm>
        </p:grpSpPr>
        <p:sp>
          <p:nvSpPr>
            <p:cNvPr id="49" name="TextBox 48"/>
            <p:cNvSpPr txBox="1"/>
            <p:nvPr/>
          </p:nvSpPr>
          <p:spPr>
            <a:xfrm>
              <a:off x="2362200" y="20574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2204223" y="2685912"/>
              <a:ext cx="761206" cy="794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936677" y="2320677"/>
              <a:ext cx="671294" cy="194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Rd(a)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36677" y="2549277"/>
              <a:ext cx="671293" cy="194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Wr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(c)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36677" y="2777877"/>
              <a:ext cx="671293" cy="194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Rd(a)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2380250" y="2163603"/>
            <a:ext cx="860056" cy="1638148"/>
            <a:chOff x="2006724" y="2057400"/>
            <a:chExt cx="720047" cy="1033159"/>
          </a:xfrm>
        </p:grpSpPr>
        <p:sp>
          <p:nvSpPr>
            <p:cNvPr id="62" name="TextBox 61"/>
            <p:cNvSpPr txBox="1"/>
            <p:nvPr/>
          </p:nvSpPr>
          <p:spPr>
            <a:xfrm>
              <a:off x="2351347" y="20574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rot="5400000">
              <a:off x="2204223" y="2709559"/>
              <a:ext cx="761206" cy="794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006724" y="2362200"/>
              <a:ext cx="671294" cy="213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Rd(x)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06724" y="2711295"/>
              <a:ext cx="671294" cy="213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Rd(a)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3962400" y="2209800"/>
            <a:ext cx="5181600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Tools offload some burden of managing data accesses:</a:t>
            </a:r>
          </a:p>
          <a:p>
            <a:pPr lvl="1"/>
            <a:r>
              <a:rPr lang="en-US" dirty="0" smtClean="0"/>
              <a:t>Memory Race Replay</a:t>
            </a:r>
          </a:p>
          <a:p>
            <a:pPr lvl="1"/>
            <a:r>
              <a:rPr lang="en-US" dirty="0" smtClean="0"/>
              <a:t>Atomicity Violation Survival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Transactional Memory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Speculative Optimizations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0" y="1752600"/>
            <a:ext cx="3352800" cy="47244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tent Placeholder 96"/>
          <p:cNvSpPr txBox="1">
            <a:spLocks/>
          </p:cNvSpPr>
          <p:nvPr/>
        </p:nvSpPr>
        <p:spPr>
          <a:xfrm>
            <a:off x="2971800" y="5486400"/>
            <a:ext cx="6019800" cy="533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/>
              <a:t>Many tools are using Bloom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When using BFs for testing null-intersection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BF Intersection and </a:t>
            </a:r>
            <a:r>
              <a:rPr lang="en-US" dirty="0" err="1" smtClean="0"/>
              <a:t>QoQ</a:t>
            </a:r>
            <a:r>
              <a:rPr lang="en-US" dirty="0" smtClean="0"/>
              <a:t> compare?</a:t>
            </a:r>
          </a:p>
          <a:p>
            <a:pPr marL="914400" lvl="1" indent="-514350"/>
            <a:r>
              <a:rPr lang="en-US" dirty="0" smtClean="0">
                <a:solidFill>
                  <a:srgbClr val="7030A0"/>
                </a:solidFill>
              </a:rPr>
              <a:t>theoretical</a:t>
            </a:r>
            <a:r>
              <a:rPr lang="en-US" dirty="0" smtClean="0"/>
              <a:t> study [SPAA ‘11]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we compromise? </a:t>
            </a:r>
          </a:p>
          <a:p>
            <a:pPr marL="914400" lvl="1" indent="-514350"/>
            <a:r>
              <a:rPr lang="en-US" dirty="0" smtClean="0"/>
              <a:t>new Bloom filter </a:t>
            </a:r>
            <a:r>
              <a:rPr lang="en-US" dirty="0" smtClean="0">
                <a:solidFill>
                  <a:srgbClr val="7030A0"/>
                </a:solidFill>
              </a:rPr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theory work in practice? </a:t>
            </a:r>
          </a:p>
          <a:p>
            <a:pPr marL="914400" lvl="1" indent="-514350"/>
            <a:r>
              <a:rPr lang="en-US" dirty="0" smtClean="0">
                <a:solidFill>
                  <a:srgbClr val="7030A0"/>
                </a:solidFill>
              </a:rPr>
              <a:t>empirical</a:t>
            </a:r>
            <a:r>
              <a:rPr lang="en-US" dirty="0" smtClean="0"/>
              <a:t> study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cap="none" dirty="0" smtClean="0"/>
              <a:t>How do BF Intersection and </a:t>
            </a:r>
            <a:r>
              <a:rPr lang="en-US" cap="none" dirty="0" err="1" smtClean="0"/>
              <a:t>QoQ</a:t>
            </a:r>
            <a:r>
              <a:rPr lang="en-US" cap="none" dirty="0" smtClean="0"/>
              <a:t> compare?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Bloom Filters </a:t>
            </a:r>
            <a:r>
              <a:rPr lang="en-US" smtClean="0"/>
              <a:t>for Null-Intersection 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6" name="Group 127"/>
          <p:cNvGrpSpPr/>
          <p:nvPr/>
        </p:nvGrpSpPr>
        <p:grpSpPr>
          <a:xfrm>
            <a:off x="914400" y="3886200"/>
            <a:ext cx="7315200" cy="228600"/>
            <a:chOff x="1371600" y="5105400"/>
            <a:chExt cx="7315200" cy="228600"/>
          </a:xfrm>
        </p:grpSpPr>
        <p:grpSp>
          <p:nvGrpSpPr>
            <p:cNvPr id="7" name="Group 107"/>
            <p:cNvGrpSpPr/>
            <p:nvPr/>
          </p:nvGrpSpPr>
          <p:grpSpPr>
            <a:xfrm>
              <a:off x="1371600" y="5105400"/>
              <a:ext cx="1828800" cy="228600"/>
              <a:chOff x="1371600" y="5105400"/>
              <a:chExt cx="1828800" cy="2286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71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600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828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057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286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14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743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971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08"/>
            <p:cNvGrpSpPr/>
            <p:nvPr/>
          </p:nvGrpSpPr>
          <p:grpSpPr>
            <a:xfrm>
              <a:off x="3200400" y="5105400"/>
              <a:ext cx="1828800" cy="228600"/>
              <a:chOff x="3200400" y="5105400"/>
              <a:chExt cx="1828800" cy="22860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200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429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657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886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114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343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572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800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109"/>
            <p:cNvGrpSpPr/>
            <p:nvPr/>
          </p:nvGrpSpPr>
          <p:grpSpPr>
            <a:xfrm>
              <a:off x="5029200" y="5105400"/>
              <a:ext cx="1828800" cy="228600"/>
              <a:chOff x="3200400" y="5105400"/>
              <a:chExt cx="1828800" cy="22860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200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429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657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886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114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343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572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800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18"/>
            <p:cNvGrpSpPr/>
            <p:nvPr/>
          </p:nvGrpSpPr>
          <p:grpSpPr>
            <a:xfrm>
              <a:off x="6858000" y="5105400"/>
              <a:ext cx="1828800" cy="228600"/>
              <a:chOff x="3200400" y="5105400"/>
              <a:chExt cx="1828800" cy="2286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3200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429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57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862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148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3434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5720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800600" y="51054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306513" y="5410200"/>
          <a:ext cx="6153150" cy="628650"/>
        </p:xfrm>
        <a:graphic>
          <a:graphicData uri="http://schemas.openxmlformats.org/presentationml/2006/ole">
            <p:oleObj spid="_x0000_s65551" name="Equation" r:id="rId4" imgW="1993601" imgH="203384" progId="Equation.3">
              <p:embed/>
            </p:oleObj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914400" y="3260725"/>
            <a:ext cx="7315200" cy="549275"/>
            <a:chOff x="914400" y="2684463"/>
            <a:chExt cx="7315200" cy="549275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914400" y="3200400"/>
              <a:ext cx="73152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1" name="Object 4"/>
            <p:cNvGraphicFramePr>
              <a:graphicFrameLocks noChangeAspect="1"/>
            </p:cNvGraphicFramePr>
            <p:nvPr/>
          </p:nvGraphicFramePr>
          <p:xfrm>
            <a:off x="3690938" y="2684463"/>
            <a:ext cx="1254125" cy="549275"/>
          </p:xfrm>
          <a:graphic>
            <a:graphicData uri="http://schemas.openxmlformats.org/presentationml/2006/ole">
              <p:oleObj spid="_x0000_s65552" name="Equation" r:id="rId5" imgW="405727" imgH="177815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" name="Group 45"/>
          <p:cNvGrpSpPr/>
          <p:nvPr/>
        </p:nvGrpSpPr>
        <p:grpSpPr>
          <a:xfrm>
            <a:off x="1600200" y="3072825"/>
            <a:ext cx="6019800" cy="584775"/>
            <a:chOff x="1600200" y="2590800"/>
            <a:chExt cx="6019800" cy="584775"/>
          </a:xfrm>
        </p:grpSpPr>
        <p:sp>
          <p:nvSpPr>
            <p:cNvPr id="47" name="TextBox 5"/>
            <p:cNvSpPr txBox="1"/>
            <p:nvPr/>
          </p:nvSpPr>
          <p:spPr>
            <a:xfrm>
              <a:off x="1600200" y="2590800"/>
              <a:ext cx="624402" cy="4924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4" tIns="0" rIns="9144" bIns="0" rtlCol="0">
              <a:spAutoFit/>
            </a:bodyPr>
            <a:lstStyle/>
            <a:p>
              <a:r>
                <a:rPr lang="en-US" sz="3200" dirty="0" smtClean="0"/>
                <a:t>h</a:t>
              </a:r>
              <a:r>
                <a:rPr lang="en-US" sz="3200" baseline="-25000" dirty="0" smtClean="0"/>
                <a:t>1</a:t>
              </a:r>
              <a:r>
                <a:rPr lang="en-US" sz="3200" dirty="0" smtClean="0"/>
                <a:t>()</a:t>
              </a:r>
              <a:endParaRPr lang="en-US" sz="3200" i="1" baseline="30000" dirty="0"/>
            </a:p>
          </p:txBody>
        </p:sp>
        <p:sp>
          <p:nvSpPr>
            <p:cNvPr id="48" name="TextBox 5"/>
            <p:cNvSpPr txBox="1"/>
            <p:nvPr/>
          </p:nvSpPr>
          <p:spPr>
            <a:xfrm>
              <a:off x="3581400" y="2590800"/>
              <a:ext cx="624402" cy="4924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4" tIns="0" rIns="9144" bIns="0" rtlCol="0">
              <a:spAutoFit/>
            </a:bodyPr>
            <a:lstStyle/>
            <a:p>
              <a:r>
                <a:rPr lang="en-US" sz="3200" dirty="0" smtClean="0"/>
                <a:t>h</a:t>
              </a:r>
              <a:r>
                <a:rPr lang="en-US" sz="3200" baseline="-25000" dirty="0" smtClean="0"/>
                <a:t>2</a:t>
              </a:r>
              <a:r>
                <a:rPr lang="en-US" sz="3200" dirty="0" smtClean="0"/>
                <a:t>()</a:t>
              </a:r>
              <a:endParaRPr lang="en-US" sz="3200" i="1" baseline="30000" dirty="0"/>
            </a:p>
          </p:txBody>
        </p:sp>
        <p:sp>
          <p:nvSpPr>
            <p:cNvPr id="49" name="TextBox 5"/>
            <p:cNvSpPr txBox="1"/>
            <p:nvPr/>
          </p:nvSpPr>
          <p:spPr>
            <a:xfrm>
              <a:off x="7014065" y="2590800"/>
              <a:ext cx="605935" cy="4924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4" tIns="0" rIns="9144" bIns="0" rtlCol="0">
              <a:spAutoFit/>
            </a:bodyPr>
            <a:lstStyle/>
            <a:p>
              <a:r>
                <a:rPr lang="en-US" sz="3200" dirty="0" err="1" smtClean="0"/>
                <a:t>h</a:t>
              </a:r>
              <a:r>
                <a:rPr lang="en-US" sz="3200" baseline="-25000" dirty="0" err="1" smtClean="0"/>
                <a:t>k</a:t>
              </a:r>
              <a:r>
                <a:rPr lang="en-US" sz="3200" dirty="0" smtClean="0"/>
                <a:t>()</a:t>
              </a:r>
              <a:endParaRPr lang="en-US" sz="3200" i="1" baseline="30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12801" y="2590800"/>
              <a:ext cx="302199" cy="584775"/>
            </a:xfrm>
            <a:prstGeom prst="rect">
              <a:avLst/>
            </a:prstGeom>
            <a:noFill/>
          </p:spPr>
          <p:txBody>
            <a:bodyPr wrap="none" lIns="9144" rIns="9144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14400" y="3886200"/>
            <a:ext cx="7315200" cy="228600"/>
            <a:chOff x="914400" y="3886200"/>
            <a:chExt cx="7315200" cy="228600"/>
          </a:xfrm>
        </p:grpSpPr>
        <p:sp>
          <p:nvSpPr>
            <p:cNvPr id="96" name="Rectangle 95"/>
            <p:cNvSpPr/>
            <p:nvPr/>
          </p:nvSpPr>
          <p:spPr>
            <a:xfrm>
              <a:off x="1828800" y="38862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343400" y="38862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29400" y="38862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914400" y="3886200"/>
              <a:ext cx="7315200" cy="228600"/>
              <a:chOff x="914400" y="4038600"/>
              <a:chExt cx="7315200" cy="2286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914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143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71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600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057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286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514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971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200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429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657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886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114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572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400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858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0866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3152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7724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8001000" y="40386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5412801" y="3657600"/>
            <a:ext cx="302199" cy="584775"/>
          </a:xfrm>
          <a:prstGeom prst="rect">
            <a:avLst/>
          </a:prstGeom>
          <a:noFill/>
        </p:spPr>
        <p:txBody>
          <a:bodyPr wrap="none" lIns="9144" rIns="9144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914400" y="4191000"/>
            <a:ext cx="7315200" cy="922338"/>
            <a:chOff x="914400" y="4191000"/>
            <a:chExt cx="7315200" cy="922338"/>
          </a:xfrm>
        </p:grpSpPr>
        <p:sp>
          <p:nvSpPr>
            <p:cNvPr id="57" name="Left Brace 56"/>
            <p:cNvSpPr/>
            <p:nvPr/>
          </p:nvSpPr>
          <p:spPr>
            <a:xfrm rot="16200000">
              <a:off x="4419600" y="685800"/>
              <a:ext cx="304800" cy="7315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6565" name="Object 5"/>
            <p:cNvGraphicFramePr>
              <a:graphicFrameLocks noChangeAspect="1"/>
            </p:cNvGraphicFramePr>
            <p:nvPr/>
          </p:nvGraphicFramePr>
          <p:xfrm>
            <a:off x="2984500" y="4486275"/>
            <a:ext cx="2508250" cy="627063"/>
          </p:xfrm>
          <a:graphic>
            <a:graphicData uri="http://schemas.openxmlformats.org/presentationml/2006/ole">
              <p:oleObj spid="_x0000_s66576" name="Equation" r:id="rId4" imgW="812433" imgH="203384" progId="Equation.3">
                <p:embed/>
              </p:oleObj>
            </a:graphicData>
          </a:graphic>
        </p:graphicFrame>
      </p:grp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306513" y="5410200"/>
          <a:ext cx="6153150" cy="628650"/>
        </p:xfrm>
        <a:graphic>
          <a:graphicData uri="http://schemas.openxmlformats.org/presentationml/2006/ole">
            <p:oleObj spid="_x0000_s66577" name="Equation" r:id="rId5" imgW="1993601" imgH="203384" progId="Equation.3">
              <p:embed/>
            </p:oleObj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914400" y="3260725"/>
            <a:ext cx="7315200" cy="549275"/>
            <a:chOff x="914400" y="2684463"/>
            <a:chExt cx="7315200" cy="5492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914400" y="3200400"/>
              <a:ext cx="73152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" name="Object 4"/>
            <p:cNvGraphicFramePr>
              <a:graphicFrameLocks noChangeAspect="1"/>
            </p:cNvGraphicFramePr>
            <p:nvPr/>
          </p:nvGraphicFramePr>
          <p:xfrm>
            <a:off x="3690938" y="2684463"/>
            <a:ext cx="1254125" cy="549275"/>
          </p:xfrm>
          <a:graphic>
            <a:graphicData uri="http://schemas.openxmlformats.org/presentationml/2006/ole">
              <p:oleObj spid="_x0000_s66578" name="Equation" r:id="rId6" imgW="405727" imgH="177815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5" descr="C:\Users\Mark Jeffrey\AppData\Local\Microsoft\Windows\Temporary Internet Files\Content.IE5\ERUX6UGY\MC90010518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133600"/>
            <a:ext cx="1194478" cy="1066800"/>
          </a:xfrm>
          <a:prstGeom prst="rect">
            <a:avLst/>
          </a:prstGeom>
          <a:noFill/>
        </p:spPr>
      </p:pic>
      <p:pic>
        <p:nvPicPr>
          <p:cNvPr id="157" name="Picture 5" descr="C:\Users\Mark Jeffrey\AppData\Local\Microsoft\Windows\Temporary Internet Files\Content.IE5\ERUX6UGY\MC90010518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810000"/>
            <a:ext cx="1194478" cy="1066800"/>
          </a:xfrm>
          <a:prstGeom prst="rect">
            <a:avLst/>
          </a:prstGeom>
          <a:noFill/>
        </p:spPr>
      </p:pic>
      <p:sp>
        <p:nvSpPr>
          <p:cNvPr id="97" name="Content Placeholder 9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Unpartitioned</a:t>
            </a:r>
            <a:r>
              <a:rPr lang="en-US" dirty="0" smtClean="0"/>
              <a:t> BF Intersection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Partitioned BF Intersection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Queue of BF Queries</a:t>
            </a:r>
          </a:p>
          <a:p>
            <a:endParaRPr lang="en-US" dirty="0" smtClean="0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2316618" y="2223410"/>
          <a:ext cx="4124325" cy="863600"/>
        </p:xfrm>
        <a:graphic>
          <a:graphicData uri="http://schemas.openxmlformats.org/presentationml/2006/ole">
            <p:oleObj spid="_x0000_s331788" name="Equation" r:id="rId5" imgW="1396800" imgH="291960" progId="Equation.3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of FSO</a:t>
            </a:r>
            <a:r>
              <a:rPr lang="en-US" b="1" dirty="0" smtClean="0"/>
              <a:t>  </a:t>
            </a:r>
            <a:r>
              <a:rPr lang="en-US" dirty="0" smtClean="0"/>
              <a:t>[SPAA ‘11]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100"/>
          <p:cNvGrpSpPr/>
          <p:nvPr/>
        </p:nvGrpSpPr>
        <p:grpSpPr>
          <a:xfrm>
            <a:off x="5445825" y="1533897"/>
            <a:ext cx="3644899" cy="704910"/>
            <a:chOff x="4737101" y="2608062"/>
            <a:chExt cx="4330699" cy="827298"/>
          </a:xfrm>
        </p:grpSpPr>
        <p:grpSp>
          <p:nvGrpSpPr>
            <p:cNvPr id="6" name="Group 93"/>
            <p:cNvGrpSpPr>
              <a:grpSpLocks/>
            </p:cNvGrpSpPr>
            <p:nvPr/>
          </p:nvGrpSpPr>
          <p:grpSpPr bwMode="auto">
            <a:xfrm>
              <a:off x="4737101" y="3231996"/>
              <a:ext cx="4330699" cy="203364"/>
              <a:chOff x="1371600" y="2590800"/>
              <a:chExt cx="3657600" cy="304800"/>
            </a:xfrm>
          </p:grpSpPr>
          <p:grpSp>
            <p:nvGrpSpPr>
              <p:cNvPr id="7" name="Group 67"/>
              <p:cNvGrpSpPr>
                <a:grpSpLocks/>
              </p:cNvGrpSpPr>
              <p:nvPr/>
            </p:nvGrpSpPr>
            <p:grpSpPr bwMode="auto">
              <a:xfrm>
                <a:off x="13716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50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Group 68"/>
              <p:cNvGrpSpPr>
                <a:grpSpLocks/>
              </p:cNvGrpSpPr>
              <p:nvPr/>
            </p:nvGrpSpPr>
            <p:grpSpPr bwMode="auto">
              <a:xfrm>
                <a:off x="19812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46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Group 73"/>
              <p:cNvGrpSpPr>
                <a:grpSpLocks/>
              </p:cNvGrpSpPr>
              <p:nvPr/>
            </p:nvGrpSpPr>
            <p:grpSpPr bwMode="auto">
              <a:xfrm>
                <a:off x="25908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42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Group 78"/>
              <p:cNvGrpSpPr>
                <a:grpSpLocks/>
              </p:cNvGrpSpPr>
              <p:nvPr/>
            </p:nvGrpSpPr>
            <p:grpSpPr bwMode="auto">
              <a:xfrm>
                <a:off x="32004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38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83"/>
              <p:cNvGrpSpPr>
                <a:grpSpLocks/>
              </p:cNvGrpSpPr>
              <p:nvPr/>
            </p:nvGrpSpPr>
            <p:grpSpPr bwMode="auto">
              <a:xfrm>
                <a:off x="38100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34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Group 88"/>
              <p:cNvGrpSpPr>
                <a:grpSpLocks/>
              </p:cNvGrpSpPr>
              <p:nvPr/>
            </p:nvGrpSpPr>
            <p:grpSpPr bwMode="auto">
              <a:xfrm>
                <a:off x="44196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30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" name="Group 76"/>
            <p:cNvGrpSpPr/>
            <p:nvPr/>
          </p:nvGrpSpPr>
          <p:grpSpPr>
            <a:xfrm>
              <a:off x="5575301" y="2608062"/>
              <a:ext cx="2412103" cy="623934"/>
              <a:chOff x="5562600" y="4741662"/>
              <a:chExt cx="2412103" cy="623934"/>
            </a:xfrm>
          </p:grpSpPr>
          <p:cxnSp>
            <p:nvCxnSpPr>
              <p:cNvPr id="62" name="Curved Connector 61"/>
              <p:cNvCxnSpPr>
                <a:stCxn id="70" idx="2"/>
                <a:endCxn id="44" idx="0"/>
              </p:cNvCxnSpPr>
              <p:nvPr/>
            </p:nvCxnSpPr>
            <p:spPr>
              <a:xfrm rot="16200000" flipH="1">
                <a:off x="6030675" y="4777189"/>
                <a:ext cx="262720" cy="9140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71" idx="2"/>
                <a:endCxn id="38" idx="0"/>
              </p:cNvCxnSpPr>
              <p:nvPr/>
            </p:nvCxnSpPr>
            <p:spPr>
              <a:xfrm rot="16200000" flipH="1">
                <a:off x="6670153" y="5055775"/>
                <a:ext cx="262720" cy="3569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72" idx="2"/>
                <a:endCxn id="48" idx="0"/>
              </p:cNvCxnSpPr>
              <p:nvPr/>
            </p:nvCxnSpPr>
            <p:spPr>
              <a:xfrm rot="5400000">
                <a:off x="6736304" y="4263871"/>
                <a:ext cx="262720" cy="19407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45"/>
              <p:cNvGrpSpPr/>
              <p:nvPr/>
            </p:nvGrpSpPr>
            <p:grpSpPr>
              <a:xfrm>
                <a:off x="5562600" y="4741662"/>
                <a:ext cx="2412103" cy="469578"/>
                <a:chOff x="3048000" y="2836662"/>
                <a:chExt cx="2412103" cy="469578"/>
              </a:xfrm>
            </p:grpSpPr>
            <p:sp>
              <p:nvSpPr>
                <p:cNvPr id="70" name="TextBox 5"/>
                <p:cNvSpPr txBox="1"/>
                <p:nvPr/>
              </p:nvSpPr>
              <p:spPr>
                <a:xfrm>
                  <a:off x="3048000" y="2836662"/>
                  <a:ext cx="284778" cy="36121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9144" tIns="0" rIns="9144" bIns="0" rtlCol="0">
                  <a:spAutoFit/>
                </a:bodyPr>
                <a:lstStyle/>
                <a:p>
                  <a:r>
                    <a:rPr lang="en-US" sz="2000" dirty="0" smtClean="0"/>
                    <a:t>h</a:t>
                  </a:r>
                  <a:r>
                    <a:rPr lang="en-US" sz="2000" baseline="-25000" dirty="0" smtClean="0"/>
                    <a:t>1</a:t>
                  </a:r>
                  <a:endParaRPr lang="en-US" sz="2000" i="1" baseline="30000" dirty="0"/>
                </a:p>
              </p:txBody>
            </p:sp>
            <p:sp>
              <p:nvSpPr>
                <p:cNvPr id="71" name="TextBox 5"/>
                <p:cNvSpPr txBox="1"/>
                <p:nvPr/>
              </p:nvSpPr>
              <p:spPr>
                <a:xfrm>
                  <a:off x="3966065" y="2836662"/>
                  <a:ext cx="284778" cy="36121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9144" tIns="0" rIns="9144" bIns="0" rtlCol="0">
                  <a:spAutoFit/>
                </a:bodyPr>
                <a:lstStyle/>
                <a:p>
                  <a:r>
                    <a:rPr lang="en-US" sz="2000" dirty="0" smtClean="0"/>
                    <a:t>h</a:t>
                  </a:r>
                  <a:r>
                    <a:rPr lang="en-US" sz="2000" baseline="-25000" dirty="0" smtClean="0"/>
                    <a:t>2</a:t>
                  </a:r>
                  <a:endParaRPr lang="en-US" sz="2000" i="1" baseline="30000" dirty="0"/>
                </a:p>
              </p:txBody>
            </p:sp>
            <p:sp>
              <p:nvSpPr>
                <p:cNvPr id="72" name="TextBox 5"/>
                <p:cNvSpPr txBox="1"/>
                <p:nvPr/>
              </p:nvSpPr>
              <p:spPr>
                <a:xfrm>
                  <a:off x="5186753" y="2836662"/>
                  <a:ext cx="273350" cy="36121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9144" tIns="0" rIns="9144" bIns="0" rtlCol="0">
                  <a:spAutoFit/>
                </a:bodyPr>
                <a:lstStyle/>
                <a:p>
                  <a:r>
                    <a:rPr lang="en-US" sz="2000" dirty="0" err="1" smtClean="0"/>
                    <a:t>h</a:t>
                  </a:r>
                  <a:r>
                    <a:rPr lang="en-US" sz="2000" baseline="-25000" dirty="0" err="1" smtClean="0"/>
                    <a:t>k</a:t>
                  </a:r>
                  <a:endParaRPr lang="en-US" sz="2000" i="1" baseline="300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638099" y="2836662"/>
                  <a:ext cx="231449" cy="469578"/>
                </a:xfrm>
                <a:prstGeom prst="rect">
                  <a:avLst/>
                </a:prstGeom>
                <a:noFill/>
              </p:spPr>
              <p:txBody>
                <a:bodyPr wrap="none" lIns="9144" rIns="9144" rtlCol="0">
                  <a:spAutoFit/>
                </a:bodyPr>
                <a:lstStyle/>
                <a:p>
                  <a:r>
                    <a:rPr lang="en-US" sz="2000" dirty="0" smtClean="0"/>
                    <a:t>…</a:t>
                  </a:r>
                  <a:endParaRPr lang="en-US" sz="2000" dirty="0"/>
                </a:p>
              </p:txBody>
            </p:sp>
          </p:grpSp>
        </p:grpSp>
      </p:grpSp>
      <p:grpSp>
        <p:nvGrpSpPr>
          <p:cNvPr id="15" name="Group 105"/>
          <p:cNvGrpSpPr/>
          <p:nvPr/>
        </p:nvGrpSpPr>
        <p:grpSpPr>
          <a:xfrm>
            <a:off x="5410200" y="3124200"/>
            <a:ext cx="3657600" cy="704911"/>
            <a:chOff x="4572000" y="4589263"/>
            <a:chExt cx="4495798" cy="827304"/>
          </a:xfrm>
        </p:grpSpPr>
        <p:grpSp>
          <p:nvGrpSpPr>
            <p:cNvPr id="16" name="Group 93"/>
            <p:cNvGrpSpPr>
              <a:grpSpLocks/>
            </p:cNvGrpSpPr>
            <p:nvPr/>
          </p:nvGrpSpPr>
          <p:grpSpPr bwMode="auto">
            <a:xfrm>
              <a:off x="4572000" y="5213193"/>
              <a:ext cx="4495798" cy="203374"/>
              <a:chOff x="1298050" y="2590787"/>
              <a:chExt cx="3797039" cy="304814"/>
            </a:xfrm>
          </p:grpSpPr>
          <p:grpSp>
            <p:nvGrpSpPr>
              <p:cNvPr id="17" name="Group 67"/>
              <p:cNvGrpSpPr>
                <a:grpSpLocks/>
              </p:cNvGrpSpPr>
              <p:nvPr/>
            </p:nvGrpSpPr>
            <p:grpSpPr bwMode="auto">
              <a:xfrm>
                <a:off x="1298050" y="2590787"/>
                <a:ext cx="609599" cy="304799"/>
                <a:chOff x="1298050" y="2590787"/>
                <a:chExt cx="609599" cy="304799"/>
              </a:xfrm>
            </p:grpSpPr>
            <p:sp>
              <p:nvSpPr>
                <p:cNvPr id="93" name="Rectangle 8"/>
                <p:cNvSpPr>
                  <a:spLocks noChangeArrowheads="1"/>
                </p:cNvSpPr>
                <p:nvPr/>
              </p:nvSpPr>
              <p:spPr bwMode="auto">
                <a:xfrm>
                  <a:off x="1298050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8"/>
                <p:cNvSpPr>
                  <a:spLocks noChangeArrowheads="1"/>
                </p:cNvSpPr>
                <p:nvPr/>
              </p:nvSpPr>
              <p:spPr bwMode="auto">
                <a:xfrm>
                  <a:off x="1450449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8"/>
                <p:cNvSpPr>
                  <a:spLocks noChangeArrowheads="1"/>
                </p:cNvSpPr>
                <p:nvPr/>
              </p:nvSpPr>
              <p:spPr bwMode="auto">
                <a:xfrm>
                  <a:off x="1602849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Rectangle 8"/>
                <p:cNvSpPr>
                  <a:spLocks noChangeArrowheads="1"/>
                </p:cNvSpPr>
                <p:nvPr/>
              </p:nvSpPr>
              <p:spPr bwMode="auto">
                <a:xfrm>
                  <a:off x="1755249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Group 68"/>
              <p:cNvGrpSpPr>
                <a:grpSpLocks/>
              </p:cNvGrpSpPr>
              <p:nvPr/>
            </p:nvGrpSpPr>
            <p:grpSpPr bwMode="auto">
              <a:xfrm>
                <a:off x="1907649" y="2590791"/>
                <a:ext cx="609600" cy="304799"/>
                <a:chOff x="1298049" y="2590791"/>
                <a:chExt cx="609600" cy="304799"/>
              </a:xfrm>
            </p:grpSpPr>
            <p:sp>
              <p:nvSpPr>
                <p:cNvPr id="89" name="Rectangle 8"/>
                <p:cNvSpPr>
                  <a:spLocks noChangeArrowheads="1"/>
                </p:cNvSpPr>
                <p:nvPr/>
              </p:nvSpPr>
              <p:spPr bwMode="auto">
                <a:xfrm>
                  <a:off x="12980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"/>
                <p:cNvSpPr>
                  <a:spLocks noChangeArrowheads="1"/>
                </p:cNvSpPr>
                <p:nvPr/>
              </p:nvSpPr>
              <p:spPr bwMode="auto">
                <a:xfrm>
                  <a:off x="14504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8"/>
                <p:cNvSpPr>
                  <a:spLocks noChangeArrowheads="1"/>
                </p:cNvSpPr>
                <p:nvPr/>
              </p:nvSpPr>
              <p:spPr bwMode="auto">
                <a:xfrm>
                  <a:off x="16028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8"/>
                <p:cNvSpPr>
                  <a:spLocks noChangeArrowheads="1"/>
                </p:cNvSpPr>
                <p:nvPr/>
              </p:nvSpPr>
              <p:spPr bwMode="auto">
                <a:xfrm>
                  <a:off x="17552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>
                <a:off x="2590800" y="2590800"/>
                <a:ext cx="609600" cy="304801"/>
                <a:chOff x="1371600" y="2590800"/>
                <a:chExt cx="609600" cy="304801"/>
              </a:xfrm>
            </p:grpSpPr>
            <p:sp>
              <p:nvSpPr>
                <p:cNvPr id="85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1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oup 78"/>
              <p:cNvGrpSpPr>
                <a:grpSpLocks/>
              </p:cNvGrpSpPr>
              <p:nvPr/>
            </p:nvGrpSpPr>
            <p:grpSpPr bwMode="auto">
              <a:xfrm>
                <a:off x="32004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81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Group 83"/>
              <p:cNvGrpSpPr>
                <a:grpSpLocks/>
              </p:cNvGrpSpPr>
              <p:nvPr/>
            </p:nvGrpSpPr>
            <p:grpSpPr bwMode="auto">
              <a:xfrm>
                <a:off x="3875890" y="2590791"/>
                <a:ext cx="609600" cy="304799"/>
                <a:chOff x="1437490" y="2590791"/>
                <a:chExt cx="609600" cy="304799"/>
              </a:xfrm>
            </p:grpSpPr>
            <p:sp>
              <p:nvSpPr>
                <p:cNvPr id="77" name="Rectangle 8"/>
                <p:cNvSpPr>
                  <a:spLocks noChangeArrowheads="1"/>
                </p:cNvSpPr>
                <p:nvPr/>
              </p:nvSpPr>
              <p:spPr bwMode="auto">
                <a:xfrm>
                  <a:off x="14374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8"/>
                <p:cNvSpPr>
                  <a:spLocks noChangeArrowheads="1"/>
                </p:cNvSpPr>
                <p:nvPr/>
              </p:nvSpPr>
              <p:spPr bwMode="auto">
                <a:xfrm>
                  <a:off x="15898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8"/>
                <p:cNvSpPr>
                  <a:spLocks noChangeArrowheads="1"/>
                </p:cNvSpPr>
                <p:nvPr/>
              </p:nvSpPr>
              <p:spPr bwMode="auto">
                <a:xfrm>
                  <a:off x="1742291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Rectangle 8"/>
                <p:cNvSpPr>
                  <a:spLocks noChangeArrowheads="1"/>
                </p:cNvSpPr>
                <p:nvPr/>
              </p:nvSpPr>
              <p:spPr bwMode="auto">
                <a:xfrm>
                  <a:off x="18946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" name="Group 88"/>
              <p:cNvGrpSpPr>
                <a:grpSpLocks/>
              </p:cNvGrpSpPr>
              <p:nvPr/>
            </p:nvGrpSpPr>
            <p:grpSpPr bwMode="auto">
              <a:xfrm>
                <a:off x="4485490" y="2590791"/>
                <a:ext cx="609599" cy="304799"/>
                <a:chOff x="1437490" y="2590791"/>
                <a:chExt cx="609599" cy="304799"/>
              </a:xfrm>
            </p:grpSpPr>
            <p:sp>
              <p:nvSpPr>
                <p:cNvPr id="69" name="Rectangle 8"/>
                <p:cNvSpPr>
                  <a:spLocks noChangeArrowheads="1"/>
                </p:cNvSpPr>
                <p:nvPr/>
              </p:nvSpPr>
              <p:spPr bwMode="auto">
                <a:xfrm>
                  <a:off x="14374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8"/>
                <p:cNvSpPr>
                  <a:spLocks noChangeArrowheads="1"/>
                </p:cNvSpPr>
                <p:nvPr/>
              </p:nvSpPr>
              <p:spPr bwMode="auto">
                <a:xfrm>
                  <a:off x="15898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8"/>
                <p:cNvSpPr>
                  <a:spLocks noChangeArrowheads="1"/>
                </p:cNvSpPr>
                <p:nvPr/>
              </p:nvSpPr>
              <p:spPr bwMode="auto">
                <a:xfrm>
                  <a:off x="17422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Rectangle 8"/>
                <p:cNvSpPr>
                  <a:spLocks noChangeArrowheads="1"/>
                </p:cNvSpPr>
                <p:nvPr/>
              </p:nvSpPr>
              <p:spPr bwMode="auto">
                <a:xfrm>
                  <a:off x="189468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3" name="Group 76"/>
            <p:cNvGrpSpPr/>
            <p:nvPr/>
          </p:nvGrpSpPr>
          <p:grpSpPr>
            <a:xfrm>
              <a:off x="5573486" y="4589263"/>
              <a:ext cx="2862752" cy="623937"/>
              <a:chOff x="5562600" y="4741663"/>
              <a:chExt cx="2862752" cy="623937"/>
            </a:xfrm>
          </p:grpSpPr>
          <p:cxnSp>
            <p:nvCxnSpPr>
              <p:cNvPr id="98" name="Curved Connector 61"/>
              <p:cNvCxnSpPr>
                <a:stCxn id="102" idx="2"/>
                <a:endCxn id="91" idx="0"/>
              </p:cNvCxnSpPr>
              <p:nvPr/>
            </p:nvCxnSpPr>
            <p:spPr>
              <a:xfrm rot="16200000" flipH="1">
                <a:off x="5591834" y="5223417"/>
                <a:ext cx="259055" cy="25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63"/>
              <p:cNvCxnSpPr>
                <a:stCxn id="103" idx="2"/>
                <a:endCxn id="81" idx="0"/>
              </p:cNvCxnSpPr>
              <p:nvPr/>
            </p:nvCxnSpPr>
            <p:spPr>
              <a:xfrm rot="16200000" flipH="1">
                <a:off x="6635745" y="5097573"/>
                <a:ext cx="259061" cy="2769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4" idx="2"/>
                <a:endCxn id="69" idx="0"/>
              </p:cNvCxnSpPr>
              <p:nvPr/>
            </p:nvCxnSpPr>
            <p:spPr>
              <a:xfrm rot="16200000" flipH="1">
                <a:off x="8006881" y="4947123"/>
                <a:ext cx="259055" cy="5778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45"/>
              <p:cNvGrpSpPr/>
              <p:nvPr/>
            </p:nvGrpSpPr>
            <p:grpSpPr>
              <a:xfrm>
                <a:off x="5562600" y="4741663"/>
                <a:ext cx="2430979" cy="469581"/>
                <a:chOff x="3048000" y="2836663"/>
                <a:chExt cx="2430979" cy="469581"/>
              </a:xfrm>
            </p:grpSpPr>
            <p:sp>
              <p:nvSpPr>
                <p:cNvPr id="102" name="TextBox 5"/>
                <p:cNvSpPr txBox="1"/>
                <p:nvPr/>
              </p:nvSpPr>
              <p:spPr>
                <a:xfrm>
                  <a:off x="3048000" y="2836663"/>
                  <a:ext cx="292227" cy="364877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144" tIns="0" rIns="9144" bIns="0" rtlCol="0">
                  <a:spAutoFit/>
                </a:bodyPr>
                <a:lstStyle/>
                <a:p>
                  <a:r>
                    <a:rPr lang="en-US" sz="2000" dirty="0" smtClean="0"/>
                    <a:t>h</a:t>
                  </a:r>
                  <a:r>
                    <a:rPr lang="en-US" sz="2000" baseline="-25000" dirty="0" smtClean="0"/>
                    <a:t>1</a:t>
                  </a:r>
                  <a:endParaRPr lang="en-US" sz="2000" i="1" baseline="30000" dirty="0"/>
                </a:p>
              </p:txBody>
            </p:sp>
            <p:sp>
              <p:nvSpPr>
                <p:cNvPr id="103" name="TextBox 5"/>
                <p:cNvSpPr txBox="1"/>
                <p:nvPr/>
              </p:nvSpPr>
              <p:spPr>
                <a:xfrm>
                  <a:off x="3966065" y="2836663"/>
                  <a:ext cx="292227" cy="364877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144" tIns="0" rIns="9144" bIns="0" rtlCol="0">
                  <a:spAutoFit/>
                </a:bodyPr>
                <a:lstStyle/>
                <a:p>
                  <a:r>
                    <a:rPr lang="en-US" sz="2000" dirty="0" smtClean="0"/>
                    <a:t>h</a:t>
                  </a:r>
                  <a:r>
                    <a:rPr lang="en-US" sz="2000" baseline="-25000" dirty="0" smtClean="0"/>
                    <a:t>2</a:t>
                  </a:r>
                  <a:endParaRPr lang="en-US" sz="2000" i="1" baseline="30000" dirty="0"/>
                </a:p>
              </p:txBody>
            </p:sp>
            <p:sp>
              <p:nvSpPr>
                <p:cNvPr id="104" name="TextBox 5"/>
                <p:cNvSpPr txBox="1"/>
                <p:nvPr/>
              </p:nvSpPr>
              <p:spPr>
                <a:xfrm>
                  <a:off x="5186752" y="2836663"/>
                  <a:ext cx="292227" cy="364877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9144" tIns="0" rIns="9144" bIns="0" rtlCol="0">
                  <a:spAutoFit/>
                </a:bodyPr>
                <a:lstStyle/>
                <a:p>
                  <a:r>
                    <a:rPr lang="en-US" sz="2000" dirty="0" err="1" smtClean="0"/>
                    <a:t>h</a:t>
                  </a:r>
                  <a:r>
                    <a:rPr lang="en-US" sz="2000" baseline="-25000" dirty="0" err="1" smtClean="0"/>
                    <a:t>k</a:t>
                  </a:r>
                  <a:endParaRPr lang="en-US" sz="2000" i="1" baseline="300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4638099" y="2836663"/>
                  <a:ext cx="239438" cy="469581"/>
                </a:xfrm>
                <a:prstGeom prst="rect">
                  <a:avLst/>
                </a:prstGeom>
                <a:noFill/>
              </p:spPr>
              <p:txBody>
                <a:bodyPr wrap="none" lIns="9144" rIns="9144" rtlCol="0">
                  <a:spAutoFit/>
                </a:bodyPr>
                <a:lstStyle/>
                <a:p>
                  <a:r>
                    <a:rPr lang="en-US" sz="2000" dirty="0" smtClean="0"/>
                    <a:t>…</a:t>
                  </a:r>
                  <a:endParaRPr lang="en-US" sz="2000" dirty="0"/>
                </a:p>
              </p:txBody>
            </p:sp>
          </p:grpSp>
        </p:grpSp>
      </p:grpSp>
      <p:graphicFrame>
        <p:nvGraphicFramePr>
          <p:cNvPr id="110" name="Object 109"/>
          <p:cNvGraphicFramePr>
            <a:graphicFrameLocks noChangeAspect="1"/>
          </p:cNvGraphicFramePr>
          <p:nvPr/>
        </p:nvGraphicFramePr>
        <p:xfrm>
          <a:off x="2339975" y="3937000"/>
          <a:ext cx="3865563" cy="787400"/>
        </p:xfrm>
        <a:graphic>
          <a:graphicData uri="http://schemas.openxmlformats.org/presentationml/2006/ole">
            <p:oleObj spid="_x0000_s331789" name="Equation" r:id="rId6" imgW="1307880" imgH="266400" progId="Equation.3">
              <p:embed/>
            </p:oleObj>
          </a:graphicData>
        </a:graphic>
      </p:graphicFrame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552450" y="5405438"/>
          <a:ext cx="5260975" cy="901700"/>
        </p:xfrm>
        <a:graphic>
          <a:graphicData uri="http://schemas.openxmlformats.org/presentationml/2006/ole">
            <p:oleObj spid="_x0000_s331790" name="Equation" r:id="rId7" imgW="1777541" imgH="304800" progId="Equation.3">
              <p:embed/>
            </p:oleObj>
          </a:graphicData>
        </a:graphic>
      </p:graphicFrame>
      <p:pic>
        <p:nvPicPr>
          <p:cNvPr id="159" name="Picture 5" descr="C:\Users\Mark Jeffrey\AppData\Local\Microsoft\Windows\Temporary Internet Files\Content.IE5\ERUX6UGY\MC90010518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28600" y="4800600"/>
            <a:ext cx="1194478" cy="1066800"/>
          </a:xfrm>
          <a:prstGeom prst="rect">
            <a:avLst/>
          </a:prstGeom>
          <a:noFill/>
        </p:spPr>
      </p:pic>
      <p:grpSp>
        <p:nvGrpSpPr>
          <p:cNvPr id="109" name="Group 108"/>
          <p:cNvGrpSpPr/>
          <p:nvPr/>
        </p:nvGrpSpPr>
        <p:grpSpPr>
          <a:xfrm>
            <a:off x="6248400" y="4508501"/>
            <a:ext cx="2631085" cy="2197099"/>
            <a:chOff x="6131915" y="990600"/>
            <a:chExt cx="2631085" cy="2197099"/>
          </a:xfrm>
        </p:grpSpPr>
        <p:grpSp>
          <p:nvGrpSpPr>
            <p:cNvPr id="111" name="Group 93"/>
            <p:cNvGrpSpPr>
              <a:grpSpLocks/>
            </p:cNvGrpSpPr>
            <p:nvPr/>
          </p:nvGrpSpPr>
          <p:grpSpPr bwMode="auto">
            <a:xfrm rot="5400000">
              <a:off x="7592441" y="2017141"/>
              <a:ext cx="2197099" cy="144030"/>
              <a:chOff x="1371600" y="2590800"/>
              <a:chExt cx="3657600" cy="304800"/>
            </a:xfrm>
          </p:grpSpPr>
          <p:grpSp>
            <p:nvGrpSpPr>
              <p:cNvPr id="126" name="Group 67"/>
              <p:cNvGrpSpPr>
                <a:grpSpLocks/>
              </p:cNvGrpSpPr>
              <p:nvPr/>
            </p:nvGrpSpPr>
            <p:grpSpPr bwMode="auto">
              <a:xfrm>
                <a:off x="13716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152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5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7" name="Group 68"/>
              <p:cNvGrpSpPr>
                <a:grpSpLocks/>
              </p:cNvGrpSpPr>
              <p:nvPr/>
            </p:nvGrpSpPr>
            <p:grpSpPr bwMode="auto">
              <a:xfrm>
                <a:off x="19812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148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8" name="Group 73"/>
              <p:cNvGrpSpPr>
                <a:grpSpLocks/>
              </p:cNvGrpSpPr>
              <p:nvPr/>
            </p:nvGrpSpPr>
            <p:grpSpPr bwMode="auto">
              <a:xfrm>
                <a:off x="25908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144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78"/>
              <p:cNvGrpSpPr>
                <a:grpSpLocks/>
              </p:cNvGrpSpPr>
              <p:nvPr/>
            </p:nvGrpSpPr>
            <p:grpSpPr bwMode="auto">
              <a:xfrm>
                <a:off x="32004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140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3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0" name="Group 83"/>
              <p:cNvGrpSpPr>
                <a:grpSpLocks/>
              </p:cNvGrpSpPr>
              <p:nvPr/>
            </p:nvGrpSpPr>
            <p:grpSpPr bwMode="auto">
              <a:xfrm>
                <a:off x="38100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136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9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1" name="Group 88"/>
              <p:cNvGrpSpPr>
                <a:grpSpLocks/>
              </p:cNvGrpSpPr>
              <p:nvPr/>
            </p:nvGrpSpPr>
            <p:grpSpPr bwMode="auto">
              <a:xfrm>
                <a:off x="4419600" y="2590800"/>
                <a:ext cx="609600" cy="304800"/>
                <a:chOff x="1371600" y="2590800"/>
                <a:chExt cx="609600" cy="304800"/>
              </a:xfrm>
            </p:grpSpPr>
            <p:sp>
              <p:nvSpPr>
                <p:cNvPr id="132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5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2" name="Group 82"/>
            <p:cNvGrpSpPr/>
            <p:nvPr/>
          </p:nvGrpSpPr>
          <p:grpSpPr>
            <a:xfrm>
              <a:off x="6131917" y="1907362"/>
              <a:ext cx="1945283" cy="310649"/>
              <a:chOff x="6131917" y="1907362"/>
              <a:chExt cx="1945283" cy="31064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6131917" y="1907362"/>
                <a:ext cx="1942833" cy="309269"/>
                <a:chOff x="2743200" y="5334000"/>
                <a:chExt cx="2743200" cy="609600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4953000" y="5410200"/>
                  <a:ext cx="533400" cy="5334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419600" y="5410200"/>
                  <a:ext cx="533400" cy="5334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886200" y="5410200"/>
                  <a:ext cx="533400" cy="5334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352800" y="5410201"/>
                  <a:ext cx="533400" cy="53339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grpSp>
              <p:nvGrpSpPr>
                <p:cNvPr id="123" name="Group 82"/>
                <p:cNvGrpSpPr/>
                <p:nvPr/>
              </p:nvGrpSpPr>
              <p:grpSpPr>
                <a:xfrm>
                  <a:off x="2743200" y="5334000"/>
                  <a:ext cx="609599" cy="609600"/>
                  <a:chOff x="3682836" y="3790950"/>
                  <a:chExt cx="609599" cy="609600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3682836" y="3867151"/>
                    <a:ext cx="609599" cy="53339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cxnSp>
                <p:nvCxnSpPr>
                  <p:cNvPr id="125" name="Straight Connector 124"/>
                  <p:cNvCxnSpPr/>
                  <p:nvPr/>
                </p:nvCxnSpPr>
                <p:spPr>
                  <a:xfrm rot="5400000">
                    <a:off x="3378036" y="4095750"/>
                    <a:ext cx="609600" cy="0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5" name="Rectangle 114"/>
              <p:cNvSpPr/>
              <p:nvPr/>
            </p:nvSpPr>
            <p:spPr>
              <a:xfrm>
                <a:off x="7699427" y="1947401"/>
                <a:ext cx="377773" cy="270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</a:t>
                </a:r>
                <a:r>
                  <a:rPr lang="en-US" sz="1400" baseline="-25000" dirty="0" smtClean="0"/>
                  <a:t>2</a:t>
                </a:r>
                <a:endParaRPr lang="en-US" sz="14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321654" y="1947401"/>
                <a:ext cx="377773" cy="270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</a:t>
                </a:r>
                <a:r>
                  <a:rPr lang="en-US" sz="1400" baseline="-25000" dirty="0" smtClean="0"/>
                  <a:t>3</a:t>
                </a:r>
                <a:endParaRPr lang="en-US" sz="1400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43881" y="1947401"/>
                <a:ext cx="377773" cy="270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</a:t>
                </a:r>
                <a:r>
                  <a:rPr lang="en-US" sz="1400" baseline="-25000" dirty="0" smtClean="0"/>
                  <a:t>4</a:t>
                </a:r>
                <a:endParaRPr lang="en-US" sz="1400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566109" y="1947401"/>
                <a:ext cx="377773" cy="270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</a:t>
                </a:r>
                <a:r>
                  <a:rPr lang="en-US" sz="1400" baseline="-25000" dirty="0" smtClean="0"/>
                  <a:t>5</a:t>
                </a:r>
                <a:endParaRPr lang="en-US" sz="1400" dirty="0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8077200" y="1931002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</a:t>
              </a:r>
              <a:r>
                <a:rPr lang="en-US" sz="1600" baseline="-25000" dirty="0" smtClean="0"/>
                <a:t>1 </a:t>
              </a:r>
              <a:r>
                <a:rPr lang="el-GR" sz="1600" dirty="0" smtClean="0"/>
                <a:t>ϵ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any length </a:t>
            </a:r>
            <a:r>
              <a:rPr lang="en-US" i="1" dirty="0" smtClean="0"/>
              <a:t>m</a:t>
            </a:r>
            <a:r>
              <a:rPr lang="en-US" dirty="0" smtClean="0"/>
              <a:t>, and </a:t>
            </a:r>
            <a:r>
              <a:rPr lang="en-US" i="1" dirty="0" smtClean="0"/>
              <a:t>k</a:t>
            </a:r>
            <a:r>
              <a:rPr lang="en-US" dirty="0" smtClean="0"/>
              <a:t> &gt; 1 hash functions,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grpSp>
        <p:nvGrpSpPr>
          <p:cNvPr id="104" name="Group 103"/>
          <p:cNvGrpSpPr/>
          <p:nvPr/>
        </p:nvGrpSpPr>
        <p:grpSpPr>
          <a:xfrm>
            <a:off x="888207" y="2133147"/>
            <a:ext cx="7367587" cy="1217613"/>
            <a:chOff x="1395413" y="2133147"/>
            <a:chExt cx="7367587" cy="1217613"/>
          </a:xfrm>
        </p:grpSpPr>
        <p:sp>
          <p:nvSpPr>
            <p:cNvPr id="101" name="Rectangle 100"/>
            <p:cNvSpPr/>
            <p:nvPr/>
          </p:nvSpPr>
          <p:spPr>
            <a:xfrm>
              <a:off x="1447800" y="2264228"/>
              <a:ext cx="1295400" cy="1066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3184" y="2264228"/>
              <a:ext cx="2438400" cy="10668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02012" y="2264228"/>
              <a:ext cx="2133600" cy="10668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62498" name="Object 3"/>
            <p:cNvGraphicFramePr>
              <a:graphicFrameLocks noChangeAspect="1"/>
            </p:cNvGraphicFramePr>
            <p:nvPr/>
          </p:nvGraphicFramePr>
          <p:xfrm>
            <a:off x="1395413" y="2133147"/>
            <a:ext cx="7367587" cy="1217613"/>
          </p:xfrm>
          <a:graphic>
            <a:graphicData uri="http://schemas.openxmlformats.org/presentationml/2006/ole">
              <p:oleObj spid="_x0000_s523266" name="Equation" r:id="rId4" imgW="1460160" imgH="241200" progId="Equation.3">
                <p:embed/>
              </p:oleObj>
            </a:graphicData>
          </a:graphic>
        </p:graphicFrame>
      </p:grpSp>
      <p:sp>
        <p:nvSpPr>
          <p:cNvPr id="13" name="Content Placeholder 96"/>
          <p:cNvSpPr txBox="1">
            <a:spLocks/>
          </p:cNvSpPr>
          <p:nvPr/>
        </p:nvSpPr>
        <p:spPr>
          <a:xfrm>
            <a:off x="0" y="5181600"/>
            <a:ext cx="91440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Queue of Queries </a:t>
            </a:r>
            <a:r>
              <a:rPr lang="en-US" sz="3200" dirty="0" smtClean="0">
                <a:solidFill>
                  <a:schemeClr val="bg1"/>
                </a:solidFill>
              </a:rPr>
              <a:t>gives the fewest false conflicts</a:t>
            </a:r>
            <a:endParaRPr lang="en-US" sz="32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Partitioned</a:t>
            </a: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/>
              <a:t>intersection improves on 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Unpartitioned</a:t>
            </a:r>
            <a:endParaRPr lang="en-US" sz="32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FSOs  [SPAA ’11]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228600" y="3581400"/>
            <a:ext cx="2112264" cy="1464733"/>
            <a:chOff x="355539" y="3581400"/>
            <a:chExt cx="2112264" cy="1464733"/>
          </a:xfrm>
        </p:grpSpPr>
        <p:grpSp>
          <p:nvGrpSpPr>
            <p:cNvPr id="157" name="Group 156"/>
            <p:cNvGrpSpPr/>
            <p:nvPr/>
          </p:nvGrpSpPr>
          <p:grpSpPr>
            <a:xfrm>
              <a:off x="2323773" y="3581400"/>
              <a:ext cx="144030" cy="1464733"/>
              <a:chOff x="2487061" y="3642789"/>
              <a:chExt cx="144030" cy="1464733"/>
            </a:xfrm>
          </p:grpSpPr>
          <p:grpSp>
            <p:nvGrpSpPr>
              <p:cNvPr id="128" name="Group 68"/>
              <p:cNvGrpSpPr>
                <a:grpSpLocks/>
              </p:cNvGrpSpPr>
              <p:nvPr/>
            </p:nvGrpSpPr>
            <p:grpSpPr bwMode="auto">
              <a:xfrm rot="5400000">
                <a:off x="2375984" y="3753866"/>
                <a:ext cx="366183" cy="144030"/>
                <a:chOff x="1371600" y="2590800"/>
                <a:chExt cx="609600" cy="304800"/>
              </a:xfrm>
            </p:grpSpPr>
            <p:sp>
              <p:nvSpPr>
                <p:cNvPr id="149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73"/>
              <p:cNvGrpSpPr>
                <a:grpSpLocks/>
              </p:cNvGrpSpPr>
              <p:nvPr/>
            </p:nvGrpSpPr>
            <p:grpSpPr bwMode="auto">
              <a:xfrm rot="5400000">
                <a:off x="2375984" y="4120049"/>
                <a:ext cx="366183" cy="144030"/>
                <a:chOff x="1371600" y="2590800"/>
                <a:chExt cx="609600" cy="304800"/>
              </a:xfrm>
            </p:grpSpPr>
            <p:sp>
              <p:nvSpPr>
                <p:cNvPr id="145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0" name="Group 78"/>
              <p:cNvGrpSpPr>
                <a:grpSpLocks/>
              </p:cNvGrpSpPr>
              <p:nvPr/>
            </p:nvGrpSpPr>
            <p:grpSpPr bwMode="auto">
              <a:xfrm rot="5400000">
                <a:off x="2375984" y="4486233"/>
                <a:ext cx="366183" cy="144030"/>
                <a:chOff x="1371600" y="2590800"/>
                <a:chExt cx="609600" cy="304800"/>
              </a:xfrm>
            </p:grpSpPr>
            <p:sp>
              <p:nvSpPr>
                <p:cNvPr id="141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4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1" name="Group 83"/>
              <p:cNvGrpSpPr>
                <a:grpSpLocks/>
              </p:cNvGrpSpPr>
              <p:nvPr/>
            </p:nvGrpSpPr>
            <p:grpSpPr bwMode="auto">
              <a:xfrm rot="5400000">
                <a:off x="2375984" y="4852416"/>
                <a:ext cx="366183" cy="144030"/>
                <a:chOff x="1371600" y="2590800"/>
                <a:chExt cx="609600" cy="304800"/>
              </a:xfrm>
            </p:grpSpPr>
            <p:sp>
              <p:nvSpPr>
                <p:cNvPr id="137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3" name="Group 82"/>
            <p:cNvGrpSpPr/>
            <p:nvPr/>
          </p:nvGrpSpPr>
          <p:grpSpPr>
            <a:xfrm>
              <a:off x="355539" y="4153744"/>
              <a:ext cx="1513546" cy="309269"/>
              <a:chOff x="6563654" y="1929133"/>
              <a:chExt cx="1513546" cy="309269"/>
            </a:xfrm>
          </p:grpSpPr>
          <p:grpSp>
            <p:nvGrpSpPr>
              <p:cNvPr id="115" name="Group 113"/>
              <p:cNvGrpSpPr/>
              <p:nvPr/>
            </p:nvGrpSpPr>
            <p:grpSpPr>
              <a:xfrm>
                <a:off x="6563654" y="1929133"/>
                <a:ext cx="1511092" cy="309269"/>
                <a:chOff x="3352800" y="5376933"/>
                <a:chExt cx="2133600" cy="609602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953000" y="5410200"/>
                  <a:ext cx="533400" cy="5334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4419600" y="5410200"/>
                  <a:ext cx="533400" cy="5334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3886200" y="5410200"/>
                  <a:ext cx="533400" cy="5334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352800" y="5410201"/>
                  <a:ext cx="533400" cy="53339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cxnSp>
              <p:nvCxnSpPr>
                <p:cNvPr id="126" name="Straight Connector 125"/>
                <p:cNvCxnSpPr/>
                <p:nvPr/>
              </p:nvCxnSpPr>
              <p:spPr>
                <a:xfrm rot="5400000">
                  <a:off x="3053207" y="5681734"/>
                  <a:ext cx="609602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7699427" y="1947401"/>
                <a:ext cx="377773" cy="270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</a:t>
                </a:r>
                <a:r>
                  <a:rPr lang="en-US" sz="1400" baseline="-25000" dirty="0" smtClean="0"/>
                  <a:t>2</a:t>
                </a:r>
                <a:endParaRPr lang="en-US" sz="1400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321654" y="1947401"/>
                <a:ext cx="377773" cy="270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</a:t>
                </a:r>
                <a:r>
                  <a:rPr lang="en-US" sz="1400" baseline="-25000" dirty="0" smtClean="0"/>
                  <a:t>3</a:t>
                </a:r>
                <a:endParaRPr lang="en-US" sz="1400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43881" y="1947401"/>
                <a:ext cx="377773" cy="270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b</a:t>
                </a:r>
                <a:r>
                  <a:rPr lang="en-US" sz="1400" baseline="-25000" dirty="0" smtClean="0"/>
                  <a:t>4</a:t>
                </a:r>
                <a:endParaRPr lang="en-US" sz="1400" dirty="0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1814655" y="4155613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</a:t>
              </a:r>
              <a:r>
                <a:rPr lang="en-US" sz="1600" baseline="-25000" dirty="0" smtClean="0"/>
                <a:t>1 </a:t>
              </a:r>
              <a:r>
                <a:rPr lang="el-GR" sz="1600" dirty="0" smtClean="0"/>
                <a:t>ϵ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2743200" y="3790889"/>
            <a:ext cx="2438400" cy="936327"/>
            <a:chOff x="2743200" y="3790889"/>
            <a:chExt cx="2438400" cy="936327"/>
          </a:xfrm>
        </p:grpSpPr>
        <p:grpSp>
          <p:nvGrpSpPr>
            <p:cNvPr id="108" name="Group 107"/>
            <p:cNvGrpSpPr/>
            <p:nvPr/>
          </p:nvGrpSpPr>
          <p:grpSpPr>
            <a:xfrm>
              <a:off x="2743200" y="4322514"/>
              <a:ext cx="1174427" cy="173279"/>
              <a:chOff x="381000" y="4322514"/>
              <a:chExt cx="1174427" cy="173279"/>
            </a:xfrm>
          </p:grpSpPr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381000" y="4322514"/>
                <a:ext cx="587213" cy="173277"/>
                <a:chOff x="1298050" y="2590787"/>
                <a:chExt cx="609599" cy="304799"/>
              </a:xfrm>
            </p:grpSpPr>
            <p:sp>
              <p:nvSpPr>
                <p:cNvPr id="96" name="Rectangle 8"/>
                <p:cNvSpPr>
                  <a:spLocks noChangeArrowheads="1"/>
                </p:cNvSpPr>
                <p:nvPr/>
              </p:nvSpPr>
              <p:spPr bwMode="auto">
                <a:xfrm>
                  <a:off x="1298050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8"/>
                <p:cNvSpPr>
                  <a:spLocks noChangeArrowheads="1"/>
                </p:cNvSpPr>
                <p:nvPr/>
              </p:nvSpPr>
              <p:spPr bwMode="auto">
                <a:xfrm>
                  <a:off x="1450449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8"/>
                <p:cNvSpPr>
                  <a:spLocks noChangeArrowheads="1"/>
                </p:cNvSpPr>
                <p:nvPr/>
              </p:nvSpPr>
              <p:spPr bwMode="auto">
                <a:xfrm>
                  <a:off x="1602849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9" name="Rectangle 8"/>
                <p:cNvSpPr>
                  <a:spLocks noChangeArrowheads="1"/>
                </p:cNvSpPr>
                <p:nvPr/>
              </p:nvSpPr>
              <p:spPr bwMode="auto">
                <a:xfrm>
                  <a:off x="1755249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Group 68"/>
              <p:cNvGrpSpPr>
                <a:grpSpLocks/>
              </p:cNvGrpSpPr>
              <p:nvPr/>
            </p:nvGrpSpPr>
            <p:grpSpPr bwMode="auto">
              <a:xfrm>
                <a:off x="968213" y="4322516"/>
                <a:ext cx="587214" cy="173277"/>
                <a:chOff x="1298049" y="2590791"/>
                <a:chExt cx="609600" cy="304799"/>
              </a:xfrm>
            </p:grpSpPr>
            <p:sp>
              <p:nvSpPr>
                <p:cNvPr id="92" name="Rectangle 8"/>
                <p:cNvSpPr>
                  <a:spLocks noChangeArrowheads="1"/>
                </p:cNvSpPr>
                <p:nvPr/>
              </p:nvSpPr>
              <p:spPr bwMode="auto">
                <a:xfrm>
                  <a:off x="12980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8"/>
                <p:cNvSpPr>
                  <a:spLocks noChangeArrowheads="1"/>
                </p:cNvSpPr>
                <p:nvPr/>
              </p:nvSpPr>
              <p:spPr bwMode="auto">
                <a:xfrm>
                  <a:off x="14504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8"/>
                <p:cNvSpPr>
                  <a:spLocks noChangeArrowheads="1"/>
                </p:cNvSpPr>
                <p:nvPr/>
              </p:nvSpPr>
              <p:spPr bwMode="auto">
                <a:xfrm>
                  <a:off x="16028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8"/>
                <p:cNvSpPr>
                  <a:spLocks noChangeArrowheads="1"/>
                </p:cNvSpPr>
                <p:nvPr/>
              </p:nvSpPr>
              <p:spPr bwMode="auto">
                <a:xfrm>
                  <a:off x="17552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4007172" y="4322516"/>
              <a:ext cx="1174426" cy="173277"/>
              <a:chOff x="2864174" y="4322516"/>
              <a:chExt cx="1174426" cy="173277"/>
            </a:xfrm>
          </p:grpSpPr>
          <p:grpSp>
            <p:nvGrpSpPr>
              <p:cNvPr id="33" name="Group 83"/>
              <p:cNvGrpSpPr>
                <a:grpSpLocks/>
              </p:cNvGrpSpPr>
              <p:nvPr/>
            </p:nvGrpSpPr>
            <p:grpSpPr bwMode="auto">
              <a:xfrm>
                <a:off x="2864174" y="4322516"/>
                <a:ext cx="587214" cy="173277"/>
                <a:chOff x="1437490" y="2590791"/>
                <a:chExt cx="609600" cy="304799"/>
              </a:xfrm>
            </p:grpSpPr>
            <p:sp>
              <p:nvSpPr>
                <p:cNvPr id="80" name="Rectangle 8"/>
                <p:cNvSpPr>
                  <a:spLocks noChangeArrowheads="1"/>
                </p:cNvSpPr>
                <p:nvPr/>
              </p:nvSpPr>
              <p:spPr bwMode="auto">
                <a:xfrm>
                  <a:off x="14374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"/>
                <p:cNvSpPr>
                  <a:spLocks noChangeArrowheads="1"/>
                </p:cNvSpPr>
                <p:nvPr/>
              </p:nvSpPr>
              <p:spPr bwMode="auto">
                <a:xfrm>
                  <a:off x="15898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"/>
                <p:cNvSpPr>
                  <a:spLocks noChangeArrowheads="1"/>
                </p:cNvSpPr>
                <p:nvPr/>
              </p:nvSpPr>
              <p:spPr bwMode="auto">
                <a:xfrm>
                  <a:off x="1742291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" name="Rectangle 8"/>
                <p:cNvSpPr>
                  <a:spLocks noChangeArrowheads="1"/>
                </p:cNvSpPr>
                <p:nvPr/>
              </p:nvSpPr>
              <p:spPr bwMode="auto">
                <a:xfrm>
                  <a:off x="18946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Group 88"/>
              <p:cNvGrpSpPr>
                <a:grpSpLocks/>
              </p:cNvGrpSpPr>
              <p:nvPr/>
            </p:nvGrpSpPr>
            <p:grpSpPr bwMode="auto">
              <a:xfrm>
                <a:off x="3451387" y="4322516"/>
                <a:ext cx="587213" cy="173277"/>
                <a:chOff x="1437490" y="2590791"/>
                <a:chExt cx="609599" cy="304799"/>
              </a:xfrm>
            </p:grpSpPr>
            <p:sp>
              <p:nvSpPr>
                <p:cNvPr id="76" name="Rectangle 8"/>
                <p:cNvSpPr>
                  <a:spLocks noChangeArrowheads="1"/>
                </p:cNvSpPr>
                <p:nvPr/>
              </p:nvSpPr>
              <p:spPr bwMode="auto">
                <a:xfrm>
                  <a:off x="14374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8"/>
                <p:cNvSpPr>
                  <a:spLocks noChangeArrowheads="1"/>
                </p:cNvSpPr>
                <p:nvPr/>
              </p:nvSpPr>
              <p:spPr bwMode="auto">
                <a:xfrm>
                  <a:off x="15898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8"/>
                <p:cNvSpPr>
                  <a:spLocks noChangeArrowheads="1"/>
                </p:cNvSpPr>
                <p:nvPr/>
              </p:nvSpPr>
              <p:spPr bwMode="auto">
                <a:xfrm>
                  <a:off x="17422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Rectangle 8"/>
                <p:cNvSpPr>
                  <a:spLocks noChangeArrowheads="1"/>
                </p:cNvSpPr>
                <p:nvPr/>
              </p:nvSpPr>
              <p:spPr bwMode="auto">
                <a:xfrm>
                  <a:off x="189468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9" name="Group 76"/>
            <p:cNvGrpSpPr/>
            <p:nvPr/>
          </p:nvGrpSpPr>
          <p:grpSpPr>
            <a:xfrm>
              <a:off x="3429004" y="3790889"/>
              <a:ext cx="1238784" cy="531627"/>
              <a:chOff x="5685064" y="4741661"/>
              <a:chExt cx="1522670" cy="623932"/>
            </a:xfrm>
          </p:grpSpPr>
          <p:cxnSp>
            <p:nvCxnSpPr>
              <p:cNvPr id="62" name="Curved Connector 61"/>
              <p:cNvCxnSpPr>
                <a:stCxn id="66" idx="2"/>
                <a:endCxn id="94" idx="0"/>
              </p:cNvCxnSpPr>
              <p:nvPr/>
            </p:nvCxnSpPr>
            <p:spPr>
              <a:xfrm>
                <a:off x="5831179" y="5106538"/>
                <a:ext cx="183822" cy="2590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68" idx="2"/>
                <a:endCxn id="76" idx="0"/>
              </p:cNvCxnSpPr>
              <p:nvPr/>
            </p:nvCxnSpPr>
            <p:spPr>
              <a:xfrm>
                <a:off x="6943880" y="5106538"/>
                <a:ext cx="263854" cy="2590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45"/>
              <p:cNvGrpSpPr/>
              <p:nvPr/>
            </p:nvGrpSpPr>
            <p:grpSpPr>
              <a:xfrm>
                <a:off x="5685064" y="4741661"/>
                <a:ext cx="1404935" cy="469581"/>
                <a:chOff x="3170464" y="2836661"/>
                <a:chExt cx="1404935" cy="469581"/>
              </a:xfrm>
            </p:grpSpPr>
            <p:sp>
              <p:nvSpPr>
                <p:cNvPr id="66" name="TextBox 5"/>
                <p:cNvSpPr txBox="1"/>
                <p:nvPr/>
              </p:nvSpPr>
              <p:spPr>
                <a:xfrm>
                  <a:off x="3170464" y="2836661"/>
                  <a:ext cx="292227" cy="364877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144" tIns="0" rIns="9144" bIns="0" rtlCol="0">
                  <a:spAutoFit/>
                </a:bodyPr>
                <a:lstStyle/>
                <a:p>
                  <a:r>
                    <a:rPr lang="en-US" sz="2000" dirty="0" smtClean="0"/>
                    <a:t>h</a:t>
                  </a:r>
                  <a:r>
                    <a:rPr lang="en-US" sz="2000" baseline="-25000" dirty="0" smtClean="0"/>
                    <a:t>1</a:t>
                  </a:r>
                  <a:endParaRPr lang="en-US" sz="2000" i="1" baseline="30000" dirty="0"/>
                </a:p>
              </p:txBody>
            </p:sp>
            <p:sp>
              <p:nvSpPr>
                <p:cNvPr id="68" name="TextBox 5"/>
                <p:cNvSpPr txBox="1"/>
                <p:nvPr/>
              </p:nvSpPr>
              <p:spPr>
                <a:xfrm>
                  <a:off x="4283172" y="2836661"/>
                  <a:ext cx="292227" cy="364877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9144" tIns="0" rIns="9144" bIns="0" rtlCol="0">
                  <a:spAutoFit/>
                </a:bodyPr>
                <a:lstStyle/>
                <a:p>
                  <a:r>
                    <a:rPr lang="en-US" sz="2000" dirty="0" err="1" smtClean="0"/>
                    <a:t>h</a:t>
                  </a:r>
                  <a:r>
                    <a:rPr lang="en-US" sz="2000" baseline="-25000" dirty="0" err="1" smtClean="0"/>
                    <a:t>k</a:t>
                  </a:r>
                  <a:endParaRPr lang="en-US" sz="2000" i="1" baseline="300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734520" y="2836661"/>
                  <a:ext cx="239438" cy="469581"/>
                </a:xfrm>
                <a:prstGeom prst="rect">
                  <a:avLst/>
                </a:prstGeom>
                <a:noFill/>
              </p:spPr>
              <p:txBody>
                <a:bodyPr wrap="none" lIns="9144" rIns="9144" rtlCol="0">
                  <a:spAutoFit/>
                </a:bodyPr>
                <a:lstStyle/>
                <a:p>
                  <a:r>
                    <a:rPr lang="en-US" sz="2000" dirty="0" smtClean="0"/>
                    <a:t>…</a:t>
                  </a:r>
                  <a:endParaRPr lang="en-US" sz="2000" dirty="0"/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2743202" y="4553937"/>
              <a:ext cx="1174427" cy="173279"/>
              <a:chOff x="381000" y="4322514"/>
              <a:chExt cx="1174427" cy="173279"/>
            </a:xfrm>
          </p:grpSpPr>
          <p:grpSp>
            <p:nvGrpSpPr>
              <p:cNvPr id="163" name="Group 67"/>
              <p:cNvGrpSpPr>
                <a:grpSpLocks/>
              </p:cNvGrpSpPr>
              <p:nvPr/>
            </p:nvGrpSpPr>
            <p:grpSpPr bwMode="auto">
              <a:xfrm>
                <a:off x="381000" y="4322514"/>
                <a:ext cx="587213" cy="173277"/>
                <a:chOff x="1298050" y="2590787"/>
                <a:chExt cx="609599" cy="304799"/>
              </a:xfrm>
            </p:grpSpPr>
            <p:sp>
              <p:nvSpPr>
                <p:cNvPr id="169" name="Rectangle 8"/>
                <p:cNvSpPr>
                  <a:spLocks noChangeArrowheads="1"/>
                </p:cNvSpPr>
                <p:nvPr/>
              </p:nvSpPr>
              <p:spPr bwMode="auto">
                <a:xfrm>
                  <a:off x="1298050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8"/>
                <p:cNvSpPr>
                  <a:spLocks noChangeArrowheads="1"/>
                </p:cNvSpPr>
                <p:nvPr/>
              </p:nvSpPr>
              <p:spPr bwMode="auto">
                <a:xfrm>
                  <a:off x="1450449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8"/>
                <p:cNvSpPr>
                  <a:spLocks noChangeArrowheads="1"/>
                </p:cNvSpPr>
                <p:nvPr/>
              </p:nvSpPr>
              <p:spPr bwMode="auto">
                <a:xfrm>
                  <a:off x="1602849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2" name="Rectangle 8"/>
                <p:cNvSpPr>
                  <a:spLocks noChangeArrowheads="1"/>
                </p:cNvSpPr>
                <p:nvPr/>
              </p:nvSpPr>
              <p:spPr bwMode="auto">
                <a:xfrm>
                  <a:off x="1755249" y="2590787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4" name="Group 68"/>
              <p:cNvGrpSpPr>
                <a:grpSpLocks/>
              </p:cNvGrpSpPr>
              <p:nvPr/>
            </p:nvGrpSpPr>
            <p:grpSpPr bwMode="auto">
              <a:xfrm>
                <a:off x="968213" y="4322516"/>
                <a:ext cx="587214" cy="173277"/>
                <a:chOff x="1298049" y="2590791"/>
                <a:chExt cx="609600" cy="304799"/>
              </a:xfrm>
            </p:grpSpPr>
            <p:sp>
              <p:nvSpPr>
                <p:cNvPr id="165" name="Rectangle 8"/>
                <p:cNvSpPr>
                  <a:spLocks noChangeArrowheads="1"/>
                </p:cNvSpPr>
                <p:nvPr/>
              </p:nvSpPr>
              <p:spPr bwMode="auto">
                <a:xfrm>
                  <a:off x="12980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Rectangle 8"/>
                <p:cNvSpPr>
                  <a:spLocks noChangeArrowheads="1"/>
                </p:cNvSpPr>
                <p:nvPr/>
              </p:nvSpPr>
              <p:spPr bwMode="auto">
                <a:xfrm>
                  <a:off x="14504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Rectangle 8"/>
                <p:cNvSpPr>
                  <a:spLocks noChangeArrowheads="1"/>
                </p:cNvSpPr>
                <p:nvPr/>
              </p:nvSpPr>
              <p:spPr bwMode="auto">
                <a:xfrm>
                  <a:off x="16028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Rectangle 8"/>
                <p:cNvSpPr>
                  <a:spLocks noChangeArrowheads="1"/>
                </p:cNvSpPr>
                <p:nvPr/>
              </p:nvSpPr>
              <p:spPr bwMode="auto">
                <a:xfrm>
                  <a:off x="175524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3" name="Group 172"/>
            <p:cNvGrpSpPr/>
            <p:nvPr/>
          </p:nvGrpSpPr>
          <p:grpSpPr>
            <a:xfrm>
              <a:off x="4007174" y="4552530"/>
              <a:ext cx="1174426" cy="173277"/>
              <a:chOff x="2864174" y="4322516"/>
              <a:chExt cx="1174426" cy="173277"/>
            </a:xfrm>
          </p:grpSpPr>
          <p:grpSp>
            <p:nvGrpSpPr>
              <p:cNvPr id="174" name="Group 83"/>
              <p:cNvGrpSpPr>
                <a:grpSpLocks/>
              </p:cNvGrpSpPr>
              <p:nvPr/>
            </p:nvGrpSpPr>
            <p:grpSpPr bwMode="auto">
              <a:xfrm>
                <a:off x="2864174" y="4322516"/>
                <a:ext cx="587214" cy="173277"/>
                <a:chOff x="1437490" y="2590791"/>
                <a:chExt cx="609600" cy="304799"/>
              </a:xfrm>
            </p:grpSpPr>
            <p:sp>
              <p:nvSpPr>
                <p:cNvPr id="180" name="Rectangle 8"/>
                <p:cNvSpPr>
                  <a:spLocks noChangeArrowheads="1"/>
                </p:cNvSpPr>
                <p:nvPr/>
              </p:nvSpPr>
              <p:spPr bwMode="auto">
                <a:xfrm>
                  <a:off x="14374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8"/>
                <p:cNvSpPr>
                  <a:spLocks noChangeArrowheads="1"/>
                </p:cNvSpPr>
                <p:nvPr/>
              </p:nvSpPr>
              <p:spPr bwMode="auto">
                <a:xfrm>
                  <a:off x="15898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Rectangle 8"/>
                <p:cNvSpPr>
                  <a:spLocks noChangeArrowheads="1"/>
                </p:cNvSpPr>
                <p:nvPr/>
              </p:nvSpPr>
              <p:spPr bwMode="auto">
                <a:xfrm>
                  <a:off x="1742291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3" name="Rectangle 8"/>
                <p:cNvSpPr>
                  <a:spLocks noChangeArrowheads="1"/>
                </p:cNvSpPr>
                <p:nvPr/>
              </p:nvSpPr>
              <p:spPr bwMode="auto">
                <a:xfrm>
                  <a:off x="18946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5" name="Group 88"/>
              <p:cNvGrpSpPr>
                <a:grpSpLocks/>
              </p:cNvGrpSpPr>
              <p:nvPr/>
            </p:nvGrpSpPr>
            <p:grpSpPr bwMode="auto">
              <a:xfrm>
                <a:off x="3451387" y="4322516"/>
                <a:ext cx="587213" cy="173277"/>
                <a:chOff x="1437490" y="2590791"/>
                <a:chExt cx="609599" cy="304799"/>
              </a:xfrm>
            </p:grpSpPr>
            <p:sp>
              <p:nvSpPr>
                <p:cNvPr id="176" name="Rectangle 8"/>
                <p:cNvSpPr>
                  <a:spLocks noChangeArrowheads="1"/>
                </p:cNvSpPr>
                <p:nvPr/>
              </p:nvSpPr>
              <p:spPr bwMode="auto">
                <a:xfrm>
                  <a:off x="14374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Rectangle 8"/>
                <p:cNvSpPr>
                  <a:spLocks noChangeArrowheads="1"/>
                </p:cNvSpPr>
                <p:nvPr/>
              </p:nvSpPr>
              <p:spPr bwMode="auto">
                <a:xfrm>
                  <a:off x="15898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8"/>
                <p:cNvSpPr>
                  <a:spLocks noChangeArrowheads="1"/>
                </p:cNvSpPr>
                <p:nvPr/>
              </p:nvSpPr>
              <p:spPr bwMode="auto">
                <a:xfrm>
                  <a:off x="1742290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9" name="Rectangle 8"/>
                <p:cNvSpPr>
                  <a:spLocks noChangeArrowheads="1"/>
                </p:cNvSpPr>
                <p:nvPr/>
              </p:nvSpPr>
              <p:spPr bwMode="auto">
                <a:xfrm>
                  <a:off x="1894689" y="2590791"/>
                  <a:ext cx="152400" cy="304799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06" name="Group 205"/>
          <p:cNvGrpSpPr/>
          <p:nvPr/>
        </p:nvGrpSpPr>
        <p:grpSpPr>
          <a:xfrm>
            <a:off x="5715000" y="3790889"/>
            <a:ext cx="2429933" cy="934919"/>
            <a:chOff x="5715000" y="3790889"/>
            <a:chExt cx="2429933" cy="934919"/>
          </a:xfrm>
        </p:grpSpPr>
        <p:grpSp>
          <p:nvGrpSpPr>
            <p:cNvPr id="105" name="Group 104"/>
            <p:cNvGrpSpPr/>
            <p:nvPr/>
          </p:nvGrpSpPr>
          <p:grpSpPr>
            <a:xfrm>
              <a:off x="5715000" y="4322520"/>
              <a:ext cx="2429933" cy="173279"/>
              <a:chOff x="6409267" y="4322520"/>
              <a:chExt cx="2429933" cy="173279"/>
            </a:xfrm>
          </p:grpSpPr>
          <p:grpSp>
            <p:nvGrpSpPr>
              <p:cNvPr id="8" name="Group 67"/>
              <p:cNvGrpSpPr>
                <a:grpSpLocks/>
              </p:cNvGrpSpPr>
              <p:nvPr/>
            </p:nvGrpSpPr>
            <p:grpSpPr bwMode="auto">
              <a:xfrm>
                <a:off x="6409267" y="4322520"/>
                <a:ext cx="607483" cy="173279"/>
                <a:chOff x="1371600" y="2590800"/>
                <a:chExt cx="609600" cy="304800"/>
              </a:xfrm>
            </p:grpSpPr>
            <p:sp>
              <p:nvSpPr>
                <p:cNvPr id="55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Group 68"/>
              <p:cNvGrpSpPr>
                <a:grpSpLocks/>
              </p:cNvGrpSpPr>
              <p:nvPr/>
            </p:nvGrpSpPr>
            <p:grpSpPr bwMode="auto">
              <a:xfrm>
                <a:off x="7016750" y="4322520"/>
                <a:ext cx="607483" cy="173279"/>
                <a:chOff x="1371600" y="2590800"/>
                <a:chExt cx="609600" cy="304800"/>
              </a:xfrm>
            </p:grpSpPr>
            <p:sp>
              <p:nvSpPr>
                <p:cNvPr id="51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Group 73"/>
              <p:cNvGrpSpPr>
                <a:grpSpLocks/>
              </p:cNvGrpSpPr>
              <p:nvPr/>
            </p:nvGrpSpPr>
            <p:grpSpPr bwMode="auto">
              <a:xfrm>
                <a:off x="7624233" y="4322520"/>
                <a:ext cx="607483" cy="173279"/>
                <a:chOff x="1371600" y="2590800"/>
                <a:chExt cx="609600" cy="304800"/>
              </a:xfrm>
            </p:grpSpPr>
            <p:sp>
              <p:nvSpPr>
                <p:cNvPr id="47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78"/>
              <p:cNvGrpSpPr>
                <a:grpSpLocks/>
              </p:cNvGrpSpPr>
              <p:nvPr/>
            </p:nvGrpSpPr>
            <p:grpSpPr bwMode="auto">
              <a:xfrm>
                <a:off x="8231717" y="4322520"/>
                <a:ext cx="607483" cy="173279"/>
                <a:chOff x="1371600" y="2590800"/>
                <a:chExt cx="609600" cy="304800"/>
              </a:xfrm>
            </p:grpSpPr>
            <p:sp>
              <p:nvSpPr>
                <p:cNvPr id="43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76"/>
            <p:cNvGrpSpPr/>
            <p:nvPr/>
          </p:nvGrpSpPr>
          <p:grpSpPr>
            <a:xfrm>
              <a:off x="6420464" y="3790889"/>
              <a:ext cx="1199537" cy="531631"/>
              <a:chOff x="5562600" y="4741662"/>
              <a:chExt cx="1425234" cy="623934"/>
            </a:xfrm>
          </p:grpSpPr>
          <p:cxnSp>
            <p:nvCxnSpPr>
              <p:cNvPr id="21" name="Curved Connector 61"/>
              <p:cNvCxnSpPr>
                <a:stCxn id="25" idx="2"/>
                <a:endCxn id="49" idx="0"/>
              </p:cNvCxnSpPr>
              <p:nvPr/>
            </p:nvCxnSpPr>
            <p:spPr>
              <a:xfrm>
                <a:off x="5704989" y="5102876"/>
                <a:ext cx="1004630" cy="2627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27" idx="2"/>
                <a:endCxn id="53" idx="0"/>
              </p:cNvCxnSpPr>
              <p:nvPr/>
            </p:nvCxnSpPr>
            <p:spPr>
              <a:xfrm flipH="1">
                <a:off x="5987837" y="5102876"/>
                <a:ext cx="863323" cy="2627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45"/>
              <p:cNvGrpSpPr/>
              <p:nvPr/>
            </p:nvGrpSpPr>
            <p:grpSpPr>
              <a:xfrm>
                <a:off x="5562600" y="4741662"/>
                <a:ext cx="1425234" cy="469578"/>
                <a:chOff x="3048000" y="2836662"/>
                <a:chExt cx="1425234" cy="469578"/>
              </a:xfrm>
            </p:grpSpPr>
            <p:sp>
              <p:nvSpPr>
                <p:cNvPr id="25" name="TextBox 5"/>
                <p:cNvSpPr txBox="1"/>
                <p:nvPr/>
              </p:nvSpPr>
              <p:spPr>
                <a:xfrm>
                  <a:off x="3048000" y="2836662"/>
                  <a:ext cx="284778" cy="36121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9144" tIns="0" rIns="9144" bIns="0" rtlCol="0">
                  <a:spAutoFit/>
                </a:bodyPr>
                <a:lstStyle/>
                <a:p>
                  <a:r>
                    <a:rPr lang="en-US" sz="2000" dirty="0" smtClean="0"/>
                    <a:t>h</a:t>
                  </a:r>
                  <a:r>
                    <a:rPr lang="en-US" sz="2000" baseline="-25000" dirty="0" smtClean="0"/>
                    <a:t>1</a:t>
                  </a:r>
                  <a:endParaRPr lang="en-US" sz="2000" i="1" baseline="30000" dirty="0"/>
                </a:p>
              </p:txBody>
            </p:sp>
            <p:sp>
              <p:nvSpPr>
                <p:cNvPr id="27" name="TextBox 5"/>
                <p:cNvSpPr txBox="1"/>
                <p:nvPr/>
              </p:nvSpPr>
              <p:spPr>
                <a:xfrm>
                  <a:off x="4199884" y="2836662"/>
                  <a:ext cx="273350" cy="36121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9144" tIns="0" rIns="9144" bIns="0" rtlCol="0">
                  <a:spAutoFit/>
                </a:bodyPr>
                <a:lstStyle/>
                <a:p>
                  <a:r>
                    <a:rPr lang="en-US" sz="2000" dirty="0" err="1" smtClean="0"/>
                    <a:t>h</a:t>
                  </a:r>
                  <a:r>
                    <a:rPr lang="en-US" sz="2000" baseline="-25000" dirty="0" err="1" smtClean="0"/>
                    <a:t>k</a:t>
                  </a:r>
                  <a:endParaRPr lang="en-US" sz="2000" i="1" baseline="30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651230" y="2836662"/>
                  <a:ext cx="231449" cy="469578"/>
                </a:xfrm>
                <a:prstGeom prst="rect">
                  <a:avLst/>
                </a:prstGeom>
                <a:noFill/>
              </p:spPr>
              <p:txBody>
                <a:bodyPr wrap="none" lIns="9144" rIns="9144" rtlCol="0">
                  <a:spAutoFit/>
                </a:bodyPr>
                <a:lstStyle/>
                <a:p>
                  <a:r>
                    <a:rPr lang="en-US" sz="2000" dirty="0" smtClean="0"/>
                    <a:t>…</a:t>
                  </a:r>
                  <a:endParaRPr lang="en-US" sz="2000" dirty="0"/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5715000" y="4552529"/>
              <a:ext cx="2429933" cy="173279"/>
              <a:chOff x="6409267" y="4322520"/>
              <a:chExt cx="2429933" cy="173279"/>
            </a:xfrm>
          </p:grpSpPr>
          <p:grpSp>
            <p:nvGrpSpPr>
              <p:cNvPr id="185" name="Group 67"/>
              <p:cNvGrpSpPr>
                <a:grpSpLocks/>
              </p:cNvGrpSpPr>
              <p:nvPr/>
            </p:nvGrpSpPr>
            <p:grpSpPr bwMode="auto">
              <a:xfrm>
                <a:off x="6409267" y="4322520"/>
                <a:ext cx="607483" cy="173279"/>
                <a:chOff x="1371600" y="2590800"/>
                <a:chExt cx="609600" cy="304800"/>
              </a:xfrm>
            </p:grpSpPr>
            <p:sp>
              <p:nvSpPr>
                <p:cNvPr id="201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4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6" name="Group 68"/>
              <p:cNvGrpSpPr>
                <a:grpSpLocks/>
              </p:cNvGrpSpPr>
              <p:nvPr/>
            </p:nvGrpSpPr>
            <p:grpSpPr bwMode="auto">
              <a:xfrm>
                <a:off x="7016750" y="4322520"/>
                <a:ext cx="607483" cy="173279"/>
                <a:chOff x="1371600" y="2590800"/>
                <a:chExt cx="609600" cy="304800"/>
              </a:xfrm>
            </p:grpSpPr>
            <p:sp>
              <p:nvSpPr>
                <p:cNvPr id="197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7" name="Group 73"/>
              <p:cNvGrpSpPr>
                <a:grpSpLocks/>
              </p:cNvGrpSpPr>
              <p:nvPr/>
            </p:nvGrpSpPr>
            <p:grpSpPr bwMode="auto">
              <a:xfrm>
                <a:off x="7624233" y="4322520"/>
                <a:ext cx="607483" cy="173279"/>
                <a:chOff x="1371600" y="2590800"/>
                <a:chExt cx="609600" cy="304800"/>
              </a:xfrm>
            </p:grpSpPr>
            <p:sp>
              <p:nvSpPr>
                <p:cNvPr id="193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6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8" name="Group 78"/>
              <p:cNvGrpSpPr>
                <a:grpSpLocks/>
              </p:cNvGrpSpPr>
              <p:nvPr/>
            </p:nvGrpSpPr>
            <p:grpSpPr bwMode="auto">
              <a:xfrm>
                <a:off x="8231717" y="4322520"/>
                <a:ext cx="607483" cy="173279"/>
                <a:chOff x="1371600" y="2590800"/>
                <a:chExt cx="609600" cy="304800"/>
              </a:xfrm>
            </p:grpSpPr>
            <p:sp>
              <p:nvSpPr>
                <p:cNvPr id="189" name="Rectangle 8"/>
                <p:cNvSpPr>
                  <a:spLocks noChangeArrowheads="1"/>
                </p:cNvSpPr>
                <p:nvPr/>
              </p:nvSpPr>
              <p:spPr bwMode="auto">
                <a:xfrm>
                  <a:off x="13716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8"/>
                <p:cNvSpPr>
                  <a:spLocks noChangeArrowheads="1"/>
                </p:cNvSpPr>
                <p:nvPr/>
              </p:nvSpPr>
              <p:spPr bwMode="auto">
                <a:xfrm>
                  <a:off x="15240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Rectangle 8"/>
                <p:cNvSpPr>
                  <a:spLocks noChangeArrowheads="1"/>
                </p:cNvSpPr>
                <p:nvPr/>
              </p:nvSpPr>
              <p:spPr bwMode="auto">
                <a:xfrm>
                  <a:off x="16764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2" name="Rectangle 8"/>
                <p:cNvSpPr>
                  <a:spLocks noChangeArrowheads="1"/>
                </p:cNvSpPr>
                <p:nvPr/>
              </p:nvSpPr>
              <p:spPr bwMode="auto">
                <a:xfrm>
                  <a:off x="1828800" y="2590800"/>
                  <a:ext cx="152400" cy="3048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81631" tIns="40816" rIns="81631" bIns="40816" anchor="ctr"/>
                <a:lstStyle/>
                <a:p>
                  <a:pPr algn="ctr" defTabSz="414338" hangingPunct="0">
                    <a:lnSpc>
                      <a:spcPct val="95000"/>
                    </a:lnSpc>
                    <a:buClr>
                      <a:srgbClr val="000000"/>
                    </a:buClr>
                    <a:buSzPct val="45000"/>
                    <a:buFont typeface="Wingdings" pitchFamily="2" charset="2"/>
                    <a:buNone/>
                    <a:tabLst>
                      <a:tab pos="0" algn="l"/>
                      <a:tab pos="414338" algn="l"/>
                      <a:tab pos="828675" algn="l"/>
                      <a:tab pos="1244600" algn="l"/>
                      <a:tab pos="1658938" algn="l"/>
                      <a:tab pos="2073275" algn="l"/>
                      <a:tab pos="2487613" algn="l"/>
                      <a:tab pos="2903538" algn="l"/>
                      <a:tab pos="3317875" algn="l"/>
                      <a:tab pos="3732213" algn="l"/>
                      <a:tab pos="4146550" algn="l"/>
                      <a:tab pos="4562475" algn="l"/>
                      <a:tab pos="4976813" algn="l"/>
                      <a:tab pos="5389563" algn="l"/>
                      <a:tab pos="5805488" algn="l"/>
                      <a:tab pos="6221413" algn="l"/>
                      <a:tab pos="6635750" algn="l"/>
                      <a:tab pos="7048500" algn="l"/>
                      <a:tab pos="7462838" algn="l"/>
                      <a:tab pos="7880350" algn="l"/>
                      <a:tab pos="8294688" algn="l"/>
                    </a:tabLst>
                  </a:pPr>
                  <a:endParaRPr lang="en-GB" sz="1600" b="1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61" name="Rectangle 160"/>
          <p:cNvSpPr/>
          <p:nvPr/>
        </p:nvSpPr>
        <p:spPr>
          <a:xfrm>
            <a:off x="5235222" y="2209800"/>
            <a:ext cx="29718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 animBg="1"/>
      <p:bldP spid="1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cap="none" dirty="0" smtClean="0"/>
              <a:t>Can we compromise? </a:t>
            </a:r>
            <a:br>
              <a:rPr lang="en-US" cap="none" dirty="0" smtClean="0"/>
            </a:br>
            <a:r>
              <a:rPr lang="en-US" cap="none" dirty="0" smtClean="0"/>
              <a:t>A new Bloom filter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Bloom Filters </a:t>
            </a:r>
            <a:r>
              <a:rPr lang="en-US" smtClean="0"/>
              <a:t>for Null-Intersection 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Batch-of-Bloom-filters (</a:t>
            </a:r>
            <a:r>
              <a:rPr lang="en-US" dirty="0" err="1" smtClean="0"/>
              <a:t>BoB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9" name="TextBox 66"/>
          <p:cNvSpPr txBox="1">
            <a:spLocks noChangeArrowheads="1"/>
          </p:cNvSpPr>
          <p:nvPr/>
        </p:nvSpPr>
        <p:spPr bwMode="auto">
          <a:xfrm>
            <a:off x="5446712" y="3101467"/>
            <a:ext cx="5302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rIns="9144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51" name="TextBox 1"/>
          <p:cNvSpPr txBox="1">
            <a:spLocks noChangeArrowheads="1"/>
          </p:cNvSpPr>
          <p:nvPr/>
        </p:nvSpPr>
        <p:spPr bwMode="auto">
          <a:xfrm>
            <a:off x="2930134" y="1915378"/>
            <a:ext cx="27026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0">
            <a:spAutoFit/>
          </a:bodyPr>
          <a:lstStyle/>
          <a:p>
            <a:pPr algn="r"/>
            <a:r>
              <a:rPr lang="en-US" sz="3200" i="1" dirty="0" smtClean="0"/>
              <a:t>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Arrow Connector 57"/>
          <p:cNvCxnSpPr>
            <a:stCxn id="51" idx="3"/>
            <a:endCxn id="63" idx="2"/>
          </p:cNvCxnSpPr>
          <p:nvPr/>
        </p:nvCxnSpPr>
        <p:spPr bwMode="auto">
          <a:xfrm>
            <a:off x="3200400" y="2161600"/>
            <a:ext cx="674687" cy="6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875087" y="1828292"/>
            <a:ext cx="819150" cy="666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3200" dirty="0" err="1"/>
              <a:t>h</a:t>
            </a:r>
            <a:r>
              <a:rPr lang="en-US" sz="3200" baseline="-25000" dirty="0" err="1"/>
              <a:t>pre</a:t>
            </a:r>
            <a:endParaRPr lang="en-US" sz="3200" i="1" baseline="30000" dirty="0"/>
          </a:p>
        </p:txBody>
      </p:sp>
      <p:cxnSp>
        <p:nvCxnSpPr>
          <p:cNvPr id="64" name="Straight Arrow Connector 63"/>
          <p:cNvCxnSpPr>
            <a:stCxn id="63" idx="4"/>
          </p:cNvCxnSpPr>
          <p:nvPr/>
        </p:nvCxnSpPr>
        <p:spPr bwMode="auto">
          <a:xfrm rot="5400000">
            <a:off x="4038600" y="2737929"/>
            <a:ext cx="488950" cy="317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</p:cNvCxnSpPr>
          <p:nvPr/>
        </p:nvCxnSpPr>
        <p:spPr bwMode="auto">
          <a:xfrm rot="5400000">
            <a:off x="2691606" y="1679861"/>
            <a:ext cx="587375" cy="20208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5"/>
            <a:endCxn id="69" idx="1"/>
          </p:cNvCxnSpPr>
          <p:nvPr/>
        </p:nvCxnSpPr>
        <p:spPr bwMode="auto">
          <a:xfrm rot="16200000" flipH="1">
            <a:off x="5619513" y="1352161"/>
            <a:ext cx="264490" cy="235496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1"/>
          <p:cNvSpPr txBox="1">
            <a:spLocks noChangeArrowheads="1"/>
          </p:cNvSpPr>
          <p:nvPr/>
        </p:nvSpPr>
        <p:spPr bwMode="auto">
          <a:xfrm>
            <a:off x="6929241" y="2415667"/>
            <a:ext cx="2702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0">
            <a:spAutoFit/>
          </a:bodyPr>
          <a:lstStyle/>
          <a:p>
            <a:pPr algn="ctr"/>
            <a:r>
              <a:rPr lang="en-US" sz="3200" i="1" dirty="0" smtClean="0"/>
              <a:t>x</a:t>
            </a:r>
            <a:endParaRPr lang="en-US" sz="3200" i="1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873125" y="2831592"/>
            <a:ext cx="2241550" cy="1435100"/>
            <a:chOff x="873125" y="2222500"/>
            <a:chExt cx="2241550" cy="1435100"/>
          </a:xfrm>
        </p:grpSpPr>
        <p:grpSp>
          <p:nvGrpSpPr>
            <p:cNvPr id="15" name="Group 101"/>
            <p:cNvGrpSpPr>
              <a:grpSpLocks/>
            </p:cNvGrpSpPr>
            <p:nvPr/>
          </p:nvGrpSpPr>
          <p:grpSpPr bwMode="auto">
            <a:xfrm>
              <a:off x="898525" y="3263900"/>
              <a:ext cx="914400" cy="228600"/>
              <a:chOff x="1766887" y="2413000"/>
              <a:chExt cx="914400" cy="228600"/>
            </a:xfrm>
          </p:grpSpPr>
          <p:sp>
            <p:nvSpPr>
              <p:cNvPr id="141" name="Rectangle 140"/>
              <p:cNvSpPr/>
              <p:nvPr/>
            </p:nvSpPr>
            <p:spPr bwMode="auto">
              <a:xfrm>
                <a:off x="17668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 bwMode="auto">
              <a:xfrm>
                <a:off x="19954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22240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24526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6" name="Group 110"/>
            <p:cNvGrpSpPr>
              <a:grpSpLocks/>
            </p:cNvGrpSpPr>
            <p:nvPr/>
          </p:nvGrpSpPr>
          <p:grpSpPr bwMode="auto">
            <a:xfrm>
              <a:off x="2179637" y="3263900"/>
              <a:ext cx="914400" cy="228600"/>
              <a:chOff x="3200792" y="2413000"/>
              <a:chExt cx="914400" cy="22860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34293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32007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36579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38865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1811337" y="3048000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071562" y="2493963"/>
              <a:ext cx="566738" cy="56673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800" dirty="0"/>
                <a:t>h</a:t>
              </a:r>
              <a:r>
                <a:rPr lang="en-US" sz="2800" baseline="-25000" dirty="0"/>
                <a:t>1</a:t>
              </a:r>
              <a:endParaRPr lang="en-US" sz="2800" i="1" baseline="300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354262" y="2493963"/>
              <a:ext cx="566738" cy="56673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800" dirty="0" err="1"/>
                <a:t>h</a:t>
              </a:r>
              <a:r>
                <a:rPr lang="en-US" sz="2800" baseline="-25000" dirty="0" err="1"/>
                <a:t>k</a:t>
              </a:r>
              <a:endParaRPr lang="en-US" sz="2800" i="1" baseline="30000" dirty="0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1798637" y="2374900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73125" y="2222500"/>
              <a:ext cx="2241550" cy="14351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184525" y="2983992"/>
            <a:ext cx="2197094" cy="1165225"/>
            <a:chOff x="3184525" y="2983992"/>
            <a:chExt cx="2197094" cy="1165225"/>
          </a:xfrm>
        </p:grpSpPr>
        <p:grpSp>
          <p:nvGrpSpPr>
            <p:cNvPr id="27" name="Group 101"/>
            <p:cNvGrpSpPr>
              <a:grpSpLocks/>
            </p:cNvGrpSpPr>
            <p:nvPr/>
          </p:nvGrpSpPr>
          <p:grpSpPr bwMode="auto">
            <a:xfrm>
              <a:off x="3184525" y="3872992"/>
              <a:ext cx="915987" cy="228600"/>
              <a:chOff x="1766887" y="2413000"/>
              <a:chExt cx="915987" cy="228600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17668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1995487" y="2413000"/>
                <a:ext cx="230187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225674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2454274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8" name="Group 110"/>
            <p:cNvGrpSpPr>
              <a:grpSpLocks/>
            </p:cNvGrpSpPr>
            <p:nvPr/>
          </p:nvGrpSpPr>
          <p:grpSpPr bwMode="auto">
            <a:xfrm>
              <a:off x="4467220" y="3872992"/>
              <a:ext cx="914399" cy="228600"/>
              <a:chOff x="3202377" y="2413000"/>
              <a:chExt cx="912815" cy="228600"/>
            </a:xfrm>
          </p:grpSpPr>
          <p:sp>
            <p:nvSpPr>
              <p:cNvPr id="109" name="Rectangle 108"/>
              <p:cNvSpPr/>
              <p:nvPr/>
            </p:nvSpPr>
            <p:spPr bwMode="auto">
              <a:xfrm>
                <a:off x="3430581" y="2413000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3202377" y="2413000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658785" y="2413000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886988" y="2413000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1" name="TextBox 34"/>
            <p:cNvSpPr txBox="1">
              <a:spLocks noChangeArrowheads="1"/>
            </p:cNvSpPr>
            <p:nvPr/>
          </p:nvSpPr>
          <p:spPr bwMode="auto">
            <a:xfrm>
              <a:off x="4105275" y="3657092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2" name="TextBox 66"/>
            <p:cNvSpPr txBox="1">
              <a:spLocks noChangeArrowheads="1"/>
            </p:cNvSpPr>
            <p:nvPr/>
          </p:nvSpPr>
          <p:spPr bwMode="auto">
            <a:xfrm>
              <a:off x="4105275" y="2983992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3359150" y="3103055"/>
              <a:ext cx="566737" cy="56673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800" dirty="0"/>
                <a:t>h</a:t>
              </a:r>
              <a:r>
                <a:rPr lang="en-US" sz="2800" baseline="-25000" dirty="0"/>
                <a:t>1</a:t>
              </a:r>
              <a:endParaRPr lang="en-US" sz="2800" i="1" baseline="300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640262" y="3103055"/>
              <a:ext cx="566738" cy="56673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800" dirty="0" err="1"/>
                <a:t>h</a:t>
              </a:r>
              <a:r>
                <a:rPr lang="en-US" sz="2800" baseline="-25000" dirty="0" err="1"/>
                <a:t>k</a:t>
              </a:r>
              <a:endParaRPr lang="en-US" sz="2800" i="1" baseline="30000" dirty="0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3170237" y="2831592"/>
            <a:ext cx="2239963" cy="14356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75138" name="Object 3"/>
          <p:cNvGraphicFramePr>
            <a:graphicFrameLocks noChangeAspect="1"/>
          </p:cNvGraphicFramePr>
          <p:nvPr/>
        </p:nvGraphicFramePr>
        <p:xfrm>
          <a:off x="198437" y="1600200"/>
          <a:ext cx="2316163" cy="582612"/>
        </p:xfrm>
        <a:graphic>
          <a:graphicData uri="http://schemas.openxmlformats.org/presentationml/2006/ole">
            <p:oleObj spid="_x0000_s475159" name="Equation" r:id="rId4" imgW="812433" imgH="203384" progId="Equation.3">
              <p:embed/>
            </p:oleObj>
          </a:graphicData>
        </a:graphic>
      </p:graphicFrame>
      <p:cxnSp>
        <p:nvCxnSpPr>
          <p:cNvPr id="52" name="Straight Arrow Connector 51"/>
          <p:cNvCxnSpPr>
            <a:stCxn id="62" idx="4"/>
          </p:cNvCxnSpPr>
          <p:nvPr/>
        </p:nvCxnSpPr>
        <p:spPr bwMode="auto">
          <a:xfrm rot="16200000" flipH="1">
            <a:off x="7812087" y="3599942"/>
            <a:ext cx="203200" cy="3429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4"/>
          </p:cNvCxnSpPr>
          <p:nvPr/>
        </p:nvCxnSpPr>
        <p:spPr bwMode="auto">
          <a:xfrm rot="5400000">
            <a:off x="6302375" y="3714242"/>
            <a:ext cx="203200" cy="11430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9" idx="2"/>
            <a:endCxn id="61" idx="0"/>
          </p:cNvCxnSpPr>
          <p:nvPr/>
        </p:nvCxnSpPr>
        <p:spPr bwMode="auto">
          <a:xfrm rot="5400000">
            <a:off x="6703775" y="2742454"/>
            <a:ext cx="118745" cy="60245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2"/>
            <a:endCxn id="62" idx="0"/>
          </p:cNvCxnSpPr>
          <p:nvPr/>
        </p:nvCxnSpPr>
        <p:spPr bwMode="auto">
          <a:xfrm rot="16200000" flipH="1">
            <a:off x="7344331" y="2704354"/>
            <a:ext cx="118745" cy="67865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5980112" y="2831592"/>
            <a:ext cx="2239963" cy="1435608"/>
            <a:chOff x="5980112" y="2831592"/>
            <a:chExt cx="2239963" cy="1435608"/>
          </a:xfrm>
        </p:grpSpPr>
        <p:grpSp>
          <p:nvGrpSpPr>
            <p:cNvPr id="40" name="Group 101"/>
            <p:cNvGrpSpPr>
              <a:grpSpLocks/>
            </p:cNvGrpSpPr>
            <p:nvPr/>
          </p:nvGrpSpPr>
          <p:grpSpPr bwMode="auto">
            <a:xfrm>
              <a:off x="6003925" y="3872992"/>
              <a:ext cx="914400" cy="228600"/>
              <a:chOff x="1766887" y="2413000"/>
              <a:chExt cx="914400" cy="22860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7668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9954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2240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24526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1" name="Group 110"/>
            <p:cNvGrpSpPr>
              <a:grpSpLocks/>
            </p:cNvGrpSpPr>
            <p:nvPr/>
          </p:nvGrpSpPr>
          <p:grpSpPr bwMode="auto">
            <a:xfrm>
              <a:off x="7285037" y="3872992"/>
              <a:ext cx="914400" cy="228600"/>
              <a:chOff x="3200792" y="2413000"/>
              <a:chExt cx="914400" cy="228600"/>
            </a:xfrm>
          </p:grpSpPr>
          <p:sp>
            <p:nvSpPr>
              <p:cNvPr id="81" name="Rectangle 80"/>
              <p:cNvSpPr/>
              <p:nvPr/>
            </p:nvSpPr>
            <p:spPr bwMode="auto">
              <a:xfrm>
                <a:off x="34293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32007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36579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38865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TextBox 34"/>
            <p:cNvSpPr txBox="1">
              <a:spLocks noChangeArrowheads="1"/>
            </p:cNvSpPr>
            <p:nvPr/>
          </p:nvSpPr>
          <p:spPr bwMode="auto">
            <a:xfrm>
              <a:off x="6923087" y="3657092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5" name="TextBox 66"/>
            <p:cNvSpPr txBox="1">
              <a:spLocks noChangeArrowheads="1"/>
            </p:cNvSpPr>
            <p:nvPr/>
          </p:nvSpPr>
          <p:spPr bwMode="auto">
            <a:xfrm>
              <a:off x="6923087" y="2983992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6178550" y="3103055"/>
              <a:ext cx="566737" cy="56673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800" dirty="0"/>
                <a:t>h</a:t>
              </a:r>
              <a:r>
                <a:rPr lang="en-US" sz="2800" baseline="-25000" dirty="0"/>
                <a:t>1</a:t>
              </a:r>
              <a:endParaRPr lang="en-US" sz="2800" i="1" baseline="300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7459662" y="3103055"/>
              <a:ext cx="566738" cy="56673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800" dirty="0" err="1"/>
                <a:t>h</a:t>
              </a:r>
              <a:r>
                <a:rPr lang="en-US" sz="2800" baseline="-25000" dirty="0" err="1"/>
                <a:t>k</a:t>
              </a:r>
              <a:endParaRPr lang="en-US" sz="2800" i="1" baseline="30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80112" y="2831592"/>
              <a:ext cx="2239963" cy="14356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 bwMode="auto">
          <a:xfrm>
            <a:off x="6237514" y="3874806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9" name="Rectangle 168"/>
          <p:cNvSpPr/>
          <p:nvPr/>
        </p:nvSpPr>
        <p:spPr bwMode="auto">
          <a:xfrm>
            <a:off x="7964940" y="3874806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75140" name="Object 3"/>
          <p:cNvGraphicFramePr>
            <a:graphicFrameLocks noChangeAspect="1"/>
          </p:cNvGraphicFramePr>
          <p:nvPr/>
        </p:nvGraphicFramePr>
        <p:xfrm>
          <a:off x="2438400" y="5440363"/>
          <a:ext cx="3763963" cy="655637"/>
        </p:xfrm>
        <a:graphic>
          <a:graphicData uri="http://schemas.openxmlformats.org/presentationml/2006/ole">
            <p:oleObj spid="_x0000_s475160" name="Equation" r:id="rId5" imgW="1320616" imgH="228738" progId="Equation.3">
              <p:embed/>
            </p:oleObj>
          </a:graphicData>
        </a:graphic>
      </p:graphicFrame>
      <p:graphicFrame>
        <p:nvGraphicFramePr>
          <p:cNvPr id="475142" name="Object 6"/>
          <p:cNvGraphicFramePr>
            <a:graphicFrameLocks noChangeAspect="1"/>
          </p:cNvGraphicFramePr>
          <p:nvPr/>
        </p:nvGraphicFramePr>
        <p:xfrm>
          <a:off x="1295400" y="4267200"/>
          <a:ext cx="1339850" cy="619125"/>
        </p:xfrm>
        <a:graphic>
          <a:graphicData uri="http://schemas.openxmlformats.org/presentationml/2006/ole">
            <p:oleObj spid="_x0000_s475161" name="Equation" r:id="rId6" imgW="469319" imgH="215931" progId="Equation.3">
              <p:embed/>
            </p:oleObj>
          </a:graphicData>
        </a:graphic>
      </p:graphicFrame>
      <p:graphicFrame>
        <p:nvGraphicFramePr>
          <p:cNvPr id="475143" name="Object 7"/>
          <p:cNvGraphicFramePr>
            <a:graphicFrameLocks noChangeAspect="1"/>
          </p:cNvGraphicFramePr>
          <p:nvPr/>
        </p:nvGraphicFramePr>
        <p:xfrm>
          <a:off x="3563938" y="4267200"/>
          <a:ext cx="1376362" cy="619125"/>
        </p:xfrm>
        <a:graphic>
          <a:graphicData uri="http://schemas.openxmlformats.org/presentationml/2006/ole">
            <p:oleObj spid="_x0000_s475162" name="Equation" r:id="rId7" imgW="481988" imgH="215931" progId="Equation.3">
              <p:embed/>
            </p:oleObj>
          </a:graphicData>
        </a:graphic>
      </p:graphicFrame>
      <p:graphicFrame>
        <p:nvGraphicFramePr>
          <p:cNvPr id="475144" name="Object 8"/>
          <p:cNvGraphicFramePr>
            <a:graphicFrameLocks noChangeAspect="1"/>
          </p:cNvGraphicFramePr>
          <p:nvPr/>
        </p:nvGraphicFramePr>
        <p:xfrm>
          <a:off x="6400800" y="4249738"/>
          <a:ext cx="1376363" cy="655637"/>
        </p:xfrm>
        <a:graphic>
          <a:graphicData uri="http://schemas.openxmlformats.org/presentationml/2006/ole">
            <p:oleObj spid="_x0000_s475163" name="Equation" r:id="rId8" imgW="482278" imgH="228738" progId="Equation.3">
              <p:embed/>
            </p:oleObj>
          </a:graphicData>
        </a:graphic>
      </p:graphicFrame>
      <p:graphicFrame>
        <p:nvGraphicFramePr>
          <p:cNvPr id="475145" name="Object 9"/>
          <p:cNvGraphicFramePr>
            <a:graphicFrameLocks noChangeAspect="1"/>
          </p:cNvGraphicFramePr>
          <p:nvPr/>
        </p:nvGraphicFramePr>
        <p:xfrm>
          <a:off x="3549648" y="4299858"/>
          <a:ext cx="1231900" cy="582612"/>
        </p:xfrm>
        <a:graphic>
          <a:graphicData uri="http://schemas.openxmlformats.org/presentationml/2006/ole">
            <p:oleObj spid="_x0000_s475164" name="Equation" r:id="rId9" imgW="431310" imgH="20326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63" grpId="0" animBg="1"/>
      <p:bldP spid="69" grpId="0"/>
      <p:bldP spid="75" grpId="0" animBg="1"/>
      <p:bldP spid="168" grpId="0" animBg="1"/>
      <p:bldP spid="1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171"/>
          <p:cNvSpPr txBox="1"/>
          <p:nvPr/>
        </p:nvSpPr>
        <p:spPr>
          <a:xfrm>
            <a:off x="4873023" y="5486400"/>
            <a:ext cx="4270977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3200" dirty="0" smtClean="0"/>
              <a:t>{</a:t>
            </a:r>
            <a:r>
              <a:rPr lang="en-US" sz="3200" dirty="0" smtClean="0">
                <a:solidFill>
                  <a:srgbClr val="7030A0"/>
                </a:solidFill>
              </a:rPr>
              <a:t>Disjoint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Maybe Overlap</a:t>
            </a:r>
            <a:r>
              <a:rPr lang="en-US" sz="3200" dirty="0" smtClean="0"/>
              <a:t>}</a:t>
            </a:r>
          </a:p>
        </p:txBody>
      </p:sp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1982624" y="4550912"/>
            <a:ext cx="5128558" cy="1338259"/>
            <a:chOff x="1925719" y="4309626"/>
            <a:chExt cx="5128558" cy="1337643"/>
          </a:xfrm>
        </p:grpSpPr>
        <p:cxnSp>
          <p:nvCxnSpPr>
            <p:cNvPr id="161" name="Straight Connector 160"/>
            <p:cNvCxnSpPr/>
            <p:nvPr/>
          </p:nvCxnSpPr>
          <p:spPr bwMode="auto">
            <a:xfrm rot="16200000" flipH="1">
              <a:off x="4143078" y="5561584"/>
              <a:ext cx="17137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222414" y="4333427"/>
              <a:ext cx="0" cy="4569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07"/>
            <p:cNvCxnSpPr/>
            <p:nvPr/>
          </p:nvCxnSpPr>
          <p:spPr bwMode="auto">
            <a:xfrm rot="5400000">
              <a:off x="5636862" y="3441233"/>
              <a:ext cx="549021" cy="2285808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Elbow Connector 107"/>
            <p:cNvCxnSpPr/>
            <p:nvPr/>
          </p:nvCxnSpPr>
          <p:spPr bwMode="auto">
            <a:xfrm rot="16200000" flipH="1">
              <a:off x="2565532" y="3669814"/>
              <a:ext cx="549021" cy="1828647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Flowchart: Delay 164"/>
            <p:cNvSpPr/>
            <p:nvPr/>
          </p:nvSpPr>
          <p:spPr bwMode="auto">
            <a:xfrm rot="5400000">
              <a:off x="3847940" y="4314082"/>
              <a:ext cx="761648" cy="1600066"/>
            </a:xfrm>
            <a:prstGeom prst="flowChartDelay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BoB</a:t>
            </a:r>
            <a:r>
              <a:rPr lang="en-US" dirty="0" smtClean="0"/>
              <a:t> Intersection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274637" y="2362200"/>
            <a:ext cx="7772400" cy="7385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Ins="0" bIns="0">
            <a:spAutoFit/>
          </a:bodyPr>
          <a:lstStyle/>
          <a:p>
            <a:pPr>
              <a:defRPr/>
            </a:pPr>
            <a:r>
              <a:rPr lang="en-US" sz="48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&amp;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65125" y="3059185"/>
            <a:ext cx="78644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3181351" y="2374972"/>
            <a:ext cx="2200275" cy="2327756"/>
            <a:chOff x="3181351" y="2374972"/>
            <a:chExt cx="2200275" cy="2327756"/>
          </a:xfrm>
        </p:grpSpPr>
        <p:grpSp>
          <p:nvGrpSpPr>
            <p:cNvPr id="167" name="Group 166"/>
            <p:cNvGrpSpPr/>
            <p:nvPr/>
          </p:nvGrpSpPr>
          <p:grpSpPr>
            <a:xfrm>
              <a:off x="3627437" y="3706177"/>
              <a:ext cx="1281113" cy="996551"/>
              <a:chOff x="3627437" y="3583060"/>
              <a:chExt cx="1281113" cy="933324"/>
            </a:xfrm>
          </p:grpSpPr>
          <p:cxnSp>
            <p:nvCxnSpPr>
              <p:cNvPr id="29" name="Elbow Connector 28"/>
              <p:cNvCxnSpPr/>
              <p:nvPr/>
            </p:nvCxnSpPr>
            <p:spPr bwMode="auto">
              <a:xfrm rot="16200000" flipH="1">
                <a:off x="3536156" y="3674341"/>
                <a:ext cx="549275" cy="366713"/>
              </a:xfrm>
              <a:prstGeom prst="bentConnector3">
                <a:avLst>
                  <a:gd name="adj1" fmla="val 50000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 bwMode="auto">
              <a:xfrm rot="5400000">
                <a:off x="4451350" y="3675135"/>
                <a:ext cx="549275" cy="365125"/>
              </a:xfrm>
              <a:prstGeom prst="bentConnector3">
                <a:avLst>
                  <a:gd name="adj1" fmla="val 50000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 203"/>
              <p:cNvGrpSpPr>
                <a:grpSpLocks/>
              </p:cNvGrpSpPr>
              <p:nvPr/>
            </p:nvGrpSpPr>
            <p:grpSpPr bwMode="auto">
              <a:xfrm>
                <a:off x="3749675" y="3932312"/>
                <a:ext cx="1065212" cy="584072"/>
                <a:chOff x="1406955" y="3915407"/>
                <a:chExt cx="1065212" cy="585325"/>
              </a:xfrm>
            </p:grpSpPr>
            <p:sp>
              <p:nvSpPr>
                <p:cNvPr id="105" name="Flowchart: Delay 104"/>
                <p:cNvSpPr/>
                <p:nvPr/>
              </p:nvSpPr>
              <p:spPr bwMode="auto">
                <a:xfrm rot="5400000">
                  <a:off x="1710470" y="3611892"/>
                  <a:ext cx="458181" cy="1065212"/>
                </a:xfrm>
                <a:prstGeom prst="flowChartDelay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870957" y="4371999"/>
                  <a:ext cx="137160" cy="128733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3184525" y="3116335"/>
              <a:ext cx="915987" cy="228600"/>
              <a:chOff x="1766887" y="3068638"/>
              <a:chExt cx="915987" cy="228600"/>
            </a:xfrm>
          </p:grpSpPr>
          <p:sp>
            <p:nvSpPr>
              <p:cNvPr id="129" name="Rectangle 128"/>
              <p:cNvSpPr/>
              <p:nvPr/>
            </p:nvSpPr>
            <p:spPr bwMode="auto">
              <a:xfrm>
                <a:off x="1766887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1995487" y="3068638"/>
                <a:ext cx="230187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2225674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2454274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" name="Group 112"/>
            <p:cNvGrpSpPr>
              <a:grpSpLocks/>
            </p:cNvGrpSpPr>
            <p:nvPr/>
          </p:nvGrpSpPr>
          <p:grpSpPr bwMode="auto">
            <a:xfrm>
              <a:off x="4467220" y="3116335"/>
              <a:ext cx="914399" cy="228600"/>
              <a:chOff x="3202377" y="3068638"/>
              <a:chExt cx="912815" cy="228600"/>
            </a:xfrm>
          </p:grpSpPr>
          <p:sp>
            <p:nvSpPr>
              <p:cNvPr id="125" name="Rectangle 6"/>
              <p:cNvSpPr/>
              <p:nvPr/>
            </p:nvSpPr>
            <p:spPr bwMode="auto">
              <a:xfrm>
                <a:off x="3430581" y="3068638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Rectangle 7"/>
              <p:cNvSpPr/>
              <p:nvPr/>
            </p:nvSpPr>
            <p:spPr bwMode="auto">
              <a:xfrm>
                <a:off x="3202377" y="3068638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Rectangle 8"/>
              <p:cNvSpPr/>
              <p:nvPr/>
            </p:nvSpPr>
            <p:spPr bwMode="auto">
              <a:xfrm>
                <a:off x="3658785" y="3068638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" name="Rectangle 9"/>
              <p:cNvSpPr/>
              <p:nvPr/>
            </p:nvSpPr>
            <p:spPr bwMode="auto">
              <a:xfrm>
                <a:off x="3886988" y="3068638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3" name="Group 102"/>
            <p:cNvGrpSpPr>
              <a:grpSpLocks/>
            </p:cNvGrpSpPr>
            <p:nvPr/>
          </p:nvGrpSpPr>
          <p:grpSpPr bwMode="auto">
            <a:xfrm>
              <a:off x="3184525" y="2765497"/>
              <a:ext cx="915987" cy="230188"/>
              <a:chOff x="1766887" y="2717800"/>
              <a:chExt cx="915987" cy="230188"/>
            </a:xfrm>
          </p:grpSpPr>
          <p:sp>
            <p:nvSpPr>
              <p:cNvPr id="121" name="Rectangle 120"/>
              <p:cNvSpPr/>
              <p:nvPr/>
            </p:nvSpPr>
            <p:spPr bwMode="auto">
              <a:xfrm>
                <a:off x="1766887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995487" y="2717800"/>
                <a:ext cx="230187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2225674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2454274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4" name="Group 111"/>
            <p:cNvGrpSpPr>
              <a:grpSpLocks/>
            </p:cNvGrpSpPr>
            <p:nvPr/>
          </p:nvGrpSpPr>
          <p:grpSpPr bwMode="auto">
            <a:xfrm>
              <a:off x="4467220" y="2765497"/>
              <a:ext cx="914399" cy="230188"/>
              <a:chOff x="3202377" y="2717800"/>
              <a:chExt cx="912815" cy="230188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3430581" y="2717800"/>
                <a:ext cx="228204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3202377" y="2717800"/>
                <a:ext cx="228204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3658785" y="2717800"/>
                <a:ext cx="228204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3886988" y="2717800"/>
                <a:ext cx="228204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5" name="Group 101"/>
            <p:cNvGrpSpPr>
              <a:grpSpLocks/>
            </p:cNvGrpSpPr>
            <p:nvPr/>
          </p:nvGrpSpPr>
          <p:grpSpPr bwMode="auto">
            <a:xfrm>
              <a:off x="3184525" y="2438400"/>
              <a:ext cx="915987" cy="228600"/>
              <a:chOff x="1766887" y="2413000"/>
              <a:chExt cx="915987" cy="228600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17668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1995487" y="2413000"/>
                <a:ext cx="230187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225674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2454274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6" name="Group 110"/>
            <p:cNvGrpSpPr>
              <a:grpSpLocks/>
            </p:cNvGrpSpPr>
            <p:nvPr/>
          </p:nvGrpSpPr>
          <p:grpSpPr bwMode="auto">
            <a:xfrm>
              <a:off x="4467220" y="2438400"/>
              <a:ext cx="914399" cy="228600"/>
              <a:chOff x="3202377" y="2413000"/>
              <a:chExt cx="912815" cy="228600"/>
            </a:xfrm>
          </p:grpSpPr>
          <p:sp>
            <p:nvSpPr>
              <p:cNvPr id="109" name="Rectangle 108"/>
              <p:cNvSpPr/>
              <p:nvPr/>
            </p:nvSpPr>
            <p:spPr bwMode="auto">
              <a:xfrm>
                <a:off x="3430581" y="2413000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3202377" y="2413000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658785" y="2413000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886988" y="2413000"/>
                <a:ext cx="228204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0" name="TextBox 5"/>
            <p:cNvSpPr txBox="1">
              <a:spLocks noChangeArrowheads="1"/>
            </p:cNvSpPr>
            <p:nvPr/>
          </p:nvSpPr>
          <p:spPr bwMode="auto">
            <a:xfrm>
              <a:off x="4105275" y="3019497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1" name="TextBox 34"/>
            <p:cNvSpPr txBox="1">
              <a:spLocks noChangeArrowheads="1"/>
            </p:cNvSpPr>
            <p:nvPr/>
          </p:nvSpPr>
          <p:spPr bwMode="auto">
            <a:xfrm>
              <a:off x="4105275" y="2374972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grpSp>
          <p:nvGrpSpPr>
            <p:cNvPr id="27" name="Group 207"/>
            <p:cNvGrpSpPr>
              <a:grpSpLocks/>
            </p:cNvGrpSpPr>
            <p:nvPr/>
          </p:nvGrpSpPr>
          <p:grpSpPr bwMode="auto">
            <a:xfrm>
              <a:off x="3181351" y="3400496"/>
              <a:ext cx="2200275" cy="457200"/>
              <a:chOff x="3134710" y="3352801"/>
              <a:chExt cx="2200879" cy="368936"/>
            </a:xfrm>
          </p:grpSpPr>
          <p:sp>
            <p:nvSpPr>
              <p:cNvPr id="107" name="Moon 106"/>
              <p:cNvSpPr/>
              <p:nvPr/>
            </p:nvSpPr>
            <p:spPr bwMode="auto">
              <a:xfrm rot="16200000">
                <a:off x="3409158" y="3078353"/>
                <a:ext cx="365755" cy="914651"/>
              </a:xfrm>
              <a:prstGeom prst="moon">
                <a:avLst>
                  <a:gd name="adj" fmla="val 74138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Moon 107"/>
              <p:cNvSpPr/>
              <p:nvPr/>
            </p:nvSpPr>
            <p:spPr bwMode="auto">
              <a:xfrm rot="16200000">
                <a:off x="4695386" y="3081534"/>
                <a:ext cx="365755" cy="914651"/>
              </a:xfrm>
              <a:prstGeom prst="moon">
                <a:avLst>
                  <a:gd name="adj" fmla="val 74138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49" name="TextBox 66"/>
          <p:cNvSpPr txBox="1">
            <a:spLocks noChangeArrowheads="1"/>
          </p:cNvSpPr>
          <p:nvPr/>
        </p:nvSpPr>
        <p:spPr bwMode="auto">
          <a:xfrm>
            <a:off x="5446712" y="2755972"/>
            <a:ext cx="5302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rIns="9144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873125" y="2374972"/>
            <a:ext cx="2241550" cy="2399663"/>
            <a:chOff x="873125" y="2374972"/>
            <a:chExt cx="2241550" cy="2399663"/>
          </a:xfrm>
        </p:grpSpPr>
        <p:grpSp>
          <p:nvGrpSpPr>
            <p:cNvPr id="166" name="Group 165"/>
            <p:cNvGrpSpPr/>
            <p:nvPr/>
          </p:nvGrpSpPr>
          <p:grpSpPr>
            <a:xfrm>
              <a:off x="1341437" y="3706177"/>
              <a:ext cx="1279525" cy="996551"/>
              <a:chOff x="1341437" y="3583060"/>
              <a:chExt cx="1279525" cy="933324"/>
            </a:xfrm>
          </p:grpSpPr>
          <p:cxnSp>
            <p:nvCxnSpPr>
              <p:cNvPr id="17" name="Elbow Connector 16"/>
              <p:cNvCxnSpPr/>
              <p:nvPr/>
            </p:nvCxnSpPr>
            <p:spPr bwMode="auto">
              <a:xfrm rot="16200000" flipH="1">
                <a:off x="1249362" y="3675135"/>
                <a:ext cx="549275" cy="365125"/>
              </a:xfrm>
              <a:prstGeom prst="bentConnector3">
                <a:avLst>
                  <a:gd name="adj1" fmla="val 50000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 bwMode="auto">
              <a:xfrm rot="5400000">
                <a:off x="2163762" y="3675135"/>
                <a:ext cx="549275" cy="365125"/>
              </a:xfrm>
              <a:prstGeom prst="bentConnector3">
                <a:avLst>
                  <a:gd name="adj1" fmla="val 50000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202"/>
              <p:cNvGrpSpPr>
                <a:grpSpLocks/>
              </p:cNvGrpSpPr>
              <p:nvPr/>
            </p:nvGrpSpPr>
            <p:grpSpPr bwMode="auto">
              <a:xfrm>
                <a:off x="1450975" y="3932312"/>
                <a:ext cx="1066800" cy="584072"/>
                <a:chOff x="1405367" y="3915407"/>
                <a:chExt cx="1066800" cy="585325"/>
              </a:xfrm>
            </p:grpSpPr>
            <p:sp>
              <p:nvSpPr>
                <p:cNvPr id="133" name="Flowchart: Delay 132"/>
                <p:cNvSpPr/>
                <p:nvPr/>
              </p:nvSpPr>
              <p:spPr bwMode="auto">
                <a:xfrm rot="5400000">
                  <a:off x="1709676" y="3611098"/>
                  <a:ext cx="458181" cy="1066800"/>
                </a:xfrm>
                <a:prstGeom prst="flowChartDelay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r">
                    <a:defRPr/>
                  </a:pPr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70956" y="4371999"/>
                  <a:ext cx="137160" cy="128733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103"/>
            <p:cNvGrpSpPr>
              <a:grpSpLocks/>
            </p:cNvGrpSpPr>
            <p:nvPr/>
          </p:nvGrpSpPr>
          <p:grpSpPr bwMode="auto">
            <a:xfrm>
              <a:off x="898525" y="3116335"/>
              <a:ext cx="914400" cy="228600"/>
              <a:chOff x="1766887" y="3068638"/>
              <a:chExt cx="914400" cy="228600"/>
            </a:xfrm>
          </p:grpSpPr>
          <p:sp>
            <p:nvSpPr>
              <p:cNvPr id="157" name="Rectangle 22"/>
              <p:cNvSpPr/>
              <p:nvPr/>
            </p:nvSpPr>
            <p:spPr bwMode="auto">
              <a:xfrm>
                <a:off x="1766887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1995487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2224087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" name="Rectangle 29"/>
              <p:cNvSpPr/>
              <p:nvPr/>
            </p:nvSpPr>
            <p:spPr bwMode="auto">
              <a:xfrm>
                <a:off x="2452687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8" name="Group 112"/>
            <p:cNvGrpSpPr>
              <a:grpSpLocks/>
            </p:cNvGrpSpPr>
            <p:nvPr/>
          </p:nvGrpSpPr>
          <p:grpSpPr bwMode="auto">
            <a:xfrm>
              <a:off x="2179637" y="3116335"/>
              <a:ext cx="914400" cy="228600"/>
              <a:chOff x="3200792" y="3068638"/>
              <a:chExt cx="914400" cy="228600"/>
            </a:xfrm>
          </p:grpSpPr>
          <p:sp>
            <p:nvSpPr>
              <p:cNvPr id="153" name="Rectangle 6"/>
              <p:cNvSpPr/>
              <p:nvPr/>
            </p:nvSpPr>
            <p:spPr bwMode="auto">
              <a:xfrm>
                <a:off x="3429392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Rectangle 7"/>
              <p:cNvSpPr/>
              <p:nvPr/>
            </p:nvSpPr>
            <p:spPr bwMode="auto">
              <a:xfrm>
                <a:off x="3200792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" name="Rectangle 8"/>
              <p:cNvSpPr/>
              <p:nvPr/>
            </p:nvSpPr>
            <p:spPr bwMode="auto">
              <a:xfrm>
                <a:off x="3657992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" name="Rectangle 9"/>
              <p:cNvSpPr/>
              <p:nvPr/>
            </p:nvSpPr>
            <p:spPr bwMode="auto">
              <a:xfrm>
                <a:off x="3886592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1" name="Group 102"/>
            <p:cNvGrpSpPr>
              <a:grpSpLocks/>
            </p:cNvGrpSpPr>
            <p:nvPr/>
          </p:nvGrpSpPr>
          <p:grpSpPr bwMode="auto">
            <a:xfrm>
              <a:off x="898525" y="2765497"/>
              <a:ext cx="914400" cy="230188"/>
              <a:chOff x="1766887" y="2717800"/>
              <a:chExt cx="914400" cy="230188"/>
            </a:xfrm>
          </p:grpSpPr>
          <p:sp>
            <p:nvSpPr>
              <p:cNvPr id="149" name="Rectangle 148"/>
              <p:cNvSpPr/>
              <p:nvPr/>
            </p:nvSpPr>
            <p:spPr bwMode="auto">
              <a:xfrm>
                <a:off x="1766887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1995487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2224087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 bwMode="auto">
              <a:xfrm>
                <a:off x="2452687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2179637" y="2765497"/>
              <a:ext cx="914400" cy="230188"/>
              <a:chOff x="3200792" y="2717800"/>
              <a:chExt cx="914400" cy="230188"/>
            </a:xfrm>
          </p:grpSpPr>
          <p:sp>
            <p:nvSpPr>
              <p:cNvPr id="145" name="Rectangle 35"/>
              <p:cNvSpPr/>
              <p:nvPr/>
            </p:nvSpPr>
            <p:spPr bwMode="auto">
              <a:xfrm>
                <a:off x="3429392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" name="Rectangle 36"/>
              <p:cNvSpPr/>
              <p:nvPr/>
            </p:nvSpPr>
            <p:spPr bwMode="auto">
              <a:xfrm>
                <a:off x="3200792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3657992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3886592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3" name="Group 101"/>
            <p:cNvGrpSpPr>
              <a:grpSpLocks/>
            </p:cNvGrpSpPr>
            <p:nvPr/>
          </p:nvGrpSpPr>
          <p:grpSpPr bwMode="auto">
            <a:xfrm>
              <a:off x="898525" y="2438400"/>
              <a:ext cx="914400" cy="228600"/>
              <a:chOff x="1766887" y="2413000"/>
              <a:chExt cx="914400" cy="228600"/>
            </a:xfrm>
          </p:grpSpPr>
          <p:sp>
            <p:nvSpPr>
              <p:cNvPr id="141" name="Rectangle 140"/>
              <p:cNvSpPr/>
              <p:nvPr/>
            </p:nvSpPr>
            <p:spPr bwMode="auto">
              <a:xfrm>
                <a:off x="17668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 bwMode="auto">
              <a:xfrm>
                <a:off x="19954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22240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24526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4" name="Group 110"/>
            <p:cNvGrpSpPr>
              <a:grpSpLocks/>
            </p:cNvGrpSpPr>
            <p:nvPr/>
          </p:nvGrpSpPr>
          <p:grpSpPr bwMode="auto">
            <a:xfrm>
              <a:off x="2179637" y="2438400"/>
              <a:ext cx="914400" cy="228600"/>
              <a:chOff x="3200792" y="2413000"/>
              <a:chExt cx="914400" cy="22860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34293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 bwMode="auto">
              <a:xfrm>
                <a:off x="32007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36579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38865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8" name="TextBox 5"/>
            <p:cNvSpPr txBox="1">
              <a:spLocks noChangeArrowheads="1"/>
            </p:cNvSpPr>
            <p:nvPr/>
          </p:nvSpPr>
          <p:spPr bwMode="auto">
            <a:xfrm>
              <a:off x="1811337" y="3019497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1811337" y="2374972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grpSp>
          <p:nvGrpSpPr>
            <p:cNvPr id="15" name="Group 206"/>
            <p:cNvGrpSpPr>
              <a:grpSpLocks/>
            </p:cNvGrpSpPr>
            <p:nvPr/>
          </p:nvGrpSpPr>
          <p:grpSpPr bwMode="auto">
            <a:xfrm>
              <a:off x="884237" y="3400497"/>
              <a:ext cx="2209801" cy="457200"/>
              <a:chOff x="837807" y="3352801"/>
              <a:chExt cx="2209801" cy="368935"/>
            </a:xfrm>
          </p:grpSpPr>
          <p:sp>
            <p:nvSpPr>
              <p:cNvPr id="135" name="Moon 134"/>
              <p:cNvSpPr/>
              <p:nvPr/>
            </p:nvSpPr>
            <p:spPr bwMode="auto">
              <a:xfrm rot="16200000">
                <a:off x="1112129" y="3078479"/>
                <a:ext cx="365755" cy="914400"/>
              </a:xfrm>
              <a:prstGeom prst="moon">
                <a:avLst>
                  <a:gd name="adj" fmla="val 74138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Moon 135"/>
              <p:cNvSpPr/>
              <p:nvPr/>
            </p:nvSpPr>
            <p:spPr bwMode="auto">
              <a:xfrm rot="16200000">
                <a:off x="2407530" y="3081659"/>
                <a:ext cx="365755" cy="914400"/>
              </a:xfrm>
              <a:prstGeom prst="moon">
                <a:avLst>
                  <a:gd name="adj" fmla="val 74138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873125" y="2397195"/>
              <a:ext cx="2241550" cy="23774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3170237" y="2398277"/>
            <a:ext cx="2239963" cy="23774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5980112" y="2374972"/>
            <a:ext cx="2239963" cy="2400745"/>
            <a:chOff x="5980112" y="2374972"/>
            <a:chExt cx="2239963" cy="2400745"/>
          </a:xfrm>
        </p:grpSpPr>
        <p:grpSp>
          <p:nvGrpSpPr>
            <p:cNvPr id="170" name="Group 169"/>
            <p:cNvGrpSpPr/>
            <p:nvPr/>
          </p:nvGrpSpPr>
          <p:grpSpPr>
            <a:xfrm>
              <a:off x="6446837" y="3706177"/>
              <a:ext cx="1279525" cy="996551"/>
              <a:chOff x="6446837" y="3583060"/>
              <a:chExt cx="1279525" cy="933324"/>
            </a:xfrm>
          </p:grpSpPr>
          <p:cxnSp>
            <p:nvCxnSpPr>
              <p:cNvPr id="42" name="Elbow Connector 41"/>
              <p:cNvCxnSpPr/>
              <p:nvPr/>
            </p:nvCxnSpPr>
            <p:spPr bwMode="auto">
              <a:xfrm rot="16200000" flipH="1">
                <a:off x="6355556" y="3674341"/>
                <a:ext cx="549275" cy="366713"/>
              </a:xfrm>
              <a:prstGeom prst="bentConnector3">
                <a:avLst>
                  <a:gd name="adj1" fmla="val 50000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 bwMode="auto">
              <a:xfrm rot="5400000">
                <a:off x="7269162" y="3675135"/>
                <a:ext cx="549275" cy="365125"/>
              </a:xfrm>
              <a:prstGeom prst="bentConnector3">
                <a:avLst>
                  <a:gd name="adj1" fmla="val 50000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5144" name="Group 208"/>
              <p:cNvGrpSpPr>
                <a:grpSpLocks/>
              </p:cNvGrpSpPr>
              <p:nvPr/>
            </p:nvGrpSpPr>
            <p:grpSpPr bwMode="auto">
              <a:xfrm>
                <a:off x="6567487" y="3932312"/>
                <a:ext cx="1065213" cy="584072"/>
                <a:chOff x="1406954" y="3915407"/>
                <a:chExt cx="1065213" cy="585325"/>
              </a:xfrm>
            </p:grpSpPr>
            <p:sp>
              <p:nvSpPr>
                <p:cNvPr id="77" name="Flowchart: Delay 76"/>
                <p:cNvSpPr/>
                <p:nvPr/>
              </p:nvSpPr>
              <p:spPr bwMode="auto">
                <a:xfrm rot="5400000">
                  <a:off x="1710470" y="3611891"/>
                  <a:ext cx="458181" cy="1065213"/>
                </a:xfrm>
                <a:prstGeom prst="flowChartDelay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r">
                    <a:defRPr/>
                  </a:pPr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72544" y="4371999"/>
                  <a:ext cx="137160" cy="128733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475136" name="Group 103"/>
            <p:cNvGrpSpPr>
              <a:grpSpLocks/>
            </p:cNvGrpSpPr>
            <p:nvPr/>
          </p:nvGrpSpPr>
          <p:grpSpPr bwMode="auto">
            <a:xfrm>
              <a:off x="6003925" y="3116335"/>
              <a:ext cx="914400" cy="228600"/>
              <a:chOff x="1766887" y="3068638"/>
              <a:chExt cx="914400" cy="228600"/>
            </a:xfrm>
          </p:grpSpPr>
          <p:sp>
            <p:nvSpPr>
              <p:cNvPr id="101" name="Rectangle 100"/>
              <p:cNvSpPr/>
              <p:nvPr/>
            </p:nvSpPr>
            <p:spPr bwMode="auto">
              <a:xfrm>
                <a:off x="1766887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995487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24087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2452687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75137" name="Group 112"/>
            <p:cNvGrpSpPr>
              <a:grpSpLocks/>
            </p:cNvGrpSpPr>
            <p:nvPr/>
          </p:nvGrpSpPr>
          <p:grpSpPr bwMode="auto">
            <a:xfrm>
              <a:off x="7285037" y="3116335"/>
              <a:ext cx="914400" cy="228600"/>
              <a:chOff x="3200792" y="3068638"/>
              <a:chExt cx="914400" cy="228600"/>
            </a:xfrm>
          </p:grpSpPr>
          <p:sp>
            <p:nvSpPr>
              <p:cNvPr id="97" name="Rectangle 6"/>
              <p:cNvSpPr/>
              <p:nvPr/>
            </p:nvSpPr>
            <p:spPr bwMode="auto">
              <a:xfrm>
                <a:off x="3429392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Rectangle 7"/>
              <p:cNvSpPr/>
              <p:nvPr/>
            </p:nvSpPr>
            <p:spPr bwMode="auto">
              <a:xfrm>
                <a:off x="3200792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Rectangle 8"/>
              <p:cNvSpPr/>
              <p:nvPr/>
            </p:nvSpPr>
            <p:spPr bwMode="auto">
              <a:xfrm>
                <a:off x="3657992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" name="Rectangle 9"/>
              <p:cNvSpPr/>
              <p:nvPr/>
            </p:nvSpPr>
            <p:spPr bwMode="auto">
              <a:xfrm>
                <a:off x="3886592" y="3068638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75139" name="Group 102"/>
            <p:cNvGrpSpPr>
              <a:grpSpLocks/>
            </p:cNvGrpSpPr>
            <p:nvPr/>
          </p:nvGrpSpPr>
          <p:grpSpPr bwMode="auto">
            <a:xfrm>
              <a:off x="6003925" y="2765497"/>
              <a:ext cx="914400" cy="230188"/>
              <a:chOff x="1766887" y="2717800"/>
              <a:chExt cx="914400" cy="230188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1766887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1995487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2224087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2452687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75140" name="Group 111"/>
            <p:cNvGrpSpPr>
              <a:grpSpLocks/>
            </p:cNvGrpSpPr>
            <p:nvPr/>
          </p:nvGrpSpPr>
          <p:grpSpPr bwMode="auto">
            <a:xfrm>
              <a:off x="7285037" y="2765497"/>
              <a:ext cx="914400" cy="230188"/>
              <a:chOff x="3200792" y="2717800"/>
              <a:chExt cx="914400" cy="230188"/>
            </a:xfrm>
          </p:grpSpPr>
          <p:sp>
            <p:nvSpPr>
              <p:cNvPr id="89" name="Rectangle 88"/>
              <p:cNvSpPr/>
              <p:nvPr/>
            </p:nvSpPr>
            <p:spPr bwMode="auto">
              <a:xfrm>
                <a:off x="3429392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3200792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3657992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3886592" y="2717800"/>
                <a:ext cx="228600" cy="230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75141" name="Group 101"/>
            <p:cNvGrpSpPr>
              <a:grpSpLocks/>
            </p:cNvGrpSpPr>
            <p:nvPr/>
          </p:nvGrpSpPr>
          <p:grpSpPr bwMode="auto">
            <a:xfrm>
              <a:off x="6003925" y="2438400"/>
              <a:ext cx="914400" cy="228600"/>
              <a:chOff x="1766887" y="2413000"/>
              <a:chExt cx="914400" cy="22860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7668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9954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2240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2452687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75142" name="Group 110"/>
            <p:cNvGrpSpPr>
              <a:grpSpLocks/>
            </p:cNvGrpSpPr>
            <p:nvPr/>
          </p:nvGrpSpPr>
          <p:grpSpPr bwMode="auto">
            <a:xfrm>
              <a:off x="7285037" y="2438400"/>
              <a:ext cx="914400" cy="228600"/>
              <a:chOff x="3200792" y="2413000"/>
              <a:chExt cx="914400" cy="228600"/>
            </a:xfrm>
          </p:grpSpPr>
          <p:sp>
            <p:nvSpPr>
              <p:cNvPr id="81" name="Rectangle 80"/>
              <p:cNvSpPr/>
              <p:nvPr/>
            </p:nvSpPr>
            <p:spPr bwMode="auto">
              <a:xfrm>
                <a:off x="34293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32007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36579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3886592" y="2413000"/>
                <a:ext cx="228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3" name="TextBox 5"/>
            <p:cNvSpPr txBox="1">
              <a:spLocks noChangeArrowheads="1"/>
            </p:cNvSpPr>
            <p:nvPr/>
          </p:nvSpPr>
          <p:spPr bwMode="auto">
            <a:xfrm>
              <a:off x="6923087" y="3019497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4" name="TextBox 34"/>
            <p:cNvSpPr txBox="1">
              <a:spLocks noChangeArrowheads="1"/>
            </p:cNvSpPr>
            <p:nvPr/>
          </p:nvSpPr>
          <p:spPr bwMode="auto">
            <a:xfrm>
              <a:off x="6923087" y="2374972"/>
              <a:ext cx="352425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4" rIns="9144">
              <a:spAutoFit/>
            </a:bodyPr>
            <a:lstStyle/>
            <a:p>
              <a:pPr algn="r"/>
              <a:r>
                <a:rPr lang="en-US" sz="2600"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grpSp>
          <p:nvGrpSpPr>
            <p:cNvPr id="475143" name="Group 211"/>
            <p:cNvGrpSpPr>
              <a:grpSpLocks/>
            </p:cNvGrpSpPr>
            <p:nvPr/>
          </p:nvGrpSpPr>
          <p:grpSpPr bwMode="auto">
            <a:xfrm>
              <a:off x="6000750" y="3400496"/>
              <a:ext cx="2198687" cy="457200"/>
              <a:chOff x="6106510" y="3352801"/>
              <a:chExt cx="2199291" cy="368936"/>
            </a:xfrm>
          </p:grpSpPr>
          <p:sp>
            <p:nvSpPr>
              <p:cNvPr id="79" name="Moon 78"/>
              <p:cNvSpPr/>
              <p:nvPr/>
            </p:nvSpPr>
            <p:spPr bwMode="auto">
              <a:xfrm rot="16200000">
                <a:off x="6380958" y="3078353"/>
                <a:ext cx="365755" cy="914651"/>
              </a:xfrm>
              <a:prstGeom prst="moon">
                <a:avLst>
                  <a:gd name="adj" fmla="val 74138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Moon 79"/>
              <p:cNvSpPr/>
              <p:nvPr/>
            </p:nvSpPr>
            <p:spPr bwMode="auto">
              <a:xfrm rot="16200000">
                <a:off x="7665598" y="3081534"/>
                <a:ext cx="365755" cy="914651"/>
              </a:xfrm>
              <a:prstGeom prst="moon">
                <a:avLst>
                  <a:gd name="adj" fmla="val 74138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5980112" y="2398277"/>
              <a:ext cx="2239963" cy="237744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aphicFrame>
        <p:nvGraphicFramePr>
          <p:cNvPr id="171" name="Object 3"/>
          <p:cNvGraphicFramePr>
            <a:graphicFrameLocks noChangeAspect="1"/>
          </p:cNvGraphicFramePr>
          <p:nvPr/>
        </p:nvGraphicFramePr>
        <p:xfrm>
          <a:off x="228600" y="1447800"/>
          <a:ext cx="2392362" cy="666750"/>
        </p:xfrm>
        <a:graphic>
          <a:graphicData uri="http://schemas.openxmlformats.org/presentationml/2006/ole">
            <p:oleObj spid="_x0000_s476167" name="Equation" r:id="rId4" imgW="773935" imgH="215931" progId="Equation.3">
              <p:embed/>
            </p:oleObj>
          </a:graphicData>
        </a:graphic>
      </p:graphicFrame>
      <p:sp>
        <p:nvSpPr>
          <p:cNvPr id="173" name="Rectangle 172"/>
          <p:cNvSpPr/>
          <p:nvPr/>
        </p:nvSpPr>
        <p:spPr>
          <a:xfrm>
            <a:off x="5910942" y="3048000"/>
            <a:ext cx="2362200" cy="381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400800" y="5562600"/>
            <a:ext cx="2651760" cy="4572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ontent Placeholder 96"/>
          <p:cNvSpPr txBox="1">
            <a:spLocks/>
          </p:cNvSpPr>
          <p:nvPr/>
        </p:nvSpPr>
        <p:spPr>
          <a:xfrm>
            <a:off x="0" y="5486400"/>
            <a:ext cx="9144000" cy="84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BoB</a:t>
            </a:r>
            <a:r>
              <a:rPr lang="en-US" sz="3200" b="1" dirty="0" smtClean="0">
                <a:solidFill>
                  <a:schemeClr val="bg1"/>
                </a:solidFill>
              </a:rPr>
              <a:t>: compromise between </a:t>
            </a:r>
            <a:r>
              <a:rPr lang="en-US" sz="3200" b="1" dirty="0" err="1" smtClean="0">
                <a:solidFill>
                  <a:schemeClr val="bg1"/>
                </a:solidFill>
              </a:rPr>
              <a:t>QoQ</a:t>
            </a:r>
            <a:r>
              <a:rPr lang="en-US" sz="3200" b="1" dirty="0" smtClean="0">
                <a:solidFill>
                  <a:schemeClr val="bg1"/>
                </a:solidFill>
              </a:rPr>
              <a:t> and Intersect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49" grpId="0"/>
      <p:bldP spid="173" grpId="0" animBg="1"/>
      <p:bldP spid="174" grpId="0" animBg="1"/>
      <p:bldP spid="168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cap="none" dirty="0" smtClean="0"/>
              <a:t>Does theory work in practice?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Bloom Filters </a:t>
            </a:r>
            <a:r>
              <a:rPr lang="en-US" smtClean="0"/>
              <a:t>for Null-Intersection 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8077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Bit-vector-based data structure [1970]</a:t>
            </a:r>
          </a:p>
          <a:p>
            <a:pPr lvl="1"/>
            <a:r>
              <a:rPr lang="en-US" dirty="0" smtClean="0"/>
              <a:t>offers </a:t>
            </a:r>
            <a:r>
              <a:rPr lang="en-US" b="1" dirty="0" smtClean="0">
                <a:solidFill>
                  <a:srgbClr val="7030A0"/>
                </a:solidFill>
              </a:rPr>
              <a:t>fast</a:t>
            </a:r>
            <a:r>
              <a:rPr lang="en-US" dirty="0" smtClean="0"/>
              <a:t> set operations</a:t>
            </a:r>
          </a:p>
          <a:p>
            <a:pPr lvl="1"/>
            <a:r>
              <a:rPr lang="en-US" dirty="0" smtClean="0"/>
              <a:t>in exchange for some </a:t>
            </a:r>
            <a:r>
              <a:rPr lang="en-US" b="1" dirty="0" smtClean="0">
                <a:solidFill>
                  <a:srgbClr val="C00000"/>
                </a:solidFill>
              </a:rPr>
              <a:t>imprecision</a:t>
            </a:r>
          </a:p>
          <a:p>
            <a:pPr lvl="1"/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Recently used to compare memory accesses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With unconventional practices: Intersection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93"/>
          <p:cNvGrpSpPr>
            <a:grpSpLocks/>
          </p:cNvGrpSpPr>
          <p:nvPr/>
        </p:nvGrpSpPr>
        <p:grpSpPr bwMode="auto">
          <a:xfrm rot="5400000">
            <a:off x="-1911267" y="3885264"/>
            <a:ext cx="4330699" cy="203364"/>
            <a:chOff x="1371600" y="2590800"/>
            <a:chExt cx="3657600" cy="304800"/>
          </a:xfrm>
        </p:grpSpPr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1371600" y="2590800"/>
              <a:ext cx="609600" cy="304800"/>
              <a:chOff x="1371600" y="2590800"/>
              <a:chExt cx="609600" cy="304800"/>
            </a:xfrm>
          </p:grpSpPr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1981200" y="2590800"/>
              <a:ext cx="609600" cy="304800"/>
              <a:chOff x="1371600" y="2590800"/>
              <a:chExt cx="609600" cy="304800"/>
            </a:xfrm>
          </p:grpSpPr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2590800" y="2590800"/>
              <a:ext cx="609600" cy="304800"/>
              <a:chOff x="1371600" y="2590800"/>
              <a:chExt cx="609600" cy="304800"/>
            </a:xfrm>
          </p:grpSpPr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3200400" y="2590800"/>
              <a:ext cx="609600" cy="304800"/>
              <a:chOff x="1371600" y="2590800"/>
              <a:chExt cx="609600" cy="304800"/>
            </a:xfrm>
          </p:grpSpPr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83"/>
            <p:cNvGrpSpPr>
              <a:grpSpLocks/>
            </p:cNvGrpSpPr>
            <p:nvPr/>
          </p:nvGrpSpPr>
          <p:grpSpPr bwMode="auto">
            <a:xfrm>
              <a:off x="3810000" y="2590800"/>
              <a:ext cx="609600" cy="304800"/>
              <a:chOff x="1371600" y="2590800"/>
              <a:chExt cx="609600" cy="304800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88"/>
            <p:cNvGrpSpPr>
              <a:grpSpLocks/>
            </p:cNvGrpSpPr>
            <p:nvPr/>
          </p:nvGrpSpPr>
          <p:grpSpPr bwMode="auto">
            <a:xfrm>
              <a:off x="4419600" y="2590800"/>
              <a:ext cx="609600" cy="304800"/>
              <a:chOff x="1371600" y="2590800"/>
              <a:chExt cx="609600" cy="304800"/>
            </a:xfrm>
          </p:grpSpPr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Group 93"/>
          <p:cNvGrpSpPr>
            <a:grpSpLocks/>
          </p:cNvGrpSpPr>
          <p:nvPr/>
        </p:nvGrpSpPr>
        <p:grpSpPr bwMode="auto">
          <a:xfrm rot="5400000">
            <a:off x="-1581231" y="3885265"/>
            <a:ext cx="4330699" cy="203364"/>
            <a:chOff x="1371600" y="2590800"/>
            <a:chExt cx="3657600" cy="304800"/>
          </a:xfrm>
        </p:grpSpPr>
        <p:grpSp>
          <p:nvGrpSpPr>
            <p:cNvPr id="41" name="Group 67"/>
            <p:cNvGrpSpPr>
              <a:grpSpLocks/>
            </p:cNvGrpSpPr>
            <p:nvPr/>
          </p:nvGrpSpPr>
          <p:grpSpPr bwMode="auto">
            <a:xfrm>
              <a:off x="1371600" y="2590800"/>
              <a:ext cx="609600" cy="304800"/>
              <a:chOff x="1371600" y="2590800"/>
              <a:chExt cx="609600" cy="304800"/>
            </a:xfrm>
          </p:grpSpPr>
          <p:sp>
            <p:nvSpPr>
              <p:cNvPr id="67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68"/>
            <p:cNvGrpSpPr>
              <a:grpSpLocks/>
            </p:cNvGrpSpPr>
            <p:nvPr/>
          </p:nvGrpSpPr>
          <p:grpSpPr bwMode="auto">
            <a:xfrm>
              <a:off x="1981200" y="2590800"/>
              <a:ext cx="609600" cy="304800"/>
              <a:chOff x="1371600" y="2590800"/>
              <a:chExt cx="609600" cy="304800"/>
            </a:xfrm>
          </p:grpSpPr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73"/>
            <p:cNvGrpSpPr>
              <a:grpSpLocks/>
            </p:cNvGrpSpPr>
            <p:nvPr/>
          </p:nvGrpSpPr>
          <p:grpSpPr bwMode="auto">
            <a:xfrm>
              <a:off x="2590800" y="2590800"/>
              <a:ext cx="609600" cy="304800"/>
              <a:chOff x="1371600" y="2590800"/>
              <a:chExt cx="609600" cy="304800"/>
            </a:xfrm>
          </p:grpSpPr>
          <p:sp>
            <p:nvSpPr>
              <p:cNvPr id="59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78"/>
            <p:cNvGrpSpPr>
              <a:grpSpLocks/>
            </p:cNvGrpSpPr>
            <p:nvPr/>
          </p:nvGrpSpPr>
          <p:grpSpPr bwMode="auto">
            <a:xfrm>
              <a:off x="3200400" y="2590800"/>
              <a:ext cx="609600" cy="304800"/>
              <a:chOff x="1371600" y="2590800"/>
              <a:chExt cx="609600" cy="304800"/>
            </a:xfrm>
          </p:grpSpPr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83"/>
            <p:cNvGrpSpPr>
              <a:grpSpLocks/>
            </p:cNvGrpSpPr>
            <p:nvPr/>
          </p:nvGrpSpPr>
          <p:grpSpPr bwMode="auto">
            <a:xfrm>
              <a:off x="3810000" y="2590800"/>
              <a:ext cx="609600" cy="304800"/>
              <a:chOff x="1371600" y="2590800"/>
              <a:chExt cx="609600" cy="304800"/>
            </a:xfrm>
          </p:grpSpPr>
          <p:sp>
            <p:nvSpPr>
              <p:cNvPr id="51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88"/>
            <p:cNvGrpSpPr>
              <a:grpSpLocks/>
            </p:cNvGrpSpPr>
            <p:nvPr/>
          </p:nvGrpSpPr>
          <p:grpSpPr bwMode="auto">
            <a:xfrm>
              <a:off x="4419600" y="2590800"/>
              <a:ext cx="609600" cy="304800"/>
              <a:chOff x="1371600" y="2590800"/>
              <a:chExt cx="609600" cy="304800"/>
            </a:xfrm>
          </p:grpSpPr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13716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8"/>
              <p:cNvSpPr>
                <a:spLocks noChangeArrowheads="1"/>
              </p:cNvSpPr>
              <p:nvPr/>
            </p:nvSpPr>
            <p:spPr bwMode="auto">
              <a:xfrm>
                <a:off x="15240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>
                <a:off x="1828800" y="2590800"/>
                <a:ext cx="152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81631" tIns="40816" rIns="81631" bIns="40816" anchor="ctr"/>
              <a:lstStyle/>
              <a:p>
                <a:pPr algn="ctr" defTabSz="414338" hangingPunct="0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Wingdings" pitchFamily="2" charset="2"/>
                  <a:buNone/>
                  <a:tabLst>
                    <a:tab pos="0" algn="l"/>
                    <a:tab pos="414338" algn="l"/>
                    <a:tab pos="828675" algn="l"/>
                    <a:tab pos="1244600" algn="l"/>
                    <a:tab pos="1658938" algn="l"/>
                    <a:tab pos="2073275" algn="l"/>
                    <a:tab pos="2487613" algn="l"/>
                    <a:tab pos="2903538" algn="l"/>
                    <a:tab pos="3317875" algn="l"/>
                    <a:tab pos="3732213" algn="l"/>
                    <a:tab pos="4146550" algn="l"/>
                    <a:tab pos="4562475" algn="l"/>
                    <a:tab pos="4976813" algn="l"/>
                    <a:tab pos="5389563" algn="l"/>
                    <a:tab pos="5805488" algn="l"/>
                    <a:tab pos="6221413" algn="l"/>
                    <a:tab pos="6635750" algn="l"/>
                    <a:tab pos="7048500" algn="l"/>
                    <a:tab pos="7462838" algn="l"/>
                    <a:tab pos="7880350" algn="l"/>
                    <a:tab pos="8294688" algn="l"/>
                  </a:tabLst>
                </a:pPr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1" name="Rectangle 70"/>
          <p:cNvSpPr/>
          <p:nvPr/>
        </p:nvSpPr>
        <p:spPr>
          <a:xfrm>
            <a:off x="120804" y="1143000"/>
            <a:ext cx="6319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&amp;</a:t>
            </a:r>
            <a:endParaRPr lang="en-US" sz="4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38200" y="5094982"/>
            <a:ext cx="8153400" cy="107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We show new practices are inefficient!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(in theory and empirically)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099035"/>
            <a:ext cx="1905000" cy="178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Augment </a:t>
            </a:r>
            <a:r>
              <a:rPr lang="en-US" dirty="0" err="1" smtClean="0"/>
              <a:t>RingSTM</a:t>
            </a:r>
            <a:r>
              <a:rPr lang="en-US" dirty="0" smtClean="0"/>
              <a:t> with alternate BF </a:t>
            </a:r>
            <a:r>
              <a:rPr lang="en-US" dirty="0" err="1" smtClean="0"/>
              <a:t>configs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[Spear </a:t>
            </a:r>
            <a:r>
              <a:rPr lang="en-US" i="1" dirty="0" smtClean="0"/>
              <a:t>et al. </a:t>
            </a:r>
            <a:r>
              <a:rPr lang="en-US" dirty="0" smtClean="0"/>
              <a:t>SPAA ’08]</a:t>
            </a:r>
          </a:p>
          <a:p>
            <a:pPr lvl="1"/>
            <a:r>
              <a:rPr lang="en-US" dirty="0" err="1" smtClean="0"/>
              <a:t>unpartitioned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Bloom filter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intersection</a:t>
            </a:r>
          </a:p>
          <a:p>
            <a:endParaRPr lang="en-US" dirty="0" smtClean="0"/>
          </a:p>
          <a:p>
            <a:r>
              <a:rPr lang="en-US" dirty="0" smtClean="0"/>
              <a:t>Stress BF configurations using STAMP bench</a:t>
            </a:r>
          </a:p>
          <a:p>
            <a:endParaRPr lang="en-US" dirty="0" smtClean="0"/>
          </a:p>
          <a:p>
            <a:r>
              <a:rPr lang="en-US" dirty="0" smtClean="0"/>
              <a:t>8-core Intel Xeon with SSE2 ISA</a:t>
            </a:r>
          </a:p>
          <a:p>
            <a:pPr lvl="1"/>
            <a:r>
              <a:rPr lang="en-US" dirty="0" smtClean="0"/>
              <a:t>32-bit Linux 2.6.32-5-686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96"/>
          <p:cNvSpPr txBox="1">
            <a:spLocks/>
          </p:cNvSpPr>
          <p:nvPr/>
        </p:nvSpPr>
        <p:spPr>
          <a:xfrm>
            <a:off x="0" y="5638801"/>
            <a:ext cx="9144000" cy="533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QoQ</a:t>
            </a:r>
            <a:r>
              <a:rPr lang="en-US" sz="3200" b="1" dirty="0" smtClean="0">
                <a:solidFill>
                  <a:schemeClr val="bg1"/>
                </a:solidFill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</a:rPr>
              <a:t>BoB</a:t>
            </a:r>
            <a:r>
              <a:rPr lang="en-US" sz="3200" b="1" dirty="0" smtClean="0">
                <a:solidFill>
                  <a:schemeClr val="bg1"/>
                </a:solidFill>
              </a:rPr>
              <a:t>, part. intersect outperform baseline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Results: Labyrinth</a:t>
            </a:r>
            <a:endParaRPr lang="en-US" dirty="0"/>
          </a:p>
        </p:txBody>
      </p:sp>
      <p:pic>
        <p:nvPicPr>
          <p:cNvPr id="6" name="Content Placeholder 5" descr="comp_all_labyrinth.eps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676400"/>
            <a:ext cx="4661087" cy="3657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12962" y="1317170"/>
            <a:ext cx="240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 Time</a:t>
            </a:r>
            <a:endParaRPr lang="en-US" sz="2800" dirty="0"/>
          </a:p>
        </p:txBody>
      </p:sp>
      <p:pic>
        <p:nvPicPr>
          <p:cNvPr id="8" name="Picture 7" descr="comp_all_labyrinthabrt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8639" y="1676400"/>
            <a:ext cx="4535361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85116" y="1317170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Aborts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905000" y="3346132"/>
            <a:ext cx="2695306" cy="1635172"/>
            <a:chOff x="1905000" y="3650932"/>
            <a:chExt cx="2695306" cy="1635172"/>
          </a:xfrm>
        </p:grpSpPr>
        <p:sp>
          <p:nvSpPr>
            <p:cNvPr id="19" name="Oval 18"/>
            <p:cNvSpPr/>
            <p:nvPr/>
          </p:nvSpPr>
          <p:spPr>
            <a:xfrm>
              <a:off x="4234546" y="4572002"/>
              <a:ext cx="365760" cy="365760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16630" y="4920344"/>
              <a:ext cx="365760" cy="365760"/>
            </a:xfrm>
            <a:prstGeom prst="ellipse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0" idx="0"/>
            </p:cNvCxnSpPr>
            <p:nvPr/>
          </p:nvCxnSpPr>
          <p:spPr>
            <a:xfrm flipH="1">
              <a:off x="2599510" y="4343400"/>
              <a:ext cx="600890" cy="576944"/>
            </a:xfrm>
            <a:prstGeom prst="line">
              <a:avLst/>
            </a:prstGeom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05000" y="3650932"/>
              <a:ext cx="2590800" cy="69246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3200" b="1" dirty="0" smtClean="0"/>
                <a:t>21% Speedup</a:t>
              </a:r>
              <a:endParaRPr lang="en-US" sz="3200" b="1" dirty="0"/>
            </a:p>
          </p:txBody>
        </p:sp>
        <p:cxnSp>
          <p:nvCxnSpPr>
            <p:cNvPr id="25" name="Straight Connector 24"/>
            <p:cNvCxnSpPr>
              <a:stCxn id="22" idx="4"/>
              <a:endCxn id="19" idx="1"/>
            </p:cNvCxnSpPr>
            <p:nvPr/>
          </p:nvCxnSpPr>
          <p:spPr>
            <a:xfrm>
              <a:off x="3200400" y="4343400"/>
              <a:ext cx="1087710" cy="282166"/>
            </a:xfrm>
            <a:prstGeom prst="line">
              <a:avLst/>
            </a:prstGeom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6200" y="4648201"/>
            <a:ext cx="847984" cy="914400"/>
            <a:chOff x="1081162" y="4320545"/>
            <a:chExt cx="1007810" cy="1188721"/>
          </a:xfrm>
        </p:grpSpPr>
        <p:sp>
          <p:nvSpPr>
            <p:cNvPr id="30" name="Down Arrow 29"/>
            <p:cNvSpPr/>
            <p:nvPr/>
          </p:nvSpPr>
          <p:spPr>
            <a:xfrm>
              <a:off x="1124248" y="4320545"/>
              <a:ext cx="228600" cy="76200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 rot="5400000">
              <a:off x="1593672" y="4747266"/>
              <a:ext cx="228600" cy="7620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81162" y="5139933"/>
              <a:ext cx="76758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Better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31028" y="1817914"/>
            <a:ext cx="1143000" cy="1153886"/>
            <a:chOff x="3331028" y="1817914"/>
            <a:chExt cx="1143000" cy="1153886"/>
          </a:xfrm>
        </p:grpSpPr>
        <p:sp>
          <p:nvSpPr>
            <p:cNvPr id="21" name="Rectangle 20"/>
            <p:cNvSpPr/>
            <p:nvPr/>
          </p:nvSpPr>
          <p:spPr>
            <a:xfrm>
              <a:off x="3331028" y="2667000"/>
              <a:ext cx="1143000" cy="304800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31028" y="1817914"/>
              <a:ext cx="1143000" cy="250372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 rot="203881">
            <a:off x="5104588" y="3994651"/>
            <a:ext cx="4035273" cy="509517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837714" y="2710542"/>
            <a:ext cx="1143000" cy="30480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 animBg="1"/>
      <p:bldP spid="43" grpId="1" animBg="1"/>
      <p:bldP spid="43" grpId="2" animBg="1"/>
      <p:bldP spid="47" grpId="0" animBg="1"/>
      <p:bldP spid="4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96"/>
          <p:cNvSpPr txBox="1">
            <a:spLocks/>
          </p:cNvSpPr>
          <p:nvPr/>
        </p:nvSpPr>
        <p:spPr>
          <a:xfrm>
            <a:off x="0" y="5627918"/>
            <a:ext cx="9144000" cy="53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Querying overhead counteracts reduced aborts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Results: </a:t>
            </a:r>
            <a:r>
              <a:rPr lang="en-US" dirty="0" err="1" smtClean="0"/>
              <a:t>Kmeans</a:t>
            </a:r>
            <a:r>
              <a:rPr lang="en-US" dirty="0" smtClean="0"/>
              <a:t>-low</a:t>
            </a:r>
            <a:endParaRPr lang="en-US" dirty="0"/>
          </a:p>
        </p:txBody>
      </p:sp>
      <p:pic>
        <p:nvPicPr>
          <p:cNvPr id="6" name="Content Placeholder 5" descr="comp_all_labyrinth.eps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413" y="1702619"/>
            <a:ext cx="4594260" cy="36051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 descr="comp_all_labyrinthabrt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8639" y="1702619"/>
            <a:ext cx="4535360" cy="3605160"/>
          </a:xfrm>
          <a:prstGeom prst="rect">
            <a:avLst/>
          </a:prstGeom>
        </p:spPr>
      </p:pic>
      <p:grpSp>
        <p:nvGrpSpPr>
          <p:cNvPr id="3" name="Group 20"/>
          <p:cNvGrpSpPr/>
          <p:nvPr/>
        </p:nvGrpSpPr>
        <p:grpSpPr>
          <a:xfrm>
            <a:off x="76200" y="4648201"/>
            <a:ext cx="847984" cy="914400"/>
            <a:chOff x="1081162" y="4320545"/>
            <a:chExt cx="1007810" cy="1188721"/>
          </a:xfrm>
        </p:grpSpPr>
        <p:sp>
          <p:nvSpPr>
            <p:cNvPr id="23" name="Down Arrow 22"/>
            <p:cNvSpPr/>
            <p:nvPr/>
          </p:nvSpPr>
          <p:spPr>
            <a:xfrm>
              <a:off x="1124248" y="4320545"/>
              <a:ext cx="228600" cy="76200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 rot="5400000">
              <a:off x="1593672" y="4747266"/>
              <a:ext cx="228600" cy="7620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81162" y="5139933"/>
              <a:ext cx="76758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Better</a:t>
              </a:r>
              <a:endParaRPr lang="en-US" dirty="0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914400" y="2971800"/>
            <a:ext cx="2819400" cy="1661160"/>
            <a:chOff x="2133600" y="3385712"/>
            <a:chExt cx="2819400" cy="1661160"/>
          </a:xfrm>
        </p:grpSpPr>
        <p:sp>
          <p:nvSpPr>
            <p:cNvPr id="28" name="Oval 27"/>
            <p:cNvSpPr/>
            <p:nvPr/>
          </p:nvSpPr>
          <p:spPr>
            <a:xfrm>
              <a:off x="2438400" y="4223912"/>
              <a:ext cx="365760" cy="365760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26228" y="4681112"/>
              <a:ext cx="365760" cy="365760"/>
            </a:xfrm>
            <a:prstGeom prst="ellipse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33600" y="3385712"/>
              <a:ext cx="2819400" cy="60959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0" tIns="0" rIns="0" bIns="0" rtlCol="0" anchor="b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&gt;25% slowdown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/>
            <p:cNvCxnSpPr>
              <a:stCxn id="30" idx="4"/>
              <a:endCxn id="29" idx="0"/>
            </p:cNvCxnSpPr>
            <p:nvPr/>
          </p:nvCxnSpPr>
          <p:spPr>
            <a:xfrm flipH="1">
              <a:off x="3209108" y="3995311"/>
              <a:ext cx="334192" cy="685801"/>
            </a:xfrm>
            <a:prstGeom prst="line">
              <a:avLst/>
            </a:prstGeom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4"/>
              <a:endCxn id="28" idx="7"/>
            </p:cNvCxnSpPr>
            <p:nvPr/>
          </p:nvCxnSpPr>
          <p:spPr>
            <a:xfrm flipH="1">
              <a:off x="2750596" y="3995311"/>
              <a:ext cx="792704" cy="282165"/>
            </a:xfrm>
            <a:prstGeom prst="line">
              <a:avLst/>
            </a:prstGeom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 rot="60000">
            <a:off x="5104588" y="3390691"/>
            <a:ext cx="4035273" cy="50951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707570" y="1807028"/>
            <a:ext cx="1207008" cy="1175658"/>
            <a:chOff x="1861454" y="1643742"/>
            <a:chExt cx="1207008" cy="1175658"/>
          </a:xfrm>
        </p:grpSpPr>
        <p:sp>
          <p:nvSpPr>
            <p:cNvPr id="82" name="Rectangle 81"/>
            <p:cNvSpPr/>
            <p:nvPr/>
          </p:nvSpPr>
          <p:spPr>
            <a:xfrm>
              <a:off x="1861456" y="2514600"/>
              <a:ext cx="1207006" cy="304800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61454" y="1643742"/>
              <a:ext cx="1207006" cy="304800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12962" y="1317170"/>
            <a:ext cx="240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 Time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385116" y="1317170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Aborts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allAtOnce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Conflict detection often applies Bloom filters</a:t>
            </a:r>
          </a:p>
          <a:p>
            <a:pPr lvl="1"/>
            <a:r>
              <a:rPr lang="en-US" dirty="0" smtClean="0"/>
              <a:t>for fast set operations: y ϵ S and	S</a:t>
            </a:r>
            <a:r>
              <a:rPr lang="en-US" baseline="-25000" dirty="0" smtClean="0"/>
              <a:t>1</a:t>
            </a:r>
            <a:r>
              <a:rPr lang="en-US" dirty="0" smtClean="0"/>
              <a:t>∩S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unconventionally using BFs for null-intersection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Our recommendations (from theory &amp; practice)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strongly consider querying before intersection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hardware, consider intersecting </a:t>
            </a:r>
            <a:r>
              <a:rPr lang="en-US" dirty="0" err="1" smtClean="0"/>
              <a:t>BoBs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build adaptive systems for application behaviors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Bloom Filter Configuration </a:t>
            </a:r>
            <a:br>
              <a:rPr lang="en-US" dirty="0" smtClean="0"/>
            </a:br>
            <a:r>
              <a:rPr lang="en-US" dirty="0" smtClean="0"/>
              <a:t>for Lazy Transactional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Thank you!</a:t>
            </a:r>
          </a:p>
          <a:p>
            <a:r>
              <a:rPr lang="en-US" b="1" dirty="0" smtClean="0"/>
              <a:t>markj@eecg.toronto.edu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Bloom Filters in Concurrency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371601"/>
          <a:ext cx="8229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447800"/>
                <a:gridCol w="5029200"/>
              </a:tblGrid>
              <a:tr h="36799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</a:tr>
              <a:tr h="2943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Bulk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Hardware</a:t>
                      </a:r>
                      <a:r>
                        <a:rPr lang="en-US" sz="2000" baseline="0" dirty="0" smtClean="0"/>
                        <a:t> TM</a:t>
                      </a:r>
                      <a:endParaRPr lang="en-US" sz="2000" dirty="0"/>
                    </a:p>
                  </a:txBody>
                  <a:tcPr/>
                </a:tc>
              </a:tr>
              <a:tr h="2943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BulkSC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Memory Consistency</a:t>
                      </a:r>
                      <a:endParaRPr lang="en-US" sz="2000" dirty="0"/>
                    </a:p>
                  </a:txBody>
                  <a:tcPr/>
                </a:tc>
              </a:tr>
              <a:tr h="2943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Race Detection</a:t>
                      </a:r>
                      <a:endParaRPr lang="en-US" sz="2000" dirty="0"/>
                    </a:p>
                  </a:txBody>
                  <a:tcPr/>
                </a:tc>
              </a:tr>
              <a:tr h="2943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DeLorean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Deterministic Race </a:t>
                      </a:r>
                      <a:r>
                        <a:rPr lang="en-US" sz="2000" baseline="0" dirty="0" smtClean="0"/>
                        <a:t>Replay</a:t>
                      </a:r>
                      <a:endParaRPr lang="en-US" sz="2000" dirty="0"/>
                    </a:p>
                  </a:txBody>
                  <a:tcPr/>
                </a:tc>
              </a:tr>
              <a:tr h="2943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SoftSig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Code</a:t>
                      </a:r>
                      <a:r>
                        <a:rPr lang="en-US" sz="2000" baseline="0" dirty="0" smtClean="0"/>
                        <a:t> Analysis/Optimization/Debug</a:t>
                      </a:r>
                      <a:endParaRPr lang="en-US" sz="2000" dirty="0"/>
                    </a:p>
                  </a:txBody>
                  <a:tcPr/>
                </a:tc>
              </a:tr>
              <a:tr h="2943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RingSTM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2008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Software TM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943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SigRace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Race</a:t>
                      </a:r>
                      <a:r>
                        <a:rPr lang="en-US" sz="2000" baseline="0" dirty="0" smtClean="0"/>
                        <a:t> Detection</a:t>
                      </a:r>
                      <a:endParaRPr lang="en-US" sz="2000" dirty="0"/>
                    </a:p>
                  </a:txBody>
                  <a:tcPr/>
                </a:tc>
              </a:tr>
              <a:tr h="2943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ColorSafe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Atomicity Violation</a:t>
                      </a:r>
                      <a:endParaRPr lang="en-US" sz="2000" dirty="0"/>
                    </a:p>
                  </a:txBody>
                  <a:tcPr/>
                </a:tc>
              </a:tr>
              <a:tr h="2943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InvalSTM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Software TM</a:t>
                      </a:r>
                      <a:endParaRPr lang="en-US" sz="2000" dirty="0"/>
                    </a:p>
                  </a:txBody>
                  <a:tcPr/>
                </a:tc>
              </a:tr>
              <a:tr h="2943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AdapSig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Software TM</a:t>
                      </a:r>
                      <a:endParaRPr lang="en-US" sz="2000" dirty="0"/>
                    </a:p>
                  </a:txBody>
                  <a:tcPr/>
                </a:tc>
              </a:tr>
              <a:tr h="345688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SvS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Auto-protection of shared state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1219200"/>
            <a:ext cx="83820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Our propositions will improve parallelism!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352800"/>
            <a:ext cx="8382000" cy="533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5715000"/>
            <a:ext cx="8382000" cy="533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Tracking Address-Set Conflicts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Address-Sets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" name="Group 66"/>
          <p:cNvGrpSpPr/>
          <p:nvPr/>
        </p:nvGrpSpPr>
        <p:grpSpPr>
          <a:xfrm>
            <a:off x="152400" y="1752600"/>
            <a:ext cx="3185583" cy="4581525"/>
            <a:chOff x="3276600" y="2286000"/>
            <a:chExt cx="2667000" cy="4048125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 bwMode="auto">
            <a:xfrm>
              <a:off x="3276600" y="3124200"/>
              <a:ext cx="2667000" cy="3209925"/>
              <a:chOff x="2064" y="1968"/>
              <a:chExt cx="1680" cy="2022"/>
            </a:xfrm>
          </p:grpSpPr>
          <p:sp>
            <p:nvSpPr>
              <p:cNvPr id="101381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2064" y="1968"/>
                <a:ext cx="1680" cy="2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3" name="Freeform 7"/>
              <p:cNvSpPr>
                <a:spLocks/>
              </p:cNvSpPr>
              <p:nvPr/>
            </p:nvSpPr>
            <p:spPr bwMode="auto">
              <a:xfrm>
                <a:off x="2089" y="3717"/>
                <a:ext cx="1360" cy="273"/>
              </a:xfrm>
              <a:custGeom>
                <a:avLst/>
                <a:gdLst/>
                <a:ahLst/>
                <a:cxnLst>
                  <a:cxn ang="0">
                    <a:pos x="1360" y="136"/>
                  </a:cxn>
                  <a:cxn ang="0">
                    <a:pos x="1360" y="136"/>
                  </a:cxn>
                  <a:cxn ang="0">
                    <a:pos x="1356" y="151"/>
                  </a:cxn>
                  <a:cxn ang="0">
                    <a:pos x="1346" y="165"/>
                  </a:cxn>
                  <a:cxn ang="0">
                    <a:pos x="1331" y="176"/>
                  </a:cxn>
                  <a:cxn ang="0">
                    <a:pos x="1306" y="190"/>
                  </a:cxn>
                  <a:cxn ang="0">
                    <a:pos x="1277" y="201"/>
                  </a:cxn>
                  <a:cxn ang="0">
                    <a:pos x="1245" y="212"/>
                  </a:cxn>
                  <a:cxn ang="0">
                    <a:pos x="1162" y="233"/>
                  </a:cxn>
                  <a:cxn ang="0">
                    <a:pos x="1061" y="251"/>
                  </a:cxn>
                  <a:cxn ang="0">
                    <a:pos x="946" y="262"/>
                  </a:cxn>
                  <a:cxn ang="0">
                    <a:pos x="817" y="269"/>
                  </a:cxn>
                  <a:cxn ang="0">
                    <a:pos x="680" y="273"/>
                  </a:cxn>
                  <a:cxn ang="0">
                    <a:pos x="680" y="273"/>
                  </a:cxn>
                  <a:cxn ang="0">
                    <a:pos x="543" y="269"/>
                  </a:cxn>
                  <a:cxn ang="0">
                    <a:pos x="414" y="262"/>
                  </a:cxn>
                  <a:cxn ang="0">
                    <a:pos x="299" y="251"/>
                  </a:cxn>
                  <a:cxn ang="0">
                    <a:pos x="198" y="233"/>
                  </a:cxn>
                  <a:cxn ang="0">
                    <a:pos x="115" y="212"/>
                  </a:cxn>
                  <a:cxn ang="0">
                    <a:pos x="83" y="201"/>
                  </a:cxn>
                  <a:cxn ang="0">
                    <a:pos x="54" y="190"/>
                  </a:cxn>
                  <a:cxn ang="0">
                    <a:pos x="29" y="176"/>
                  </a:cxn>
                  <a:cxn ang="0">
                    <a:pos x="15" y="165"/>
                  </a:cxn>
                  <a:cxn ang="0">
                    <a:pos x="4" y="151"/>
                  </a:cxn>
                  <a:cxn ang="0">
                    <a:pos x="0" y="136"/>
                  </a:cxn>
                  <a:cxn ang="0">
                    <a:pos x="0" y="136"/>
                  </a:cxn>
                  <a:cxn ang="0">
                    <a:pos x="4" y="122"/>
                  </a:cxn>
                  <a:cxn ang="0">
                    <a:pos x="15" y="107"/>
                  </a:cxn>
                  <a:cxn ang="0">
                    <a:pos x="29" y="97"/>
                  </a:cxn>
                  <a:cxn ang="0">
                    <a:pos x="54" y="82"/>
                  </a:cxn>
                  <a:cxn ang="0">
                    <a:pos x="83" y="72"/>
                  </a:cxn>
                  <a:cxn ang="0">
                    <a:pos x="115" y="61"/>
                  </a:cxn>
                  <a:cxn ang="0">
                    <a:pos x="198" y="39"/>
                  </a:cxn>
                  <a:cxn ang="0">
                    <a:pos x="299" y="21"/>
                  </a:cxn>
                  <a:cxn ang="0">
                    <a:pos x="414" y="10"/>
                  </a:cxn>
                  <a:cxn ang="0">
                    <a:pos x="543" y="3"/>
                  </a:cxn>
                  <a:cxn ang="0">
                    <a:pos x="680" y="0"/>
                  </a:cxn>
                  <a:cxn ang="0">
                    <a:pos x="680" y="0"/>
                  </a:cxn>
                  <a:cxn ang="0">
                    <a:pos x="817" y="3"/>
                  </a:cxn>
                  <a:cxn ang="0">
                    <a:pos x="946" y="10"/>
                  </a:cxn>
                  <a:cxn ang="0">
                    <a:pos x="1061" y="21"/>
                  </a:cxn>
                  <a:cxn ang="0">
                    <a:pos x="1162" y="39"/>
                  </a:cxn>
                  <a:cxn ang="0">
                    <a:pos x="1245" y="61"/>
                  </a:cxn>
                  <a:cxn ang="0">
                    <a:pos x="1277" y="72"/>
                  </a:cxn>
                  <a:cxn ang="0">
                    <a:pos x="1306" y="82"/>
                  </a:cxn>
                  <a:cxn ang="0">
                    <a:pos x="1331" y="97"/>
                  </a:cxn>
                  <a:cxn ang="0">
                    <a:pos x="1346" y="107"/>
                  </a:cxn>
                  <a:cxn ang="0">
                    <a:pos x="1356" y="122"/>
                  </a:cxn>
                  <a:cxn ang="0">
                    <a:pos x="1360" y="136"/>
                  </a:cxn>
                  <a:cxn ang="0">
                    <a:pos x="1360" y="136"/>
                  </a:cxn>
                </a:cxnLst>
                <a:rect l="0" t="0" r="r" b="b"/>
                <a:pathLst>
                  <a:path w="1360" h="273">
                    <a:moveTo>
                      <a:pt x="1360" y="136"/>
                    </a:moveTo>
                    <a:lnTo>
                      <a:pt x="1360" y="136"/>
                    </a:lnTo>
                    <a:lnTo>
                      <a:pt x="1356" y="151"/>
                    </a:lnTo>
                    <a:lnTo>
                      <a:pt x="1346" y="165"/>
                    </a:lnTo>
                    <a:lnTo>
                      <a:pt x="1331" y="176"/>
                    </a:lnTo>
                    <a:lnTo>
                      <a:pt x="1306" y="190"/>
                    </a:lnTo>
                    <a:lnTo>
                      <a:pt x="1277" y="201"/>
                    </a:lnTo>
                    <a:lnTo>
                      <a:pt x="1245" y="212"/>
                    </a:lnTo>
                    <a:lnTo>
                      <a:pt x="1162" y="233"/>
                    </a:lnTo>
                    <a:lnTo>
                      <a:pt x="1061" y="251"/>
                    </a:lnTo>
                    <a:lnTo>
                      <a:pt x="946" y="262"/>
                    </a:lnTo>
                    <a:lnTo>
                      <a:pt x="817" y="269"/>
                    </a:lnTo>
                    <a:lnTo>
                      <a:pt x="680" y="273"/>
                    </a:lnTo>
                    <a:lnTo>
                      <a:pt x="680" y="273"/>
                    </a:lnTo>
                    <a:lnTo>
                      <a:pt x="543" y="269"/>
                    </a:lnTo>
                    <a:lnTo>
                      <a:pt x="414" y="262"/>
                    </a:lnTo>
                    <a:lnTo>
                      <a:pt x="299" y="251"/>
                    </a:lnTo>
                    <a:lnTo>
                      <a:pt x="198" y="233"/>
                    </a:lnTo>
                    <a:lnTo>
                      <a:pt x="115" y="212"/>
                    </a:lnTo>
                    <a:lnTo>
                      <a:pt x="83" y="201"/>
                    </a:lnTo>
                    <a:lnTo>
                      <a:pt x="54" y="190"/>
                    </a:lnTo>
                    <a:lnTo>
                      <a:pt x="29" y="176"/>
                    </a:lnTo>
                    <a:lnTo>
                      <a:pt x="15" y="165"/>
                    </a:lnTo>
                    <a:lnTo>
                      <a:pt x="4" y="151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4" y="122"/>
                    </a:lnTo>
                    <a:lnTo>
                      <a:pt x="15" y="107"/>
                    </a:lnTo>
                    <a:lnTo>
                      <a:pt x="29" y="97"/>
                    </a:lnTo>
                    <a:lnTo>
                      <a:pt x="54" y="82"/>
                    </a:lnTo>
                    <a:lnTo>
                      <a:pt x="83" y="72"/>
                    </a:lnTo>
                    <a:lnTo>
                      <a:pt x="115" y="61"/>
                    </a:lnTo>
                    <a:lnTo>
                      <a:pt x="198" y="39"/>
                    </a:lnTo>
                    <a:lnTo>
                      <a:pt x="299" y="21"/>
                    </a:lnTo>
                    <a:lnTo>
                      <a:pt x="414" y="10"/>
                    </a:lnTo>
                    <a:lnTo>
                      <a:pt x="543" y="3"/>
                    </a:lnTo>
                    <a:lnTo>
                      <a:pt x="680" y="0"/>
                    </a:lnTo>
                    <a:lnTo>
                      <a:pt x="680" y="0"/>
                    </a:lnTo>
                    <a:lnTo>
                      <a:pt x="817" y="3"/>
                    </a:lnTo>
                    <a:lnTo>
                      <a:pt x="946" y="10"/>
                    </a:lnTo>
                    <a:lnTo>
                      <a:pt x="1061" y="21"/>
                    </a:lnTo>
                    <a:lnTo>
                      <a:pt x="1162" y="39"/>
                    </a:lnTo>
                    <a:lnTo>
                      <a:pt x="1245" y="61"/>
                    </a:lnTo>
                    <a:lnTo>
                      <a:pt x="1277" y="72"/>
                    </a:lnTo>
                    <a:lnTo>
                      <a:pt x="1306" y="82"/>
                    </a:lnTo>
                    <a:lnTo>
                      <a:pt x="1331" y="97"/>
                    </a:lnTo>
                    <a:lnTo>
                      <a:pt x="1346" y="107"/>
                    </a:lnTo>
                    <a:lnTo>
                      <a:pt x="1356" y="122"/>
                    </a:lnTo>
                    <a:lnTo>
                      <a:pt x="1360" y="136"/>
                    </a:lnTo>
                    <a:lnTo>
                      <a:pt x="1360" y="13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4" name="Freeform 8"/>
              <p:cNvSpPr>
                <a:spLocks/>
              </p:cNvSpPr>
              <p:nvPr/>
            </p:nvSpPr>
            <p:spPr bwMode="auto">
              <a:xfrm>
                <a:off x="2395" y="3076"/>
                <a:ext cx="849" cy="507"/>
              </a:xfrm>
              <a:custGeom>
                <a:avLst/>
                <a:gdLst/>
                <a:ahLst/>
                <a:cxnLst>
                  <a:cxn ang="0">
                    <a:pos x="4" y="31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0" y="33"/>
                  </a:cxn>
                  <a:cxn ang="0">
                    <a:pos x="83" y="65"/>
                  </a:cxn>
                  <a:cxn ang="0">
                    <a:pos x="129" y="94"/>
                  </a:cxn>
                  <a:cxn ang="0">
                    <a:pos x="180" y="119"/>
                  </a:cxn>
                  <a:cxn ang="0">
                    <a:pos x="234" y="144"/>
                  </a:cxn>
                  <a:cxn ang="0">
                    <a:pos x="291" y="162"/>
                  </a:cxn>
                  <a:cxn ang="0">
                    <a:pos x="349" y="176"/>
                  </a:cxn>
                  <a:cxn ang="0">
                    <a:pos x="410" y="187"/>
                  </a:cxn>
                  <a:cxn ang="0">
                    <a:pos x="410" y="187"/>
                  </a:cxn>
                  <a:cxn ang="0">
                    <a:pos x="471" y="194"/>
                  </a:cxn>
                  <a:cxn ang="0">
                    <a:pos x="532" y="198"/>
                  </a:cxn>
                  <a:cxn ang="0">
                    <a:pos x="590" y="194"/>
                  </a:cxn>
                  <a:cxn ang="0">
                    <a:pos x="648" y="187"/>
                  </a:cxn>
                  <a:cxn ang="0">
                    <a:pos x="701" y="173"/>
                  </a:cxn>
                  <a:cxn ang="0">
                    <a:pos x="752" y="158"/>
                  </a:cxn>
                  <a:cxn ang="0">
                    <a:pos x="802" y="137"/>
                  </a:cxn>
                  <a:cxn ang="0">
                    <a:pos x="849" y="115"/>
                  </a:cxn>
                  <a:cxn ang="0">
                    <a:pos x="752" y="425"/>
                  </a:cxn>
                  <a:cxn ang="0">
                    <a:pos x="752" y="425"/>
                  </a:cxn>
                  <a:cxn ang="0">
                    <a:pos x="748" y="439"/>
                  </a:cxn>
                  <a:cxn ang="0">
                    <a:pos x="737" y="450"/>
                  </a:cxn>
                  <a:cxn ang="0">
                    <a:pos x="727" y="461"/>
                  </a:cxn>
                  <a:cxn ang="0">
                    <a:pos x="712" y="471"/>
                  </a:cxn>
                  <a:cxn ang="0">
                    <a:pos x="676" y="486"/>
                  </a:cxn>
                  <a:cxn ang="0">
                    <a:pos x="630" y="497"/>
                  </a:cxn>
                  <a:cxn ang="0">
                    <a:pos x="572" y="504"/>
                  </a:cxn>
                  <a:cxn ang="0">
                    <a:pos x="511" y="507"/>
                  </a:cxn>
                  <a:cxn ang="0">
                    <a:pos x="446" y="504"/>
                  </a:cxn>
                  <a:cxn ang="0">
                    <a:pos x="374" y="493"/>
                  </a:cxn>
                  <a:cxn ang="0">
                    <a:pos x="374" y="493"/>
                  </a:cxn>
                  <a:cxn ang="0">
                    <a:pos x="302" y="479"/>
                  </a:cxn>
                  <a:cxn ang="0">
                    <a:pos x="234" y="461"/>
                  </a:cxn>
                  <a:cxn ang="0">
                    <a:pos x="173" y="439"/>
                  </a:cxn>
                  <a:cxn ang="0">
                    <a:pos x="115" y="414"/>
                  </a:cxn>
                  <a:cxn ang="0">
                    <a:pos x="72" y="389"/>
                  </a:cxn>
                  <a:cxn ang="0">
                    <a:pos x="36" y="364"/>
                  </a:cxn>
                  <a:cxn ang="0">
                    <a:pos x="22" y="349"/>
                  </a:cxn>
                  <a:cxn ang="0">
                    <a:pos x="14" y="335"/>
                  </a:cxn>
                  <a:cxn ang="0">
                    <a:pos x="7" y="324"/>
                  </a:cxn>
                  <a:cxn ang="0">
                    <a:pos x="4" y="310"/>
                  </a:cxn>
                  <a:cxn ang="0">
                    <a:pos x="4" y="310"/>
                  </a:cxn>
                </a:cxnLst>
                <a:rect l="0" t="0" r="r" b="b"/>
                <a:pathLst>
                  <a:path w="849" h="507">
                    <a:moveTo>
                      <a:pt x="4" y="31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0" y="33"/>
                    </a:lnTo>
                    <a:lnTo>
                      <a:pt x="83" y="65"/>
                    </a:lnTo>
                    <a:lnTo>
                      <a:pt x="129" y="94"/>
                    </a:lnTo>
                    <a:lnTo>
                      <a:pt x="180" y="119"/>
                    </a:lnTo>
                    <a:lnTo>
                      <a:pt x="234" y="144"/>
                    </a:lnTo>
                    <a:lnTo>
                      <a:pt x="291" y="162"/>
                    </a:lnTo>
                    <a:lnTo>
                      <a:pt x="349" y="176"/>
                    </a:lnTo>
                    <a:lnTo>
                      <a:pt x="410" y="187"/>
                    </a:lnTo>
                    <a:lnTo>
                      <a:pt x="410" y="187"/>
                    </a:lnTo>
                    <a:lnTo>
                      <a:pt x="471" y="194"/>
                    </a:lnTo>
                    <a:lnTo>
                      <a:pt x="532" y="198"/>
                    </a:lnTo>
                    <a:lnTo>
                      <a:pt x="590" y="194"/>
                    </a:lnTo>
                    <a:lnTo>
                      <a:pt x="648" y="187"/>
                    </a:lnTo>
                    <a:lnTo>
                      <a:pt x="701" y="173"/>
                    </a:lnTo>
                    <a:lnTo>
                      <a:pt x="752" y="158"/>
                    </a:lnTo>
                    <a:lnTo>
                      <a:pt x="802" y="137"/>
                    </a:lnTo>
                    <a:lnTo>
                      <a:pt x="849" y="115"/>
                    </a:lnTo>
                    <a:lnTo>
                      <a:pt x="752" y="425"/>
                    </a:lnTo>
                    <a:lnTo>
                      <a:pt x="752" y="425"/>
                    </a:lnTo>
                    <a:lnTo>
                      <a:pt x="748" y="439"/>
                    </a:lnTo>
                    <a:lnTo>
                      <a:pt x="737" y="450"/>
                    </a:lnTo>
                    <a:lnTo>
                      <a:pt x="727" y="461"/>
                    </a:lnTo>
                    <a:lnTo>
                      <a:pt x="712" y="471"/>
                    </a:lnTo>
                    <a:lnTo>
                      <a:pt x="676" y="486"/>
                    </a:lnTo>
                    <a:lnTo>
                      <a:pt x="630" y="497"/>
                    </a:lnTo>
                    <a:lnTo>
                      <a:pt x="572" y="504"/>
                    </a:lnTo>
                    <a:lnTo>
                      <a:pt x="511" y="507"/>
                    </a:lnTo>
                    <a:lnTo>
                      <a:pt x="446" y="504"/>
                    </a:lnTo>
                    <a:lnTo>
                      <a:pt x="374" y="493"/>
                    </a:lnTo>
                    <a:lnTo>
                      <a:pt x="374" y="493"/>
                    </a:lnTo>
                    <a:lnTo>
                      <a:pt x="302" y="479"/>
                    </a:lnTo>
                    <a:lnTo>
                      <a:pt x="234" y="461"/>
                    </a:lnTo>
                    <a:lnTo>
                      <a:pt x="173" y="439"/>
                    </a:lnTo>
                    <a:lnTo>
                      <a:pt x="115" y="414"/>
                    </a:lnTo>
                    <a:lnTo>
                      <a:pt x="72" y="389"/>
                    </a:lnTo>
                    <a:lnTo>
                      <a:pt x="36" y="364"/>
                    </a:lnTo>
                    <a:lnTo>
                      <a:pt x="22" y="349"/>
                    </a:lnTo>
                    <a:lnTo>
                      <a:pt x="14" y="335"/>
                    </a:lnTo>
                    <a:lnTo>
                      <a:pt x="7" y="324"/>
                    </a:lnTo>
                    <a:lnTo>
                      <a:pt x="4" y="310"/>
                    </a:lnTo>
                    <a:lnTo>
                      <a:pt x="4" y="3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5" name="Freeform 9"/>
              <p:cNvSpPr>
                <a:spLocks/>
              </p:cNvSpPr>
              <p:nvPr/>
            </p:nvSpPr>
            <p:spPr bwMode="auto">
              <a:xfrm>
                <a:off x="2956" y="3393"/>
                <a:ext cx="320" cy="529"/>
              </a:xfrm>
              <a:custGeom>
                <a:avLst/>
                <a:gdLst/>
                <a:ahLst/>
                <a:cxnLst>
                  <a:cxn ang="0">
                    <a:pos x="65" y="14"/>
                  </a:cxn>
                  <a:cxn ang="0">
                    <a:pos x="122" y="39"/>
                  </a:cxn>
                  <a:cxn ang="0">
                    <a:pos x="202" y="93"/>
                  </a:cxn>
                  <a:cxn ang="0">
                    <a:pos x="252" y="144"/>
                  </a:cxn>
                  <a:cxn ang="0">
                    <a:pos x="281" y="208"/>
                  </a:cxn>
                  <a:cxn ang="0">
                    <a:pos x="288" y="244"/>
                  </a:cxn>
                  <a:cxn ang="0">
                    <a:pos x="281" y="280"/>
                  </a:cxn>
                  <a:cxn ang="0">
                    <a:pos x="266" y="320"/>
                  </a:cxn>
                  <a:cxn ang="0">
                    <a:pos x="238" y="363"/>
                  </a:cxn>
                  <a:cxn ang="0">
                    <a:pos x="198" y="410"/>
                  </a:cxn>
                  <a:cxn ang="0">
                    <a:pos x="220" y="417"/>
                  </a:cxn>
                  <a:cxn ang="0">
                    <a:pos x="266" y="435"/>
                  </a:cxn>
                  <a:cxn ang="0">
                    <a:pos x="310" y="467"/>
                  </a:cxn>
                  <a:cxn ang="0">
                    <a:pos x="320" y="489"/>
                  </a:cxn>
                  <a:cxn ang="0">
                    <a:pos x="317" y="514"/>
                  </a:cxn>
                  <a:cxn ang="0">
                    <a:pos x="302" y="521"/>
                  </a:cxn>
                  <a:cxn ang="0">
                    <a:pos x="259" y="529"/>
                  </a:cxn>
                  <a:cxn ang="0">
                    <a:pos x="130" y="467"/>
                  </a:cxn>
                  <a:cxn ang="0">
                    <a:pos x="119" y="453"/>
                  </a:cxn>
                  <a:cxn ang="0">
                    <a:pos x="115" y="431"/>
                  </a:cxn>
                  <a:cxn ang="0">
                    <a:pos x="144" y="399"/>
                  </a:cxn>
                  <a:cxn ang="0">
                    <a:pos x="151" y="388"/>
                  </a:cxn>
                  <a:cxn ang="0">
                    <a:pos x="187" y="345"/>
                  </a:cxn>
                  <a:cxn ang="0">
                    <a:pos x="209" y="302"/>
                  </a:cxn>
                  <a:cxn ang="0">
                    <a:pos x="220" y="248"/>
                  </a:cxn>
                  <a:cxn ang="0">
                    <a:pos x="205" y="190"/>
                  </a:cxn>
                  <a:cxn ang="0">
                    <a:pos x="158" y="133"/>
                  </a:cxn>
                  <a:cxn ang="0">
                    <a:pos x="65" y="79"/>
                  </a:cxn>
                  <a:cxn ang="0">
                    <a:pos x="0" y="54"/>
                  </a:cxn>
                  <a:cxn ang="0">
                    <a:pos x="0" y="29"/>
                  </a:cxn>
                  <a:cxn ang="0">
                    <a:pos x="11" y="3"/>
                  </a:cxn>
                  <a:cxn ang="0">
                    <a:pos x="40" y="0"/>
                  </a:cxn>
                  <a:cxn ang="0">
                    <a:pos x="65" y="14"/>
                  </a:cxn>
                </a:cxnLst>
                <a:rect l="0" t="0" r="r" b="b"/>
                <a:pathLst>
                  <a:path w="320" h="529">
                    <a:moveTo>
                      <a:pt x="65" y="14"/>
                    </a:moveTo>
                    <a:lnTo>
                      <a:pt x="65" y="14"/>
                    </a:lnTo>
                    <a:lnTo>
                      <a:pt x="83" y="21"/>
                    </a:lnTo>
                    <a:lnTo>
                      <a:pt x="122" y="39"/>
                    </a:lnTo>
                    <a:lnTo>
                      <a:pt x="176" y="72"/>
                    </a:lnTo>
                    <a:lnTo>
                      <a:pt x="202" y="93"/>
                    </a:lnTo>
                    <a:lnTo>
                      <a:pt x="230" y="118"/>
                    </a:lnTo>
                    <a:lnTo>
                      <a:pt x="252" y="144"/>
                    </a:lnTo>
                    <a:lnTo>
                      <a:pt x="270" y="176"/>
                    </a:lnTo>
                    <a:lnTo>
                      <a:pt x="281" y="208"/>
                    </a:lnTo>
                    <a:lnTo>
                      <a:pt x="284" y="226"/>
                    </a:lnTo>
                    <a:lnTo>
                      <a:pt x="288" y="244"/>
                    </a:lnTo>
                    <a:lnTo>
                      <a:pt x="284" y="262"/>
                    </a:lnTo>
                    <a:lnTo>
                      <a:pt x="281" y="280"/>
                    </a:lnTo>
                    <a:lnTo>
                      <a:pt x="274" y="302"/>
                    </a:lnTo>
                    <a:lnTo>
                      <a:pt x="266" y="320"/>
                    </a:lnTo>
                    <a:lnTo>
                      <a:pt x="256" y="342"/>
                    </a:lnTo>
                    <a:lnTo>
                      <a:pt x="238" y="363"/>
                    </a:lnTo>
                    <a:lnTo>
                      <a:pt x="220" y="388"/>
                    </a:lnTo>
                    <a:lnTo>
                      <a:pt x="198" y="410"/>
                    </a:lnTo>
                    <a:lnTo>
                      <a:pt x="198" y="410"/>
                    </a:lnTo>
                    <a:lnTo>
                      <a:pt x="220" y="417"/>
                    </a:lnTo>
                    <a:lnTo>
                      <a:pt x="241" y="424"/>
                    </a:lnTo>
                    <a:lnTo>
                      <a:pt x="266" y="435"/>
                    </a:lnTo>
                    <a:lnTo>
                      <a:pt x="292" y="449"/>
                    </a:lnTo>
                    <a:lnTo>
                      <a:pt x="310" y="467"/>
                    </a:lnTo>
                    <a:lnTo>
                      <a:pt x="317" y="478"/>
                    </a:lnTo>
                    <a:lnTo>
                      <a:pt x="320" y="489"/>
                    </a:lnTo>
                    <a:lnTo>
                      <a:pt x="320" y="503"/>
                    </a:lnTo>
                    <a:lnTo>
                      <a:pt x="317" y="514"/>
                    </a:lnTo>
                    <a:lnTo>
                      <a:pt x="317" y="514"/>
                    </a:lnTo>
                    <a:lnTo>
                      <a:pt x="302" y="521"/>
                    </a:lnTo>
                    <a:lnTo>
                      <a:pt x="284" y="529"/>
                    </a:lnTo>
                    <a:lnTo>
                      <a:pt x="259" y="529"/>
                    </a:lnTo>
                    <a:lnTo>
                      <a:pt x="130" y="467"/>
                    </a:lnTo>
                    <a:lnTo>
                      <a:pt x="130" y="467"/>
                    </a:lnTo>
                    <a:lnTo>
                      <a:pt x="126" y="464"/>
                    </a:lnTo>
                    <a:lnTo>
                      <a:pt x="119" y="453"/>
                    </a:lnTo>
                    <a:lnTo>
                      <a:pt x="115" y="442"/>
                    </a:lnTo>
                    <a:lnTo>
                      <a:pt x="115" y="431"/>
                    </a:lnTo>
                    <a:lnTo>
                      <a:pt x="119" y="424"/>
                    </a:lnTo>
                    <a:lnTo>
                      <a:pt x="144" y="399"/>
                    </a:lnTo>
                    <a:lnTo>
                      <a:pt x="144" y="399"/>
                    </a:lnTo>
                    <a:lnTo>
                      <a:pt x="151" y="388"/>
                    </a:lnTo>
                    <a:lnTo>
                      <a:pt x="176" y="363"/>
                    </a:lnTo>
                    <a:lnTo>
                      <a:pt x="187" y="345"/>
                    </a:lnTo>
                    <a:lnTo>
                      <a:pt x="198" y="324"/>
                    </a:lnTo>
                    <a:lnTo>
                      <a:pt x="209" y="302"/>
                    </a:lnTo>
                    <a:lnTo>
                      <a:pt x="216" y="273"/>
                    </a:lnTo>
                    <a:lnTo>
                      <a:pt x="220" y="248"/>
                    </a:lnTo>
                    <a:lnTo>
                      <a:pt x="216" y="219"/>
                    </a:lnTo>
                    <a:lnTo>
                      <a:pt x="205" y="190"/>
                    </a:lnTo>
                    <a:lnTo>
                      <a:pt x="184" y="162"/>
                    </a:lnTo>
                    <a:lnTo>
                      <a:pt x="158" y="133"/>
                    </a:lnTo>
                    <a:lnTo>
                      <a:pt x="119" y="104"/>
                    </a:lnTo>
                    <a:lnTo>
                      <a:pt x="65" y="79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39"/>
                    </a:lnTo>
                    <a:lnTo>
                      <a:pt x="0" y="29"/>
                    </a:lnTo>
                    <a:lnTo>
                      <a:pt x="4" y="14"/>
                    </a:lnTo>
                    <a:lnTo>
                      <a:pt x="11" y="3"/>
                    </a:lnTo>
                    <a:lnTo>
                      <a:pt x="22" y="0"/>
                    </a:lnTo>
                    <a:lnTo>
                      <a:pt x="40" y="0"/>
                    </a:lnTo>
                    <a:lnTo>
                      <a:pt x="65" y="14"/>
                    </a:lnTo>
                    <a:lnTo>
                      <a:pt x="65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6" name="Freeform 10"/>
              <p:cNvSpPr>
                <a:spLocks/>
              </p:cNvSpPr>
              <p:nvPr/>
            </p:nvSpPr>
            <p:spPr bwMode="auto">
              <a:xfrm>
                <a:off x="2247" y="3317"/>
                <a:ext cx="321" cy="529"/>
              </a:xfrm>
              <a:custGeom>
                <a:avLst/>
                <a:gdLst/>
                <a:ahLst/>
                <a:cxnLst>
                  <a:cxn ang="0">
                    <a:pos x="256" y="15"/>
                  </a:cxn>
                  <a:cxn ang="0">
                    <a:pos x="256" y="15"/>
                  </a:cxn>
                  <a:cxn ang="0">
                    <a:pos x="227" y="29"/>
                  </a:cxn>
                  <a:cxn ang="0">
                    <a:pos x="188" y="51"/>
                  </a:cxn>
                  <a:cxn ang="0">
                    <a:pos x="137" y="79"/>
                  </a:cxn>
                  <a:cxn ang="0">
                    <a:pos x="112" y="97"/>
                  </a:cxn>
                  <a:cxn ang="0">
                    <a:pos x="90" y="115"/>
                  </a:cxn>
                  <a:cxn ang="0">
                    <a:pos x="69" y="141"/>
                  </a:cxn>
                  <a:cxn ang="0">
                    <a:pos x="54" y="166"/>
                  </a:cxn>
                  <a:cxn ang="0">
                    <a:pos x="44" y="198"/>
                  </a:cxn>
                  <a:cxn ang="0">
                    <a:pos x="44" y="230"/>
                  </a:cxn>
                  <a:cxn ang="0">
                    <a:pos x="47" y="270"/>
                  </a:cxn>
                  <a:cxn ang="0">
                    <a:pos x="62" y="313"/>
                  </a:cxn>
                  <a:cxn ang="0">
                    <a:pos x="87" y="360"/>
                  </a:cxn>
                  <a:cxn ang="0">
                    <a:pos x="123" y="410"/>
                  </a:cxn>
                  <a:cxn ang="0">
                    <a:pos x="123" y="410"/>
                  </a:cxn>
                  <a:cxn ang="0">
                    <a:pos x="101" y="418"/>
                  </a:cxn>
                  <a:cxn ang="0">
                    <a:pos x="76" y="425"/>
                  </a:cxn>
                  <a:cxn ang="0">
                    <a:pos x="54" y="436"/>
                  </a:cxn>
                  <a:cxn ang="0">
                    <a:pos x="29" y="450"/>
                  </a:cxn>
                  <a:cxn ang="0">
                    <a:pos x="11" y="468"/>
                  </a:cxn>
                  <a:cxn ang="0">
                    <a:pos x="4" y="479"/>
                  </a:cxn>
                  <a:cxn ang="0">
                    <a:pos x="0" y="490"/>
                  </a:cxn>
                  <a:cxn ang="0">
                    <a:pos x="0" y="504"/>
                  </a:cxn>
                  <a:cxn ang="0">
                    <a:pos x="4" y="515"/>
                  </a:cxn>
                  <a:cxn ang="0">
                    <a:pos x="4" y="515"/>
                  </a:cxn>
                  <a:cxn ang="0">
                    <a:pos x="18" y="522"/>
                  </a:cxn>
                  <a:cxn ang="0">
                    <a:pos x="36" y="529"/>
                  </a:cxn>
                  <a:cxn ang="0">
                    <a:pos x="62" y="529"/>
                  </a:cxn>
                  <a:cxn ang="0">
                    <a:pos x="188" y="468"/>
                  </a:cxn>
                  <a:cxn ang="0">
                    <a:pos x="188" y="468"/>
                  </a:cxn>
                  <a:cxn ang="0">
                    <a:pos x="195" y="464"/>
                  </a:cxn>
                  <a:cxn ang="0">
                    <a:pos x="198" y="454"/>
                  </a:cxn>
                  <a:cxn ang="0">
                    <a:pos x="206" y="443"/>
                  </a:cxn>
                  <a:cxn ang="0">
                    <a:pos x="202" y="432"/>
                  </a:cxn>
                  <a:cxn ang="0">
                    <a:pos x="198" y="425"/>
                  </a:cxn>
                  <a:cxn ang="0">
                    <a:pos x="177" y="400"/>
                  </a:cxn>
                  <a:cxn ang="0">
                    <a:pos x="177" y="400"/>
                  </a:cxn>
                  <a:cxn ang="0">
                    <a:pos x="166" y="382"/>
                  </a:cxn>
                  <a:cxn ang="0">
                    <a:pos x="144" y="353"/>
                  </a:cxn>
                  <a:cxn ang="0">
                    <a:pos x="123" y="317"/>
                  </a:cxn>
                  <a:cxn ang="0">
                    <a:pos x="116" y="292"/>
                  </a:cxn>
                  <a:cxn ang="0">
                    <a:pos x="108" y="270"/>
                  </a:cxn>
                  <a:cxn ang="0">
                    <a:pos x="108" y="245"/>
                  </a:cxn>
                  <a:cxn ang="0">
                    <a:pos x="112" y="216"/>
                  </a:cxn>
                  <a:cxn ang="0">
                    <a:pos x="123" y="191"/>
                  </a:cxn>
                  <a:cxn ang="0">
                    <a:pos x="141" y="162"/>
                  </a:cxn>
                  <a:cxn ang="0">
                    <a:pos x="170" y="133"/>
                  </a:cxn>
                  <a:cxn ang="0">
                    <a:pos x="206" y="108"/>
                  </a:cxn>
                  <a:cxn ang="0">
                    <a:pos x="256" y="79"/>
                  </a:cxn>
                  <a:cxn ang="0">
                    <a:pos x="321" y="54"/>
                  </a:cxn>
                  <a:cxn ang="0">
                    <a:pos x="321" y="54"/>
                  </a:cxn>
                  <a:cxn ang="0">
                    <a:pos x="321" y="40"/>
                  </a:cxn>
                  <a:cxn ang="0">
                    <a:pos x="321" y="29"/>
                  </a:cxn>
                  <a:cxn ang="0">
                    <a:pos x="317" y="15"/>
                  </a:cxn>
                  <a:cxn ang="0">
                    <a:pos x="310" y="4"/>
                  </a:cxn>
                  <a:cxn ang="0">
                    <a:pos x="299" y="0"/>
                  </a:cxn>
                  <a:cxn ang="0">
                    <a:pos x="281" y="0"/>
                  </a:cxn>
                  <a:cxn ang="0">
                    <a:pos x="256" y="15"/>
                  </a:cxn>
                  <a:cxn ang="0">
                    <a:pos x="256" y="15"/>
                  </a:cxn>
                </a:cxnLst>
                <a:rect l="0" t="0" r="r" b="b"/>
                <a:pathLst>
                  <a:path w="321" h="529">
                    <a:moveTo>
                      <a:pt x="256" y="15"/>
                    </a:moveTo>
                    <a:lnTo>
                      <a:pt x="256" y="15"/>
                    </a:lnTo>
                    <a:lnTo>
                      <a:pt x="227" y="29"/>
                    </a:lnTo>
                    <a:lnTo>
                      <a:pt x="188" y="51"/>
                    </a:lnTo>
                    <a:lnTo>
                      <a:pt x="137" y="79"/>
                    </a:lnTo>
                    <a:lnTo>
                      <a:pt x="112" y="97"/>
                    </a:lnTo>
                    <a:lnTo>
                      <a:pt x="90" y="115"/>
                    </a:lnTo>
                    <a:lnTo>
                      <a:pt x="69" y="141"/>
                    </a:lnTo>
                    <a:lnTo>
                      <a:pt x="54" y="166"/>
                    </a:lnTo>
                    <a:lnTo>
                      <a:pt x="44" y="198"/>
                    </a:lnTo>
                    <a:lnTo>
                      <a:pt x="44" y="230"/>
                    </a:lnTo>
                    <a:lnTo>
                      <a:pt x="47" y="270"/>
                    </a:lnTo>
                    <a:lnTo>
                      <a:pt x="62" y="313"/>
                    </a:lnTo>
                    <a:lnTo>
                      <a:pt x="87" y="360"/>
                    </a:lnTo>
                    <a:lnTo>
                      <a:pt x="123" y="410"/>
                    </a:lnTo>
                    <a:lnTo>
                      <a:pt x="123" y="410"/>
                    </a:lnTo>
                    <a:lnTo>
                      <a:pt x="101" y="418"/>
                    </a:lnTo>
                    <a:lnTo>
                      <a:pt x="76" y="425"/>
                    </a:lnTo>
                    <a:lnTo>
                      <a:pt x="54" y="436"/>
                    </a:lnTo>
                    <a:lnTo>
                      <a:pt x="29" y="450"/>
                    </a:lnTo>
                    <a:lnTo>
                      <a:pt x="11" y="468"/>
                    </a:lnTo>
                    <a:lnTo>
                      <a:pt x="4" y="479"/>
                    </a:lnTo>
                    <a:lnTo>
                      <a:pt x="0" y="490"/>
                    </a:lnTo>
                    <a:lnTo>
                      <a:pt x="0" y="504"/>
                    </a:lnTo>
                    <a:lnTo>
                      <a:pt x="4" y="515"/>
                    </a:lnTo>
                    <a:lnTo>
                      <a:pt x="4" y="515"/>
                    </a:lnTo>
                    <a:lnTo>
                      <a:pt x="18" y="522"/>
                    </a:lnTo>
                    <a:lnTo>
                      <a:pt x="36" y="529"/>
                    </a:lnTo>
                    <a:lnTo>
                      <a:pt x="62" y="529"/>
                    </a:lnTo>
                    <a:lnTo>
                      <a:pt x="188" y="468"/>
                    </a:lnTo>
                    <a:lnTo>
                      <a:pt x="188" y="468"/>
                    </a:lnTo>
                    <a:lnTo>
                      <a:pt x="195" y="464"/>
                    </a:lnTo>
                    <a:lnTo>
                      <a:pt x="198" y="454"/>
                    </a:lnTo>
                    <a:lnTo>
                      <a:pt x="206" y="443"/>
                    </a:lnTo>
                    <a:lnTo>
                      <a:pt x="202" y="432"/>
                    </a:lnTo>
                    <a:lnTo>
                      <a:pt x="198" y="425"/>
                    </a:lnTo>
                    <a:lnTo>
                      <a:pt x="177" y="400"/>
                    </a:lnTo>
                    <a:lnTo>
                      <a:pt x="177" y="400"/>
                    </a:lnTo>
                    <a:lnTo>
                      <a:pt x="166" y="382"/>
                    </a:lnTo>
                    <a:lnTo>
                      <a:pt x="144" y="353"/>
                    </a:lnTo>
                    <a:lnTo>
                      <a:pt x="123" y="317"/>
                    </a:lnTo>
                    <a:lnTo>
                      <a:pt x="116" y="292"/>
                    </a:lnTo>
                    <a:lnTo>
                      <a:pt x="108" y="270"/>
                    </a:lnTo>
                    <a:lnTo>
                      <a:pt x="108" y="245"/>
                    </a:lnTo>
                    <a:lnTo>
                      <a:pt x="112" y="216"/>
                    </a:lnTo>
                    <a:lnTo>
                      <a:pt x="123" y="191"/>
                    </a:lnTo>
                    <a:lnTo>
                      <a:pt x="141" y="162"/>
                    </a:lnTo>
                    <a:lnTo>
                      <a:pt x="170" y="133"/>
                    </a:lnTo>
                    <a:lnTo>
                      <a:pt x="206" y="108"/>
                    </a:lnTo>
                    <a:lnTo>
                      <a:pt x="256" y="79"/>
                    </a:lnTo>
                    <a:lnTo>
                      <a:pt x="321" y="54"/>
                    </a:lnTo>
                    <a:lnTo>
                      <a:pt x="321" y="54"/>
                    </a:lnTo>
                    <a:lnTo>
                      <a:pt x="321" y="40"/>
                    </a:lnTo>
                    <a:lnTo>
                      <a:pt x="321" y="29"/>
                    </a:lnTo>
                    <a:lnTo>
                      <a:pt x="317" y="15"/>
                    </a:lnTo>
                    <a:lnTo>
                      <a:pt x="310" y="4"/>
                    </a:lnTo>
                    <a:lnTo>
                      <a:pt x="299" y="0"/>
                    </a:lnTo>
                    <a:lnTo>
                      <a:pt x="281" y="0"/>
                    </a:lnTo>
                    <a:lnTo>
                      <a:pt x="256" y="15"/>
                    </a:lnTo>
                    <a:lnTo>
                      <a:pt x="25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7" name="Freeform 11"/>
              <p:cNvSpPr>
                <a:spLocks/>
              </p:cNvSpPr>
              <p:nvPr/>
            </p:nvSpPr>
            <p:spPr bwMode="auto">
              <a:xfrm>
                <a:off x="2291" y="2533"/>
                <a:ext cx="1086" cy="698"/>
              </a:xfrm>
              <a:custGeom>
                <a:avLst/>
                <a:gdLst/>
                <a:ahLst/>
                <a:cxnLst>
                  <a:cxn ang="0">
                    <a:pos x="1079" y="468"/>
                  </a:cxn>
                  <a:cxn ang="0">
                    <a:pos x="1086" y="399"/>
                  </a:cxn>
                  <a:cxn ang="0">
                    <a:pos x="1068" y="331"/>
                  </a:cxn>
                  <a:cxn ang="0">
                    <a:pos x="1029" y="263"/>
                  </a:cxn>
                  <a:cxn ang="0">
                    <a:pos x="975" y="201"/>
                  </a:cxn>
                  <a:cxn ang="0">
                    <a:pos x="903" y="140"/>
                  </a:cxn>
                  <a:cxn ang="0">
                    <a:pos x="820" y="90"/>
                  </a:cxn>
                  <a:cxn ang="0">
                    <a:pos x="723" y="50"/>
                  </a:cxn>
                  <a:cxn ang="0">
                    <a:pos x="615" y="18"/>
                  </a:cxn>
                  <a:cxn ang="0">
                    <a:pos x="561" y="11"/>
                  </a:cxn>
                  <a:cxn ang="0">
                    <a:pos x="453" y="0"/>
                  </a:cxn>
                  <a:cxn ang="0">
                    <a:pos x="352" y="3"/>
                  </a:cxn>
                  <a:cxn ang="0">
                    <a:pos x="259" y="18"/>
                  </a:cxn>
                  <a:cxn ang="0">
                    <a:pos x="176" y="47"/>
                  </a:cxn>
                  <a:cxn ang="0">
                    <a:pos x="104" y="86"/>
                  </a:cxn>
                  <a:cxn ang="0">
                    <a:pos x="50" y="137"/>
                  </a:cxn>
                  <a:cxn ang="0">
                    <a:pos x="18" y="198"/>
                  </a:cxn>
                  <a:cxn ang="0">
                    <a:pos x="7" y="230"/>
                  </a:cxn>
                  <a:cxn ang="0">
                    <a:pos x="3" y="298"/>
                  </a:cxn>
                  <a:cxn ang="0">
                    <a:pos x="21" y="367"/>
                  </a:cxn>
                  <a:cxn ang="0">
                    <a:pos x="57" y="435"/>
                  </a:cxn>
                  <a:cxn ang="0">
                    <a:pos x="111" y="500"/>
                  </a:cxn>
                  <a:cxn ang="0">
                    <a:pos x="183" y="558"/>
                  </a:cxn>
                  <a:cxn ang="0">
                    <a:pos x="266" y="608"/>
                  </a:cxn>
                  <a:cxn ang="0">
                    <a:pos x="363" y="647"/>
                  </a:cxn>
                  <a:cxn ang="0">
                    <a:pos x="471" y="680"/>
                  </a:cxn>
                  <a:cxn ang="0">
                    <a:pos x="525" y="691"/>
                  </a:cxn>
                  <a:cxn ang="0">
                    <a:pos x="633" y="698"/>
                  </a:cxn>
                  <a:cxn ang="0">
                    <a:pos x="737" y="694"/>
                  </a:cxn>
                  <a:cxn ang="0">
                    <a:pos x="831" y="680"/>
                  </a:cxn>
                  <a:cxn ang="0">
                    <a:pos x="913" y="651"/>
                  </a:cxn>
                  <a:cxn ang="0">
                    <a:pos x="982" y="612"/>
                  </a:cxn>
                  <a:cxn ang="0">
                    <a:pos x="1036" y="561"/>
                  </a:cxn>
                  <a:cxn ang="0">
                    <a:pos x="1072" y="500"/>
                  </a:cxn>
                  <a:cxn ang="0">
                    <a:pos x="1079" y="468"/>
                  </a:cxn>
                </a:cxnLst>
                <a:rect l="0" t="0" r="r" b="b"/>
                <a:pathLst>
                  <a:path w="1086" h="698">
                    <a:moveTo>
                      <a:pt x="1079" y="468"/>
                    </a:moveTo>
                    <a:lnTo>
                      <a:pt x="1079" y="468"/>
                    </a:lnTo>
                    <a:lnTo>
                      <a:pt x="1086" y="432"/>
                    </a:lnTo>
                    <a:lnTo>
                      <a:pt x="1086" y="399"/>
                    </a:lnTo>
                    <a:lnTo>
                      <a:pt x="1079" y="363"/>
                    </a:lnTo>
                    <a:lnTo>
                      <a:pt x="1068" y="331"/>
                    </a:lnTo>
                    <a:lnTo>
                      <a:pt x="1050" y="295"/>
                    </a:lnTo>
                    <a:lnTo>
                      <a:pt x="1029" y="263"/>
                    </a:lnTo>
                    <a:lnTo>
                      <a:pt x="1003" y="230"/>
                    </a:lnTo>
                    <a:lnTo>
                      <a:pt x="975" y="201"/>
                    </a:lnTo>
                    <a:lnTo>
                      <a:pt x="942" y="169"/>
                    </a:lnTo>
                    <a:lnTo>
                      <a:pt x="903" y="140"/>
                    </a:lnTo>
                    <a:lnTo>
                      <a:pt x="863" y="115"/>
                    </a:lnTo>
                    <a:lnTo>
                      <a:pt x="820" y="90"/>
                    </a:lnTo>
                    <a:lnTo>
                      <a:pt x="773" y="68"/>
                    </a:lnTo>
                    <a:lnTo>
                      <a:pt x="723" y="50"/>
                    </a:lnTo>
                    <a:lnTo>
                      <a:pt x="669" y="32"/>
                    </a:lnTo>
                    <a:lnTo>
                      <a:pt x="615" y="18"/>
                    </a:lnTo>
                    <a:lnTo>
                      <a:pt x="615" y="18"/>
                    </a:lnTo>
                    <a:lnTo>
                      <a:pt x="561" y="11"/>
                    </a:lnTo>
                    <a:lnTo>
                      <a:pt x="507" y="3"/>
                    </a:lnTo>
                    <a:lnTo>
                      <a:pt x="453" y="0"/>
                    </a:lnTo>
                    <a:lnTo>
                      <a:pt x="403" y="0"/>
                    </a:lnTo>
                    <a:lnTo>
                      <a:pt x="352" y="3"/>
                    </a:lnTo>
                    <a:lnTo>
                      <a:pt x="302" y="11"/>
                    </a:lnTo>
                    <a:lnTo>
                      <a:pt x="259" y="18"/>
                    </a:lnTo>
                    <a:lnTo>
                      <a:pt x="215" y="32"/>
                    </a:lnTo>
                    <a:lnTo>
                      <a:pt x="176" y="47"/>
                    </a:lnTo>
                    <a:lnTo>
                      <a:pt x="140" y="68"/>
                    </a:lnTo>
                    <a:lnTo>
                      <a:pt x="104" y="86"/>
                    </a:lnTo>
                    <a:lnTo>
                      <a:pt x="75" y="111"/>
                    </a:lnTo>
                    <a:lnTo>
                      <a:pt x="50" y="137"/>
                    </a:lnTo>
                    <a:lnTo>
                      <a:pt x="32" y="165"/>
                    </a:lnTo>
                    <a:lnTo>
                      <a:pt x="18" y="198"/>
                    </a:lnTo>
                    <a:lnTo>
                      <a:pt x="7" y="230"/>
                    </a:lnTo>
                    <a:lnTo>
                      <a:pt x="7" y="230"/>
                    </a:lnTo>
                    <a:lnTo>
                      <a:pt x="0" y="266"/>
                    </a:lnTo>
                    <a:lnTo>
                      <a:pt x="3" y="298"/>
                    </a:lnTo>
                    <a:lnTo>
                      <a:pt x="7" y="334"/>
                    </a:lnTo>
                    <a:lnTo>
                      <a:pt x="21" y="367"/>
                    </a:lnTo>
                    <a:lnTo>
                      <a:pt x="36" y="403"/>
                    </a:lnTo>
                    <a:lnTo>
                      <a:pt x="57" y="435"/>
                    </a:lnTo>
                    <a:lnTo>
                      <a:pt x="82" y="468"/>
                    </a:lnTo>
                    <a:lnTo>
                      <a:pt x="111" y="500"/>
                    </a:lnTo>
                    <a:lnTo>
                      <a:pt x="147" y="529"/>
                    </a:lnTo>
                    <a:lnTo>
                      <a:pt x="183" y="558"/>
                    </a:lnTo>
                    <a:lnTo>
                      <a:pt x="223" y="583"/>
                    </a:lnTo>
                    <a:lnTo>
                      <a:pt x="266" y="608"/>
                    </a:lnTo>
                    <a:lnTo>
                      <a:pt x="313" y="629"/>
                    </a:lnTo>
                    <a:lnTo>
                      <a:pt x="363" y="647"/>
                    </a:lnTo>
                    <a:lnTo>
                      <a:pt x="417" y="665"/>
                    </a:lnTo>
                    <a:lnTo>
                      <a:pt x="471" y="680"/>
                    </a:lnTo>
                    <a:lnTo>
                      <a:pt x="471" y="680"/>
                    </a:lnTo>
                    <a:lnTo>
                      <a:pt x="525" y="691"/>
                    </a:lnTo>
                    <a:lnTo>
                      <a:pt x="579" y="694"/>
                    </a:lnTo>
                    <a:lnTo>
                      <a:pt x="633" y="698"/>
                    </a:lnTo>
                    <a:lnTo>
                      <a:pt x="687" y="698"/>
                    </a:lnTo>
                    <a:lnTo>
                      <a:pt x="737" y="694"/>
                    </a:lnTo>
                    <a:lnTo>
                      <a:pt x="784" y="687"/>
                    </a:lnTo>
                    <a:lnTo>
                      <a:pt x="831" y="680"/>
                    </a:lnTo>
                    <a:lnTo>
                      <a:pt x="870" y="665"/>
                    </a:lnTo>
                    <a:lnTo>
                      <a:pt x="913" y="651"/>
                    </a:lnTo>
                    <a:lnTo>
                      <a:pt x="949" y="633"/>
                    </a:lnTo>
                    <a:lnTo>
                      <a:pt x="982" y="612"/>
                    </a:lnTo>
                    <a:lnTo>
                      <a:pt x="1011" y="586"/>
                    </a:lnTo>
                    <a:lnTo>
                      <a:pt x="1036" y="561"/>
                    </a:lnTo>
                    <a:lnTo>
                      <a:pt x="1054" y="532"/>
                    </a:lnTo>
                    <a:lnTo>
                      <a:pt x="1072" y="500"/>
                    </a:lnTo>
                    <a:lnTo>
                      <a:pt x="1079" y="468"/>
                    </a:lnTo>
                    <a:lnTo>
                      <a:pt x="1079" y="4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8" name="Freeform 12"/>
              <p:cNvSpPr>
                <a:spLocks/>
              </p:cNvSpPr>
              <p:nvPr/>
            </p:nvSpPr>
            <p:spPr bwMode="auto">
              <a:xfrm>
                <a:off x="2514" y="2666"/>
                <a:ext cx="158" cy="137"/>
              </a:xfrm>
              <a:custGeom>
                <a:avLst/>
                <a:gdLst/>
                <a:ahLst/>
                <a:cxnLst>
                  <a:cxn ang="0">
                    <a:pos x="122" y="137"/>
                  </a:cxn>
                  <a:cxn ang="0">
                    <a:pos x="122" y="137"/>
                  </a:cxn>
                  <a:cxn ang="0">
                    <a:pos x="100" y="130"/>
                  </a:cxn>
                  <a:cxn ang="0">
                    <a:pos x="72" y="122"/>
                  </a:cxn>
                  <a:cxn ang="0">
                    <a:pos x="72" y="122"/>
                  </a:cxn>
                  <a:cxn ang="0">
                    <a:pos x="36" y="115"/>
                  </a:cxn>
                  <a:cxn ang="0">
                    <a:pos x="7" y="115"/>
                  </a:cxn>
                  <a:cxn ang="0">
                    <a:pos x="7" y="115"/>
                  </a:cxn>
                  <a:cxn ang="0">
                    <a:pos x="0" y="94"/>
                  </a:cxn>
                  <a:cxn ang="0">
                    <a:pos x="3" y="72"/>
                  </a:cxn>
                  <a:cxn ang="0">
                    <a:pos x="10" y="50"/>
                  </a:cxn>
                  <a:cxn ang="0">
                    <a:pos x="25" y="29"/>
                  </a:cxn>
                  <a:cxn ang="0">
                    <a:pos x="25" y="29"/>
                  </a:cxn>
                  <a:cxn ang="0">
                    <a:pos x="36" y="18"/>
                  </a:cxn>
                  <a:cxn ang="0">
                    <a:pos x="50" y="11"/>
                  </a:cxn>
                  <a:cxn ang="0">
                    <a:pos x="64" y="4"/>
                  </a:cxn>
                  <a:cxn ang="0">
                    <a:pos x="79" y="0"/>
                  </a:cxn>
                  <a:cxn ang="0">
                    <a:pos x="93" y="0"/>
                  </a:cxn>
                  <a:cxn ang="0">
                    <a:pos x="108" y="0"/>
                  </a:cxn>
                  <a:cxn ang="0">
                    <a:pos x="122" y="7"/>
                  </a:cxn>
                  <a:cxn ang="0">
                    <a:pos x="133" y="14"/>
                  </a:cxn>
                  <a:cxn ang="0">
                    <a:pos x="133" y="14"/>
                  </a:cxn>
                  <a:cxn ang="0">
                    <a:pos x="144" y="25"/>
                  </a:cxn>
                  <a:cxn ang="0">
                    <a:pos x="151" y="40"/>
                  </a:cxn>
                  <a:cxn ang="0">
                    <a:pos x="154" y="54"/>
                  </a:cxn>
                  <a:cxn ang="0">
                    <a:pos x="158" y="68"/>
                  </a:cxn>
                  <a:cxn ang="0">
                    <a:pos x="154" y="83"/>
                  </a:cxn>
                  <a:cxn ang="0">
                    <a:pos x="151" y="97"/>
                  </a:cxn>
                  <a:cxn ang="0">
                    <a:pos x="144" y="115"/>
                  </a:cxn>
                  <a:cxn ang="0">
                    <a:pos x="133" y="126"/>
                  </a:cxn>
                  <a:cxn ang="0">
                    <a:pos x="133" y="126"/>
                  </a:cxn>
                  <a:cxn ang="0">
                    <a:pos x="122" y="137"/>
                  </a:cxn>
                  <a:cxn ang="0">
                    <a:pos x="122" y="137"/>
                  </a:cxn>
                </a:cxnLst>
                <a:rect l="0" t="0" r="r" b="b"/>
                <a:pathLst>
                  <a:path w="158" h="137">
                    <a:moveTo>
                      <a:pt x="122" y="137"/>
                    </a:moveTo>
                    <a:lnTo>
                      <a:pt x="122" y="137"/>
                    </a:lnTo>
                    <a:lnTo>
                      <a:pt x="100" y="130"/>
                    </a:lnTo>
                    <a:lnTo>
                      <a:pt x="72" y="122"/>
                    </a:lnTo>
                    <a:lnTo>
                      <a:pt x="72" y="122"/>
                    </a:lnTo>
                    <a:lnTo>
                      <a:pt x="36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0" y="94"/>
                    </a:lnTo>
                    <a:lnTo>
                      <a:pt x="3" y="72"/>
                    </a:lnTo>
                    <a:lnTo>
                      <a:pt x="10" y="50"/>
                    </a:lnTo>
                    <a:lnTo>
                      <a:pt x="25" y="29"/>
                    </a:lnTo>
                    <a:lnTo>
                      <a:pt x="25" y="29"/>
                    </a:lnTo>
                    <a:lnTo>
                      <a:pt x="36" y="18"/>
                    </a:lnTo>
                    <a:lnTo>
                      <a:pt x="50" y="11"/>
                    </a:lnTo>
                    <a:lnTo>
                      <a:pt x="64" y="4"/>
                    </a:lnTo>
                    <a:lnTo>
                      <a:pt x="79" y="0"/>
                    </a:lnTo>
                    <a:lnTo>
                      <a:pt x="93" y="0"/>
                    </a:lnTo>
                    <a:lnTo>
                      <a:pt x="108" y="0"/>
                    </a:lnTo>
                    <a:lnTo>
                      <a:pt x="122" y="7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44" y="25"/>
                    </a:lnTo>
                    <a:lnTo>
                      <a:pt x="151" y="40"/>
                    </a:lnTo>
                    <a:lnTo>
                      <a:pt x="154" y="54"/>
                    </a:lnTo>
                    <a:lnTo>
                      <a:pt x="158" y="68"/>
                    </a:lnTo>
                    <a:lnTo>
                      <a:pt x="154" y="83"/>
                    </a:lnTo>
                    <a:lnTo>
                      <a:pt x="151" y="97"/>
                    </a:lnTo>
                    <a:lnTo>
                      <a:pt x="144" y="115"/>
                    </a:lnTo>
                    <a:lnTo>
                      <a:pt x="133" y="126"/>
                    </a:lnTo>
                    <a:lnTo>
                      <a:pt x="133" y="126"/>
                    </a:lnTo>
                    <a:lnTo>
                      <a:pt x="122" y="137"/>
                    </a:lnTo>
                    <a:lnTo>
                      <a:pt x="122" y="1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9" name="Freeform 13"/>
              <p:cNvSpPr>
                <a:spLocks/>
              </p:cNvSpPr>
              <p:nvPr/>
            </p:nvSpPr>
            <p:spPr bwMode="auto">
              <a:xfrm>
                <a:off x="2913" y="2749"/>
                <a:ext cx="147" cy="151"/>
              </a:xfrm>
              <a:custGeom>
                <a:avLst/>
                <a:gdLst/>
                <a:ahLst/>
                <a:cxnLst>
                  <a:cxn ang="0">
                    <a:pos x="122" y="151"/>
                  </a:cxn>
                  <a:cxn ang="0">
                    <a:pos x="122" y="151"/>
                  </a:cxn>
                  <a:cxn ang="0">
                    <a:pos x="94" y="144"/>
                  </a:cxn>
                  <a:cxn ang="0">
                    <a:pos x="94" y="144"/>
                  </a:cxn>
                  <a:cxn ang="0">
                    <a:pos x="54" y="136"/>
                  </a:cxn>
                  <a:cxn ang="0">
                    <a:pos x="18" y="136"/>
                  </a:cxn>
                  <a:cxn ang="0">
                    <a:pos x="18" y="136"/>
                  </a:cxn>
                  <a:cxn ang="0">
                    <a:pos x="11" y="118"/>
                  </a:cxn>
                  <a:cxn ang="0">
                    <a:pos x="4" y="97"/>
                  </a:cxn>
                  <a:cxn ang="0">
                    <a:pos x="4" y="97"/>
                  </a:cxn>
                  <a:cxn ang="0">
                    <a:pos x="0" y="79"/>
                  </a:cxn>
                  <a:cxn ang="0">
                    <a:pos x="4" y="64"/>
                  </a:cxn>
                  <a:cxn ang="0">
                    <a:pos x="7" y="50"/>
                  </a:cxn>
                  <a:cxn ang="0">
                    <a:pos x="14" y="36"/>
                  </a:cxn>
                  <a:cxn ang="0">
                    <a:pos x="22" y="25"/>
                  </a:cxn>
                  <a:cxn ang="0">
                    <a:pos x="32" y="14"/>
                  </a:cxn>
                  <a:cxn ang="0">
                    <a:pos x="47" y="7"/>
                  </a:cxn>
                  <a:cxn ang="0">
                    <a:pos x="61" y="3"/>
                  </a:cxn>
                  <a:cxn ang="0">
                    <a:pos x="61" y="3"/>
                  </a:cxn>
                  <a:cxn ang="0">
                    <a:pos x="76" y="0"/>
                  </a:cxn>
                  <a:cxn ang="0">
                    <a:pos x="90" y="3"/>
                  </a:cxn>
                  <a:cxn ang="0">
                    <a:pos x="104" y="11"/>
                  </a:cxn>
                  <a:cxn ang="0">
                    <a:pos x="115" y="18"/>
                  </a:cxn>
                  <a:cxn ang="0">
                    <a:pos x="126" y="29"/>
                  </a:cxn>
                  <a:cxn ang="0">
                    <a:pos x="137" y="39"/>
                  </a:cxn>
                  <a:cxn ang="0">
                    <a:pos x="144" y="54"/>
                  </a:cxn>
                  <a:cxn ang="0">
                    <a:pos x="147" y="72"/>
                  </a:cxn>
                  <a:cxn ang="0">
                    <a:pos x="147" y="72"/>
                  </a:cxn>
                  <a:cxn ang="0">
                    <a:pos x="147" y="97"/>
                  </a:cxn>
                  <a:cxn ang="0">
                    <a:pos x="144" y="118"/>
                  </a:cxn>
                  <a:cxn ang="0">
                    <a:pos x="133" y="136"/>
                  </a:cxn>
                  <a:cxn ang="0">
                    <a:pos x="122" y="151"/>
                  </a:cxn>
                  <a:cxn ang="0">
                    <a:pos x="122" y="151"/>
                  </a:cxn>
                </a:cxnLst>
                <a:rect l="0" t="0" r="r" b="b"/>
                <a:pathLst>
                  <a:path w="147" h="151">
                    <a:moveTo>
                      <a:pt x="122" y="151"/>
                    </a:moveTo>
                    <a:lnTo>
                      <a:pt x="122" y="151"/>
                    </a:lnTo>
                    <a:lnTo>
                      <a:pt x="94" y="144"/>
                    </a:lnTo>
                    <a:lnTo>
                      <a:pt x="94" y="144"/>
                    </a:lnTo>
                    <a:lnTo>
                      <a:pt x="54" y="136"/>
                    </a:lnTo>
                    <a:lnTo>
                      <a:pt x="18" y="136"/>
                    </a:lnTo>
                    <a:lnTo>
                      <a:pt x="18" y="136"/>
                    </a:lnTo>
                    <a:lnTo>
                      <a:pt x="11" y="118"/>
                    </a:lnTo>
                    <a:lnTo>
                      <a:pt x="4" y="97"/>
                    </a:lnTo>
                    <a:lnTo>
                      <a:pt x="4" y="97"/>
                    </a:lnTo>
                    <a:lnTo>
                      <a:pt x="0" y="79"/>
                    </a:lnTo>
                    <a:lnTo>
                      <a:pt x="4" y="64"/>
                    </a:lnTo>
                    <a:lnTo>
                      <a:pt x="7" y="50"/>
                    </a:lnTo>
                    <a:lnTo>
                      <a:pt x="14" y="36"/>
                    </a:lnTo>
                    <a:lnTo>
                      <a:pt x="22" y="25"/>
                    </a:lnTo>
                    <a:lnTo>
                      <a:pt x="32" y="14"/>
                    </a:lnTo>
                    <a:lnTo>
                      <a:pt x="47" y="7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76" y="0"/>
                    </a:lnTo>
                    <a:lnTo>
                      <a:pt x="90" y="3"/>
                    </a:lnTo>
                    <a:lnTo>
                      <a:pt x="104" y="11"/>
                    </a:lnTo>
                    <a:lnTo>
                      <a:pt x="115" y="18"/>
                    </a:lnTo>
                    <a:lnTo>
                      <a:pt x="126" y="29"/>
                    </a:lnTo>
                    <a:lnTo>
                      <a:pt x="137" y="39"/>
                    </a:lnTo>
                    <a:lnTo>
                      <a:pt x="144" y="54"/>
                    </a:lnTo>
                    <a:lnTo>
                      <a:pt x="147" y="72"/>
                    </a:lnTo>
                    <a:lnTo>
                      <a:pt x="147" y="72"/>
                    </a:lnTo>
                    <a:lnTo>
                      <a:pt x="147" y="97"/>
                    </a:lnTo>
                    <a:lnTo>
                      <a:pt x="144" y="118"/>
                    </a:lnTo>
                    <a:lnTo>
                      <a:pt x="133" y="136"/>
                    </a:lnTo>
                    <a:lnTo>
                      <a:pt x="122" y="151"/>
                    </a:lnTo>
                    <a:lnTo>
                      <a:pt x="122" y="1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0" name="Freeform 14"/>
              <p:cNvSpPr>
                <a:spLocks/>
              </p:cNvSpPr>
              <p:nvPr/>
            </p:nvSpPr>
            <p:spPr bwMode="auto">
              <a:xfrm>
                <a:off x="2564" y="2634"/>
                <a:ext cx="58" cy="79"/>
              </a:xfrm>
              <a:custGeom>
                <a:avLst/>
                <a:gdLst/>
                <a:ahLst/>
                <a:cxnLst>
                  <a:cxn ang="0">
                    <a:pos x="54" y="46"/>
                  </a:cxn>
                  <a:cxn ang="0">
                    <a:pos x="54" y="46"/>
                  </a:cxn>
                  <a:cxn ang="0">
                    <a:pos x="58" y="28"/>
                  </a:cxn>
                  <a:cxn ang="0">
                    <a:pos x="54" y="14"/>
                  </a:cxn>
                  <a:cxn ang="0">
                    <a:pos x="47" y="7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25" y="0"/>
                  </a:cxn>
                  <a:cxn ang="0">
                    <a:pos x="18" y="7"/>
                  </a:cxn>
                  <a:cxn ang="0">
                    <a:pos x="7" y="18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4" y="64"/>
                  </a:cxn>
                  <a:cxn ang="0">
                    <a:pos x="11" y="75"/>
                  </a:cxn>
                  <a:cxn ang="0">
                    <a:pos x="22" y="79"/>
                  </a:cxn>
                  <a:cxn ang="0">
                    <a:pos x="22" y="79"/>
                  </a:cxn>
                  <a:cxn ang="0">
                    <a:pos x="32" y="79"/>
                  </a:cxn>
                  <a:cxn ang="0">
                    <a:pos x="43" y="72"/>
                  </a:cxn>
                  <a:cxn ang="0">
                    <a:pos x="50" y="61"/>
                  </a:cxn>
                  <a:cxn ang="0">
                    <a:pos x="54" y="46"/>
                  </a:cxn>
                  <a:cxn ang="0">
                    <a:pos x="54" y="46"/>
                  </a:cxn>
                </a:cxnLst>
                <a:rect l="0" t="0" r="r" b="b"/>
                <a:pathLst>
                  <a:path w="58" h="79">
                    <a:moveTo>
                      <a:pt x="54" y="46"/>
                    </a:moveTo>
                    <a:lnTo>
                      <a:pt x="54" y="46"/>
                    </a:lnTo>
                    <a:lnTo>
                      <a:pt x="58" y="28"/>
                    </a:lnTo>
                    <a:lnTo>
                      <a:pt x="54" y="14"/>
                    </a:lnTo>
                    <a:lnTo>
                      <a:pt x="47" y="7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5" y="0"/>
                    </a:lnTo>
                    <a:lnTo>
                      <a:pt x="18" y="7"/>
                    </a:lnTo>
                    <a:lnTo>
                      <a:pt x="7" y="1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4" y="64"/>
                    </a:lnTo>
                    <a:lnTo>
                      <a:pt x="11" y="75"/>
                    </a:lnTo>
                    <a:lnTo>
                      <a:pt x="22" y="79"/>
                    </a:lnTo>
                    <a:lnTo>
                      <a:pt x="22" y="79"/>
                    </a:lnTo>
                    <a:lnTo>
                      <a:pt x="32" y="79"/>
                    </a:lnTo>
                    <a:lnTo>
                      <a:pt x="43" y="72"/>
                    </a:lnTo>
                    <a:lnTo>
                      <a:pt x="50" y="61"/>
                    </a:lnTo>
                    <a:lnTo>
                      <a:pt x="54" y="46"/>
                    </a:lnTo>
                    <a:lnTo>
                      <a:pt x="54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1" name="Freeform 15"/>
              <p:cNvSpPr>
                <a:spLocks/>
              </p:cNvSpPr>
              <p:nvPr/>
            </p:nvSpPr>
            <p:spPr bwMode="auto">
              <a:xfrm>
                <a:off x="2956" y="2731"/>
                <a:ext cx="58" cy="82"/>
              </a:xfrm>
              <a:custGeom>
                <a:avLst/>
                <a:gdLst/>
                <a:ahLst/>
                <a:cxnLst>
                  <a:cxn ang="0">
                    <a:pos x="54" y="47"/>
                  </a:cxn>
                  <a:cxn ang="0">
                    <a:pos x="54" y="47"/>
                  </a:cxn>
                  <a:cxn ang="0">
                    <a:pos x="58" y="32"/>
                  </a:cxn>
                  <a:cxn ang="0">
                    <a:pos x="54" y="18"/>
                  </a:cxn>
                  <a:cxn ang="0">
                    <a:pos x="47" y="7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25" y="0"/>
                  </a:cxn>
                  <a:cxn ang="0">
                    <a:pos x="18" y="7"/>
                  </a:cxn>
                  <a:cxn ang="0">
                    <a:pos x="7" y="21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4" y="65"/>
                  </a:cxn>
                  <a:cxn ang="0">
                    <a:pos x="11" y="75"/>
                  </a:cxn>
                  <a:cxn ang="0">
                    <a:pos x="22" y="82"/>
                  </a:cxn>
                  <a:cxn ang="0">
                    <a:pos x="22" y="82"/>
                  </a:cxn>
                  <a:cxn ang="0">
                    <a:pos x="33" y="79"/>
                  </a:cxn>
                  <a:cxn ang="0">
                    <a:pos x="43" y="75"/>
                  </a:cxn>
                  <a:cxn ang="0">
                    <a:pos x="51" y="61"/>
                  </a:cxn>
                  <a:cxn ang="0">
                    <a:pos x="54" y="47"/>
                  </a:cxn>
                  <a:cxn ang="0">
                    <a:pos x="54" y="47"/>
                  </a:cxn>
                </a:cxnLst>
                <a:rect l="0" t="0" r="r" b="b"/>
                <a:pathLst>
                  <a:path w="58" h="82">
                    <a:moveTo>
                      <a:pt x="54" y="47"/>
                    </a:moveTo>
                    <a:lnTo>
                      <a:pt x="54" y="47"/>
                    </a:lnTo>
                    <a:lnTo>
                      <a:pt x="58" y="32"/>
                    </a:lnTo>
                    <a:lnTo>
                      <a:pt x="54" y="18"/>
                    </a:lnTo>
                    <a:lnTo>
                      <a:pt x="47" y="7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5" y="0"/>
                    </a:lnTo>
                    <a:lnTo>
                      <a:pt x="18" y="7"/>
                    </a:lnTo>
                    <a:lnTo>
                      <a:pt x="7" y="21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4" y="65"/>
                    </a:lnTo>
                    <a:lnTo>
                      <a:pt x="11" y="75"/>
                    </a:lnTo>
                    <a:lnTo>
                      <a:pt x="22" y="82"/>
                    </a:lnTo>
                    <a:lnTo>
                      <a:pt x="22" y="82"/>
                    </a:lnTo>
                    <a:lnTo>
                      <a:pt x="33" y="79"/>
                    </a:lnTo>
                    <a:lnTo>
                      <a:pt x="43" y="75"/>
                    </a:lnTo>
                    <a:lnTo>
                      <a:pt x="51" y="61"/>
                    </a:lnTo>
                    <a:lnTo>
                      <a:pt x="54" y="47"/>
                    </a:lnTo>
                    <a:lnTo>
                      <a:pt x="5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2" name="Freeform 16"/>
              <p:cNvSpPr>
                <a:spLocks/>
              </p:cNvSpPr>
              <p:nvPr/>
            </p:nvSpPr>
            <p:spPr bwMode="auto">
              <a:xfrm>
                <a:off x="2568" y="3177"/>
                <a:ext cx="133" cy="36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133" y="18"/>
                  </a:cxn>
                  <a:cxn ang="0">
                    <a:pos x="50" y="36"/>
                  </a:cxn>
                  <a:cxn ang="0">
                    <a:pos x="0" y="14"/>
                  </a:cxn>
                  <a:cxn ang="0">
                    <a:pos x="72" y="0"/>
                  </a:cxn>
                  <a:cxn ang="0">
                    <a:pos x="75" y="0"/>
                  </a:cxn>
                </a:cxnLst>
                <a:rect l="0" t="0" r="r" b="b"/>
                <a:pathLst>
                  <a:path w="133" h="36">
                    <a:moveTo>
                      <a:pt x="75" y="0"/>
                    </a:moveTo>
                    <a:lnTo>
                      <a:pt x="133" y="18"/>
                    </a:lnTo>
                    <a:lnTo>
                      <a:pt x="50" y="36"/>
                    </a:lnTo>
                    <a:lnTo>
                      <a:pt x="0" y="14"/>
                    </a:lnTo>
                    <a:lnTo>
                      <a:pt x="72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3" name="Freeform 17"/>
              <p:cNvSpPr>
                <a:spLocks/>
              </p:cNvSpPr>
              <p:nvPr/>
            </p:nvSpPr>
            <p:spPr bwMode="auto">
              <a:xfrm>
                <a:off x="2078" y="2565"/>
                <a:ext cx="529" cy="723"/>
              </a:xfrm>
              <a:custGeom>
                <a:avLst/>
                <a:gdLst/>
                <a:ahLst/>
                <a:cxnLst>
                  <a:cxn ang="0">
                    <a:pos x="101" y="403"/>
                  </a:cxn>
                  <a:cxn ang="0">
                    <a:pos x="116" y="360"/>
                  </a:cxn>
                  <a:cxn ang="0">
                    <a:pos x="141" y="270"/>
                  </a:cxn>
                  <a:cxn ang="0">
                    <a:pos x="155" y="177"/>
                  </a:cxn>
                  <a:cxn ang="0">
                    <a:pos x="148" y="141"/>
                  </a:cxn>
                  <a:cxn ang="0">
                    <a:pos x="130" y="126"/>
                  </a:cxn>
                  <a:cxn ang="0">
                    <a:pos x="112" y="112"/>
                  </a:cxn>
                  <a:cxn ang="0">
                    <a:pos x="72" y="79"/>
                  </a:cxn>
                  <a:cxn ang="0">
                    <a:pos x="44" y="40"/>
                  </a:cxn>
                  <a:cxn ang="0">
                    <a:pos x="44" y="18"/>
                  </a:cxn>
                  <a:cxn ang="0">
                    <a:pos x="58" y="0"/>
                  </a:cxn>
                  <a:cxn ang="0">
                    <a:pos x="40" y="4"/>
                  </a:cxn>
                  <a:cxn ang="0">
                    <a:pos x="11" y="18"/>
                  </a:cxn>
                  <a:cxn ang="0">
                    <a:pos x="0" y="36"/>
                  </a:cxn>
                  <a:cxn ang="0">
                    <a:pos x="4" y="61"/>
                  </a:cxn>
                  <a:cxn ang="0">
                    <a:pos x="26" y="94"/>
                  </a:cxn>
                  <a:cxn ang="0">
                    <a:pos x="65" y="141"/>
                  </a:cxn>
                  <a:cxn ang="0">
                    <a:pos x="72" y="162"/>
                  </a:cxn>
                  <a:cxn ang="0">
                    <a:pos x="80" y="220"/>
                  </a:cxn>
                  <a:cxn ang="0">
                    <a:pos x="72" y="299"/>
                  </a:cxn>
                  <a:cxn ang="0">
                    <a:pos x="54" y="346"/>
                  </a:cxn>
                  <a:cxn ang="0">
                    <a:pos x="29" y="389"/>
                  </a:cxn>
                  <a:cxn ang="0">
                    <a:pos x="29" y="392"/>
                  </a:cxn>
                  <a:cxn ang="0">
                    <a:pos x="40" y="418"/>
                  </a:cxn>
                  <a:cxn ang="0">
                    <a:pos x="101" y="479"/>
                  </a:cxn>
                  <a:cxn ang="0">
                    <a:pos x="256" y="587"/>
                  </a:cxn>
                  <a:cxn ang="0">
                    <a:pos x="378" y="659"/>
                  </a:cxn>
                  <a:cxn ang="0">
                    <a:pos x="486" y="713"/>
                  </a:cxn>
                  <a:cxn ang="0">
                    <a:pos x="529" y="723"/>
                  </a:cxn>
                  <a:cxn ang="0">
                    <a:pos x="529" y="716"/>
                  </a:cxn>
                  <a:cxn ang="0">
                    <a:pos x="508" y="684"/>
                  </a:cxn>
                  <a:cxn ang="0">
                    <a:pos x="432" y="612"/>
                  </a:cxn>
                  <a:cxn ang="0">
                    <a:pos x="313" y="511"/>
                  </a:cxn>
                </a:cxnLst>
                <a:rect l="0" t="0" r="r" b="b"/>
                <a:pathLst>
                  <a:path w="529" h="723">
                    <a:moveTo>
                      <a:pt x="313" y="511"/>
                    </a:moveTo>
                    <a:lnTo>
                      <a:pt x="101" y="403"/>
                    </a:lnTo>
                    <a:lnTo>
                      <a:pt x="101" y="403"/>
                    </a:lnTo>
                    <a:lnTo>
                      <a:pt x="116" y="360"/>
                    </a:lnTo>
                    <a:lnTo>
                      <a:pt x="126" y="320"/>
                    </a:lnTo>
                    <a:lnTo>
                      <a:pt x="141" y="270"/>
                    </a:lnTo>
                    <a:lnTo>
                      <a:pt x="151" y="220"/>
                    </a:lnTo>
                    <a:lnTo>
                      <a:pt x="155" y="177"/>
                    </a:lnTo>
                    <a:lnTo>
                      <a:pt x="151" y="159"/>
                    </a:lnTo>
                    <a:lnTo>
                      <a:pt x="148" y="141"/>
                    </a:lnTo>
                    <a:lnTo>
                      <a:pt x="141" y="130"/>
                    </a:lnTo>
                    <a:lnTo>
                      <a:pt x="130" y="126"/>
                    </a:lnTo>
                    <a:lnTo>
                      <a:pt x="130" y="126"/>
                    </a:lnTo>
                    <a:lnTo>
                      <a:pt x="112" y="112"/>
                    </a:lnTo>
                    <a:lnTo>
                      <a:pt x="94" y="97"/>
                    </a:lnTo>
                    <a:lnTo>
                      <a:pt x="72" y="79"/>
                    </a:lnTo>
                    <a:lnTo>
                      <a:pt x="54" y="61"/>
                    </a:lnTo>
                    <a:lnTo>
                      <a:pt x="44" y="40"/>
                    </a:lnTo>
                    <a:lnTo>
                      <a:pt x="44" y="29"/>
                    </a:lnTo>
                    <a:lnTo>
                      <a:pt x="44" y="18"/>
                    </a:lnTo>
                    <a:lnTo>
                      <a:pt x="51" y="11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40" y="4"/>
                    </a:lnTo>
                    <a:lnTo>
                      <a:pt x="22" y="11"/>
                    </a:lnTo>
                    <a:lnTo>
                      <a:pt x="11" y="18"/>
                    </a:lnTo>
                    <a:lnTo>
                      <a:pt x="4" y="25"/>
                    </a:lnTo>
                    <a:lnTo>
                      <a:pt x="0" y="36"/>
                    </a:lnTo>
                    <a:lnTo>
                      <a:pt x="0" y="47"/>
                    </a:lnTo>
                    <a:lnTo>
                      <a:pt x="4" y="61"/>
                    </a:lnTo>
                    <a:lnTo>
                      <a:pt x="15" y="76"/>
                    </a:lnTo>
                    <a:lnTo>
                      <a:pt x="26" y="94"/>
                    </a:lnTo>
                    <a:lnTo>
                      <a:pt x="44" y="115"/>
                    </a:lnTo>
                    <a:lnTo>
                      <a:pt x="65" y="141"/>
                    </a:lnTo>
                    <a:lnTo>
                      <a:pt x="65" y="141"/>
                    </a:lnTo>
                    <a:lnTo>
                      <a:pt x="72" y="162"/>
                    </a:lnTo>
                    <a:lnTo>
                      <a:pt x="76" y="187"/>
                    </a:lnTo>
                    <a:lnTo>
                      <a:pt x="80" y="220"/>
                    </a:lnTo>
                    <a:lnTo>
                      <a:pt x="80" y="259"/>
                    </a:lnTo>
                    <a:lnTo>
                      <a:pt x="72" y="299"/>
                    </a:lnTo>
                    <a:lnTo>
                      <a:pt x="65" y="320"/>
                    </a:lnTo>
                    <a:lnTo>
                      <a:pt x="54" y="346"/>
                    </a:lnTo>
                    <a:lnTo>
                      <a:pt x="44" y="367"/>
                    </a:lnTo>
                    <a:lnTo>
                      <a:pt x="29" y="389"/>
                    </a:lnTo>
                    <a:lnTo>
                      <a:pt x="29" y="389"/>
                    </a:lnTo>
                    <a:lnTo>
                      <a:pt x="29" y="392"/>
                    </a:lnTo>
                    <a:lnTo>
                      <a:pt x="29" y="400"/>
                    </a:lnTo>
                    <a:lnTo>
                      <a:pt x="40" y="418"/>
                    </a:lnTo>
                    <a:lnTo>
                      <a:pt x="62" y="443"/>
                    </a:lnTo>
                    <a:lnTo>
                      <a:pt x="101" y="479"/>
                    </a:lnTo>
                    <a:lnTo>
                      <a:pt x="162" y="526"/>
                    </a:lnTo>
                    <a:lnTo>
                      <a:pt x="256" y="587"/>
                    </a:lnTo>
                    <a:lnTo>
                      <a:pt x="378" y="659"/>
                    </a:lnTo>
                    <a:lnTo>
                      <a:pt x="378" y="659"/>
                    </a:lnTo>
                    <a:lnTo>
                      <a:pt x="439" y="691"/>
                    </a:lnTo>
                    <a:lnTo>
                      <a:pt x="486" y="713"/>
                    </a:lnTo>
                    <a:lnTo>
                      <a:pt x="511" y="723"/>
                    </a:lnTo>
                    <a:lnTo>
                      <a:pt x="529" y="723"/>
                    </a:lnTo>
                    <a:lnTo>
                      <a:pt x="529" y="720"/>
                    </a:lnTo>
                    <a:lnTo>
                      <a:pt x="529" y="716"/>
                    </a:lnTo>
                    <a:lnTo>
                      <a:pt x="526" y="705"/>
                    </a:lnTo>
                    <a:lnTo>
                      <a:pt x="508" y="684"/>
                    </a:lnTo>
                    <a:lnTo>
                      <a:pt x="486" y="662"/>
                    </a:lnTo>
                    <a:lnTo>
                      <a:pt x="432" y="612"/>
                    </a:lnTo>
                    <a:lnTo>
                      <a:pt x="375" y="562"/>
                    </a:lnTo>
                    <a:lnTo>
                      <a:pt x="313" y="511"/>
                    </a:lnTo>
                    <a:lnTo>
                      <a:pt x="313" y="5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4" name="Freeform 18"/>
              <p:cNvSpPr>
                <a:spLocks/>
              </p:cNvSpPr>
              <p:nvPr/>
            </p:nvSpPr>
            <p:spPr bwMode="auto">
              <a:xfrm>
                <a:off x="2902" y="2979"/>
                <a:ext cx="842" cy="363"/>
              </a:xfrm>
              <a:custGeom>
                <a:avLst/>
                <a:gdLst/>
                <a:ahLst/>
                <a:cxnLst>
                  <a:cxn ang="0">
                    <a:pos x="540" y="299"/>
                  </a:cxn>
                  <a:cxn ang="0">
                    <a:pos x="554" y="255"/>
                  </a:cxn>
                  <a:cxn ang="0">
                    <a:pos x="587" y="169"/>
                  </a:cxn>
                  <a:cxn ang="0">
                    <a:pos x="633" y="83"/>
                  </a:cxn>
                  <a:cxn ang="0">
                    <a:pos x="655" y="61"/>
                  </a:cxn>
                  <a:cxn ang="0">
                    <a:pos x="680" y="58"/>
                  </a:cxn>
                  <a:cxn ang="0">
                    <a:pos x="705" y="58"/>
                  </a:cxn>
                  <a:cxn ang="0">
                    <a:pos x="756" y="54"/>
                  </a:cxn>
                  <a:cxn ang="0">
                    <a:pos x="799" y="40"/>
                  </a:cxn>
                  <a:cxn ang="0">
                    <a:pos x="813" y="22"/>
                  </a:cxn>
                  <a:cxn ang="0">
                    <a:pos x="813" y="0"/>
                  </a:cxn>
                  <a:cxn ang="0">
                    <a:pos x="824" y="11"/>
                  </a:cxn>
                  <a:cxn ang="0">
                    <a:pos x="842" y="43"/>
                  </a:cxn>
                  <a:cxn ang="0">
                    <a:pos x="838" y="61"/>
                  </a:cxn>
                  <a:cxn ang="0">
                    <a:pos x="820" y="79"/>
                  </a:cxn>
                  <a:cxn ang="0">
                    <a:pos x="784" y="94"/>
                  </a:cxn>
                  <a:cxn ang="0">
                    <a:pos x="723" y="108"/>
                  </a:cxn>
                  <a:cxn ang="0">
                    <a:pos x="705" y="122"/>
                  </a:cxn>
                  <a:cxn ang="0">
                    <a:pos x="666" y="162"/>
                  </a:cxn>
                  <a:cxn ang="0">
                    <a:pos x="626" y="234"/>
                  </a:cxn>
                  <a:cxn ang="0">
                    <a:pos x="612" y="277"/>
                  </a:cxn>
                  <a:cxn ang="0">
                    <a:pos x="608" y="331"/>
                  </a:cxn>
                  <a:cxn ang="0">
                    <a:pos x="608" y="331"/>
                  </a:cxn>
                  <a:cxn ang="0">
                    <a:pos x="583" y="345"/>
                  </a:cxn>
                  <a:cxn ang="0">
                    <a:pos x="497" y="360"/>
                  </a:cxn>
                  <a:cxn ang="0">
                    <a:pos x="310" y="356"/>
                  </a:cxn>
                  <a:cxn ang="0">
                    <a:pos x="169" y="342"/>
                  </a:cxn>
                  <a:cxn ang="0">
                    <a:pos x="18" y="320"/>
                  </a:cxn>
                  <a:cxn ang="0">
                    <a:pos x="0" y="309"/>
                  </a:cxn>
                  <a:cxn ang="0">
                    <a:pos x="7" y="306"/>
                  </a:cxn>
                  <a:cxn ang="0">
                    <a:pos x="119" y="295"/>
                  </a:cxn>
                  <a:cxn ang="0">
                    <a:pos x="263" y="295"/>
                  </a:cxn>
                </a:cxnLst>
                <a:rect l="0" t="0" r="r" b="b"/>
                <a:pathLst>
                  <a:path w="842" h="363">
                    <a:moveTo>
                      <a:pt x="263" y="295"/>
                    </a:moveTo>
                    <a:lnTo>
                      <a:pt x="540" y="299"/>
                    </a:lnTo>
                    <a:lnTo>
                      <a:pt x="540" y="299"/>
                    </a:lnTo>
                    <a:lnTo>
                      <a:pt x="554" y="255"/>
                    </a:lnTo>
                    <a:lnTo>
                      <a:pt x="569" y="216"/>
                    </a:lnTo>
                    <a:lnTo>
                      <a:pt x="587" y="169"/>
                    </a:lnTo>
                    <a:lnTo>
                      <a:pt x="608" y="122"/>
                    </a:lnTo>
                    <a:lnTo>
                      <a:pt x="633" y="83"/>
                    </a:lnTo>
                    <a:lnTo>
                      <a:pt x="644" y="68"/>
                    </a:lnTo>
                    <a:lnTo>
                      <a:pt x="655" y="61"/>
                    </a:lnTo>
                    <a:lnTo>
                      <a:pt x="669" y="54"/>
                    </a:lnTo>
                    <a:lnTo>
                      <a:pt x="680" y="58"/>
                    </a:lnTo>
                    <a:lnTo>
                      <a:pt x="680" y="58"/>
                    </a:lnTo>
                    <a:lnTo>
                      <a:pt x="705" y="58"/>
                    </a:lnTo>
                    <a:lnTo>
                      <a:pt x="727" y="58"/>
                    </a:lnTo>
                    <a:lnTo>
                      <a:pt x="756" y="54"/>
                    </a:lnTo>
                    <a:lnTo>
                      <a:pt x="781" y="47"/>
                    </a:lnTo>
                    <a:lnTo>
                      <a:pt x="799" y="40"/>
                    </a:lnTo>
                    <a:lnTo>
                      <a:pt x="810" y="32"/>
                    </a:lnTo>
                    <a:lnTo>
                      <a:pt x="813" y="22"/>
                    </a:lnTo>
                    <a:lnTo>
                      <a:pt x="813" y="1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4" y="11"/>
                    </a:lnTo>
                    <a:lnTo>
                      <a:pt x="835" y="25"/>
                    </a:lnTo>
                    <a:lnTo>
                      <a:pt x="842" y="43"/>
                    </a:lnTo>
                    <a:lnTo>
                      <a:pt x="842" y="50"/>
                    </a:lnTo>
                    <a:lnTo>
                      <a:pt x="838" y="61"/>
                    </a:lnTo>
                    <a:lnTo>
                      <a:pt x="831" y="68"/>
                    </a:lnTo>
                    <a:lnTo>
                      <a:pt x="820" y="79"/>
                    </a:lnTo>
                    <a:lnTo>
                      <a:pt x="806" y="86"/>
                    </a:lnTo>
                    <a:lnTo>
                      <a:pt x="784" y="94"/>
                    </a:lnTo>
                    <a:lnTo>
                      <a:pt x="759" y="101"/>
                    </a:lnTo>
                    <a:lnTo>
                      <a:pt x="723" y="108"/>
                    </a:lnTo>
                    <a:lnTo>
                      <a:pt x="723" y="108"/>
                    </a:lnTo>
                    <a:lnTo>
                      <a:pt x="705" y="122"/>
                    </a:lnTo>
                    <a:lnTo>
                      <a:pt x="687" y="140"/>
                    </a:lnTo>
                    <a:lnTo>
                      <a:pt x="666" y="162"/>
                    </a:lnTo>
                    <a:lnTo>
                      <a:pt x="644" y="194"/>
                    </a:lnTo>
                    <a:lnTo>
                      <a:pt x="626" y="234"/>
                    </a:lnTo>
                    <a:lnTo>
                      <a:pt x="619" y="255"/>
                    </a:lnTo>
                    <a:lnTo>
                      <a:pt x="612" y="277"/>
                    </a:lnTo>
                    <a:lnTo>
                      <a:pt x="608" y="302"/>
                    </a:lnTo>
                    <a:lnTo>
                      <a:pt x="608" y="331"/>
                    </a:lnTo>
                    <a:lnTo>
                      <a:pt x="608" y="331"/>
                    </a:lnTo>
                    <a:lnTo>
                      <a:pt x="608" y="331"/>
                    </a:lnTo>
                    <a:lnTo>
                      <a:pt x="601" y="338"/>
                    </a:lnTo>
                    <a:lnTo>
                      <a:pt x="583" y="345"/>
                    </a:lnTo>
                    <a:lnTo>
                      <a:pt x="551" y="356"/>
                    </a:lnTo>
                    <a:lnTo>
                      <a:pt x="497" y="360"/>
                    </a:lnTo>
                    <a:lnTo>
                      <a:pt x="418" y="363"/>
                    </a:lnTo>
                    <a:lnTo>
                      <a:pt x="310" y="356"/>
                    </a:lnTo>
                    <a:lnTo>
                      <a:pt x="169" y="342"/>
                    </a:lnTo>
                    <a:lnTo>
                      <a:pt x="169" y="342"/>
                    </a:lnTo>
                    <a:lnTo>
                      <a:pt x="47" y="324"/>
                    </a:lnTo>
                    <a:lnTo>
                      <a:pt x="18" y="320"/>
                    </a:lnTo>
                    <a:lnTo>
                      <a:pt x="0" y="313"/>
                    </a:lnTo>
                    <a:lnTo>
                      <a:pt x="0" y="309"/>
                    </a:lnTo>
                    <a:lnTo>
                      <a:pt x="0" y="309"/>
                    </a:lnTo>
                    <a:lnTo>
                      <a:pt x="7" y="306"/>
                    </a:lnTo>
                    <a:lnTo>
                      <a:pt x="54" y="299"/>
                    </a:lnTo>
                    <a:lnTo>
                      <a:pt x="119" y="295"/>
                    </a:lnTo>
                    <a:lnTo>
                      <a:pt x="187" y="295"/>
                    </a:lnTo>
                    <a:lnTo>
                      <a:pt x="263" y="295"/>
                    </a:lnTo>
                    <a:lnTo>
                      <a:pt x="263" y="2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7" name="Freeform 21"/>
              <p:cNvSpPr>
                <a:spLocks/>
              </p:cNvSpPr>
              <p:nvPr/>
            </p:nvSpPr>
            <p:spPr bwMode="auto">
              <a:xfrm>
                <a:off x="2165" y="2080"/>
                <a:ext cx="176" cy="176"/>
              </a:xfrm>
              <a:custGeom>
                <a:avLst/>
                <a:gdLst/>
                <a:ahLst/>
                <a:cxnLst>
                  <a:cxn ang="0">
                    <a:pos x="172" y="75"/>
                  </a:cxn>
                  <a:cxn ang="0">
                    <a:pos x="172" y="75"/>
                  </a:cxn>
                  <a:cxn ang="0">
                    <a:pos x="176" y="89"/>
                  </a:cxn>
                  <a:cxn ang="0">
                    <a:pos x="176" y="104"/>
                  </a:cxn>
                  <a:cxn ang="0">
                    <a:pos x="172" y="115"/>
                  </a:cxn>
                  <a:cxn ang="0">
                    <a:pos x="162" y="125"/>
                  </a:cxn>
                  <a:cxn ang="0">
                    <a:pos x="93" y="169"/>
                  </a:cxn>
                  <a:cxn ang="0">
                    <a:pos x="93" y="169"/>
                  </a:cxn>
                  <a:cxn ang="0">
                    <a:pos x="79" y="176"/>
                  </a:cxn>
                  <a:cxn ang="0">
                    <a:pos x="64" y="176"/>
                  </a:cxn>
                  <a:cxn ang="0">
                    <a:pos x="54" y="169"/>
                  </a:cxn>
                  <a:cxn ang="0">
                    <a:pos x="43" y="158"/>
                  </a:cxn>
                  <a:cxn ang="0">
                    <a:pos x="3" y="97"/>
                  </a:cxn>
                  <a:cxn ang="0">
                    <a:pos x="3" y="97"/>
                  </a:cxn>
                  <a:cxn ang="0">
                    <a:pos x="0" y="86"/>
                  </a:cxn>
                  <a:cxn ang="0">
                    <a:pos x="0" y="71"/>
                  </a:cxn>
                  <a:cxn ang="0">
                    <a:pos x="3" y="61"/>
                  </a:cxn>
                  <a:cxn ang="0">
                    <a:pos x="14" y="50"/>
                  </a:cxn>
                  <a:cxn ang="0">
                    <a:pos x="82" y="7"/>
                  </a:cxn>
                  <a:cxn ang="0">
                    <a:pos x="82" y="7"/>
                  </a:cxn>
                  <a:cxn ang="0">
                    <a:pos x="97" y="0"/>
                  </a:cxn>
                  <a:cxn ang="0">
                    <a:pos x="111" y="0"/>
                  </a:cxn>
                  <a:cxn ang="0">
                    <a:pos x="122" y="7"/>
                  </a:cxn>
                  <a:cxn ang="0">
                    <a:pos x="133" y="14"/>
                  </a:cxn>
                  <a:cxn ang="0">
                    <a:pos x="172" y="75"/>
                  </a:cxn>
                </a:cxnLst>
                <a:rect l="0" t="0" r="r" b="b"/>
                <a:pathLst>
                  <a:path w="176" h="176">
                    <a:moveTo>
                      <a:pt x="172" y="75"/>
                    </a:moveTo>
                    <a:lnTo>
                      <a:pt x="172" y="75"/>
                    </a:lnTo>
                    <a:lnTo>
                      <a:pt x="176" y="89"/>
                    </a:lnTo>
                    <a:lnTo>
                      <a:pt x="176" y="104"/>
                    </a:lnTo>
                    <a:lnTo>
                      <a:pt x="172" y="115"/>
                    </a:lnTo>
                    <a:lnTo>
                      <a:pt x="162" y="125"/>
                    </a:lnTo>
                    <a:lnTo>
                      <a:pt x="93" y="169"/>
                    </a:lnTo>
                    <a:lnTo>
                      <a:pt x="93" y="169"/>
                    </a:lnTo>
                    <a:lnTo>
                      <a:pt x="79" y="176"/>
                    </a:lnTo>
                    <a:lnTo>
                      <a:pt x="64" y="176"/>
                    </a:lnTo>
                    <a:lnTo>
                      <a:pt x="54" y="169"/>
                    </a:lnTo>
                    <a:lnTo>
                      <a:pt x="43" y="158"/>
                    </a:lnTo>
                    <a:lnTo>
                      <a:pt x="3" y="97"/>
                    </a:lnTo>
                    <a:lnTo>
                      <a:pt x="3" y="97"/>
                    </a:lnTo>
                    <a:lnTo>
                      <a:pt x="0" y="86"/>
                    </a:lnTo>
                    <a:lnTo>
                      <a:pt x="0" y="71"/>
                    </a:lnTo>
                    <a:lnTo>
                      <a:pt x="3" y="61"/>
                    </a:lnTo>
                    <a:lnTo>
                      <a:pt x="14" y="50"/>
                    </a:lnTo>
                    <a:lnTo>
                      <a:pt x="82" y="7"/>
                    </a:lnTo>
                    <a:lnTo>
                      <a:pt x="82" y="7"/>
                    </a:lnTo>
                    <a:lnTo>
                      <a:pt x="97" y="0"/>
                    </a:lnTo>
                    <a:lnTo>
                      <a:pt x="111" y="0"/>
                    </a:lnTo>
                    <a:lnTo>
                      <a:pt x="122" y="7"/>
                    </a:lnTo>
                    <a:lnTo>
                      <a:pt x="133" y="14"/>
                    </a:lnTo>
                    <a:lnTo>
                      <a:pt x="17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9" name="Freeform 23"/>
              <p:cNvSpPr>
                <a:spLocks noEditPoints="1"/>
              </p:cNvSpPr>
              <p:nvPr/>
            </p:nvSpPr>
            <p:spPr bwMode="auto">
              <a:xfrm>
                <a:off x="2478" y="2076"/>
                <a:ext cx="205" cy="75"/>
              </a:xfrm>
              <a:custGeom>
                <a:avLst/>
                <a:gdLst/>
                <a:ahLst/>
                <a:cxnLst>
                  <a:cxn ang="0">
                    <a:pos x="14" y="75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50" y="25"/>
                  </a:cxn>
                  <a:cxn ang="0">
                    <a:pos x="104" y="11"/>
                  </a:cxn>
                  <a:cxn ang="0">
                    <a:pos x="154" y="4"/>
                  </a:cxn>
                  <a:cxn ang="0">
                    <a:pos x="205" y="0"/>
                  </a:cxn>
                  <a:cxn ang="0">
                    <a:pos x="205" y="0"/>
                  </a:cxn>
                  <a:cxn ang="0">
                    <a:pos x="205" y="32"/>
                  </a:cxn>
                  <a:cxn ang="0">
                    <a:pos x="205" y="32"/>
                  </a:cxn>
                  <a:cxn ang="0">
                    <a:pos x="158" y="36"/>
                  </a:cxn>
                  <a:cxn ang="0">
                    <a:pos x="108" y="43"/>
                  </a:cxn>
                  <a:cxn ang="0">
                    <a:pos x="61" y="58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05" h="75">
                    <a:moveTo>
                      <a:pt x="14" y="75"/>
                    </a:moveTo>
                    <a:lnTo>
                      <a:pt x="14" y="75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14" y="75"/>
                    </a:lnTo>
                    <a:close/>
                    <a:moveTo>
                      <a:pt x="0" y="47"/>
                    </a:moveTo>
                    <a:lnTo>
                      <a:pt x="0" y="47"/>
                    </a:lnTo>
                    <a:lnTo>
                      <a:pt x="50" y="25"/>
                    </a:lnTo>
                    <a:lnTo>
                      <a:pt x="104" y="11"/>
                    </a:lnTo>
                    <a:lnTo>
                      <a:pt x="154" y="4"/>
                    </a:lnTo>
                    <a:lnTo>
                      <a:pt x="205" y="0"/>
                    </a:lnTo>
                    <a:lnTo>
                      <a:pt x="205" y="0"/>
                    </a:lnTo>
                    <a:lnTo>
                      <a:pt x="205" y="32"/>
                    </a:lnTo>
                    <a:lnTo>
                      <a:pt x="205" y="32"/>
                    </a:lnTo>
                    <a:lnTo>
                      <a:pt x="158" y="36"/>
                    </a:lnTo>
                    <a:lnTo>
                      <a:pt x="108" y="43"/>
                    </a:lnTo>
                    <a:lnTo>
                      <a:pt x="61" y="58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0" name="Freeform 24"/>
              <p:cNvSpPr>
                <a:spLocks noEditPoints="1"/>
              </p:cNvSpPr>
              <p:nvPr/>
            </p:nvSpPr>
            <p:spPr bwMode="auto">
              <a:xfrm>
                <a:off x="2546" y="2195"/>
                <a:ext cx="94" cy="46"/>
              </a:xfrm>
              <a:custGeom>
                <a:avLst/>
                <a:gdLst/>
                <a:ahLst/>
                <a:cxnLst>
                  <a:cxn ang="0">
                    <a:pos x="11" y="39"/>
                  </a:cxn>
                  <a:cxn ang="0">
                    <a:pos x="11" y="39"/>
                  </a:cxn>
                  <a:cxn ang="0">
                    <a:pos x="4" y="36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4" y="14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14" y="7"/>
                  </a:cxn>
                  <a:cxn ang="0">
                    <a:pos x="14" y="7"/>
                  </a:cxn>
                  <a:cxn ang="0">
                    <a:pos x="14" y="7"/>
                  </a:cxn>
                  <a:cxn ang="0">
                    <a:pos x="25" y="3"/>
                  </a:cxn>
                  <a:cxn ang="0">
                    <a:pos x="25" y="3"/>
                  </a:cxn>
                  <a:cxn ang="0">
                    <a:pos x="25" y="3"/>
                  </a:cxn>
                  <a:cxn ang="0">
                    <a:pos x="50" y="0"/>
                  </a:cxn>
                  <a:cxn ang="0">
                    <a:pos x="50" y="0"/>
                  </a:cxn>
                  <a:cxn ang="0">
                    <a:pos x="50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94" y="32"/>
                  </a:cxn>
                  <a:cxn ang="0">
                    <a:pos x="94" y="32"/>
                  </a:cxn>
                  <a:cxn ang="0">
                    <a:pos x="61" y="32"/>
                  </a:cxn>
                  <a:cxn ang="0">
                    <a:pos x="61" y="32"/>
                  </a:cxn>
                  <a:cxn ang="0">
                    <a:pos x="61" y="32"/>
                  </a:cxn>
                  <a:cxn ang="0">
                    <a:pos x="29" y="36"/>
                  </a:cxn>
                  <a:cxn ang="0">
                    <a:pos x="29" y="36"/>
                  </a:cxn>
                  <a:cxn ang="0">
                    <a:pos x="29" y="36"/>
                  </a:cxn>
                  <a:cxn ang="0">
                    <a:pos x="29" y="36"/>
                  </a:cxn>
                  <a:cxn ang="0">
                    <a:pos x="29" y="36"/>
                  </a:cxn>
                  <a:cxn ang="0">
                    <a:pos x="25" y="32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11" y="39"/>
                  </a:cxn>
                  <a:cxn ang="0">
                    <a:pos x="11" y="39"/>
                  </a:cxn>
                  <a:cxn ang="0">
                    <a:pos x="29" y="32"/>
                  </a:cxn>
                  <a:cxn ang="0">
                    <a:pos x="25" y="28"/>
                  </a:cxn>
                  <a:cxn ang="0">
                    <a:pos x="25" y="28"/>
                  </a:cxn>
                  <a:cxn ang="0">
                    <a:pos x="29" y="32"/>
                  </a:cxn>
                  <a:cxn ang="0">
                    <a:pos x="29" y="32"/>
                  </a:cxn>
                  <a:cxn ang="0">
                    <a:pos x="36" y="25"/>
                  </a:cxn>
                  <a:cxn ang="0">
                    <a:pos x="29" y="25"/>
                  </a:cxn>
                  <a:cxn ang="0">
                    <a:pos x="29" y="25"/>
                  </a:cxn>
                  <a:cxn ang="0">
                    <a:pos x="36" y="25"/>
                  </a:cxn>
                  <a:cxn ang="0">
                    <a:pos x="36" y="25"/>
                  </a:cxn>
                </a:cxnLst>
                <a:rect l="0" t="0" r="r" b="b"/>
                <a:pathLst>
                  <a:path w="94" h="46">
                    <a:moveTo>
                      <a:pt x="11" y="39"/>
                    </a:moveTo>
                    <a:lnTo>
                      <a:pt x="11" y="39"/>
                    </a:lnTo>
                    <a:lnTo>
                      <a:pt x="4" y="36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14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61" y="32"/>
                    </a:lnTo>
                    <a:lnTo>
                      <a:pt x="61" y="32"/>
                    </a:lnTo>
                    <a:lnTo>
                      <a:pt x="61" y="32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5" y="32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11" y="39"/>
                    </a:lnTo>
                    <a:close/>
                    <a:moveTo>
                      <a:pt x="29" y="32"/>
                    </a:moveTo>
                    <a:lnTo>
                      <a:pt x="25" y="28"/>
                    </a:lnTo>
                    <a:lnTo>
                      <a:pt x="25" y="28"/>
                    </a:lnTo>
                    <a:lnTo>
                      <a:pt x="29" y="32"/>
                    </a:lnTo>
                    <a:lnTo>
                      <a:pt x="29" y="32"/>
                    </a:lnTo>
                    <a:close/>
                    <a:moveTo>
                      <a:pt x="36" y="25"/>
                    </a:moveTo>
                    <a:lnTo>
                      <a:pt x="29" y="25"/>
                    </a:lnTo>
                    <a:lnTo>
                      <a:pt x="29" y="25"/>
                    </a:lnTo>
                    <a:lnTo>
                      <a:pt x="36" y="25"/>
                    </a:lnTo>
                    <a:lnTo>
                      <a:pt x="36" y="2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1" name="Freeform 25"/>
              <p:cNvSpPr>
                <a:spLocks/>
              </p:cNvSpPr>
              <p:nvPr/>
            </p:nvSpPr>
            <p:spPr bwMode="auto">
              <a:xfrm>
                <a:off x="3158" y="2151"/>
                <a:ext cx="79" cy="54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6" y="15"/>
                  </a:cxn>
                  <a:cxn ang="0">
                    <a:pos x="79" y="22"/>
                  </a:cxn>
                  <a:cxn ang="0">
                    <a:pos x="79" y="22"/>
                  </a:cxn>
                  <a:cxn ang="0">
                    <a:pos x="79" y="22"/>
                  </a:cxn>
                  <a:cxn ang="0">
                    <a:pos x="75" y="54"/>
                  </a:cxn>
                  <a:cxn ang="0">
                    <a:pos x="75" y="54"/>
                  </a:cxn>
                  <a:cxn ang="0">
                    <a:pos x="36" y="44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79" h="54">
                    <a:moveTo>
                      <a:pt x="0" y="29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46" y="15"/>
                    </a:lnTo>
                    <a:lnTo>
                      <a:pt x="79" y="22"/>
                    </a:lnTo>
                    <a:lnTo>
                      <a:pt x="79" y="22"/>
                    </a:lnTo>
                    <a:lnTo>
                      <a:pt x="79" y="22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36" y="44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2" name="Freeform 26"/>
              <p:cNvSpPr>
                <a:spLocks/>
              </p:cNvSpPr>
              <p:nvPr/>
            </p:nvSpPr>
            <p:spPr bwMode="auto">
              <a:xfrm>
                <a:off x="3589" y="2634"/>
                <a:ext cx="87" cy="190"/>
              </a:xfrm>
              <a:custGeom>
                <a:avLst/>
                <a:gdLst/>
                <a:ahLst/>
                <a:cxnLst>
                  <a:cxn ang="0">
                    <a:pos x="54" y="187"/>
                  </a:cxn>
                  <a:cxn ang="0">
                    <a:pos x="54" y="187"/>
                  </a:cxn>
                  <a:cxn ang="0">
                    <a:pos x="54" y="158"/>
                  </a:cxn>
                  <a:cxn ang="0">
                    <a:pos x="54" y="158"/>
                  </a:cxn>
                  <a:cxn ang="0">
                    <a:pos x="54" y="158"/>
                  </a:cxn>
                  <a:cxn ang="0">
                    <a:pos x="51" y="118"/>
                  </a:cxn>
                  <a:cxn ang="0">
                    <a:pos x="43" y="86"/>
                  </a:cxn>
                  <a:cxn ang="0">
                    <a:pos x="36" y="68"/>
                  </a:cxn>
                  <a:cxn ang="0">
                    <a:pos x="25" y="54"/>
                  </a:cxn>
                  <a:cxn ang="0">
                    <a:pos x="15" y="39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40" y="18"/>
                  </a:cxn>
                  <a:cxn ang="0">
                    <a:pos x="51" y="36"/>
                  </a:cxn>
                  <a:cxn ang="0">
                    <a:pos x="65" y="54"/>
                  </a:cxn>
                  <a:cxn ang="0">
                    <a:pos x="72" y="72"/>
                  </a:cxn>
                  <a:cxn ang="0">
                    <a:pos x="79" y="93"/>
                  </a:cxn>
                  <a:cxn ang="0">
                    <a:pos x="83" y="115"/>
                  </a:cxn>
                  <a:cxn ang="0">
                    <a:pos x="87" y="158"/>
                  </a:cxn>
                  <a:cxn ang="0">
                    <a:pos x="87" y="158"/>
                  </a:cxn>
                  <a:cxn ang="0">
                    <a:pos x="87" y="158"/>
                  </a:cxn>
                  <a:cxn ang="0">
                    <a:pos x="87" y="190"/>
                  </a:cxn>
                  <a:cxn ang="0">
                    <a:pos x="87" y="190"/>
                  </a:cxn>
                  <a:cxn ang="0">
                    <a:pos x="54" y="187"/>
                  </a:cxn>
                  <a:cxn ang="0">
                    <a:pos x="54" y="187"/>
                  </a:cxn>
                </a:cxnLst>
                <a:rect l="0" t="0" r="r" b="b"/>
                <a:pathLst>
                  <a:path w="87" h="190">
                    <a:moveTo>
                      <a:pt x="54" y="187"/>
                    </a:moveTo>
                    <a:lnTo>
                      <a:pt x="54" y="187"/>
                    </a:lnTo>
                    <a:lnTo>
                      <a:pt x="54" y="158"/>
                    </a:lnTo>
                    <a:lnTo>
                      <a:pt x="54" y="158"/>
                    </a:lnTo>
                    <a:lnTo>
                      <a:pt x="54" y="158"/>
                    </a:lnTo>
                    <a:lnTo>
                      <a:pt x="51" y="118"/>
                    </a:lnTo>
                    <a:lnTo>
                      <a:pt x="43" y="86"/>
                    </a:lnTo>
                    <a:lnTo>
                      <a:pt x="36" y="68"/>
                    </a:lnTo>
                    <a:lnTo>
                      <a:pt x="25" y="54"/>
                    </a:lnTo>
                    <a:lnTo>
                      <a:pt x="15" y="39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40" y="18"/>
                    </a:lnTo>
                    <a:lnTo>
                      <a:pt x="51" y="36"/>
                    </a:lnTo>
                    <a:lnTo>
                      <a:pt x="65" y="54"/>
                    </a:lnTo>
                    <a:lnTo>
                      <a:pt x="72" y="72"/>
                    </a:lnTo>
                    <a:lnTo>
                      <a:pt x="79" y="93"/>
                    </a:lnTo>
                    <a:lnTo>
                      <a:pt x="83" y="115"/>
                    </a:lnTo>
                    <a:lnTo>
                      <a:pt x="87" y="158"/>
                    </a:lnTo>
                    <a:lnTo>
                      <a:pt x="87" y="158"/>
                    </a:lnTo>
                    <a:lnTo>
                      <a:pt x="87" y="158"/>
                    </a:lnTo>
                    <a:lnTo>
                      <a:pt x="87" y="190"/>
                    </a:lnTo>
                    <a:lnTo>
                      <a:pt x="87" y="190"/>
                    </a:lnTo>
                    <a:lnTo>
                      <a:pt x="54" y="187"/>
                    </a:lnTo>
                    <a:lnTo>
                      <a:pt x="54" y="1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3" name="Freeform 27"/>
              <p:cNvSpPr>
                <a:spLocks/>
              </p:cNvSpPr>
              <p:nvPr/>
            </p:nvSpPr>
            <p:spPr bwMode="auto">
              <a:xfrm>
                <a:off x="3485" y="2655"/>
                <a:ext cx="58" cy="10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40" y="25"/>
                  </a:cxn>
                  <a:cxn ang="0">
                    <a:pos x="47" y="51"/>
                  </a:cxn>
                  <a:cxn ang="0">
                    <a:pos x="58" y="97"/>
                  </a:cxn>
                  <a:cxn ang="0">
                    <a:pos x="58" y="97"/>
                  </a:cxn>
                  <a:cxn ang="0">
                    <a:pos x="25" y="105"/>
                  </a:cxn>
                  <a:cxn ang="0">
                    <a:pos x="25" y="105"/>
                  </a:cxn>
                  <a:cxn ang="0">
                    <a:pos x="14" y="58"/>
                  </a:cxn>
                  <a:cxn ang="0">
                    <a:pos x="7" y="36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58" h="105">
                    <a:moveTo>
                      <a:pt x="0" y="15"/>
                    </a:moveTo>
                    <a:lnTo>
                      <a:pt x="29" y="0"/>
                    </a:lnTo>
                    <a:lnTo>
                      <a:pt x="29" y="0"/>
                    </a:lnTo>
                    <a:lnTo>
                      <a:pt x="40" y="25"/>
                    </a:lnTo>
                    <a:lnTo>
                      <a:pt x="47" y="51"/>
                    </a:lnTo>
                    <a:lnTo>
                      <a:pt x="58" y="97"/>
                    </a:lnTo>
                    <a:lnTo>
                      <a:pt x="58" y="97"/>
                    </a:lnTo>
                    <a:lnTo>
                      <a:pt x="25" y="105"/>
                    </a:lnTo>
                    <a:lnTo>
                      <a:pt x="25" y="105"/>
                    </a:lnTo>
                    <a:lnTo>
                      <a:pt x="14" y="58"/>
                    </a:lnTo>
                    <a:lnTo>
                      <a:pt x="7" y="36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4" name="Freeform 28"/>
              <p:cNvSpPr>
                <a:spLocks/>
              </p:cNvSpPr>
              <p:nvPr/>
            </p:nvSpPr>
            <p:spPr bwMode="auto">
              <a:xfrm>
                <a:off x="2064" y="2357"/>
                <a:ext cx="50" cy="93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61"/>
                  </a:cxn>
                  <a:cxn ang="0">
                    <a:pos x="0" y="43"/>
                  </a:cxn>
                  <a:cxn ang="0">
                    <a:pos x="7" y="25"/>
                  </a:cxn>
                  <a:cxn ang="0">
                    <a:pos x="22" y="1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50" y="28"/>
                  </a:cxn>
                  <a:cxn ang="0">
                    <a:pos x="50" y="28"/>
                  </a:cxn>
                  <a:cxn ang="0">
                    <a:pos x="43" y="36"/>
                  </a:cxn>
                  <a:cxn ang="0">
                    <a:pos x="36" y="43"/>
                  </a:cxn>
                  <a:cxn ang="0">
                    <a:pos x="32" y="54"/>
                  </a:cxn>
                  <a:cxn ang="0">
                    <a:pos x="32" y="61"/>
                  </a:cxn>
                  <a:cxn ang="0">
                    <a:pos x="32" y="61"/>
                  </a:cxn>
                  <a:cxn ang="0">
                    <a:pos x="32" y="61"/>
                  </a:cxn>
                  <a:cxn ang="0">
                    <a:pos x="32" y="72"/>
                  </a:cxn>
                  <a:cxn ang="0">
                    <a:pos x="36" y="79"/>
                  </a:cxn>
                  <a:cxn ang="0">
                    <a:pos x="36" y="79"/>
                  </a:cxn>
                  <a:cxn ang="0">
                    <a:pos x="36" y="79"/>
                  </a:cxn>
                  <a:cxn ang="0">
                    <a:pos x="7" y="93"/>
                  </a:cxn>
                  <a:cxn ang="0">
                    <a:pos x="7" y="93"/>
                  </a:cxn>
                  <a:cxn ang="0">
                    <a:pos x="0" y="79"/>
                  </a:cxn>
                  <a:cxn ang="0">
                    <a:pos x="0" y="61"/>
                  </a:cxn>
                  <a:cxn ang="0">
                    <a:pos x="0" y="61"/>
                  </a:cxn>
                </a:cxnLst>
                <a:rect l="0" t="0" r="r" b="b"/>
                <a:pathLst>
                  <a:path w="50" h="93">
                    <a:moveTo>
                      <a:pt x="0" y="61"/>
                    </a:moveTo>
                    <a:lnTo>
                      <a:pt x="0" y="61"/>
                    </a:lnTo>
                    <a:lnTo>
                      <a:pt x="0" y="43"/>
                    </a:lnTo>
                    <a:lnTo>
                      <a:pt x="7" y="25"/>
                    </a:lnTo>
                    <a:lnTo>
                      <a:pt x="22" y="1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50" y="28"/>
                    </a:lnTo>
                    <a:lnTo>
                      <a:pt x="50" y="28"/>
                    </a:lnTo>
                    <a:lnTo>
                      <a:pt x="43" y="36"/>
                    </a:lnTo>
                    <a:lnTo>
                      <a:pt x="36" y="43"/>
                    </a:lnTo>
                    <a:lnTo>
                      <a:pt x="32" y="54"/>
                    </a:lnTo>
                    <a:lnTo>
                      <a:pt x="32" y="61"/>
                    </a:lnTo>
                    <a:lnTo>
                      <a:pt x="32" y="61"/>
                    </a:lnTo>
                    <a:lnTo>
                      <a:pt x="32" y="61"/>
                    </a:lnTo>
                    <a:lnTo>
                      <a:pt x="32" y="72"/>
                    </a:lnTo>
                    <a:lnTo>
                      <a:pt x="36" y="79"/>
                    </a:lnTo>
                    <a:lnTo>
                      <a:pt x="36" y="79"/>
                    </a:lnTo>
                    <a:lnTo>
                      <a:pt x="36" y="79"/>
                    </a:lnTo>
                    <a:lnTo>
                      <a:pt x="7" y="93"/>
                    </a:lnTo>
                    <a:lnTo>
                      <a:pt x="7" y="93"/>
                    </a:lnTo>
                    <a:lnTo>
                      <a:pt x="0" y="79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5" name="Freeform 29"/>
              <p:cNvSpPr>
                <a:spLocks/>
              </p:cNvSpPr>
              <p:nvPr/>
            </p:nvSpPr>
            <p:spPr bwMode="auto">
              <a:xfrm>
                <a:off x="2158" y="2418"/>
                <a:ext cx="64" cy="79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0" y="72"/>
                  </a:cxn>
                  <a:cxn ang="0">
                    <a:pos x="7" y="50"/>
                  </a:cxn>
                  <a:cxn ang="0">
                    <a:pos x="18" y="32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64" y="21"/>
                  </a:cxn>
                  <a:cxn ang="0">
                    <a:pos x="64" y="21"/>
                  </a:cxn>
                  <a:cxn ang="0">
                    <a:pos x="43" y="50"/>
                  </a:cxn>
                  <a:cxn ang="0">
                    <a:pos x="36" y="64"/>
                  </a:cxn>
                  <a:cxn ang="0">
                    <a:pos x="32" y="79"/>
                  </a:cxn>
                  <a:cxn ang="0">
                    <a:pos x="32" y="79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64" h="79">
                    <a:moveTo>
                      <a:pt x="0" y="72"/>
                    </a:moveTo>
                    <a:lnTo>
                      <a:pt x="0" y="72"/>
                    </a:lnTo>
                    <a:lnTo>
                      <a:pt x="7" y="50"/>
                    </a:lnTo>
                    <a:lnTo>
                      <a:pt x="18" y="3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64" y="21"/>
                    </a:lnTo>
                    <a:lnTo>
                      <a:pt x="64" y="21"/>
                    </a:lnTo>
                    <a:lnTo>
                      <a:pt x="43" y="50"/>
                    </a:lnTo>
                    <a:lnTo>
                      <a:pt x="36" y="64"/>
                    </a:lnTo>
                    <a:lnTo>
                      <a:pt x="32" y="79"/>
                    </a:lnTo>
                    <a:lnTo>
                      <a:pt x="32" y="79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6" name="Freeform 30"/>
              <p:cNvSpPr>
                <a:spLocks/>
              </p:cNvSpPr>
              <p:nvPr/>
            </p:nvSpPr>
            <p:spPr bwMode="auto">
              <a:xfrm>
                <a:off x="3553" y="2965"/>
                <a:ext cx="187" cy="97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0" y="79"/>
                  </a:cxn>
                  <a:cxn ang="0">
                    <a:pos x="15" y="64"/>
                  </a:cxn>
                  <a:cxn ang="0">
                    <a:pos x="15" y="64"/>
                  </a:cxn>
                  <a:cxn ang="0">
                    <a:pos x="22" y="50"/>
                  </a:cxn>
                  <a:cxn ang="0">
                    <a:pos x="33" y="39"/>
                  </a:cxn>
                  <a:cxn ang="0">
                    <a:pos x="33" y="39"/>
                  </a:cxn>
                  <a:cxn ang="0">
                    <a:pos x="58" y="25"/>
                  </a:cxn>
                  <a:cxn ang="0">
                    <a:pos x="58" y="25"/>
                  </a:cxn>
                  <a:cxn ang="0">
                    <a:pos x="65" y="21"/>
                  </a:cxn>
                  <a:cxn ang="0">
                    <a:pos x="72" y="25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6" y="36"/>
                  </a:cxn>
                  <a:cxn ang="0">
                    <a:pos x="76" y="39"/>
                  </a:cxn>
                  <a:cxn ang="0">
                    <a:pos x="79" y="39"/>
                  </a:cxn>
                  <a:cxn ang="0">
                    <a:pos x="79" y="39"/>
                  </a:cxn>
                  <a:cxn ang="0">
                    <a:pos x="87" y="39"/>
                  </a:cxn>
                  <a:cxn ang="0">
                    <a:pos x="94" y="36"/>
                  </a:cxn>
                  <a:cxn ang="0">
                    <a:pos x="105" y="25"/>
                  </a:cxn>
                  <a:cxn ang="0">
                    <a:pos x="105" y="25"/>
                  </a:cxn>
                  <a:cxn ang="0">
                    <a:pos x="108" y="18"/>
                  </a:cxn>
                  <a:cxn ang="0">
                    <a:pos x="115" y="7"/>
                  </a:cxn>
                  <a:cxn ang="0">
                    <a:pos x="115" y="7"/>
                  </a:cxn>
                  <a:cxn ang="0">
                    <a:pos x="126" y="3"/>
                  </a:cxn>
                  <a:cxn ang="0">
                    <a:pos x="137" y="0"/>
                  </a:cxn>
                  <a:cxn ang="0">
                    <a:pos x="137" y="0"/>
                  </a:cxn>
                  <a:cxn ang="0">
                    <a:pos x="148" y="3"/>
                  </a:cxn>
                  <a:cxn ang="0">
                    <a:pos x="155" y="7"/>
                  </a:cxn>
                  <a:cxn ang="0">
                    <a:pos x="173" y="21"/>
                  </a:cxn>
                  <a:cxn ang="0">
                    <a:pos x="173" y="21"/>
                  </a:cxn>
                  <a:cxn ang="0">
                    <a:pos x="180" y="32"/>
                  </a:cxn>
                  <a:cxn ang="0">
                    <a:pos x="184" y="39"/>
                  </a:cxn>
                  <a:cxn ang="0">
                    <a:pos x="187" y="50"/>
                  </a:cxn>
                  <a:cxn ang="0">
                    <a:pos x="187" y="50"/>
                  </a:cxn>
                  <a:cxn ang="0">
                    <a:pos x="184" y="61"/>
                  </a:cxn>
                  <a:cxn ang="0">
                    <a:pos x="173" y="68"/>
                  </a:cxn>
                  <a:cxn ang="0">
                    <a:pos x="155" y="79"/>
                  </a:cxn>
                  <a:cxn ang="0">
                    <a:pos x="155" y="79"/>
                  </a:cxn>
                  <a:cxn ang="0">
                    <a:pos x="141" y="82"/>
                  </a:cxn>
                  <a:cxn ang="0">
                    <a:pos x="126" y="82"/>
                  </a:cxn>
                  <a:cxn ang="0">
                    <a:pos x="101" y="86"/>
                  </a:cxn>
                  <a:cxn ang="0">
                    <a:pos x="101" y="86"/>
                  </a:cxn>
                  <a:cxn ang="0">
                    <a:pos x="72" y="93"/>
                  </a:cxn>
                  <a:cxn ang="0">
                    <a:pos x="44" y="97"/>
                  </a:cxn>
                  <a:cxn ang="0">
                    <a:pos x="44" y="97"/>
                  </a:cxn>
                  <a:cxn ang="0">
                    <a:pos x="36" y="97"/>
                  </a:cxn>
                  <a:cxn ang="0">
                    <a:pos x="29" y="97"/>
                  </a:cxn>
                  <a:cxn ang="0">
                    <a:pos x="29" y="97"/>
                  </a:cxn>
                  <a:cxn ang="0">
                    <a:pos x="26" y="90"/>
                  </a:cxn>
                  <a:cxn ang="0">
                    <a:pos x="22" y="86"/>
                  </a:cxn>
                  <a:cxn ang="0">
                    <a:pos x="22" y="86"/>
                  </a:cxn>
                  <a:cxn ang="0">
                    <a:pos x="11" y="86"/>
                  </a:cxn>
                  <a:cxn ang="0">
                    <a:pos x="4" y="82"/>
                  </a:cxn>
                  <a:cxn ang="0">
                    <a:pos x="4" y="82"/>
                  </a:cxn>
                  <a:cxn ang="0">
                    <a:pos x="4" y="82"/>
                  </a:cxn>
                  <a:cxn ang="0">
                    <a:pos x="0" y="79"/>
                  </a:cxn>
                </a:cxnLst>
                <a:rect l="0" t="0" r="r" b="b"/>
                <a:pathLst>
                  <a:path w="187" h="97">
                    <a:moveTo>
                      <a:pt x="0" y="79"/>
                    </a:moveTo>
                    <a:lnTo>
                      <a:pt x="0" y="79"/>
                    </a:lnTo>
                    <a:lnTo>
                      <a:pt x="15" y="64"/>
                    </a:lnTo>
                    <a:lnTo>
                      <a:pt x="15" y="64"/>
                    </a:lnTo>
                    <a:lnTo>
                      <a:pt x="22" y="50"/>
                    </a:lnTo>
                    <a:lnTo>
                      <a:pt x="33" y="39"/>
                    </a:lnTo>
                    <a:lnTo>
                      <a:pt x="33" y="39"/>
                    </a:lnTo>
                    <a:lnTo>
                      <a:pt x="58" y="25"/>
                    </a:lnTo>
                    <a:lnTo>
                      <a:pt x="58" y="25"/>
                    </a:lnTo>
                    <a:lnTo>
                      <a:pt x="65" y="21"/>
                    </a:lnTo>
                    <a:lnTo>
                      <a:pt x="72" y="25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36"/>
                    </a:lnTo>
                    <a:lnTo>
                      <a:pt x="76" y="39"/>
                    </a:lnTo>
                    <a:lnTo>
                      <a:pt x="79" y="39"/>
                    </a:lnTo>
                    <a:lnTo>
                      <a:pt x="79" y="39"/>
                    </a:lnTo>
                    <a:lnTo>
                      <a:pt x="87" y="39"/>
                    </a:lnTo>
                    <a:lnTo>
                      <a:pt x="94" y="36"/>
                    </a:lnTo>
                    <a:lnTo>
                      <a:pt x="105" y="25"/>
                    </a:lnTo>
                    <a:lnTo>
                      <a:pt x="105" y="25"/>
                    </a:lnTo>
                    <a:lnTo>
                      <a:pt x="108" y="18"/>
                    </a:lnTo>
                    <a:lnTo>
                      <a:pt x="115" y="7"/>
                    </a:lnTo>
                    <a:lnTo>
                      <a:pt x="115" y="7"/>
                    </a:lnTo>
                    <a:lnTo>
                      <a:pt x="126" y="3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48" y="3"/>
                    </a:lnTo>
                    <a:lnTo>
                      <a:pt x="155" y="7"/>
                    </a:lnTo>
                    <a:lnTo>
                      <a:pt x="173" y="21"/>
                    </a:lnTo>
                    <a:lnTo>
                      <a:pt x="173" y="21"/>
                    </a:lnTo>
                    <a:lnTo>
                      <a:pt x="180" y="32"/>
                    </a:lnTo>
                    <a:lnTo>
                      <a:pt x="184" y="39"/>
                    </a:lnTo>
                    <a:lnTo>
                      <a:pt x="187" y="50"/>
                    </a:lnTo>
                    <a:lnTo>
                      <a:pt x="187" y="50"/>
                    </a:lnTo>
                    <a:lnTo>
                      <a:pt x="184" y="61"/>
                    </a:lnTo>
                    <a:lnTo>
                      <a:pt x="173" y="68"/>
                    </a:lnTo>
                    <a:lnTo>
                      <a:pt x="155" y="79"/>
                    </a:lnTo>
                    <a:lnTo>
                      <a:pt x="155" y="79"/>
                    </a:lnTo>
                    <a:lnTo>
                      <a:pt x="141" y="82"/>
                    </a:lnTo>
                    <a:lnTo>
                      <a:pt x="126" y="82"/>
                    </a:lnTo>
                    <a:lnTo>
                      <a:pt x="101" y="86"/>
                    </a:lnTo>
                    <a:lnTo>
                      <a:pt x="101" y="86"/>
                    </a:lnTo>
                    <a:lnTo>
                      <a:pt x="72" y="93"/>
                    </a:lnTo>
                    <a:lnTo>
                      <a:pt x="44" y="97"/>
                    </a:lnTo>
                    <a:lnTo>
                      <a:pt x="44" y="97"/>
                    </a:lnTo>
                    <a:lnTo>
                      <a:pt x="36" y="97"/>
                    </a:lnTo>
                    <a:lnTo>
                      <a:pt x="29" y="97"/>
                    </a:lnTo>
                    <a:lnTo>
                      <a:pt x="29" y="97"/>
                    </a:lnTo>
                    <a:lnTo>
                      <a:pt x="26" y="90"/>
                    </a:lnTo>
                    <a:lnTo>
                      <a:pt x="22" y="86"/>
                    </a:lnTo>
                    <a:lnTo>
                      <a:pt x="22" y="86"/>
                    </a:lnTo>
                    <a:lnTo>
                      <a:pt x="11" y="86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7" name="Freeform 31"/>
              <p:cNvSpPr>
                <a:spLocks/>
              </p:cNvSpPr>
              <p:nvPr/>
            </p:nvSpPr>
            <p:spPr bwMode="auto">
              <a:xfrm>
                <a:off x="2089" y="2565"/>
                <a:ext cx="137" cy="144"/>
              </a:xfrm>
              <a:custGeom>
                <a:avLst/>
                <a:gdLst/>
                <a:ahLst/>
                <a:cxnLst>
                  <a:cxn ang="0">
                    <a:pos x="137" y="144"/>
                  </a:cxn>
                  <a:cxn ang="0">
                    <a:pos x="137" y="144"/>
                  </a:cxn>
                  <a:cxn ang="0">
                    <a:pos x="137" y="119"/>
                  </a:cxn>
                  <a:cxn ang="0">
                    <a:pos x="133" y="90"/>
                  </a:cxn>
                  <a:cxn ang="0">
                    <a:pos x="130" y="76"/>
                  </a:cxn>
                  <a:cxn ang="0">
                    <a:pos x="122" y="65"/>
                  </a:cxn>
                  <a:cxn ang="0">
                    <a:pos x="115" y="54"/>
                  </a:cxn>
                  <a:cxn ang="0">
                    <a:pos x="108" y="51"/>
                  </a:cxn>
                  <a:cxn ang="0">
                    <a:pos x="108" y="51"/>
                  </a:cxn>
                  <a:cxn ang="0">
                    <a:pos x="105" y="72"/>
                  </a:cxn>
                  <a:cxn ang="0">
                    <a:pos x="105" y="83"/>
                  </a:cxn>
                  <a:cxn ang="0">
                    <a:pos x="97" y="90"/>
                  </a:cxn>
                  <a:cxn ang="0">
                    <a:pos x="97" y="90"/>
                  </a:cxn>
                  <a:cxn ang="0">
                    <a:pos x="90" y="90"/>
                  </a:cxn>
                  <a:cxn ang="0">
                    <a:pos x="87" y="90"/>
                  </a:cxn>
                  <a:cxn ang="0">
                    <a:pos x="79" y="79"/>
                  </a:cxn>
                  <a:cxn ang="0">
                    <a:pos x="79" y="69"/>
                  </a:cxn>
                  <a:cxn ang="0">
                    <a:pos x="76" y="58"/>
                  </a:cxn>
                  <a:cxn ang="0">
                    <a:pos x="76" y="58"/>
                  </a:cxn>
                  <a:cxn ang="0">
                    <a:pos x="76" y="36"/>
                  </a:cxn>
                  <a:cxn ang="0">
                    <a:pos x="76" y="18"/>
                  </a:cxn>
                  <a:cxn ang="0">
                    <a:pos x="72" y="11"/>
                  </a:cxn>
                  <a:cxn ang="0">
                    <a:pos x="69" y="7"/>
                  </a:cxn>
                  <a:cxn ang="0">
                    <a:pos x="58" y="4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3" y="4"/>
                  </a:cxn>
                  <a:cxn ang="0">
                    <a:pos x="18" y="11"/>
                  </a:cxn>
                  <a:cxn ang="0">
                    <a:pos x="11" y="22"/>
                  </a:cxn>
                  <a:cxn ang="0">
                    <a:pos x="4" y="33"/>
                  </a:cxn>
                  <a:cxn ang="0">
                    <a:pos x="0" y="47"/>
                  </a:cxn>
                  <a:cxn ang="0">
                    <a:pos x="0" y="61"/>
                  </a:cxn>
                  <a:cxn ang="0">
                    <a:pos x="7" y="76"/>
                  </a:cxn>
                  <a:cxn ang="0">
                    <a:pos x="18" y="87"/>
                  </a:cxn>
                  <a:cxn ang="0">
                    <a:pos x="18" y="87"/>
                  </a:cxn>
                  <a:cxn ang="0">
                    <a:pos x="47" y="119"/>
                  </a:cxn>
                  <a:cxn ang="0">
                    <a:pos x="65" y="133"/>
                  </a:cxn>
                  <a:cxn ang="0">
                    <a:pos x="83" y="144"/>
                  </a:cxn>
                  <a:cxn ang="0">
                    <a:pos x="83" y="144"/>
                  </a:cxn>
                  <a:cxn ang="0">
                    <a:pos x="94" y="144"/>
                  </a:cxn>
                  <a:cxn ang="0">
                    <a:pos x="101" y="144"/>
                  </a:cxn>
                  <a:cxn ang="0">
                    <a:pos x="108" y="141"/>
                  </a:cxn>
                  <a:cxn ang="0">
                    <a:pos x="119" y="137"/>
                  </a:cxn>
                  <a:cxn ang="0">
                    <a:pos x="137" y="144"/>
                  </a:cxn>
                </a:cxnLst>
                <a:rect l="0" t="0" r="r" b="b"/>
                <a:pathLst>
                  <a:path w="137" h="144">
                    <a:moveTo>
                      <a:pt x="137" y="144"/>
                    </a:moveTo>
                    <a:lnTo>
                      <a:pt x="137" y="144"/>
                    </a:lnTo>
                    <a:lnTo>
                      <a:pt x="137" y="119"/>
                    </a:lnTo>
                    <a:lnTo>
                      <a:pt x="133" y="90"/>
                    </a:lnTo>
                    <a:lnTo>
                      <a:pt x="130" y="76"/>
                    </a:lnTo>
                    <a:lnTo>
                      <a:pt x="122" y="65"/>
                    </a:lnTo>
                    <a:lnTo>
                      <a:pt x="115" y="54"/>
                    </a:lnTo>
                    <a:lnTo>
                      <a:pt x="108" y="51"/>
                    </a:lnTo>
                    <a:lnTo>
                      <a:pt x="108" y="51"/>
                    </a:lnTo>
                    <a:lnTo>
                      <a:pt x="105" y="72"/>
                    </a:lnTo>
                    <a:lnTo>
                      <a:pt x="105" y="83"/>
                    </a:lnTo>
                    <a:lnTo>
                      <a:pt x="97" y="90"/>
                    </a:lnTo>
                    <a:lnTo>
                      <a:pt x="97" y="90"/>
                    </a:lnTo>
                    <a:lnTo>
                      <a:pt x="90" y="90"/>
                    </a:lnTo>
                    <a:lnTo>
                      <a:pt x="87" y="90"/>
                    </a:lnTo>
                    <a:lnTo>
                      <a:pt x="79" y="79"/>
                    </a:lnTo>
                    <a:lnTo>
                      <a:pt x="79" y="69"/>
                    </a:lnTo>
                    <a:lnTo>
                      <a:pt x="76" y="58"/>
                    </a:lnTo>
                    <a:lnTo>
                      <a:pt x="76" y="58"/>
                    </a:lnTo>
                    <a:lnTo>
                      <a:pt x="76" y="36"/>
                    </a:lnTo>
                    <a:lnTo>
                      <a:pt x="76" y="18"/>
                    </a:lnTo>
                    <a:lnTo>
                      <a:pt x="72" y="11"/>
                    </a:lnTo>
                    <a:lnTo>
                      <a:pt x="69" y="7"/>
                    </a:lnTo>
                    <a:lnTo>
                      <a:pt x="58" y="4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3" y="4"/>
                    </a:lnTo>
                    <a:lnTo>
                      <a:pt x="18" y="11"/>
                    </a:lnTo>
                    <a:lnTo>
                      <a:pt x="11" y="22"/>
                    </a:lnTo>
                    <a:lnTo>
                      <a:pt x="4" y="33"/>
                    </a:lnTo>
                    <a:lnTo>
                      <a:pt x="0" y="47"/>
                    </a:lnTo>
                    <a:lnTo>
                      <a:pt x="0" y="61"/>
                    </a:lnTo>
                    <a:lnTo>
                      <a:pt x="7" y="76"/>
                    </a:lnTo>
                    <a:lnTo>
                      <a:pt x="18" y="87"/>
                    </a:lnTo>
                    <a:lnTo>
                      <a:pt x="18" y="87"/>
                    </a:lnTo>
                    <a:lnTo>
                      <a:pt x="47" y="119"/>
                    </a:lnTo>
                    <a:lnTo>
                      <a:pt x="65" y="133"/>
                    </a:lnTo>
                    <a:lnTo>
                      <a:pt x="83" y="144"/>
                    </a:lnTo>
                    <a:lnTo>
                      <a:pt x="83" y="144"/>
                    </a:lnTo>
                    <a:lnTo>
                      <a:pt x="94" y="144"/>
                    </a:lnTo>
                    <a:lnTo>
                      <a:pt x="101" y="144"/>
                    </a:lnTo>
                    <a:lnTo>
                      <a:pt x="108" y="141"/>
                    </a:lnTo>
                    <a:lnTo>
                      <a:pt x="119" y="137"/>
                    </a:lnTo>
                    <a:lnTo>
                      <a:pt x="137" y="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8" name="Freeform 32"/>
              <p:cNvSpPr>
                <a:spLocks/>
              </p:cNvSpPr>
              <p:nvPr/>
            </p:nvSpPr>
            <p:spPr bwMode="auto">
              <a:xfrm>
                <a:off x="2564" y="2900"/>
                <a:ext cx="291" cy="158"/>
              </a:xfrm>
              <a:custGeom>
                <a:avLst/>
                <a:gdLst/>
                <a:ahLst/>
                <a:cxnLst>
                  <a:cxn ang="0">
                    <a:pos x="14" y="29"/>
                  </a:cxn>
                  <a:cxn ang="0">
                    <a:pos x="14" y="29"/>
                  </a:cxn>
                  <a:cxn ang="0">
                    <a:pos x="4" y="32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4" y="50"/>
                  </a:cxn>
                  <a:cxn ang="0">
                    <a:pos x="14" y="57"/>
                  </a:cxn>
                  <a:cxn ang="0">
                    <a:pos x="36" y="65"/>
                  </a:cxn>
                  <a:cxn ang="0">
                    <a:pos x="90" y="72"/>
                  </a:cxn>
                  <a:cxn ang="0">
                    <a:pos x="130" y="79"/>
                  </a:cxn>
                  <a:cxn ang="0">
                    <a:pos x="130" y="79"/>
                  </a:cxn>
                  <a:cxn ang="0">
                    <a:pos x="144" y="86"/>
                  </a:cxn>
                  <a:cxn ang="0">
                    <a:pos x="158" y="97"/>
                  </a:cxn>
                  <a:cxn ang="0">
                    <a:pos x="191" y="126"/>
                  </a:cxn>
                  <a:cxn ang="0">
                    <a:pos x="223" y="147"/>
                  </a:cxn>
                  <a:cxn ang="0">
                    <a:pos x="237" y="155"/>
                  </a:cxn>
                  <a:cxn ang="0">
                    <a:pos x="252" y="158"/>
                  </a:cxn>
                  <a:cxn ang="0">
                    <a:pos x="252" y="158"/>
                  </a:cxn>
                  <a:cxn ang="0">
                    <a:pos x="273" y="151"/>
                  </a:cxn>
                  <a:cxn ang="0">
                    <a:pos x="288" y="144"/>
                  </a:cxn>
                  <a:cxn ang="0">
                    <a:pos x="291" y="133"/>
                  </a:cxn>
                  <a:cxn ang="0">
                    <a:pos x="288" y="119"/>
                  </a:cxn>
                  <a:cxn ang="0">
                    <a:pos x="281" y="108"/>
                  </a:cxn>
                  <a:cxn ang="0">
                    <a:pos x="273" y="93"/>
                  </a:cxn>
                  <a:cxn ang="0">
                    <a:pos x="252" y="72"/>
                  </a:cxn>
                  <a:cxn ang="0">
                    <a:pos x="252" y="72"/>
                  </a:cxn>
                  <a:cxn ang="0">
                    <a:pos x="234" y="54"/>
                  </a:cxn>
                  <a:cxn ang="0">
                    <a:pos x="212" y="36"/>
                  </a:cxn>
                  <a:cxn ang="0">
                    <a:pos x="184" y="18"/>
                  </a:cxn>
                  <a:cxn ang="0">
                    <a:pos x="148" y="3"/>
                  </a:cxn>
                  <a:cxn ang="0">
                    <a:pos x="126" y="0"/>
                  </a:cxn>
                  <a:cxn ang="0">
                    <a:pos x="104" y="0"/>
                  </a:cxn>
                  <a:cxn ang="0">
                    <a:pos x="83" y="0"/>
                  </a:cxn>
                  <a:cxn ang="0">
                    <a:pos x="61" y="7"/>
                  </a:cxn>
                  <a:cxn ang="0">
                    <a:pos x="40" y="14"/>
                  </a:cxn>
                  <a:cxn ang="0">
                    <a:pos x="14" y="29"/>
                  </a:cxn>
                  <a:cxn ang="0">
                    <a:pos x="14" y="29"/>
                  </a:cxn>
                </a:cxnLst>
                <a:rect l="0" t="0" r="r" b="b"/>
                <a:pathLst>
                  <a:path w="291" h="158">
                    <a:moveTo>
                      <a:pt x="14" y="29"/>
                    </a:moveTo>
                    <a:lnTo>
                      <a:pt x="14" y="29"/>
                    </a:lnTo>
                    <a:lnTo>
                      <a:pt x="4" y="32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4" y="50"/>
                    </a:lnTo>
                    <a:lnTo>
                      <a:pt x="14" y="57"/>
                    </a:lnTo>
                    <a:lnTo>
                      <a:pt x="36" y="65"/>
                    </a:lnTo>
                    <a:lnTo>
                      <a:pt x="90" y="72"/>
                    </a:lnTo>
                    <a:lnTo>
                      <a:pt x="130" y="79"/>
                    </a:lnTo>
                    <a:lnTo>
                      <a:pt x="130" y="79"/>
                    </a:lnTo>
                    <a:lnTo>
                      <a:pt x="144" y="86"/>
                    </a:lnTo>
                    <a:lnTo>
                      <a:pt x="158" y="97"/>
                    </a:lnTo>
                    <a:lnTo>
                      <a:pt x="191" y="126"/>
                    </a:lnTo>
                    <a:lnTo>
                      <a:pt x="223" y="147"/>
                    </a:lnTo>
                    <a:lnTo>
                      <a:pt x="237" y="155"/>
                    </a:lnTo>
                    <a:lnTo>
                      <a:pt x="252" y="158"/>
                    </a:lnTo>
                    <a:lnTo>
                      <a:pt x="252" y="158"/>
                    </a:lnTo>
                    <a:lnTo>
                      <a:pt x="273" y="151"/>
                    </a:lnTo>
                    <a:lnTo>
                      <a:pt x="288" y="144"/>
                    </a:lnTo>
                    <a:lnTo>
                      <a:pt x="291" y="133"/>
                    </a:lnTo>
                    <a:lnTo>
                      <a:pt x="288" y="119"/>
                    </a:lnTo>
                    <a:lnTo>
                      <a:pt x="281" y="108"/>
                    </a:lnTo>
                    <a:lnTo>
                      <a:pt x="273" y="93"/>
                    </a:lnTo>
                    <a:lnTo>
                      <a:pt x="252" y="72"/>
                    </a:lnTo>
                    <a:lnTo>
                      <a:pt x="252" y="72"/>
                    </a:lnTo>
                    <a:lnTo>
                      <a:pt x="234" y="54"/>
                    </a:lnTo>
                    <a:lnTo>
                      <a:pt x="212" y="36"/>
                    </a:lnTo>
                    <a:lnTo>
                      <a:pt x="184" y="18"/>
                    </a:lnTo>
                    <a:lnTo>
                      <a:pt x="148" y="3"/>
                    </a:lnTo>
                    <a:lnTo>
                      <a:pt x="126" y="0"/>
                    </a:lnTo>
                    <a:lnTo>
                      <a:pt x="104" y="0"/>
                    </a:lnTo>
                    <a:lnTo>
                      <a:pt x="83" y="0"/>
                    </a:lnTo>
                    <a:lnTo>
                      <a:pt x="61" y="7"/>
                    </a:lnTo>
                    <a:lnTo>
                      <a:pt x="40" y="14"/>
                    </a:lnTo>
                    <a:lnTo>
                      <a:pt x="14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58"/>
            <p:cNvGrpSpPr/>
            <p:nvPr/>
          </p:nvGrpSpPr>
          <p:grpSpPr>
            <a:xfrm>
              <a:off x="3327991" y="2450034"/>
              <a:ext cx="801823" cy="1588566"/>
              <a:chOff x="813391" y="2057400"/>
              <a:chExt cx="801823" cy="103602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143000" y="2057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cxnSp>
            <p:nvCxnSpPr>
              <p:cNvPr id="51" name="Straight Arrow Connector 6"/>
              <p:cNvCxnSpPr/>
              <p:nvPr/>
            </p:nvCxnSpPr>
            <p:spPr>
              <a:xfrm rot="5400000">
                <a:off x="996969" y="2686086"/>
                <a:ext cx="761207" cy="79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813391" y="229766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Rd(a)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13391" y="25146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Rd(b)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13391" y="275486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Wr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(a)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59"/>
            <p:cNvGrpSpPr/>
            <p:nvPr/>
          </p:nvGrpSpPr>
          <p:grpSpPr>
            <a:xfrm>
              <a:off x="4312437" y="2286000"/>
              <a:ext cx="801823" cy="1688689"/>
              <a:chOff x="2015584" y="2057400"/>
              <a:chExt cx="801823" cy="110055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362200" y="2057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rot="5400000">
                <a:off x="2204223" y="2685912"/>
                <a:ext cx="761206" cy="79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2015584" y="23622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Rd(a)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015584" y="25908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Wr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(c)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15584" y="28194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Rd(a)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60"/>
            <p:cNvGrpSpPr/>
            <p:nvPr/>
          </p:nvGrpSpPr>
          <p:grpSpPr>
            <a:xfrm>
              <a:off x="5141777" y="2649153"/>
              <a:ext cx="801823" cy="1541847"/>
              <a:chOff x="2006724" y="2057400"/>
              <a:chExt cx="801823" cy="110055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351347" y="2057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3</a:t>
                </a:r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rot="5400000">
                <a:off x="2204223" y="2709559"/>
                <a:ext cx="761206" cy="79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006724" y="23622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Rd(x)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006724" y="28194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Rd(a)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3200400" y="1600200"/>
            <a:ext cx="5943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Read Set:</a:t>
            </a:r>
          </a:p>
          <a:p>
            <a:r>
              <a:rPr lang="en-US" dirty="0" smtClean="0"/>
              <a:t>memory locations read</a:t>
            </a:r>
          </a:p>
          <a:p>
            <a:r>
              <a:rPr lang="en-US" i="1" dirty="0" smtClean="0"/>
              <a:t>R</a:t>
            </a:r>
            <a:r>
              <a:rPr lang="en-US" i="1" baseline="-25000" dirty="0" smtClean="0"/>
              <a:t>T1</a:t>
            </a:r>
            <a:r>
              <a:rPr lang="en-US" i="1" dirty="0" smtClean="0"/>
              <a:t>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dirty="0" smtClean="0"/>
              <a:t>{</a:t>
            </a:r>
            <a:r>
              <a:rPr lang="en-US" b="1" i="1" dirty="0" err="1" smtClean="0">
                <a:solidFill>
                  <a:srgbClr val="FF0000"/>
                </a:solidFill>
              </a:rPr>
              <a:t>a,b</a:t>
            </a:r>
            <a:r>
              <a:rPr lang="en-US" dirty="0" smtClean="0"/>
              <a:t>}</a:t>
            </a:r>
            <a:endParaRPr lang="en-US" baseline="30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Write Set:</a:t>
            </a:r>
          </a:p>
          <a:p>
            <a:r>
              <a:rPr lang="en-US" dirty="0" smtClean="0"/>
              <a:t>memory locations written</a:t>
            </a:r>
          </a:p>
          <a:p>
            <a:r>
              <a:rPr lang="en-US" i="1" dirty="0" smtClean="0"/>
              <a:t>W</a:t>
            </a:r>
            <a:r>
              <a:rPr lang="en-US" i="1" baseline="-25000" dirty="0" smtClean="0"/>
              <a:t>T1</a:t>
            </a:r>
            <a:r>
              <a:rPr lang="en-US" i="1" dirty="0" smtClean="0"/>
              <a:t>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dirty="0" smtClean="0"/>
              <a:t>{</a:t>
            </a:r>
            <a:r>
              <a:rPr lang="en-US" b="1" i="1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}</a:t>
            </a:r>
            <a:endParaRPr lang="en-US" baseline="30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28600" y="2362200"/>
            <a:ext cx="685800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" y="3124200"/>
            <a:ext cx="685800" cy="3810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Burden: Address-Set Conflicts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66"/>
          <p:cNvGrpSpPr/>
          <p:nvPr/>
        </p:nvGrpSpPr>
        <p:grpSpPr>
          <a:xfrm>
            <a:off x="152400" y="1752600"/>
            <a:ext cx="3185583" cy="4581525"/>
            <a:chOff x="3276600" y="2286000"/>
            <a:chExt cx="2667000" cy="4048125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 bwMode="auto">
            <a:xfrm>
              <a:off x="3276600" y="3124200"/>
              <a:ext cx="2667000" cy="3209925"/>
              <a:chOff x="2064" y="1968"/>
              <a:chExt cx="1680" cy="2022"/>
            </a:xfrm>
          </p:grpSpPr>
          <p:sp>
            <p:nvSpPr>
              <p:cNvPr id="101381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2064" y="1968"/>
                <a:ext cx="1680" cy="2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3" name="Freeform 7"/>
              <p:cNvSpPr>
                <a:spLocks/>
              </p:cNvSpPr>
              <p:nvPr/>
            </p:nvSpPr>
            <p:spPr bwMode="auto">
              <a:xfrm>
                <a:off x="2089" y="3717"/>
                <a:ext cx="1360" cy="273"/>
              </a:xfrm>
              <a:custGeom>
                <a:avLst/>
                <a:gdLst/>
                <a:ahLst/>
                <a:cxnLst>
                  <a:cxn ang="0">
                    <a:pos x="1360" y="136"/>
                  </a:cxn>
                  <a:cxn ang="0">
                    <a:pos x="1360" y="136"/>
                  </a:cxn>
                  <a:cxn ang="0">
                    <a:pos x="1356" y="151"/>
                  </a:cxn>
                  <a:cxn ang="0">
                    <a:pos x="1346" y="165"/>
                  </a:cxn>
                  <a:cxn ang="0">
                    <a:pos x="1331" y="176"/>
                  </a:cxn>
                  <a:cxn ang="0">
                    <a:pos x="1306" y="190"/>
                  </a:cxn>
                  <a:cxn ang="0">
                    <a:pos x="1277" y="201"/>
                  </a:cxn>
                  <a:cxn ang="0">
                    <a:pos x="1245" y="212"/>
                  </a:cxn>
                  <a:cxn ang="0">
                    <a:pos x="1162" y="233"/>
                  </a:cxn>
                  <a:cxn ang="0">
                    <a:pos x="1061" y="251"/>
                  </a:cxn>
                  <a:cxn ang="0">
                    <a:pos x="946" y="262"/>
                  </a:cxn>
                  <a:cxn ang="0">
                    <a:pos x="817" y="269"/>
                  </a:cxn>
                  <a:cxn ang="0">
                    <a:pos x="680" y="273"/>
                  </a:cxn>
                  <a:cxn ang="0">
                    <a:pos x="680" y="273"/>
                  </a:cxn>
                  <a:cxn ang="0">
                    <a:pos x="543" y="269"/>
                  </a:cxn>
                  <a:cxn ang="0">
                    <a:pos x="414" y="262"/>
                  </a:cxn>
                  <a:cxn ang="0">
                    <a:pos x="299" y="251"/>
                  </a:cxn>
                  <a:cxn ang="0">
                    <a:pos x="198" y="233"/>
                  </a:cxn>
                  <a:cxn ang="0">
                    <a:pos x="115" y="212"/>
                  </a:cxn>
                  <a:cxn ang="0">
                    <a:pos x="83" y="201"/>
                  </a:cxn>
                  <a:cxn ang="0">
                    <a:pos x="54" y="190"/>
                  </a:cxn>
                  <a:cxn ang="0">
                    <a:pos x="29" y="176"/>
                  </a:cxn>
                  <a:cxn ang="0">
                    <a:pos x="15" y="165"/>
                  </a:cxn>
                  <a:cxn ang="0">
                    <a:pos x="4" y="151"/>
                  </a:cxn>
                  <a:cxn ang="0">
                    <a:pos x="0" y="136"/>
                  </a:cxn>
                  <a:cxn ang="0">
                    <a:pos x="0" y="136"/>
                  </a:cxn>
                  <a:cxn ang="0">
                    <a:pos x="4" y="122"/>
                  </a:cxn>
                  <a:cxn ang="0">
                    <a:pos x="15" y="107"/>
                  </a:cxn>
                  <a:cxn ang="0">
                    <a:pos x="29" y="97"/>
                  </a:cxn>
                  <a:cxn ang="0">
                    <a:pos x="54" y="82"/>
                  </a:cxn>
                  <a:cxn ang="0">
                    <a:pos x="83" y="72"/>
                  </a:cxn>
                  <a:cxn ang="0">
                    <a:pos x="115" y="61"/>
                  </a:cxn>
                  <a:cxn ang="0">
                    <a:pos x="198" y="39"/>
                  </a:cxn>
                  <a:cxn ang="0">
                    <a:pos x="299" y="21"/>
                  </a:cxn>
                  <a:cxn ang="0">
                    <a:pos x="414" y="10"/>
                  </a:cxn>
                  <a:cxn ang="0">
                    <a:pos x="543" y="3"/>
                  </a:cxn>
                  <a:cxn ang="0">
                    <a:pos x="680" y="0"/>
                  </a:cxn>
                  <a:cxn ang="0">
                    <a:pos x="680" y="0"/>
                  </a:cxn>
                  <a:cxn ang="0">
                    <a:pos x="817" y="3"/>
                  </a:cxn>
                  <a:cxn ang="0">
                    <a:pos x="946" y="10"/>
                  </a:cxn>
                  <a:cxn ang="0">
                    <a:pos x="1061" y="21"/>
                  </a:cxn>
                  <a:cxn ang="0">
                    <a:pos x="1162" y="39"/>
                  </a:cxn>
                  <a:cxn ang="0">
                    <a:pos x="1245" y="61"/>
                  </a:cxn>
                  <a:cxn ang="0">
                    <a:pos x="1277" y="72"/>
                  </a:cxn>
                  <a:cxn ang="0">
                    <a:pos x="1306" y="82"/>
                  </a:cxn>
                  <a:cxn ang="0">
                    <a:pos x="1331" y="97"/>
                  </a:cxn>
                  <a:cxn ang="0">
                    <a:pos x="1346" y="107"/>
                  </a:cxn>
                  <a:cxn ang="0">
                    <a:pos x="1356" y="122"/>
                  </a:cxn>
                  <a:cxn ang="0">
                    <a:pos x="1360" y="136"/>
                  </a:cxn>
                  <a:cxn ang="0">
                    <a:pos x="1360" y="136"/>
                  </a:cxn>
                </a:cxnLst>
                <a:rect l="0" t="0" r="r" b="b"/>
                <a:pathLst>
                  <a:path w="1360" h="273">
                    <a:moveTo>
                      <a:pt x="1360" y="136"/>
                    </a:moveTo>
                    <a:lnTo>
                      <a:pt x="1360" y="136"/>
                    </a:lnTo>
                    <a:lnTo>
                      <a:pt x="1356" y="151"/>
                    </a:lnTo>
                    <a:lnTo>
                      <a:pt x="1346" y="165"/>
                    </a:lnTo>
                    <a:lnTo>
                      <a:pt x="1331" y="176"/>
                    </a:lnTo>
                    <a:lnTo>
                      <a:pt x="1306" y="190"/>
                    </a:lnTo>
                    <a:lnTo>
                      <a:pt x="1277" y="201"/>
                    </a:lnTo>
                    <a:lnTo>
                      <a:pt x="1245" y="212"/>
                    </a:lnTo>
                    <a:lnTo>
                      <a:pt x="1162" y="233"/>
                    </a:lnTo>
                    <a:lnTo>
                      <a:pt x="1061" y="251"/>
                    </a:lnTo>
                    <a:lnTo>
                      <a:pt x="946" y="262"/>
                    </a:lnTo>
                    <a:lnTo>
                      <a:pt x="817" y="269"/>
                    </a:lnTo>
                    <a:lnTo>
                      <a:pt x="680" y="273"/>
                    </a:lnTo>
                    <a:lnTo>
                      <a:pt x="680" y="273"/>
                    </a:lnTo>
                    <a:lnTo>
                      <a:pt x="543" y="269"/>
                    </a:lnTo>
                    <a:lnTo>
                      <a:pt x="414" y="262"/>
                    </a:lnTo>
                    <a:lnTo>
                      <a:pt x="299" y="251"/>
                    </a:lnTo>
                    <a:lnTo>
                      <a:pt x="198" y="233"/>
                    </a:lnTo>
                    <a:lnTo>
                      <a:pt x="115" y="212"/>
                    </a:lnTo>
                    <a:lnTo>
                      <a:pt x="83" y="201"/>
                    </a:lnTo>
                    <a:lnTo>
                      <a:pt x="54" y="190"/>
                    </a:lnTo>
                    <a:lnTo>
                      <a:pt x="29" y="176"/>
                    </a:lnTo>
                    <a:lnTo>
                      <a:pt x="15" y="165"/>
                    </a:lnTo>
                    <a:lnTo>
                      <a:pt x="4" y="151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4" y="122"/>
                    </a:lnTo>
                    <a:lnTo>
                      <a:pt x="15" y="107"/>
                    </a:lnTo>
                    <a:lnTo>
                      <a:pt x="29" y="97"/>
                    </a:lnTo>
                    <a:lnTo>
                      <a:pt x="54" y="82"/>
                    </a:lnTo>
                    <a:lnTo>
                      <a:pt x="83" y="72"/>
                    </a:lnTo>
                    <a:lnTo>
                      <a:pt x="115" y="61"/>
                    </a:lnTo>
                    <a:lnTo>
                      <a:pt x="198" y="39"/>
                    </a:lnTo>
                    <a:lnTo>
                      <a:pt x="299" y="21"/>
                    </a:lnTo>
                    <a:lnTo>
                      <a:pt x="414" y="10"/>
                    </a:lnTo>
                    <a:lnTo>
                      <a:pt x="543" y="3"/>
                    </a:lnTo>
                    <a:lnTo>
                      <a:pt x="680" y="0"/>
                    </a:lnTo>
                    <a:lnTo>
                      <a:pt x="680" y="0"/>
                    </a:lnTo>
                    <a:lnTo>
                      <a:pt x="817" y="3"/>
                    </a:lnTo>
                    <a:lnTo>
                      <a:pt x="946" y="10"/>
                    </a:lnTo>
                    <a:lnTo>
                      <a:pt x="1061" y="21"/>
                    </a:lnTo>
                    <a:lnTo>
                      <a:pt x="1162" y="39"/>
                    </a:lnTo>
                    <a:lnTo>
                      <a:pt x="1245" y="61"/>
                    </a:lnTo>
                    <a:lnTo>
                      <a:pt x="1277" y="72"/>
                    </a:lnTo>
                    <a:lnTo>
                      <a:pt x="1306" y="82"/>
                    </a:lnTo>
                    <a:lnTo>
                      <a:pt x="1331" y="97"/>
                    </a:lnTo>
                    <a:lnTo>
                      <a:pt x="1346" y="107"/>
                    </a:lnTo>
                    <a:lnTo>
                      <a:pt x="1356" y="122"/>
                    </a:lnTo>
                    <a:lnTo>
                      <a:pt x="1360" y="136"/>
                    </a:lnTo>
                    <a:lnTo>
                      <a:pt x="1360" y="13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4" name="Freeform 8"/>
              <p:cNvSpPr>
                <a:spLocks/>
              </p:cNvSpPr>
              <p:nvPr/>
            </p:nvSpPr>
            <p:spPr bwMode="auto">
              <a:xfrm>
                <a:off x="2395" y="3076"/>
                <a:ext cx="849" cy="507"/>
              </a:xfrm>
              <a:custGeom>
                <a:avLst/>
                <a:gdLst/>
                <a:ahLst/>
                <a:cxnLst>
                  <a:cxn ang="0">
                    <a:pos x="4" y="31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0" y="33"/>
                  </a:cxn>
                  <a:cxn ang="0">
                    <a:pos x="83" y="65"/>
                  </a:cxn>
                  <a:cxn ang="0">
                    <a:pos x="129" y="94"/>
                  </a:cxn>
                  <a:cxn ang="0">
                    <a:pos x="180" y="119"/>
                  </a:cxn>
                  <a:cxn ang="0">
                    <a:pos x="234" y="144"/>
                  </a:cxn>
                  <a:cxn ang="0">
                    <a:pos x="291" y="162"/>
                  </a:cxn>
                  <a:cxn ang="0">
                    <a:pos x="349" y="176"/>
                  </a:cxn>
                  <a:cxn ang="0">
                    <a:pos x="410" y="187"/>
                  </a:cxn>
                  <a:cxn ang="0">
                    <a:pos x="410" y="187"/>
                  </a:cxn>
                  <a:cxn ang="0">
                    <a:pos x="471" y="194"/>
                  </a:cxn>
                  <a:cxn ang="0">
                    <a:pos x="532" y="198"/>
                  </a:cxn>
                  <a:cxn ang="0">
                    <a:pos x="590" y="194"/>
                  </a:cxn>
                  <a:cxn ang="0">
                    <a:pos x="648" y="187"/>
                  </a:cxn>
                  <a:cxn ang="0">
                    <a:pos x="701" y="173"/>
                  </a:cxn>
                  <a:cxn ang="0">
                    <a:pos x="752" y="158"/>
                  </a:cxn>
                  <a:cxn ang="0">
                    <a:pos x="802" y="137"/>
                  </a:cxn>
                  <a:cxn ang="0">
                    <a:pos x="849" y="115"/>
                  </a:cxn>
                  <a:cxn ang="0">
                    <a:pos x="752" y="425"/>
                  </a:cxn>
                  <a:cxn ang="0">
                    <a:pos x="752" y="425"/>
                  </a:cxn>
                  <a:cxn ang="0">
                    <a:pos x="748" y="439"/>
                  </a:cxn>
                  <a:cxn ang="0">
                    <a:pos x="737" y="450"/>
                  </a:cxn>
                  <a:cxn ang="0">
                    <a:pos x="727" y="461"/>
                  </a:cxn>
                  <a:cxn ang="0">
                    <a:pos x="712" y="471"/>
                  </a:cxn>
                  <a:cxn ang="0">
                    <a:pos x="676" y="486"/>
                  </a:cxn>
                  <a:cxn ang="0">
                    <a:pos x="630" y="497"/>
                  </a:cxn>
                  <a:cxn ang="0">
                    <a:pos x="572" y="504"/>
                  </a:cxn>
                  <a:cxn ang="0">
                    <a:pos x="511" y="507"/>
                  </a:cxn>
                  <a:cxn ang="0">
                    <a:pos x="446" y="504"/>
                  </a:cxn>
                  <a:cxn ang="0">
                    <a:pos x="374" y="493"/>
                  </a:cxn>
                  <a:cxn ang="0">
                    <a:pos x="374" y="493"/>
                  </a:cxn>
                  <a:cxn ang="0">
                    <a:pos x="302" y="479"/>
                  </a:cxn>
                  <a:cxn ang="0">
                    <a:pos x="234" y="461"/>
                  </a:cxn>
                  <a:cxn ang="0">
                    <a:pos x="173" y="439"/>
                  </a:cxn>
                  <a:cxn ang="0">
                    <a:pos x="115" y="414"/>
                  </a:cxn>
                  <a:cxn ang="0">
                    <a:pos x="72" y="389"/>
                  </a:cxn>
                  <a:cxn ang="0">
                    <a:pos x="36" y="364"/>
                  </a:cxn>
                  <a:cxn ang="0">
                    <a:pos x="22" y="349"/>
                  </a:cxn>
                  <a:cxn ang="0">
                    <a:pos x="14" y="335"/>
                  </a:cxn>
                  <a:cxn ang="0">
                    <a:pos x="7" y="324"/>
                  </a:cxn>
                  <a:cxn ang="0">
                    <a:pos x="4" y="310"/>
                  </a:cxn>
                  <a:cxn ang="0">
                    <a:pos x="4" y="310"/>
                  </a:cxn>
                </a:cxnLst>
                <a:rect l="0" t="0" r="r" b="b"/>
                <a:pathLst>
                  <a:path w="849" h="507">
                    <a:moveTo>
                      <a:pt x="4" y="31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0" y="33"/>
                    </a:lnTo>
                    <a:lnTo>
                      <a:pt x="83" y="65"/>
                    </a:lnTo>
                    <a:lnTo>
                      <a:pt x="129" y="94"/>
                    </a:lnTo>
                    <a:lnTo>
                      <a:pt x="180" y="119"/>
                    </a:lnTo>
                    <a:lnTo>
                      <a:pt x="234" y="144"/>
                    </a:lnTo>
                    <a:lnTo>
                      <a:pt x="291" y="162"/>
                    </a:lnTo>
                    <a:lnTo>
                      <a:pt x="349" y="176"/>
                    </a:lnTo>
                    <a:lnTo>
                      <a:pt x="410" y="187"/>
                    </a:lnTo>
                    <a:lnTo>
                      <a:pt x="410" y="187"/>
                    </a:lnTo>
                    <a:lnTo>
                      <a:pt x="471" y="194"/>
                    </a:lnTo>
                    <a:lnTo>
                      <a:pt x="532" y="198"/>
                    </a:lnTo>
                    <a:lnTo>
                      <a:pt x="590" y="194"/>
                    </a:lnTo>
                    <a:lnTo>
                      <a:pt x="648" y="187"/>
                    </a:lnTo>
                    <a:lnTo>
                      <a:pt x="701" y="173"/>
                    </a:lnTo>
                    <a:lnTo>
                      <a:pt x="752" y="158"/>
                    </a:lnTo>
                    <a:lnTo>
                      <a:pt x="802" y="137"/>
                    </a:lnTo>
                    <a:lnTo>
                      <a:pt x="849" y="115"/>
                    </a:lnTo>
                    <a:lnTo>
                      <a:pt x="752" y="425"/>
                    </a:lnTo>
                    <a:lnTo>
                      <a:pt x="752" y="425"/>
                    </a:lnTo>
                    <a:lnTo>
                      <a:pt x="748" y="439"/>
                    </a:lnTo>
                    <a:lnTo>
                      <a:pt x="737" y="450"/>
                    </a:lnTo>
                    <a:lnTo>
                      <a:pt x="727" y="461"/>
                    </a:lnTo>
                    <a:lnTo>
                      <a:pt x="712" y="471"/>
                    </a:lnTo>
                    <a:lnTo>
                      <a:pt x="676" y="486"/>
                    </a:lnTo>
                    <a:lnTo>
                      <a:pt x="630" y="497"/>
                    </a:lnTo>
                    <a:lnTo>
                      <a:pt x="572" y="504"/>
                    </a:lnTo>
                    <a:lnTo>
                      <a:pt x="511" y="507"/>
                    </a:lnTo>
                    <a:lnTo>
                      <a:pt x="446" y="504"/>
                    </a:lnTo>
                    <a:lnTo>
                      <a:pt x="374" y="493"/>
                    </a:lnTo>
                    <a:lnTo>
                      <a:pt x="374" y="493"/>
                    </a:lnTo>
                    <a:lnTo>
                      <a:pt x="302" y="479"/>
                    </a:lnTo>
                    <a:lnTo>
                      <a:pt x="234" y="461"/>
                    </a:lnTo>
                    <a:lnTo>
                      <a:pt x="173" y="439"/>
                    </a:lnTo>
                    <a:lnTo>
                      <a:pt x="115" y="414"/>
                    </a:lnTo>
                    <a:lnTo>
                      <a:pt x="72" y="389"/>
                    </a:lnTo>
                    <a:lnTo>
                      <a:pt x="36" y="364"/>
                    </a:lnTo>
                    <a:lnTo>
                      <a:pt x="22" y="349"/>
                    </a:lnTo>
                    <a:lnTo>
                      <a:pt x="14" y="335"/>
                    </a:lnTo>
                    <a:lnTo>
                      <a:pt x="7" y="324"/>
                    </a:lnTo>
                    <a:lnTo>
                      <a:pt x="4" y="310"/>
                    </a:lnTo>
                    <a:lnTo>
                      <a:pt x="4" y="3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5" name="Freeform 9"/>
              <p:cNvSpPr>
                <a:spLocks/>
              </p:cNvSpPr>
              <p:nvPr/>
            </p:nvSpPr>
            <p:spPr bwMode="auto">
              <a:xfrm>
                <a:off x="2956" y="3393"/>
                <a:ext cx="320" cy="529"/>
              </a:xfrm>
              <a:custGeom>
                <a:avLst/>
                <a:gdLst/>
                <a:ahLst/>
                <a:cxnLst>
                  <a:cxn ang="0">
                    <a:pos x="65" y="14"/>
                  </a:cxn>
                  <a:cxn ang="0">
                    <a:pos x="122" y="39"/>
                  </a:cxn>
                  <a:cxn ang="0">
                    <a:pos x="202" y="93"/>
                  </a:cxn>
                  <a:cxn ang="0">
                    <a:pos x="252" y="144"/>
                  </a:cxn>
                  <a:cxn ang="0">
                    <a:pos x="281" y="208"/>
                  </a:cxn>
                  <a:cxn ang="0">
                    <a:pos x="288" y="244"/>
                  </a:cxn>
                  <a:cxn ang="0">
                    <a:pos x="281" y="280"/>
                  </a:cxn>
                  <a:cxn ang="0">
                    <a:pos x="266" y="320"/>
                  </a:cxn>
                  <a:cxn ang="0">
                    <a:pos x="238" y="363"/>
                  </a:cxn>
                  <a:cxn ang="0">
                    <a:pos x="198" y="410"/>
                  </a:cxn>
                  <a:cxn ang="0">
                    <a:pos x="220" y="417"/>
                  </a:cxn>
                  <a:cxn ang="0">
                    <a:pos x="266" y="435"/>
                  </a:cxn>
                  <a:cxn ang="0">
                    <a:pos x="310" y="467"/>
                  </a:cxn>
                  <a:cxn ang="0">
                    <a:pos x="320" y="489"/>
                  </a:cxn>
                  <a:cxn ang="0">
                    <a:pos x="317" y="514"/>
                  </a:cxn>
                  <a:cxn ang="0">
                    <a:pos x="302" y="521"/>
                  </a:cxn>
                  <a:cxn ang="0">
                    <a:pos x="259" y="529"/>
                  </a:cxn>
                  <a:cxn ang="0">
                    <a:pos x="130" y="467"/>
                  </a:cxn>
                  <a:cxn ang="0">
                    <a:pos x="119" y="453"/>
                  </a:cxn>
                  <a:cxn ang="0">
                    <a:pos x="115" y="431"/>
                  </a:cxn>
                  <a:cxn ang="0">
                    <a:pos x="144" y="399"/>
                  </a:cxn>
                  <a:cxn ang="0">
                    <a:pos x="151" y="388"/>
                  </a:cxn>
                  <a:cxn ang="0">
                    <a:pos x="187" y="345"/>
                  </a:cxn>
                  <a:cxn ang="0">
                    <a:pos x="209" y="302"/>
                  </a:cxn>
                  <a:cxn ang="0">
                    <a:pos x="220" y="248"/>
                  </a:cxn>
                  <a:cxn ang="0">
                    <a:pos x="205" y="190"/>
                  </a:cxn>
                  <a:cxn ang="0">
                    <a:pos x="158" y="133"/>
                  </a:cxn>
                  <a:cxn ang="0">
                    <a:pos x="65" y="79"/>
                  </a:cxn>
                  <a:cxn ang="0">
                    <a:pos x="0" y="54"/>
                  </a:cxn>
                  <a:cxn ang="0">
                    <a:pos x="0" y="29"/>
                  </a:cxn>
                  <a:cxn ang="0">
                    <a:pos x="11" y="3"/>
                  </a:cxn>
                  <a:cxn ang="0">
                    <a:pos x="40" y="0"/>
                  </a:cxn>
                  <a:cxn ang="0">
                    <a:pos x="65" y="14"/>
                  </a:cxn>
                </a:cxnLst>
                <a:rect l="0" t="0" r="r" b="b"/>
                <a:pathLst>
                  <a:path w="320" h="529">
                    <a:moveTo>
                      <a:pt x="65" y="14"/>
                    </a:moveTo>
                    <a:lnTo>
                      <a:pt x="65" y="14"/>
                    </a:lnTo>
                    <a:lnTo>
                      <a:pt x="83" y="21"/>
                    </a:lnTo>
                    <a:lnTo>
                      <a:pt x="122" y="39"/>
                    </a:lnTo>
                    <a:lnTo>
                      <a:pt x="176" y="72"/>
                    </a:lnTo>
                    <a:lnTo>
                      <a:pt x="202" y="93"/>
                    </a:lnTo>
                    <a:lnTo>
                      <a:pt x="230" y="118"/>
                    </a:lnTo>
                    <a:lnTo>
                      <a:pt x="252" y="144"/>
                    </a:lnTo>
                    <a:lnTo>
                      <a:pt x="270" y="176"/>
                    </a:lnTo>
                    <a:lnTo>
                      <a:pt x="281" y="208"/>
                    </a:lnTo>
                    <a:lnTo>
                      <a:pt x="284" y="226"/>
                    </a:lnTo>
                    <a:lnTo>
                      <a:pt x="288" y="244"/>
                    </a:lnTo>
                    <a:lnTo>
                      <a:pt x="284" y="262"/>
                    </a:lnTo>
                    <a:lnTo>
                      <a:pt x="281" y="280"/>
                    </a:lnTo>
                    <a:lnTo>
                      <a:pt x="274" y="302"/>
                    </a:lnTo>
                    <a:lnTo>
                      <a:pt x="266" y="320"/>
                    </a:lnTo>
                    <a:lnTo>
                      <a:pt x="256" y="342"/>
                    </a:lnTo>
                    <a:lnTo>
                      <a:pt x="238" y="363"/>
                    </a:lnTo>
                    <a:lnTo>
                      <a:pt x="220" y="388"/>
                    </a:lnTo>
                    <a:lnTo>
                      <a:pt x="198" y="410"/>
                    </a:lnTo>
                    <a:lnTo>
                      <a:pt x="198" y="410"/>
                    </a:lnTo>
                    <a:lnTo>
                      <a:pt x="220" y="417"/>
                    </a:lnTo>
                    <a:lnTo>
                      <a:pt x="241" y="424"/>
                    </a:lnTo>
                    <a:lnTo>
                      <a:pt x="266" y="435"/>
                    </a:lnTo>
                    <a:lnTo>
                      <a:pt x="292" y="449"/>
                    </a:lnTo>
                    <a:lnTo>
                      <a:pt x="310" y="467"/>
                    </a:lnTo>
                    <a:lnTo>
                      <a:pt x="317" y="478"/>
                    </a:lnTo>
                    <a:lnTo>
                      <a:pt x="320" y="489"/>
                    </a:lnTo>
                    <a:lnTo>
                      <a:pt x="320" y="503"/>
                    </a:lnTo>
                    <a:lnTo>
                      <a:pt x="317" y="514"/>
                    </a:lnTo>
                    <a:lnTo>
                      <a:pt x="317" y="514"/>
                    </a:lnTo>
                    <a:lnTo>
                      <a:pt x="302" y="521"/>
                    </a:lnTo>
                    <a:lnTo>
                      <a:pt x="284" y="529"/>
                    </a:lnTo>
                    <a:lnTo>
                      <a:pt x="259" y="529"/>
                    </a:lnTo>
                    <a:lnTo>
                      <a:pt x="130" y="467"/>
                    </a:lnTo>
                    <a:lnTo>
                      <a:pt x="130" y="467"/>
                    </a:lnTo>
                    <a:lnTo>
                      <a:pt x="126" y="464"/>
                    </a:lnTo>
                    <a:lnTo>
                      <a:pt x="119" y="453"/>
                    </a:lnTo>
                    <a:lnTo>
                      <a:pt x="115" y="442"/>
                    </a:lnTo>
                    <a:lnTo>
                      <a:pt x="115" y="431"/>
                    </a:lnTo>
                    <a:lnTo>
                      <a:pt x="119" y="424"/>
                    </a:lnTo>
                    <a:lnTo>
                      <a:pt x="144" y="399"/>
                    </a:lnTo>
                    <a:lnTo>
                      <a:pt x="144" y="399"/>
                    </a:lnTo>
                    <a:lnTo>
                      <a:pt x="151" y="388"/>
                    </a:lnTo>
                    <a:lnTo>
                      <a:pt x="176" y="363"/>
                    </a:lnTo>
                    <a:lnTo>
                      <a:pt x="187" y="345"/>
                    </a:lnTo>
                    <a:lnTo>
                      <a:pt x="198" y="324"/>
                    </a:lnTo>
                    <a:lnTo>
                      <a:pt x="209" y="302"/>
                    </a:lnTo>
                    <a:lnTo>
                      <a:pt x="216" y="273"/>
                    </a:lnTo>
                    <a:lnTo>
                      <a:pt x="220" y="248"/>
                    </a:lnTo>
                    <a:lnTo>
                      <a:pt x="216" y="219"/>
                    </a:lnTo>
                    <a:lnTo>
                      <a:pt x="205" y="190"/>
                    </a:lnTo>
                    <a:lnTo>
                      <a:pt x="184" y="162"/>
                    </a:lnTo>
                    <a:lnTo>
                      <a:pt x="158" y="133"/>
                    </a:lnTo>
                    <a:lnTo>
                      <a:pt x="119" y="104"/>
                    </a:lnTo>
                    <a:lnTo>
                      <a:pt x="65" y="79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39"/>
                    </a:lnTo>
                    <a:lnTo>
                      <a:pt x="0" y="29"/>
                    </a:lnTo>
                    <a:lnTo>
                      <a:pt x="4" y="14"/>
                    </a:lnTo>
                    <a:lnTo>
                      <a:pt x="11" y="3"/>
                    </a:lnTo>
                    <a:lnTo>
                      <a:pt x="22" y="0"/>
                    </a:lnTo>
                    <a:lnTo>
                      <a:pt x="40" y="0"/>
                    </a:lnTo>
                    <a:lnTo>
                      <a:pt x="65" y="14"/>
                    </a:lnTo>
                    <a:lnTo>
                      <a:pt x="65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6" name="Freeform 10"/>
              <p:cNvSpPr>
                <a:spLocks/>
              </p:cNvSpPr>
              <p:nvPr/>
            </p:nvSpPr>
            <p:spPr bwMode="auto">
              <a:xfrm>
                <a:off x="2247" y="3317"/>
                <a:ext cx="321" cy="529"/>
              </a:xfrm>
              <a:custGeom>
                <a:avLst/>
                <a:gdLst/>
                <a:ahLst/>
                <a:cxnLst>
                  <a:cxn ang="0">
                    <a:pos x="256" y="15"/>
                  </a:cxn>
                  <a:cxn ang="0">
                    <a:pos x="256" y="15"/>
                  </a:cxn>
                  <a:cxn ang="0">
                    <a:pos x="227" y="29"/>
                  </a:cxn>
                  <a:cxn ang="0">
                    <a:pos x="188" y="51"/>
                  </a:cxn>
                  <a:cxn ang="0">
                    <a:pos x="137" y="79"/>
                  </a:cxn>
                  <a:cxn ang="0">
                    <a:pos x="112" y="97"/>
                  </a:cxn>
                  <a:cxn ang="0">
                    <a:pos x="90" y="115"/>
                  </a:cxn>
                  <a:cxn ang="0">
                    <a:pos x="69" y="141"/>
                  </a:cxn>
                  <a:cxn ang="0">
                    <a:pos x="54" y="166"/>
                  </a:cxn>
                  <a:cxn ang="0">
                    <a:pos x="44" y="198"/>
                  </a:cxn>
                  <a:cxn ang="0">
                    <a:pos x="44" y="230"/>
                  </a:cxn>
                  <a:cxn ang="0">
                    <a:pos x="47" y="270"/>
                  </a:cxn>
                  <a:cxn ang="0">
                    <a:pos x="62" y="313"/>
                  </a:cxn>
                  <a:cxn ang="0">
                    <a:pos x="87" y="360"/>
                  </a:cxn>
                  <a:cxn ang="0">
                    <a:pos x="123" y="410"/>
                  </a:cxn>
                  <a:cxn ang="0">
                    <a:pos x="123" y="410"/>
                  </a:cxn>
                  <a:cxn ang="0">
                    <a:pos x="101" y="418"/>
                  </a:cxn>
                  <a:cxn ang="0">
                    <a:pos x="76" y="425"/>
                  </a:cxn>
                  <a:cxn ang="0">
                    <a:pos x="54" y="436"/>
                  </a:cxn>
                  <a:cxn ang="0">
                    <a:pos x="29" y="450"/>
                  </a:cxn>
                  <a:cxn ang="0">
                    <a:pos x="11" y="468"/>
                  </a:cxn>
                  <a:cxn ang="0">
                    <a:pos x="4" y="479"/>
                  </a:cxn>
                  <a:cxn ang="0">
                    <a:pos x="0" y="490"/>
                  </a:cxn>
                  <a:cxn ang="0">
                    <a:pos x="0" y="504"/>
                  </a:cxn>
                  <a:cxn ang="0">
                    <a:pos x="4" y="515"/>
                  </a:cxn>
                  <a:cxn ang="0">
                    <a:pos x="4" y="515"/>
                  </a:cxn>
                  <a:cxn ang="0">
                    <a:pos x="18" y="522"/>
                  </a:cxn>
                  <a:cxn ang="0">
                    <a:pos x="36" y="529"/>
                  </a:cxn>
                  <a:cxn ang="0">
                    <a:pos x="62" y="529"/>
                  </a:cxn>
                  <a:cxn ang="0">
                    <a:pos x="188" y="468"/>
                  </a:cxn>
                  <a:cxn ang="0">
                    <a:pos x="188" y="468"/>
                  </a:cxn>
                  <a:cxn ang="0">
                    <a:pos x="195" y="464"/>
                  </a:cxn>
                  <a:cxn ang="0">
                    <a:pos x="198" y="454"/>
                  </a:cxn>
                  <a:cxn ang="0">
                    <a:pos x="206" y="443"/>
                  </a:cxn>
                  <a:cxn ang="0">
                    <a:pos x="202" y="432"/>
                  </a:cxn>
                  <a:cxn ang="0">
                    <a:pos x="198" y="425"/>
                  </a:cxn>
                  <a:cxn ang="0">
                    <a:pos x="177" y="400"/>
                  </a:cxn>
                  <a:cxn ang="0">
                    <a:pos x="177" y="400"/>
                  </a:cxn>
                  <a:cxn ang="0">
                    <a:pos x="166" y="382"/>
                  </a:cxn>
                  <a:cxn ang="0">
                    <a:pos x="144" y="353"/>
                  </a:cxn>
                  <a:cxn ang="0">
                    <a:pos x="123" y="317"/>
                  </a:cxn>
                  <a:cxn ang="0">
                    <a:pos x="116" y="292"/>
                  </a:cxn>
                  <a:cxn ang="0">
                    <a:pos x="108" y="270"/>
                  </a:cxn>
                  <a:cxn ang="0">
                    <a:pos x="108" y="245"/>
                  </a:cxn>
                  <a:cxn ang="0">
                    <a:pos x="112" y="216"/>
                  </a:cxn>
                  <a:cxn ang="0">
                    <a:pos x="123" y="191"/>
                  </a:cxn>
                  <a:cxn ang="0">
                    <a:pos x="141" y="162"/>
                  </a:cxn>
                  <a:cxn ang="0">
                    <a:pos x="170" y="133"/>
                  </a:cxn>
                  <a:cxn ang="0">
                    <a:pos x="206" y="108"/>
                  </a:cxn>
                  <a:cxn ang="0">
                    <a:pos x="256" y="79"/>
                  </a:cxn>
                  <a:cxn ang="0">
                    <a:pos x="321" y="54"/>
                  </a:cxn>
                  <a:cxn ang="0">
                    <a:pos x="321" y="54"/>
                  </a:cxn>
                  <a:cxn ang="0">
                    <a:pos x="321" y="40"/>
                  </a:cxn>
                  <a:cxn ang="0">
                    <a:pos x="321" y="29"/>
                  </a:cxn>
                  <a:cxn ang="0">
                    <a:pos x="317" y="15"/>
                  </a:cxn>
                  <a:cxn ang="0">
                    <a:pos x="310" y="4"/>
                  </a:cxn>
                  <a:cxn ang="0">
                    <a:pos x="299" y="0"/>
                  </a:cxn>
                  <a:cxn ang="0">
                    <a:pos x="281" y="0"/>
                  </a:cxn>
                  <a:cxn ang="0">
                    <a:pos x="256" y="15"/>
                  </a:cxn>
                  <a:cxn ang="0">
                    <a:pos x="256" y="15"/>
                  </a:cxn>
                </a:cxnLst>
                <a:rect l="0" t="0" r="r" b="b"/>
                <a:pathLst>
                  <a:path w="321" h="529">
                    <a:moveTo>
                      <a:pt x="256" y="15"/>
                    </a:moveTo>
                    <a:lnTo>
                      <a:pt x="256" y="15"/>
                    </a:lnTo>
                    <a:lnTo>
                      <a:pt x="227" y="29"/>
                    </a:lnTo>
                    <a:lnTo>
                      <a:pt x="188" y="51"/>
                    </a:lnTo>
                    <a:lnTo>
                      <a:pt x="137" y="79"/>
                    </a:lnTo>
                    <a:lnTo>
                      <a:pt x="112" y="97"/>
                    </a:lnTo>
                    <a:lnTo>
                      <a:pt x="90" y="115"/>
                    </a:lnTo>
                    <a:lnTo>
                      <a:pt x="69" y="141"/>
                    </a:lnTo>
                    <a:lnTo>
                      <a:pt x="54" y="166"/>
                    </a:lnTo>
                    <a:lnTo>
                      <a:pt x="44" y="198"/>
                    </a:lnTo>
                    <a:lnTo>
                      <a:pt x="44" y="230"/>
                    </a:lnTo>
                    <a:lnTo>
                      <a:pt x="47" y="270"/>
                    </a:lnTo>
                    <a:lnTo>
                      <a:pt x="62" y="313"/>
                    </a:lnTo>
                    <a:lnTo>
                      <a:pt x="87" y="360"/>
                    </a:lnTo>
                    <a:lnTo>
                      <a:pt x="123" y="410"/>
                    </a:lnTo>
                    <a:lnTo>
                      <a:pt x="123" y="410"/>
                    </a:lnTo>
                    <a:lnTo>
                      <a:pt x="101" y="418"/>
                    </a:lnTo>
                    <a:lnTo>
                      <a:pt x="76" y="425"/>
                    </a:lnTo>
                    <a:lnTo>
                      <a:pt x="54" y="436"/>
                    </a:lnTo>
                    <a:lnTo>
                      <a:pt x="29" y="450"/>
                    </a:lnTo>
                    <a:lnTo>
                      <a:pt x="11" y="468"/>
                    </a:lnTo>
                    <a:lnTo>
                      <a:pt x="4" y="479"/>
                    </a:lnTo>
                    <a:lnTo>
                      <a:pt x="0" y="490"/>
                    </a:lnTo>
                    <a:lnTo>
                      <a:pt x="0" y="504"/>
                    </a:lnTo>
                    <a:lnTo>
                      <a:pt x="4" y="515"/>
                    </a:lnTo>
                    <a:lnTo>
                      <a:pt x="4" y="515"/>
                    </a:lnTo>
                    <a:lnTo>
                      <a:pt x="18" y="522"/>
                    </a:lnTo>
                    <a:lnTo>
                      <a:pt x="36" y="529"/>
                    </a:lnTo>
                    <a:lnTo>
                      <a:pt x="62" y="529"/>
                    </a:lnTo>
                    <a:lnTo>
                      <a:pt x="188" y="468"/>
                    </a:lnTo>
                    <a:lnTo>
                      <a:pt x="188" y="468"/>
                    </a:lnTo>
                    <a:lnTo>
                      <a:pt x="195" y="464"/>
                    </a:lnTo>
                    <a:lnTo>
                      <a:pt x="198" y="454"/>
                    </a:lnTo>
                    <a:lnTo>
                      <a:pt x="206" y="443"/>
                    </a:lnTo>
                    <a:lnTo>
                      <a:pt x="202" y="432"/>
                    </a:lnTo>
                    <a:lnTo>
                      <a:pt x="198" y="425"/>
                    </a:lnTo>
                    <a:lnTo>
                      <a:pt x="177" y="400"/>
                    </a:lnTo>
                    <a:lnTo>
                      <a:pt x="177" y="400"/>
                    </a:lnTo>
                    <a:lnTo>
                      <a:pt x="166" y="382"/>
                    </a:lnTo>
                    <a:lnTo>
                      <a:pt x="144" y="353"/>
                    </a:lnTo>
                    <a:lnTo>
                      <a:pt x="123" y="317"/>
                    </a:lnTo>
                    <a:lnTo>
                      <a:pt x="116" y="292"/>
                    </a:lnTo>
                    <a:lnTo>
                      <a:pt x="108" y="270"/>
                    </a:lnTo>
                    <a:lnTo>
                      <a:pt x="108" y="245"/>
                    </a:lnTo>
                    <a:lnTo>
                      <a:pt x="112" y="216"/>
                    </a:lnTo>
                    <a:lnTo>
                      <a:pt x="123" y="191"/>
                    </a:lnTo>
                    <a:lnTo>
                      <a:pt x="141" y="162"/>
                    </a:lnTo>
                    <a:lnTo>
                      <a:pt x="170" y="133"/>
                    </a:lnTo>
                    <a:lnTo>
                      <a:pt x="206" y="108"/>
                    </a:lnTo>
                    <a:lnTo>
                      <a:pt x="256" y="79"/>
                    </a:lnTo>
                    <a:lnTo>
                      <a:pt x="321" y="54"/>
                    </a:lnTo>
                    <a:lnTo>
                      <a:pt x="321" y="54"/>
                    </a:lnTo>
                    <a:lnTo>
                      <a:pt x="321" y="40"/>
                    </a:lnTo>
                    <a:lnTo>
                      <a:pt x="321" y="29"/>
                    </a:lnTo>
                    <a:lnTo>
                      <a:pt x="317" y="15"/>
                    </a:lnTo>
                    <a:lnTo>
                      <a:pt x="310" y="4"/>
                    </a:lnTo>
                    <a:lnTo>
                      <a:pt x="299" y="0"/>
                    </a:lnTo>
                    <a:lnTo>
                      <a:pt x="281" y="0"/>
                    </a:lnTo>
                    <a:lnTo>
                      <a:pt x="256" y="15"/>
                    </a:lnTo>
                    <a:lnTo>
                      <a:pt x="25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7" name="Freeform 11"/>
              <p:cNvSpPr>
                <a:spLocks/>
              </p:cNvSpPr>
              <p:nvPr/>
            </p:nvSpPr>
            <p:spPr bwMode="auto">
              <a:xfrm>
                <a:off x="2291" y="2533"/>
                <a:ext cx="1086" cy="698"/>
              </a:xfrm>
              <a:custGeom>
                <a:avLst/>
                <a:gdLst/>
                <a:ahLst/>
                <a:cxnLst>
                  <a:cxn ang="0">
                    <a:pos x="1079" y="468"/>
                  </a:cxn>
                  <a:cxn ang="0">
                    <a:pos x="1086" y="399"/>
                  </a:cxn>
                  <a:cxn ang="0">
                    <a:pos x="1068" y="331"/>
                  </a:cxn>
                  <a:cxn ang="0">
                    <a:pos x="1029" y="263"/>
                  </a:cxn>
                  <a:cxn ang="0">
                    <a:pos x="975" y="201"/>
                  </a:cxn>
                  <a:cxn ang="0">
                    <a:pos x="903" y="140"/>
                  </a:cxn>
                  <a:cxn ang="0">
                    <a:pos x="820" y="90"/>
                  </a:cxn>
                  <a:cxn ang="0">
                    <a:pos x="723" y="50"/>
                  </a:cxn>
                  <a:cxn ang="0">
                    <a:pos x="615" y="18"/>
                  </a:cxn>
                  <a:cxn ang="0">
                    <a:pos x="561" y="11"/>
                  </a:cxn>
                  <a:cxn ang="0">
                    <a:pos x="453" y="0"/>
                  </a:cxn>
                  <a:cxn ang="0">
                    <a:pos x="352" y="3"/>
                  </a:cxn>
                  <a:cxn ang="0">
                    <a:pos x="259" y="18"/>
                  </a:cxn>
                  <a:cxn ang="0">
                    <a:pos x="176" y="47"/>
                  </a:cxn>
                  <a:cxn ang="0">
                    <a:pos x="104" y="86"/>
                  </a:cxn>
                  <a:cxn ang="0">
                    <a:pos x="50" y="137"/>
                  </a:cxn>
                  <a:cxn ang="0">
                    <a:pos x="18" y="198"/>
                  </a:cxn>
                  <a:cxn ang="0">
                    <a:pos x="7" y="230"/>
                  </a:cxn>
                  <a:cxn ang="0">
                    <a:pos x="3" y="298"/>
                  </a:cxn>
                  <a:cxn ang="0">
                    <a:pos x="21" y="367"/>
                  </a:cxn>
                  <a:cxn ang="0">
                    <a:pos x="57" y="435"/>
                  </a:cxn>
                  <a:cxn ang="0">
                    <a:pos x="111" y="500"/>
                  </a:cxn>
                  <a:cxn ang="0">
                    <a:pos x="183" y="558"/>
                  </a:cxn>
                  <a:cxn ang="0">
                    <a:pos x="266" y="608"/>
                  </a:cxn>
                  <a:cxn ang="0">
                    <a:pos x="363" y="647"/>
                  </a:cxn>
                  <a:cxn ang="0">
                    <a:pos x="471" y="680"/>
                  </a:cxn>
                  <a:cxn ang="0">
                    <a:pos x="525" y="691"/>
                  </a:cxn>
                  <a:cxn ang="0">
                    <a:pos x="633" y="698"/>
                  </a:cxn>
                  <a:cxn ang="0">
                    <a:pos x="737" y="694"/>
                  </a:cxn>
                  <a:cxn ang="0">
                    <a:pos x="831" y="680"/>
                  </a:cxn>
                  <a:cxn ang="0">
                    <a:pos x="913" y="651"/>
                  </a:cxn>
                  <a:cxn ang="0">
                    <a:pos x="982" y="612"/>
                  </a:cxn>
                  <a:cxn ang="0">
                    <a:pos x="1036" y="561"/>
                  </a:cxn>
                  <a:cxn ang="0">
                    <a:pos x="1072" y="500"/>
                  </a:cxn>
                  <a:cxn ang="0">
                    <a:pos x="1079" y="468"/>
                  </a:cxn>
                </a:cxnLst>
                <a:rect l="0" t="0" r="r" b="b"/>
                <a:pathLst>
                  <a:path w="1086" h="698">
                    <a:moveTo>
                      <a:pt x="1079" y="468"/>
                    </a:moveTo>
                    <a:lnTo>
                      <a:pt x="1079" y="468"/>
                    </a:lnTo>
                    <a:lnTo>
                      <a:pt x="1086" y="432"/>
                    </a:lnTo>
                    <a:lnTo>
                      <a:pt x="1086" y="399"/>
                    </a:lnTo>
                    <a:lnTo>
                      <a:pt x="1079" y="363"/>
                    </a:lnTo>
                    <a:lnTo>
                      <a:pt x="1068" y="331"/>
                    </a:lnTo>
                    <a:lnTo>
                      <a:pt x="1050" y="295"/>
                    </a:lnTo>
                    <a:lnTo>
                      <a:pt x="1029" y="263"/>
                    </a:lnTo>
                    <a:lnTo>
                      <a:pt x="1003" y="230"/>
                    </a:lnTo>
                    <a:lnTo>
                      <a:pt x="975" y="201"/>
                    </a:lnTo>
                    <a:lnTo>
                      <a:pt x="942" y="169"/>
                    </a:lnTo>
                    <a:lnTo>
                      <a:pt x="903" y="140"/>
                    </a:lnTo>
                    <a:lnTo>
                      <a:pt x="863" y="115"/>
                    </a:lnTo>
                    <a:lnTo>
                      <a:pt x="820" y="90"/>
                    </a:lnTo>
                    <a:lnTo>
                      <a:pt x="773" y="68"/>
                    </a:lnTo>
                    <a:lnTo>
                      <a:pt x="723" y="50"/>
                    </a:lnTo>
                    <a:lnTo>
                      <a:pt x="669" y="32"/>
                    </a:lnTo>
                    <a:lnTo>
                      <a:pt x="615" y="18"/>
                    </a:lnTo>
                    <a:lnTo>
                      <a:pt x="615" y="18"/>
                    </a:lnTo>
                    <a:lnTo>
                      <a:pt x="561" y="11"/>
                    </a:lnTo>
                    <a:lnTo>
                      <a:pt x="507" y="3"/>
                    </a:lnTo>
                    <a:lnTo>
                      <a:pt x="453" y="0"/>
                    </a:lnTo>
                    <a:lnTo>
                      <a:pt x="403" y="0"/>
                    </a:lnTo>
                    <a:lnTo>
                      <a:pt x="352" y="3"/>
                    </a:lnTo>
                    <a:lnTo>
                      <a:pt x="302" y="11"/>
                    </a:lnTo>
                    <a:lnTo>
                      <a:pt x="259" y="18"/>
                    </a:lnTo>
                    <a:lnTo>
                      <a:pt x="215" y="32"/>
                    </a:lnTo>
                    <a:lnTo>
                      <a:pt x="176" y="47"/>
                    </a:lnTo>
                    <a:lnTo>
                      <a:pt x="140" y="68"/>
                    </a:lnTo>
                    <a:lnTo>
                      <a:pt x="104" y="86"/>
                    </a:lnTo>
                    <a:lnTo>
                      <a:pt x="75" y="111"/>
                    </a:lnTo>
                    <a:lnTo>
                      <a:pt x="50" y="137"/>
                    </a:lnTo>
                    <a:lnTo>
                      <a:pt x="32" y="165"/>
                    </a:lnTo>
                    <a:lnTo>
                      <a:pt x="18" y="198"/>
                    </a:lnTo>
                    <a:lnTo>
                      <a:pt x="7" y="230"/>
                    </a:lnTo>
                    <a:lnTo>
                      <a:pt x="7" y="230"/>
                    </a:lnTo>
                    <a:lnTo>
                      <a:pt x="0" y="266"/>
                    </a:lnTo>
                    <a:lnTo>
                      <a:pt x="3" y="298"/>
                    </a:lnTo>
                    <a:lnTo>
                      <a:pt x="7" y="334"/>
                    </a:lnTo>
                    <a:lnTo>
                      <a:pt x="21" y="367"/>
                    </a:lnTo>
                    <a:lnTo>
                      <a:pt x="36" y="403"/>
                    </a:lnTo>
                    <a:lnTo>
                      <a:pt x="57" y="435"/>
                    </a:lnTo>
                    <a:lnTo>
                      <a:pt x="82" y="468"/>
                    </a:lnTo>
                    <a:lnTo>
                      <a:pt x="111" y="500"/>
                    </a:lnTo>
                    <a:lnTo>
                      <a:pt x="147" y="529"/>
                    </a:lnTo>
                    <a:lnTo>
                      <a:pt x="183" y="558"/>
                    </a:lnTo>
                    <a:lnTo>
                      <a:pt x="223" y="583"/>
                    </a:lnTo>
                    <a:lnTo>
                      <a:pt x="266" y="608"/>
                    </a:lnTo>
                    <a:lnTo>
                      <a:pt x="313" y="629"/>
                    </a:lnTo>
                    <a:lnTo>
                      <a:pt x="363" y="647"/>
                    </a:lnTo>
                    <a:lnTo>
                      <a:pt x="417" y="665"/>
                    </a:lnTo>
                    <a:lnTo>
                      <a:pt x="471" y="680"/>
                    </a:lnTo>
                    <a:lnTo>
                      <a:pt x="471" y="680"/>
                    </a:lnTo>
                    <a:lnTo>
                      <a:pt x="525" y="691"/>
                    </a:lnTo>
                    <a:lnTo>
                      <a:pt x="579" y="694"/>
                    </a:lnTo>
                    <a:lnTo>
                      <a:pt x="633" y="698"/>
                    </a:lnTo>
                    <a:lnTo>
                      <a:pt x="687" y="698"/>
                    </a:lnTo>
                    <a:lnTo>
                      <a:pt x="737" y="694"/>
                    </a:lnTo>
                    <a:lnTo>
                      <a:pt x="784" y="687"/>
                    </a:lnTo>
                    <a:lnTo>
                      <a:pt x="831" y="680"/>
                    </a:lnTo>
                    <a:lnTo>
                      <a:pt x="870" y="665"/>
                    </a:lnTo>
                    <a:lnTo>
                      <a:pt x="913" y="651"/>
                    </a:lnTo>
                    <a:lnTo>
                      <a:pt x="949" y="633"/>
                    </a:lnTo>
                    <a:lnTo>
                      <a:pt x="982" y="612"/>
                    </a:lnTo>
                    <a:lnTo>
                      <a:pt x="1011" y="586"/>
                    </a:lnTo>
                    <a:lnTo>
                      <a:pt x="1036" y="561"/>
                    </a:lnTo>
                    <a:lnTo>
                      <a:pt x="1054" y="532"/>
                    </a:lnTo>
                    <a:lnTo>
                      <a:pt x="1072" y="500"/>
                    </a:lnTo>
                    <a:lnTo>
                      <a:pt x="1079" y="468"/>
                    </a:lnTo>
                    <a:lnTo>
                      <a:pt x="1079" y="4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8" name="Freeform 12"/>
              <p:cNvSpPr>
                <a:spLocks/>
              </p:cNvSpPr>
              <p:nvPr/>
            </p:nvSpPr>
            <p:spPr bwMode="auto">
              <a:xfrm>
                <a:off x="2514" y="2666"/>
                <a:ext cx="158" cy="137"/>
              </a:xfrm>
              <a:custGeom>
                <a:avLst/>
                <a:gdLst/>
                <a:ahLst/>
                <a:cxnLst>
                  <a:cxn ang="0">
                    <a:pos x="122" y="137"/>
                  </a:cxn>
                  <a:cxn ang="0">
                    <a:pos x="122" y="137"/>
                  </a:cxn>
                  <a:cxn ang="0">
                    <a:pos x="100" y="130"/>
                  </a:cxn>
                  <a:cxn ang="0">
                    <a:pos x="72" y="122"/>
                  </a:cxn>
                  <a:cxn ang="0">
                    <a:pos x="72" y="122"/>
                  </a:cxn>
                  <a:cxn ang="0">
                    <a:pos x="36" y="115"/>
                  </a:cxn>
                  <a:cxn ang="0">
                    <a:pos x="7" y="115"/>
                  </a:cxn>
                  <a:cxn ang="0">
                    <a:pos x="7" y="115"/>
                  </a:cxn>
                  <a:cxn ang="0">
                    <a:pos x="0" y="94"/>
                  </a:cxn>
                  <a:cxn ang="0">
                    <a:pos x="3" y="72"/>
                  </a:cxn>
                  <a:cxn ang="0">
                    <a:pos x="10" y="50"/>
                  </a:cxn>
                  <a:cxn ang="0">
                    <a:pos x="25" y="29"/>
                  </a:cxn>
                  <a:cxn ang="0">
                    <a:pos x="25" y="29"/>
                  </a:cxn>
                  <a:cxn ang="0">
                    <a:pos x="36" y="18"/>
                  </a:cxn>
                  <a:cxn ang="0">
                    <a:pos x="50" y="11"/>
                  </a:cxn>
                  <a:cxn ang="0">
                    <a:pos x="64" y="4"/>
                  </a:cxn>
                  <a:cxn ang="0">
                    <a:pos x="79" y="0"/>
                  </a:cxn>
                  <a:cxn ang="0">
                    <a:pos x="93" y="0"/>
                  </a:cxn>
                  <a:cxn ang="0">
                    <a:pos x="108" y="0"/>
                  </a:cxn>
                  <a:cxn ang="0">
                    <a:pos x="122" y="7"/>
                  </a:cxn>
                  <a:cxn ang="0">
                    <a:pos x="133" y="14"/>
                  </a:cxn>
                  <a:cxn ang="0">
                    <a:pos x="133" y="14"/>
                  </a:cxn>
                  <a:cxn ang="0">
                    <a:pos x="144" y="25"/>
                  </a:cxn>
                  <a:cxn ang="0">
                    <a:pos x="151" y="40"/>
                  </a:cxn>
                  <a:cxn ang="0">
                    <a:pos x="154" y="54"/>
                  </a:cxn>
                  <a:cxn ang="0">
                    <a:pos x="158" y="68"/>
                  </a:cxn>
                  <a:cxn ang="0">
                    <a:pos x="154" y="83"/>
                  </a:cxn>
                  <a:cxn ang="0">
                    <a:pos x="151" y="97"/>
                  </a:cxn>
                  <a:cxn ang="0">
                    <a:pos x="144" y="115"/>
                  </a:cxn>
                  <a:cxn ang="0">
                    <a:pos x="133" y="126"/>
                  </a:cxn>
                  <a:cxn ang="0">
                    <a:pos x="133" y="126"/>
                  </a:cxn>
                  <a:cxn ang="0">
                    <a:pos x="122" y="137"/>
                  </a:cxn>
                  <a:cxn ang="0">
                    <a:pos x="122" y="137"/>
                  </a:cxn>
                </a:cxnLst>
                <a:rect l="0" t="0" r="r" b="b"/>
                <a:pathLst>
                  <a:path w="158" h="137">
                    <a:moveTo>
                      <a:pt x="122" y="137"/>
                    </a:moveTo>
                    <a:lnTo>
                      <a:pt x="122" y="137"/>
                    </a:lnTo>
                    <a:lnTo>
                      <a:pt x="100" y="130"/>
                    </a:lnTo>
                    <a:lnTo>
                      <a:pt x="72" y="122"/>
                    </a:lnTo>
                    <a:lnTo>
                      <a:pt x="72" y="122"/>
                    </a:lnTo>
                    <a:lnTo>
                      <a:pt x="36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0" y="94"/>
                    </a:lnTo>
                    <a:lnTo>
                      <a:pt x="3" y="72"/>
                    </a:lnTo>
                    <a:lnTo>
                      <a:pt x="10" y="50"/>
                    </a:lnTo>
                    <a:lnTo>
                      <a:pt x="25" y="29"/>
                    </a:lnTo>
                    <a:lnTo>
                      <a:pt x="25" y="29"/>
                    </a:lnTo>
                    <a:lnTo>
                      <a:pt x="36" y="18"/>
                    </a:lnTo>
                    <a:lnTo>
                      <a:pt x="50" y="11"/>
                    </a:lnTo>
                    <a:lnTo>
                      <a:pt x="64" y="4"/>
                    </a:lnTo>
                    <a:lnTo>
                      <a:pt x="79" y="0"/>
                    </a:lnTo>
                    <a:lnTo>
                      <a:pt x="93" y="0"/>
                    </a:lnTo>
                    <a:lnTo>
                      <a:pt x="108" y="0"/>
                    </a:lnTo>
                    <a:lnTo>
                      <a:pt x="122" y="7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44" y="25"/>
                    </a:lnTo>
                    <a:lnTo>
                      <a:pt x="151" y="40"/>
                    </a:lnTo>
                    <a:lnTo>
                      <a:pt x="154" y="54"/>
                    </a:lnTo>
                    <a:lnTo>
                      <a:pt x="158" y="68"/>
                    </a:lnTo>
                    <a:lnTo>
                      <a:pt x="154" y="83"/>
                    </a:lnTo>
                    <a:lnTo>
                      <a:pt x="151" y="97"/>
                    </a:lnTo>
                    <a:lnTo>
                      <a:pt x="144" y="115"/>
                    </a:lnTo>
                    <a:lnTo>
                      <a:pt x="133" y="126"/>
                    </a:lnTo>
                    <a:lnTo>
                      <a:pt x="133" y="126"/>
                    </a:lnTo>
                    <a:lnTo>
                      <a:pt x="122" y="137"/>
                    </a:lnTo>
                    <a:lnTo>
                      <a:pt x="122" y="1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89" name="Freeform 13"/>
              <p:cNvSpPr>
                <a:spLocks/>
              </p:cNvSpPr>
              <p:nvPr/>
            </p:nvSpPr>
            <p:spPr bwMode="auto">
              <a:xfrm>
                <a:off x="2913" y="2749"/>
                <a:ext cx="147" cy="151"/>
              </a:xfrm>
              <a:custGeom>
                <a:avLst/>
                <a:gdLst/>
                <a:ahLst/>
                <a:cxnLst>
                  <a:cxn ang="0">
                    <a:pos x="122" y="151"/>
                  </a:cxn>
                  <a:cxn ang="0">
                    <a:pos x="122" y="151"/>
                  </a:cxn>
                  <a:cxn ang="0">
                    <a:pos x="94" y="144"/>
                  </a:cxn>
                  <a:cxn ang="0">
                    <a:pos x="94" y="144"/>
                  </a:cxn>
                  <a:cxn ang="0">
                    <a:pos x="54" y="136"/>
                  </a:cxn>
                  <a:cxn ang="0">
                    <a:pos x="18" y="136"/>
                  </a:cxn>
                  <a:cxn ang="0">
                    <a:pos x="18" y="136"/>
                  </a:cxn>
                  <a:cxn ang="0">
                    <a:pos x="11" y="118"/>
                  </a:cxn>
                  <a:cxn ang="0">
                    <a:pos x="4" y="97"/>
                  </a:cxn>
                  <a:cxn ang="0">
                    <a:pos x="4" y="97"/>
                  </a:cxn>
                  <a:cxn ang="0">
                    <a:pos x="0" y="79"/>
                  </a:cxn>
                  <a:cxn ang="0">
                    <a:pos x="4" y="64"/>
                  </a:cxn>
                  <a:cxn ang="0">
                    <a:pos x="7" y="50"/>
                  </a:cxn>
                  <a:cxn ang="0">
                    <a:pos x="14" y="36"/>
                  </a:cxn>
                  <a:cxn ang="0">
                    <a:pos x="22" y="25"/>
                  </a:cxn>
                  <a:cxn ang="0">
                    <a:pos x="32" y="14"/>
                  </a:cxn>
                  <a:cxn ang="0">
                    <a:pos x="47" y="7"/>
                  </a:cxn>
                  <a:cxn ang="0">
                    <a:pos x="61" y="3"/>
                  </a:cxn>
                  <a:cxn ang="0">
                    <a:pos x="61" y="3"/>
                  </a:cxn>
                  <a:cxn ang="0">
                    <a:pos x="76" y="0"/>
                  </a:cxn>
                  <a:cxn ang="0">
                    <a:pos x="90" y="3"/>
                  </a:cxn>
                  <a:cxn ang="0">
                    <a:pos x="104" y="11"/>
                  </a:cxn>
                  <a:cxn ang="0">
                    <a:pos x="115" y="18"/>
                  </a:cxn>
                  <a:cxn ang="0">
                    <a:pos x="126" y="29"/>
                  </a:cxn>
                  <a:cxn ang="0">
                    <a:pos x="137" y="39"/>
                  </a:cxn>
                  <a:cxn ang="0">
                    <a:pos x="144" y="54"/>
                  </a:cxn>
                  <a:cxn ang="0">
                    <a:pos x="147" y="72"/>
                  </a:cxn>
                  <a:cxn ang="0">
                    <a:pos x="147" y="72"/>
                  </a:cxn>
                  <a:cxn ang="0">
                    <a:pos x="147" y="97"/>
                  </a:cxn>
                  <a:cxn ang="0">
                    <a:pos x="144" y="118"/>
                  </a:cxn>
                  <a:cxn ang="0">
                    <a:pos x="133" y="136"/>
                  </a:cxn>
                  <a:cxn ang="0">
                    <a:pos x="122" y="151"/>
                  </a:cxn>
                  <a:cxn ang="0">
                    <a:pos x="122" y="151"/>
                  </a:cxn>
                </a:cxnLst>
                <a:rect l="0" t="0" r="r" b="b"/>
                <a:pathLst>
                  <a:path w="147" h="151">
                    <a:moveTo>
                      <a:pt x="122" y="151"/>
                    </a:moveTo>
                    <a:lnTo>
                      <a:pt x="122" y="151"/>
                    </a:lnTo>
                    <a:lnTo>
                      <a:pt x="94" y="144"/>
                    </a:lnTo>
                    <a:lnTo>
                      <a:pt x="94" y="144"/>
                    </a:lnTo>
                    <a:lnTo>
                      <a:pt x="54" y="136"/>
                    </a:lnTo>
                    <a:lnTo>
                      <a:pt x="18" y="136"/>
                    </a:lnTo>
                    <a:lnTo>
                      <a:pt x="18" y="136"/>
                    </a:lnTo>
                    <a:lnTo>
                      <a:pt x="11" y="118"/>
                    </a:lnTo>
                    <a:lnTo>
                      <a:pt x="4" y="97"/>
                    </a:lnTo>
                    <a:lnTo>
                      <a:pt x="4" y="97"/>
                    </a:lnTo>
                    <a:lnTo>
                      <a:pt x="0" y="79"/>
                    </a:lnTo>
                    <a:lnTo>
                      <a:pt x="4" y="64"/>
                    </a:lnTo>
                    <a:lnTo>
                      <a:pt x="7" y="50"/>
                    </a:lnTo>
                    <a:lnTo>
                      <a:pt x="14" y="36"/>
                    </a:lnTo>
                    <a:lnTo>
                      <a:pt x="22" y="25"/>
                    </a:lnTo>
                    <a:lnTo>
                      <a:pt x="32" y="14"/>
                    </a:lnTo>
                    <a:lnTo>
                      <a:pt x="47" y="7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76" y="0"/>
                    </a:lnTo>
                    <a:lnTo>
                      <a:pt x="90" y="3"/>
                    </a:lnTo>
                    <a:lnTo>
                      <a:pt x="104" y="11"/>
                    </a:lnTo>
                    <a:lnTo>
                      <a:pt x="115" y="18"/>
                    </a:lnTo>
                    <a:lnTo>
                      <a:pt x="126" y="29"/>
                    </a:lnTo>
                    <a:lnTo>
                      <a:pt x="137" y="39"/>
                    </a:lnTo>
                    <a:lnTo>
                      <a:pt x="144" y="54"/>
                    </a:lnTo>
                    <a:lnTo>
                      <a:pt x="147" y="72"/>
                    </a:lnTo>
                    <a:lnTo>
                      <a:pt x="147" y="72"/>
                    </a:lnTo>
                    <a:lnTo>
                      <a:pt x="147" y="97"/>
                    </a:lnTo>
                    <a:lnTo>
                      <a:pt x="144" y="118"/>
                    </a:lnTo>
                    <a:lnTo>
                      <a:pt x="133" y="136"/>
                    </a:lnTo>
                    <a:lnTo>
                      <a:pt x="122" y="151"/>
                    </a:lnTo>
                    <a:lnTo>
                      <a:pt x="122" y="1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0" name="Freeform 14"/>
              <p:cNvSpPr>
                <a:spLocks/>
              </p:cNvSpPr>
              <p:nvPr/>
            </p:nvSpPr>
            <p:spPr bwMode="auto">
              <a:xfrm>
                <a:off x="2564" y="2634"/>
                <a:ext cx="58" cy="79"/>
              </a:xfrm>
              <a:custGeom>
                <a:avLst/>
                <a:gdLst/>
                <a:ahLst/>
                <a:cxnLst>
                  <a:cxn ang="0">
                    <a:pos x="54" y="46"/>
                  </a:cxn>
                  <a:cxn ang="0">
                    <a:pos x="54" y="46"/>
                  </a:cxn>
                  <a:cxn ang="0">
                    <a:pos x="58" y="28"/>
                  </a:cxn>
                  <a:cxn ang="0">
                    <a:pos x="54" y="14"/>
                  </a:cxn>
                  <a:cxn ang="0">
                    <a:pos x="47" y="7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25" y="0"/>
                  </a:cxn>
                  <a:cxn ang="0">
                    <a:pos x="18" y="7"/>
                  </a:cxn>
                  <a:cxn ang="0">
                    <a:pos x="7" y="18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4" y="64"/>
                  </a:cxn>
                  <a:cxn ang="0">
                    <a:pos x="11" y="75"/>
                  </a:cxn>
                  <a:cxn ang="0">
                    <a:pos x="22" y="79"/>
                  </a:cxn>
                  <a:cxn ang="0">
                    <a:pos x="22" y="79"/>
                  </a:cxn>
                  <a:cxn ang="0">
                    <a:pos x="32" y="79"/>
                  </a:cxn>
                  <a:cxn ang="0">
                    <a:pos x="43" y="72"/>
                  </a:cxn>
                  <a:cxn ang="0">
                    <a:pos x="50" y="61"/>
                  </a:cxn>
                  <a:cxn ang="0">
                    <a:pos x="54" y="46"/>
                  </a:cxn>
                  <a:cxn ang="0">
                    <a:pos x="54" y="46"/>
                  </a:cxn>
                </a:cxnLst>
                <a:rect l="0" t="0" r="r" b="b"/>
                <a:pathLst>
                  <a:path w="58" h="79">
                    <a:moveTo>
                      <a:pt x="54" y="46"/>
                    </a:moveTo>
                    <a:lnTo>
                      <a:pt x="54" y="46"/>
                    </a:lnTo>
                    <a:lnTo>
                      <a:pt x="58" y="28"/>
                    </a:lnTo>
                    <a:lnTo>
                      <a:pt x="54" y="14"/>
                    </a:lnTo>
                    <a:lnTo>
                      <a:pt x="47" y="7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5" y="0"/>
                    </a:lnTo>
                    <a:lnTo>
                      <a:pt x="18" y="7"/>
                    </a:lnTo>
                    <a:lnTo>
                      <a:pt x="7" y="1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4" y="64"/>
                    </a:lnTo>
                    <a:lnTo>
                      <a:pt x="11" y="75"/>
                    </a:lnTo>
                    <a:lnTo>
                      <a:pt x="22" y="79"/>
                    </a:lnTo>
                    <a:lnTo>
                      <a:pt x="22" y="79"/>
                    </a:lnTo>
                    <a:lnTo>
                      <a:pt x="32" y="79"/>
                    </a:lnTo>
                    <a:lnTo>
                      <a:pt x="43" y="72"/>
                    </a:lnTo>
                    <a:lnTo>
                      <a:pt x="50" y="61"/>
                    </a:lnTo>
                    <a:lnTo>
                      <a:pt x="54" y="46"/>
                    </a:lnTo>
                    <a:lnTo>
                      <a:pt x="54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1" name="Freeform 15"/>
              <p:cNvSpPr>
                <a:spLocks/>
              </p:cNvSpPr>
              <p:nvPr/>
            </p:nvSpPr>
            <p:spPr bwMode="auto">
              <a:xfrm>
                <a:off x="2956" y="2731"/>
                <a:ext cx="58" cy="82"/>
              </a:xfrm>
              <a:custGeom>
                <a:avLst/>
                <a:gdLst/>
                <a:ahLst/>
                <a:cxnLst>
                  <a:cxn ang="0">
                    <a:pos x="54" y="47"/>
                  </a:cxn>
                  <a:cxn ang="0">
                    <a:pos x="54" y="47"/>
                  </a:cxn>
                  <a:cxn ang="0">
                    <a:pos x="58" y="32"/>
                  </a:cxn>
                  <a:cxn ang="0">
                    <a:pos x="54" y="18"/>
                  </a:cxn>
                  <a:cxn ang="0">
                    <a:pos x="47" y="7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25" y="0"/>
                  </a:cxn>
                  <a:cxn ang="0">
                    <a:pos x="18" y="7"/>
                  </a:cxn>
                  <a:cxn ang="0">
                    <a:pos x="7" y="21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0" y="50"/>
                  </a:cxn>
                  <a:cxn ang="0">
                    <a:pos x="4" y="65"/>
                  </a:cxn>
                  <a:cxn ang="0">
                    <a:pos x="11" y="75"/>
                  </a:cxn>
                  <a:cxn ang="0">
                    <a:pos x="22" y="82"/>
                  </a:cxn>
                  <a:cxn ang="0">
                    <a:pos x="22" y="82"/>
                  </a:cxn>
                  <a:cxn ang="0">
                    <a:pos x="33" y="79"/>
                  </a:cxn>
                  <a:cxn ang="0">
                    <a:pos x="43" y="75"/>
                  </a:cxn>
                  <a:cxn ang="0">
                    <a:pos x="51" y="61"/>
                  </a:cxn>
                  <a:cxn ang="0">
                    <a:pos x="54" y="47"/>
                  </a:cxn>
                  <a:cxn ang="0">
                    <a:pos x="54" y="47"/>
                  </a:cxn>
                </a:cxnLst>
                <a:rect l="0" t="0" r="r" b="b"/>
                <a:pathLst>
                  <a:path w="58" h="82">
                    <a:moveTo>
                      <a:pt x="54" y="47"/>
                    </a:moveTo>
                    <a:lnTo>
                      <a:pt x="54" y="47"/>
                    </a:lnTo>
                    <a:lnTo>
                      <a:pt x="58" y="32"/>
                    </a:lnTo>
                    <a:lnTo>
                      <a:pt x="54" y="18"/>
                    </a:lnTo>
                    <a:lnTo>
                      <a:pt x="47" y="7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5" y="0"/>
                    </a:lnTo>
                    <a:lnTo>
                      <a:pt x="18" y="7"/>
                    </a:lnTo>
                    <a:lnTo>
                      <a:pt x="7" y="21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0" y="50"/>
                    </a:lnTo>
                    <a:lnTo>
                      <a:pt x="4" y="65"/>
                    </a:lnTo>
                    <a:lnTo>
                      <a:pt x="11" y="75"/>
                    </a:lnTo>
                    <a:lnTo>
                      <a:pt x="22" y="82"/>
                    </a:lnTo>
                    <a:lnTo>
                      <a:pt x="22" y="82"/>
                    </a:lnTo>
                    <a:lnTo>
                      <a:pt x="33" y="79"/>
                    </a:lnTo>
                    <a:lnTo>
                      <a:pt x="43" y="75"/>
                    </a:lnTo>
                    <a:lnTo>
                      <a:pt x="51" y="61"/>
                    </a:lnTo>
                    <a:lnTo>
                      <a:pt x="54" y="47"/>
                    </a:lnTo>
                    <a:lnTo>
                      <a:pt x="5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2" name="Freeform 16"/>
              <p:cNvSpPr>
                <a:spLocks/>
              </p:cNvSpPr>
              <p:nvPr/>
            </p:nvSpPr>
            <p:spPr bwMode="auto">
              <a:xfrm>
                <a:off x="2568" y="3177"/>
                <a:ext cx="133" cy="36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133" y="18"/>
                  </a:cxn>
                  <a:cxn ang="0">
                    <a:pos x="50" y="36"/>
                  </a:cxn>
                  <a:cxn ang="0">
                    <a:pos x="0" y="14"/>
                  </a:cxn>
                  <a:cxn ang="0">
                    <a:pos x="72" y="0"/>
                  </a:cxn>
                  <a:cxn ang="0">
                    <a:pos x="75" y="0"/>
                  </a:cxn>
                </a:cxnLst>
                <a:rect l="0" t="0" r="r" b="b"/>
                <a:pathLst>
                  <a:path w="133" h="36">
                    <a:moveTo>
                      <a:pt x="75" y="0"/>
                    </a:moveTo>
                    <a:lnTo>
                      <a:pt x="133" y="18"/>
                    </a:lnTo>
                    <a:lnTo>
                      <a:pt x="50" y="36"/>
                    </a:lnTo>
                    <a:lnTo>
                      <a:pt x="0" y="14"/>
                    </a:lnTo>
                    <a:lnTo>
                      <a:pt x="72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3" name="Freeform 17"/>
              <p:cNvSpPr>
                <a:spLocks/>
              </p:cNvSpPr>
              <p:nvPr/>
            </p:nvSpPr>
            <p:spPr bwMode="auto">
              <a:xfrm>
                <a:off x="2078" y="2565"/>
                <a:ext cx="529" cy="723"/>
              </a:xfrm>
              <a:custGeom>
                <a:avLst/>
                <a:gdLst/>
                <a:ahLst/>
                <a:cxnLst>
                  <a:cxn ang="0">
                    <a:pos x="101" y="403"/>
                  </a:cxn>
                  <a:cxn ang="0">
                    <a:pos x="116" y="360"/>
                  </a:cxn>
                  <a:cxn ang="0">
                    <a:pos x="141" y="270"/>
                  </a:cxn>
                  <a:cxn ang="0">
                    <a:pos x="155" y="177"/>
                  </a:cxn>
                  <a:cxn ang="0">
                    <a:pos x="148" y="141"/>
                  </a:cxn>
                  <a:cxn ang="0">
                    <a:pos x="130" y="126"/>
                  </a:cxn>
                  <a:cxn ang="0">
                    <a:pos x="112" y="112"/>
                  </a:cxn>
                  <a:cxn ang="0">
                    <a:pos x="72" y="79"/>
                  </a:cxn>
                  <a:cxn ang="0">
                    <a:pos x="44" y="40"/>
                  </a:cxn>
                  <a:cxn ang="0">
                    <a:pos x="44" y="18"/>
                  </a:cxn>
                  <a:cxn ang="0">
                    <a:pos x="58" y="0"/>
                  </a:cxn>
                  <a:cxn ang="0">
                    <a:pos x="40" y="4"/>
                  </a:cxn>
                  <a:cxn ang="0">
                    <a:pos x="11" y="18"/>
                  </a:cxn>
                  <a:cxn ang="0">
                    <a:pos x="0" y="36"/>
                  </a:cxn>
                  <a:cxn ang="0">
                    <a:pos x="4" y="61"/>
                  </a:cxn>
                  <a:cxn ang="0">
                    <a:pos x="26" y="94"/>
                  </a:cxn>
                  <a:cxn ang="0">
                    <a:pos x="65" y="141"/>
                  </a:cxn>
                  <a:cxn ang="0">
                    <a:pos x="72" y="162"/>
                  </a:cxn>
                  <a:cxn ang="0">
                    <a:pos x="80" y="220"/>
                  </a:cxn>
                  <a:cxn ang="0">
                    <a:pos x="72" y="299"/>
                  </a:cxn>
                  <a:cxn ang="0">
                    <a:pos x="54" y="346"/>
                  </a:cxn>
                  <a:cxn ang="0">
                    <a:pos x="29" y="389"/>
                  </a:cxn>
                  <a:cxn ang="0">
                    <a:pos x="29" y="392"/>
                  </a:cxn>
                  <a:cxn ang="0">
                    <a:pos x="40" y="418"/>
                  </a:cxn>
                  <a:cxn ang="0">
                    <a:pos x="101" y="479"/>
                  </a:cxn>
                  <a:cxn ang="0">
                    <a:pos x="256" y="587"/>
                  </a:cxn>
                  <a:cxn ang="0">
                    <a:pos x="378" y="659"/>
                  </a:cxn>
                  <a:cxn ang="0">
                    <a:pos x="486" y="713"/>
                  </a:cxn>
                  <a:cxn ang="0">
                    <a:pos x="529" y="723"/>
                  </a:cxn>
                  <a:cxn ang="0">
                    <a:pos x="529" y="716"/>
                  </a:cxn>
                  <a:cxn ang="0">
                    <a:pos x="508" y="684"/>
                  </a:cxn>
                  <a:cxn ang="0">
                    <a:pos x="432" y="612"/>
                  </a:cxn>
                  <a:cxn ang="0">
                    <a:pos x="313" y="511"/>
                  </a:cxn>
                </a:cxnLst>
                <a:rect l="0" t="0" r="r" b="b"/>
                <a:pathLst>
                  <a:path w="529" h="723">
                    <a:moveTo>
                      <a:pt x="313" y="511"/>
                    </a:moveTo>
                    <a:lnTo>
                      <a:pt x="101" y="403"/>
                    </a:lnTo>
                    <a:lnTo>
                      <a:pt x="101" y="403"/>
                    </a:lnTo>
                    <a:lnTo>
                      <a:pt x="116" y="360"/>
                    </a:lnTo>
                    <a:lnTo>
                      <a:pt x="126" y="320"/>
                    </a:lnTo>
                    <a:lnTo>
                      <a:pt x="141" y="270"/>
                    </a:lnTo>
                    <a:lnTo>
                      <a:pt x="151" y="220"/>
                    </a:lnTo>
                    <a:lnTo>
                      <a:pt x="155" y="177"/>
                    </a:lnTo>
                    <a:lnTo>
                      <a:pt x="151" y="159"/>
                    </a:lnTo>
                    <a:lnTo>
                      <a:pt x="148" y="141"/>
                    </a:lnTo>
                    <a:lnTo>
                      <a:pt x="141" y="130"/>
                    </a:lnTo>
                    <a:lnTo>
                      <a:pt x="130" y="126"/>
                    </a:lnTo>
                    <a:lnTo>
                      <a:pt x="130" y="126"/>
                    </a:lnTo>
                    <a:lnTo>
                      <a:pt x="112" y="112"/>
                    </a:lnTo>
                    <a:lnTo>
                      <a:pt x="94" y="97"/>
                    </a:lnTo>
                    <a:lnTo>
                      <a:pt x="72" y="79"/>
                    </a:lnTo>
                    <a:lnTo>
                      <a:pt x="54" y="61"/>
                    </a:lnTo>
                    <a:lnTo>
                      <a:pt x="44" y="40"/>
                    </a:lnTo>
                    <a:lnTo>
                      <a:pt x="44" y="29"/>
                    </a:lnTo>
                    <a:lnTo>
                      <a:pt x="44" y="18"/>
                    </a:lnTo>
                    <a:lnTo>
                      <a:pt x="51" y="11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40" y="4"/>
                    </a:lnTo>
                    <a:lnTo>
                      <a:pt x="22" y="11"/>
                    </a:lnTo>
                    <a:lnTo>
                      <a:pt x="11" y="18"/>
                    </a:lnTo>
                    <a:lnTo>
                      <a:pt x="4" y="25"/>
                    </a:lnTo>
                    <a:lnTo>
                      <a:pt x="0" y="36"/>
                    </a:lnTo>
                    <a:lnTo>
                      <a:pt x="0" y="47"/>
                    </a:lnTo>
                    <a:lnTo>
                      <a:pt x="4" y="61"/>
                    </a:lnTo>
                    <a:lnTo>
                      <a:pt x="15" y="76"/>
                    </a:lnTo>
                    <a:lnTo>
                      <a:pt x="26" y="94"/>
                    </a:lnTo>
                    <a:lnTo>
                      <a:pt x="44" y="115"/>
                    </a:lnTo>
                    <a:lnTo>
                      <a:pt x="65" y="141"/>
                    </a:lnTo>
                    <a:lnTo>
                      <a:pt x="65" y="141"/>
                    </a:lnTo>
                    <a:lnTo>
                      <a:pt x="72" y="162"/>
                    </a:lnTo>
                    <a:lnTo>
                      <a:pt x="76" y="187"/>
                    </a:lnTo>
                    <a:lnTo>
                      <a:pt x="80" y="220"/>
                    </a:lnTo>
                    <a:lnTo>
                      <a:pt x="80" y="259"/>
                    </a:lnTo>
                    <a:lnTo>
                      <a:pt x="72" y="299"/>
                    </a:lnTo>
                    <a:lnTo>
                      <a:pt x="65" y="320"/>
                    </a:lnTo>
                    <a:lnTo>
                      <a:pt x="54" y="346"/>
                    </a:lnTo>
                    <a:lnTo>
                      <a:pt x="44" y="367"/>
                    </a:lnTo>
                    <a:lnTo>
                      <a:pt x="29" y="389"/>
                    </a:lnTo>
                    <a:lnTo>
                      <a:pt x="29" y="389"/>
                    </a:lnTo>
                    <a:lnTo>
                      <a:pt x="29" y="392"/>
                    </a:lnTo>
                    <a:lnTo>
                      <a:pt x="29" y="400"/>
                    </a:lnTo>
                    <a:lnTo>
                      <a:pt x="40" y="418"/>
                    </a:lnTo>
                    <a:lnTo>
                      <a:pt x="62" y="443"/>
                    </a:lnTo>
                    <a:lnTo>
                      <a:pt x="101" y="479"/>
                    </a:lnTo>
                    <a:lnTo>
                      <a:pt x="162" y="526"/>
                    </a:lnTo>
                    <a:lnTo>
                      <a:pt x="256" y="587"/>
                    </a:lnTo>
                    <a:lnTo>
                      <a:pt x="378" y="659"/>
                    </a:lnTo>
                    <a:lnTo>
                      <a:pt x="378" y="659"/>
                    </a:lnTo>
                    <a:lnTo>
                      <a:pt x="439" y="691"/>
                    </a:lnTo>
                    <a:lnTo>
                      <a:pt x="486" y="713"/>
                    </a:lnTo>
                    <a:lnTo>
                      <a:pt x="511" y="723"/>
                    </a:lnTo>
                    <a:lnTo>
                      <a:pt x="529" y="723"/>
                    </a:lnTo>
                    <a:lnTo>
                      <a:pt x="529" y="720"/>
                    </a:lnTo>
                    <a:lnTo>
                      <a:pt x="529" y="716"/>
                    </a:lnTo>
                    <a:lnTo>
                      <a:pt x="526" y="705"/>
                    </a:lnTo>
                    <a:lnTo>
                      <a:pt x="508" y="684"/>
                    </a:lnTo>
                    <a:lnTo>
                      <a:pt x="486" y="662"/>
                    </a:lnTo>
                    <a:lnTo>
                      <a:pt x="432" y="612"/>
                    </a:lnTo>
                    <a:lnTo>
                      <a:pt x="375" y="562"/>
                    </a:lnTo>
                    <a:lnTo>
                      <a:pt x="313" y="511"/>
                    </a:lnTo>
                    <a:lnTo>
                      <a:pt x="313" y="5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4" name="Freeform 18"/>
              <p:cNvSpPr>
                <a:spLocks/>
              </p:cNvSpPr>
              <p:nvPr/>
            </p:nvSpPr>
            <p:spPr bwMode="auto">
              <a:xfrm>
                <a:off x="2902" y="2979"/>
                <a:ext cx="842" cy="363"/>
              </a:xfrm>
              <a:custGeom>
                <a:avLst/>
                <a:gdLst/>
                <a:ahLst/>
                <a:cxnLst>
                  <a:cxn ang="0">
                    <a:pos x="540" y="299"/>
                  </a:cxn>
                  <a:cxn ang="0">
                    <a:pos x="554" y="255"/>
                  </a:cxn>
                  <a:cxn ang="0">
                    <a:pos x="587" y="169"/>
                  </a:cxn>
                  <a:cxn ang="0">
                    <a:pos x="633" y="83"/>
                  </a:cxn>
                  <a:cxn ang="0">
                    <a:pos x="655" y="61"/>
                  </a:cxn>
                  <a:cxn ang="0">
                    <a:pos x="680" y="58"/>
                  </a:cxn>
                  <a:cxn ang="0">
                    <a:pos x="705" y="58"/>
                  </a:cxn>
                  <a:cxn ang="0">
                    <a:pos x="756" y="54"/>
                  </a:cxn>
                  <a:cxn ang="0">
                    <a:pos x="799" y="40"/>
                  </a:cxn>
                  <a:cxn ang="0">
                    <a:pos x="813" y="22"/>
                  </a:cxn>
                  <a:cxn ang="0">
                    <a:pos x="813" y="0"/>
                  </a:cxn>
                  <a:cxn ang="0">
                    <a:pos x="824" y="11"/>
                  </a:cxn>
                  <a:cxn ang="0">
                    <a:pos x="842" y="43"/>
                  </a:cxn>
                  <a:cxn ang="0">
                    <a:pos x="838" y="61"/>
                  </a:cxn>
                  <a:cxn ang="0">
                    <a:pos x="820" y="79"/>
                  </a:cxn>
                  <a:cxn ang="0">
                    <a:pos x="784" y="94"/>
                  </a:cxn>
                  <a:cxn ang="0">
                    <a:pos x="723" y="108"/>
                  </a:cxn>
                  <a:cxn ang="0">
                    <a:pos x="705" y="122"/>
                  </a:cxn>
                  <a:cxn ang="0">
                    <a:pos x="666" y="162"/>
                  </a:cxn>
                  <a:cxn ang="0">
                    <a:pos x="626" y="234"/>
                  </a:cxn>
                  <a:cxn ang="0">
                    <a:pos x="612" y="277"/>
                  </a:cxn>
                  <a:cxn ang="0">
                    <a:pos x="608" y="331"/>
                  </a:cxn>
                  <a:cxn ang="0">
                    <a:pos x="608" y="331"/>
                  </a:cxn>
                  <a:cxn ang="0">
                    <a:pos x="583" y="345"/>
                  </a:cxn>
                  <a:cxn ang="0">
                    <a:pos x="497" y="360"/>
                  </a:cxn>
                  <a:cxn ang="0">
                    <a:pos x="310" y="356"/>
                  </a:cxn>
                  <a:cxn ang="0">
                    <a:pos x="169" y="342"/>
                  </a:cxn>
                  <a:cxn ang="0">
                    <a:pos x="18" y="320"/>
                  </a:cxn>
                  <a:cxn ang="0">
                    <a:pos x="0" y="309"/>
                  </a:cxn>
                  <a:cxn ang="0">
                    <a:pos x="7" y="306"/>
                  </a:cxn>
                  <a:cxn ang="0">
                    <a:pos x="119" y="295"/>
                  </a:cxn>
                  <a:cxn ang="0">
                    <a:pos x="263" y="295"/>
                  </a:cxn>
                </a:cxnLst>
                <a:rect l="0" t="0" r="r" b="b"/>
                <a:pathLst>
                  <a:path w="842" h="363">
                    <a:moveTo>
                      <a:pt x="263" y="295"/>
                    </a:moveTo>
                    <a:lnTo>
                      <a:pt x="540" y="299"/>
                    </a:lnTo>
                    <a:lnTo>
                      <a:pt x="540" y="299"/>
                    </a:lnTo>
                    <a:lnTo>
                      <a:pt x="554" y="255"/>
                    </a:lnTo>
                    <a:lnTo>
                      <a:pt x="569" y="216"/>
                    </a:lnTo>
                    <a:lnTo>
                      <a:pt x="587" y="169"/>
                    </a:lnTo>
                    <a:lnTo>
                      <a:pt x="608" y="122"/>
                    </a:lnTo>
                    <a:lnTo>
                      <a:pt x="633" y="83"/>
                    </a:lnTo>
                    <a:lnTo>
                      <a:pt x="644" y="68"/>
                    </a:lnTo>
                    <a:lnTo>
                      <a:pt x="655" y="61"/>
                    </a:lnTo>
                    <a:lnTo>
                      <a:pt x="669" y="54"/>
                    </a:lnTo>
                    <a:lnTo>
                      <a:pt x="680" y="58"/>
                    </a:lnTo>
                    <a:lnTo>
                      <a:pt x="680" y="58"/>
                    </a:lnTo>
                    <a:lnTo>
                      <a:pt x="705" y="58"/>
                    </a:lnTo>
                    <a:lnTo>
                      <a:pt x="727" y="58"/>
                    </a:lnTo>
                    <a:lnTo>
                      <a:pt x="756" y="54"/>
                    </a:lnTo>
                    <a:lnTo>
                      <a:pt x="781" y="47"/>
                    </a:lnTo>
                    <a:lnTo>
                      <a:pt x="799" y="40"/>
                    </a:lnTo>
                    <a:lnTo>
                      <a:pt x="810" y="32"/>
                    </a:lnTo>
                    <a:lnTo>
                      <a:pt x="813" y="22"/>
                    </a:lnTo>
                    <a:lnTo>
                      <a:pt x="813" y="1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4" y="11"/>
                    </a:lnTo>
                    <a:lnTo>
                      <a:pt x="835" y="25"/>
                    </a:lnTo>
                    <a:lnTo>
                      <a:pt x="842" y="43"/>
                    </a:lnTo>
                    <a:lnTo>
                      <a:pt x="842" y="50"/>
                    </a:lnTo>
                    <a:lnTo>
                      <a:pt x="838" y="61"/>
                    </a:lnTo>
                    <a:lnTo>
                      <a:pt x="831" y="68"/>
                    </a:lnTo>
                    <a:lnTo>
                      <a:pt x="820" y="79"/>
                    </a:lnTo>
                    <a:lnTo>
                      <a:pt x="806" y="86"/>
                    </a:lnTo>
                    <a:lnTo>
                      <a:pt x="784" y="94"/>
                    </a:lnTo>
                    <a:lnTo>
                      <a:pt x="759" y="101"/>
                    </a:lnTo>
                    <a:lnTo>
                      <a:pt x="723" y="108"/>
                    </a:lnTo>
                    <a:lnTo>
                      <a:pt x="723" y="108"/>
                    </a:lnTo>
                    <a:lnTo>
                      <a:pt x="705" y="122"/>
                    </a:lnTo>
                    <a:lnTo>
                      <a:pt x="687" y="140"/>
                    </a:lnTo>
                    <a:lnTo>
                      <a:pt x="666" y="162"/>
                    </a:lnTo>
                    <a:lnTo>
                      <a:pt x="644" y="194"/>
                    </a:lnTo>
                    <a:lnTo>
                      <a:pt x="626" y="234"/>
                    </a:lnTo>
                    <a:lnTo>
                      <a:pt x="619" y="255"/>
                    </a:lnTo>
                    <a:lnTo>
                      <a:pt x="612" y="277"/>
                    </a:lnTo>
                    <a:lnTo>
                      <a:pt x="608" y="302"/>
                    </a:lnTo>
                    <a:lnTo>
                      <a:pt x="608" y="331"/>
                    </a:lnTo>
                    <a:lnTo>
                      <a:pt x="608" y="331"/>
                    </a:lnTo>
                    <a:lnTo>
                      <a:pt x="608" y="331"/>
                    </a:lnTo>
                    <a:lnTo>
                      <a:pt x="601" y="338"/>
                    </a:lnTo>
                    <a:lnTo>
                      <a:pt x="583" y="345"/>
                    </a:lnTo>
                    <a:lnTo>
                      <a:pt x="551" y="356"/>
                    </a:lnTo>
                    <a:lnTo>
                      <a:pt x="497" y="360"/>
                    </a:lnTo>
                    <a:lnTo>
                      <a:pt x="418" y="363"/>
                    </a:lnTo>
                    <a:lnTo>
                      <a:pt x="310" y="356"/>
                    </a:lnTo>
                    <a:lnTo>
                      <a:pt x="169" y="342"/>
                    </a:lnTo>
                    <a:lnTo>
                      <a:pt x="169" y="342"/>
                    </a:lnTo>
                    <a:lnTo>
                      <a:pt x="47" y="324"/>
                    </a:lnTo>
                    <a:lnTo>
                      <a:pt x="18" y="320"/>
                    </a:lnTo>
                    <a:lnTo>
                      <a:pt x="0" y="313"/>
                    </a:lnTo>
                    <a:lnTo>
                      <a:pt x="0" y="309"/>
                    </a:lnTo>
                    <a:lnTo>
                      <a:pt x="0" y="309"/>
                    </a:lnTo>
                    <a:lnTo>
                      <a:pt x="7" y="306"/>
                    </a:lnTo>
                    <a:lnTo>
                      <a:pt x="54" y="299"/>
                    </a:lnTo>
                    <a:lnTo>
                      <a:pt x="119" y="295"/>
                    </a:lnTo>
                    <a:lnTo>
                      <a:pt x="187" y="295"/>
                    </a:lnTo>
                    <a:lnTo>
                      <a:pt x="263" y="295"/>
                    </a:lnTo>
                    <a:lnTo>
                      <a:pt x="263" y="2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7" name="Freeform 21"/>
              <p:cNvSpPr>
                <a:spLocks/>
              </p:cNvSpPr>
              <p:nvPr/>
            </p:nvSpPr>
            <p:spPr bwMode="auto">
              <a:xfrm>
                <a:off x="2165" y="2080"/>
                <a:ext cx="176" cy="176"/>
              </a:xfrm>
              <a:custGeom>
                <a:avLst/>
                <a:gdLst/>
                <a:ahLst/>
                <a:cxnLst>
                  <a:cxn ang="0">
                    <a:pos x="172" y="75"/>
                  </a:cxn>
                  <a:cxn ang="0">
                    <a:pos x="172" y="75"/>
                  </a:cxn>
                  <a:cxn ang="0">
                    <a:pos x="176" y="89"/>
                  </a:cxn>
                  <a:cxn ang="0">
                    <a:pos x="176" y="104"/>
                  </a:cxn>
                  <a:cxn ang="0">
                    <a:pos x="172" y="115"/>
                  </a:cxn>
                  <a:cxn ang="0">
                    <a:pos x="162" y="125"/>
                  </a:cxn>
                  <a:cxn ang="0">
                    <a:pos x="93" y="169"/>
                  </a:cxn>
                  <a:cxn ang="0">
                    <a:pos x="93" y="169"/>
                  </a:cxn>
                  <a:cxn ang="0">
                    <a:pos x="79" y="176"/>
                  </a:cxn>
                  <a:cxn ang="0">
                    <a:pos x="64" y="176"/>
                  </a:cxn>
                  <a:cxn ang="0">
                    <a:pos x="54" y="169"/>
                  </a:cxn>
                  <a:cxn ang="0">
                    <a:pos x="43" y="158"/>
                  </a:cxn>
                  <a:cxn ang="0">
                    <a:pos x="3" y="97"/>
                  </a:cxn>
                  <a:cxn ang="0">
                    <a:pos x="3" y="97"/>
                  </a:cxn>
                  <a:cxn ang="0">
                    <a:pos x="0" y="86"/>
                  </a:cxn>
                  <a:cxn ang="0">
                    <a:pos x="0" y="71"/>
                  </a:cxn>
                  <a:cxn ang="0">
                    <a:pos x="3" y="61"/>
                  </a:cxn>
                  <a:cxn ang="0">
                    <a:pos x="14" y="50"/>
                  </a:cxn>
                  <a:cxn ang="0">
                    <a:pos x="82" y="7"/>
                  </a:cxn>
                  <a:cxn ang="0">
                    <a:pos x="82" y="7"/>
                  </a:cxn>
                  <a:cxn ang="0">
                    <a:pos x="97" y="0"/>
                  </a:cxn>
                  <a:cxn ang="0">
                    <a:pos x="111" y="0"/>
                  </a:cxn>
                  <a:cxn ang="0">
                    <a:pos x="122" y="7"/>
                  </a:cxn>
                  <a:cxn ang="0">
                    <a:pos x="133" y="14"/>
                  </a:cxn>
                  <a:cxn ang="0">
                    <a:pos x="172" y="75"/>
                  </a:cxn>
                </a:cxnLst>
                <a:rect l="0" t="0" r="r" b="b"/>
                <a:pathLst>
                  <a:path w="176" h="176">
                    <a:moveTo>
                      <a:pt x="172" y="75"/>
                    </a:moveTo>
                    <a:lnTo>
                      <a:pt x="172" y="75"/>
                    </a:lnTo>
                    <a:lnTo>
                      <a:pt x="176" y="89"/>
                    </a:lnTo>
                    <a:lnTo>
                      <a:pt x="176" y="104"/>
                    </a:lnTo>
                    <a:lnTo>
                      <a:pt x="172" y="115"/>
                    </a:lnTo>
                    <a:lnTo>
                      <a:pt x="162" y="125"/>
                    </a:lnTo>
                    <a:lnTo>
                      <a:pt x="93" y="169"/>
                    </a:lnTo>
                    <a:lnTo>
                      <a:pt x="93" y="169"/>
                    </a:lnTo>
                    <a:lnTo>
                      <a:pt x="79" y="176"/>
                    </a:lnTo>
                    <a:lnTo>
                      <a:pt x="64" y="176"/>
                    </a:lnTo>
                    <a:lnTo>
                      <a:pt x="54" y="169"/>
                    </a:lnTo>
                    <a:lnTo>
                      <a:pt x="43" y="158"/>
                    </a:lnTo>
                    <a:lnTo>
                      <a:pt x="3" y="97"/>
                    </a:lnTo>
                    <a:lnTo>
                      <a:pt x="3" y="97"/>
                    </a:lnTo>
                    <a:lnTo>
                      <a:pt x="0" y="86"/>
                    </a:lnTo>
                    <a:lnTo>
                      <a:pt x="0" y="71"/>
                    </a:lnTo>
                    <a:lnTo>
                      <a:pt x="3" y="61"/>
                    </a:lnTo>
                    <a:lnTo>
                      <a:pt x="14" y="50"/>
                    </a:lnTo>
                    <a:lnTo>
                      <a:pt x="82" y="7"/>
                    </a:lnTo>
                    <a:lnTo>
                      <a:pt x="82" y="7"/>
                    </a:lnTo>
                    <a:lnTo>
                      <a:pt x="97" y="0"/>
                    </a:lnTo>
                    <a:lnTo>
                      <a:pt x="111" y="0"/>
                    </a:lnTo>
                    <a:lnTo>
                      <a:pt x="122" y="7"/>
                    </a:lnTo>
                    <a:lnTo>
                      <a:pt x="133" y="14"/>
                    </a:lnTo>
                    <a:lnTo>
                      <a:pt x="17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99" name="Freeform 23"/>
              <p:cNvSpPr>
                <a:spLocks noEditPoints="1"/>
              </p:cNvSpPr>
              <p:nvPr/>
            </p:nvSpPr>
            <p:spPr bwMode="auto">
              <a:xfrm>
                <a:off x="2478" y="2076"/>
                <a:ext cx="205" cy="75"/>
              </a:xfrm>
              <a:custGeom>
                <a:avLst/>
                <a:gdLst/>
                <a:ahLst/>
                <a:cxnLst>
                  <a:cxn ang="0">
                    <a:pos x="14" y="75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50" y="25"/>
                  </a:cxn>
                  <a:cxn ang="0">
                    <a:pos x="104" y="11"/>
                  </a:cxn>
                  <a:cxn ang="0">
                    <a:pos x="154" y="4"/>
                  </a:cxn>
                  <a:cxn ang="0">
                    <a:pos x="205" y="0"/>
                  </a:cxn>
                  <a:cxn ang="0">
                    <a:pos x="205" y="0"/>
                  </a:cxn>
                  <a:cxn ang="0">
                    <a:pos x="205" y="32"/>
                  </a:cxn>
                  <a:cxn ang="0">
                    <a:pos x="205" y="32"/>
                  </a:cxn>
                  <a:cxn ang="0">
                    <a:pos x="158" y="36"/>
                  </a:cxn>
                  <a:cxn ang="0">
                    <a:pos x="108" y="43"/>
                  </a:cxn>
                  <a:cxn ang="0">
                    <a:pos x="61" y="58"/>
                  </a:cxn>
                  <a:cxn ang="0">
                    <a:pos x="14" y="75"/>
                  </a:cxn>
                  <a:cxn ang="0">
                    <a:pos x="14" y="75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05" h="75">
                    <a:moveTo>
                      <a:pt x="14" y="75"/>
                    </a:moveTo>
                    <a:lnTo>
                      <a:pt x="14" y="75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14" y="75"/>
                    </a:lnTo>
                    <a:close/>
                    <a:moveTo>
                      <a:pt x="0" y="47"/>
                    </a:moveTo>
                    <a:lnTo>
                      <a:pt x="0" y="47"/>
                    </a:lnTo>
                    <a:lnTo>
                      <a:pt x="50" y="25"/>
                    </a:lnTo>
                    <a:lnTo>
                      <a:pt x="104" y="11"/>
                    </a:lnTo>
                    <a:lnTo>
                      <a:pt x="154" y="4"/>
                    </a:lnTo>
                    <a:lnTo>
                      <a:pt x="205" y="0"/>
                    </a:lnTo>
                    <a:lnTo>
                      <a:pt x="205" y="0"/>
                    </a:lnTo>
                    <a:lnTo>
                      <a:pt x="205" y="32"/>
                    </a:lnTo>
                    <a:lnTo>
                      <a:pt x="205" y="32"/>
                    </a:lnTo>
                    <a:lnTo>
                      <a:pt x="158" y="36"/>
                    </a:lnTo>
                    <a:lnTo>
                      <a:pt x="108" y="43"/>
                    </a:lnTo>
                    <a:lnTo>
                      <a:pt x="61" y="58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0" name="Freeform 24"/>
              <p:cNvSpPr>
                <a:spLocks noEditPoints="1"/>
              </p:cNvSpPr>
              <p:nvPr/>
            </p:nvSpPr>
            <p:spPr bwMode="auto">
              <a:xfrm>
                <a:off x="2546" y="2195"/>
                <a:ext cx="94" cy="46"/>
              </a:xfrm>
              <a:custGeom>
                <a:avLst/>
                <a:gdLst/>
                <a:ahLst/>
                <a:cxnLst>
                  <a:cxn ang="0">
                    <a:pos x="11" y="39"/>
                  </a:cxn>
                  <a:cxn ang="0">
                    <a:pos x="11" y="39"/>
                  </a:cxn>
                  <a:cxn ang="0">
                    <a:pos x="4" y="36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4" y="14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14" y="7"/>
                  </a:cxn>
                  <a:cxn ang="0">
                    <a:pos x="14" y="7"/>
                  </a:cxn>
                  <a:cxn ang="0">
                    <a:pos x="14" y="7"/>
                  </a:cxn>
                  <a:cxn ang="0">
                    <a:pos x="25" y="3"/>
                  </a:cxn>
                  <a:cxn ang="0">
                    <a:pos x="25" y="3"/>
                  </a:cxn>
                  <a:cxn ang="0">
                    <a:pos x="25" y="3"/>
                  </a:cxn>
                  <a:cxn ang="0">
                    <a:pos x="50" y="0"/>
                  </a:cxn>
                  <a:cxn ang="0">
                    <a:pos x="50" y="0"/>
                  </a:cxn>
                  <a:cxn ang="0">
                    <a:pos x="50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94" y="32"/>
                  </a:cxn>
                  <a:cxn ang="0">
                    <a:pos x="94" y="32"/>
                  </a:cxn>
                  <a:cxn ang="0">
                    <a:pos x="61" y="32"/>
                  </a:cxn>
                  <a:cxn ang="0">
                    <a:pos x="61" y="32"/>
                  </a:cxn>
                  <a:cxn ang="0">
                    <a:pos x="61" y="32"/>
                  </a:cxn>
                  <a:cxn ang="0">
                    <a:pos x="29" y="36"/>
                  </a:cxn>
                  <a:cxn ang="0">
                    <a:pos x="29" y="36"/>
                  </a:cxn>
                  <a:cxn ang="0">
                    <a:pos x="29" y="36"/>
                  </a:cxn>
                  <a:cxn ang="0">
                    <a:pos x="29" y="36"/>
                  </a:cxn>
                  <a:cxn ang="0">
                    <a:pos x="29" y="36"/>
                  </a:cxn>
                  <a:cxn ang="0">
                    <a:pos x="25" y="32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11" y="39"/>
                  </a:cxn>
                  <a:cxn ang="0">
                    <a:pos x="11" y="39"/>
                  </a:cxn>
                  <a:cxn ang="0">
                    <a:pos x="29" y="32"/>
                  </a:cxn>
                  <a:cxn ang="0">
                    <a:pos x="25" y="28"/>
                  </a:cxn>
                  <a:cxn ang="0">
                    <a:pos x="25" y="28"/>
                  </a:cxn>
                  <a:cxn ang="0">
                    <a:pos x="29" y="32"/>
                  </a:cxn>
                  <a:cxn ang="0">
                    <a:pos x="29" y="32"/>
                  </a:cxn>
                  <a:cxn ang="0">
                    <a:pos x="36" y="25"/>
                  </a:cxn>
                  <a:cxn ang="0">
                    <a:pos x="29" y="25"/>
                  </a:cxn>
                  <a:cxn ang="0">
                    <a:pos x="29" y="25"/>
                  </a:cxn>
                  <a:cxn ang="0">
                    <a:pos x="36" y="25"/>
                  </a:cxn>
                  <a:cxn ang="0">
                    <a:pos x="36" y="25"/>
                  </a:cxn>
                </a:cxnLst>
                <a:rect l="0" t="0" r="r" b="b"/>
                <a:pathLst>
                  <a:path w="94" h="46">
                    <a:moveTo>
                      <a:pt x="11" y="39"/>
                    </a:moveTo>
                    <a:lnTo>
                      <a:pt x="11" y="39"/>
                    </a:lnTo>
                    <a:lnTo>
                      <a:pt x="4" y="36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14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61" y="32"/>
                    </a:lnTo>
                    <a:lnTo>
                      <a:pt x="61" y="32"/>
                    </a:lnTo>
                    <a:lnTo>
                      <a:pt x="61" y="32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5" y="32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11" y="39"/>
                    </a:lnTo>
                    <a:close/>
                    <a:moveTo>
                      <a:pt x="29" y="32"/>
                    </a:moveTo>
                    <a:lnTo>
                      <a:pt x="25" y="28"/>
                    </a:lnTo>
                    <a:lnTo>
                      <a:pt x="25" y="28"/>
                    </a:lnTo>
                    <a:lnTo>
                      <a:pt x="29" y="32"/>
                    </a:lnTo>
                    <a:lnTo>
                      <a:pt x="29" y="32"/>
                    </a:lnTo>
                    <a:close/>
                    <a:moveTo>
                      <a:pt x="36" y="25"/>
                    </a:moveTo>
                    <a:lnTo>
                      <a:pt x="29" y="25"/>
                    </a:lnTo>
                    <a:lnTo>
                      <a:pt x="29" y="25"/>
                    </a:lnTo>
                    <a:lnTo>
                      <a:pt x="36" y="25"/>
                    </a:lnTo>
                    <a:lnTo>
                      <a:pt x="36" y="2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1" name="Freeform 25"/>
              <p:cNvSpPr>
                <a:spLocks/>
              </p:cNvSpPr>
              <p:nvPr/>
            </p:nvSpPr>
            <p:spPr bwMode="auto">
              <a:xfrm>
                <a:off x="3158" y="2151"/>
                <a:ext cx="79" cy="54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6" y="15"/>
                  </a:cxn>
                  <a:cxn ang="0">
                    <a:pos x="79" y="22"/>
                  </a:cxn>
                  <a:cxn ang="0">
                    <a:pos x="79" y="22"/>
                  </a:cxn>
                  <a:cxn ang="0">
                    <a:pos x="79" y="22"/>
                  </a:cxn>
                  <a:cxn ang="0">
                    <a:pos x="75" y="54"/>
                  </a:cxn>
                  <a:cxn ang="0">
                    <a:pos x="75" y="54"/>
                  </a:cxn>
                  <a:cxn ang="0">
                    <a:pos x="36" y="44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79" h="54">
                    <a:moveTo>
                      <a:pt x="0" y="29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46" y="15"/>
                    </a:lnTo>
                    <a:lnTo>
                      <a:pt x="79" y="22"/>
                    </a:lnTo>
                    <a:lnTo>
                      <a:pt x="79" y="22"/>
                    </a:lnTo>
                    <a:lnTo>
                      <a:pt x="79" y="22"/>
                    </a:lnTo>
                    <a:lnTo>
                      <a:pt x="75" y="54"/>
                    </a:lnTo>
                    <a:lnTo>
                      <a:pt x="75" y="54"/>
                    </a:lnTo>
                    <a:lnTo>
                      <a:pt x="36" y="44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2" name="Freeform 26"/>
              <p:cNvSpPr>
                <a:spLocks/>
              </p:cNvSpPr>
              <p:nvPr/>
            </p:nvSpPr>
            <p:spPr bwMode="auto">
              <a:xfrm>
                <a:off x="3589" y="2634"/>
                <a:ext cx="87" cy="190"/>
              </a:xfrm>
              <a:custGeom>
                <a:avLst/>
                <a:gdLst/>
                <a:ahLst/>
                <a:cxnLst>
                  <a:cxn ang="0">
                    <a:pos x="54" y="187"/>
                  </a:cxn>
                  <a:cxn ang="0">
                    <a:pos x="54" y="187"/>
                  </a:cxn>
                  <a:cxn ang="0">
                    <a:pos x="54" y="158"/>
                  </a:cxn>
                  <a:cxn ang="0">
                    <a:pos x="54" y="158"/>
                  </a:cxn>
                  <a:cxn ang="0">
                    <a:pos x="54" y="158"/>
                  </a:cxn>
                  <a:cxn ang="0">
                    <a:pos x="51" y="118"/>
                  </a:cxn>
                  <a:cxn ang="0">
                    <a:pos x="43" y="86"/>
                  </a:cxn>
                  <a:cxn ang="0">
                    <a:pos x="36" y="68"/>
                  </a:cxn>
                  <a:cxn ang="0">
                    <a:pos x="25" y="54"/>
                  </a:cxn>
                  <a:cxn ang="0">
                    <a:pos x="15" y="39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40" y="18"/>
                  </a:cxn>
                  <a:cxn ang="0">
                    <a:pos x="51" y="36"/>
                  </a:cxn>
                  <a:cxn ang="0">
                    <a:pos x="65" y="54"/>
                  </a:cxn>
                  <a:cxn ang="0">
                    <a:pos x="72" y="72"/>
                  </a:cxn>
                  <a:cxn ang="0">
                    <a:pos x="79" y="93"/>
                  </a:cxn>
                  <a:cxn ang="0">
                    <a:pos x="83" y="115"/>
                  </a:cxn>
                  <a:cxn ang="0">
                    <a:pos x="87" y="158"/>
                  </a:cxn>
                  <a:cxn ang="0">
                    <a:pos x="87" y="158"/>
                  </a:cxn>
                  <a:cxn ang="0">
                    <a:pos x="87" y="158"/>
                  </a:cxn>
                  <a:cxn ang="0">
                    <a:pos x="87" y="190"/>
                  </a:cxn>
                  <a:cxn ang="0">
                    <a:pos x="87" y="190"/>
                  </a:cxn>
                  <a:cxn ang="0">
                    <a:pos x="54" y="187"/>
                  </a:cxn>
                  <a:cxn ang="0">
                    <a:pos x="54" y="187"/>
                  </a:cxn>
                </a:cxnLst>
                <a:rect l="0" t="0" r="r" b="b"/>
                <a:pathLst>
                  <a:path w="87" h="190">
                    <a:moveTo>
                      <a:pt x="54" y="187"/>
                    </a:moveTo>
                    <a:lnTo>
                      <a:pt x="54" y="187"/>
                    </a:lnTo>
                    <a:lnTo>
                      <a:pt x="54" y="158"/>
                    </a:lnTo>
                    <a:lnTo>
                      <a:pt x="54" y="158"/>
                    </a:lnTo>
                    <a:lnTo>
                      <a:pt x="54" y="158"/>
                    </a:lnTo>
                    <a:lnTo>
                      <a:pt x="51" y="118"/>
                    </a:lnTo>
                    <a:lnTo>
                      <a:pt x="43" y="86"/>
                    </a:lnTo>
                    <a:lnTo>
                      <a:pt x="36" y="68"/>
                    </a:lnTo>
                    <a:lnTo>
                      <a:pt x="25" y="54"/>
                    </a:lnTo>
                    <a:lnTo>
                      <a:pt x="15" y="39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40" y="18"/>
                    </a:lnTo>
                    <a:lnTo>
                      <a:pt x="51" y="36"/>
                    </a:lnTo>
                    <a:lnTo>
                      <a:pt x="65" y="54"/>
                    </a:lnTo>
                    <a:lnTo>
                      <a:pt x="72" y="72"/>
                    </a:lnTo>
                    <a:lnTo>
                      <a:pt x="79" y="93"/>
                    </a:lnTo>
                    <a:lnTo>
                      <a:pt x="83" y="115"/>
                    </a:lnTo>
                    <a:lnTo>
                      <a:pt x="87" y="158"/>
                    </a:lnTo>
                    <a:lnTo>
                      <a:pt x="87" y="158"/>
                    </a:lnTo>
                    <a:lnTo>
                      <a:pt x="87" y="158"/>
                    </a:lnTo>
                    <a:lnTo>
                      <a:pt x="87" y="190"/>
                    </a:lnTo>
                    <a:lnTo>
                      <a:pt x="87" y="190"/>
                    </a:lnTo>
                    <a:lnTo>
                      <a:pt x="54" y="187"/>
                    </a:lnTo>
                    <a:lnTo>
                      <a:pt x="54" y="18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3" name="Freeform 27"/>
              <p:cNvSpPr>
                <a:spLocks/>
              </p:cNvSpPr>
              <p:nvPr/>
            </p:nvSpPr>
            <p:spPr bwMode="auto">
              <a:xfrm>
                <a:off x="3485" y="2655"/>
                <a:ext cx="58" cy="10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40" y="25"/>
                  </a:cxn>
                  <a:cxn ang="0">
                    <a:pos x="47" y="51"/>
                  </a:cxn>
                  <a:cxn ang="0">
                    <a:pos x="58" y="97"/>
                  </a:cxn>
                  <a:cxn ang="0">
                    <a:pos x="58" y="97"/>
                  </a:cxn>
                  <a:cxn ang="0">
                    <a:pos x="25" y="105"/>
                  </a:cxn>
                  <a:cxn ang="0">
                    <a:pos x="25" y="105"/>
                  </a:cxn>
                  <a:cxn ang="0">
                    <a:pos x="14" y="58"/>
                  </a:cxn>
                  <a:cxn ang="0">
                    <a:pos x="7" y="36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58" h="105">
                    <a:moveTo>
                      <a:pt x="0" y="15"/>
                    </a:moveTo>
                    <a:lnTo>
                      <a:pt x="29" y="0"/>
                    </a:lnTo>
                    <a:lnTo>
                      <a:pt x="29" y="0"/>
                    </a:lnTo>
                    <a:lnTo>
                      <a:pt x="40" y="25"/>
                    </a:lnTo>
                    <a:lnTo>
                      <a:pt x="47" y="51"/>
                    </a:lnTo>
                    <a:lnTo>
                      <a:pt x="58" y="97"/>
                    </a:lnTo>
                    <a:lnTo>
                      <a:pt x="58" y="97"/>
                    </a:lnTo>
                    <a:lnTo>
                      <a:pt x="25" y="105"/>
                    </a:lnTo>
                    <a:lnTo>
                      <a:pt x="25" y="105"/>
                    </a:lnTo>
                    <a:lnTo>
                      <a:pt x="14" y="58"/>
                    </a:lnTo>
                    <a:lnTo>
                      <a:pt x="7" y="36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4" name="Freeform 28"/>
              <p:cNvSpPr>
                <a:spLocks/>
              </p:cNvSpPr>
              <p:nvPr/>
            </p:nvSpPr>
            <p:spPr bwMode="auto">
              <a:xfrm>
                <a:off x="2064" y="2357"/>
                <a:ext cx="50" cy="93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0" y="61"/>
                  </a:cxn>
                  <a:cxn ang="0">
                    <a:pos x="0" y="43"/>
                  </a:cxn>
                  <a:cxn ang="0">
                    <a:pos x="7" y="25"/>
                  </a:cxn>
                  <a:cxn ang="0">
                    <a:pos x="22" y="1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50" y="28"/>
                  </a:cxn>
                  <a:cxn ang="0">
                    <a:pos x="50" y="28"/>
                  </a:cxn>
                  <a:cxn ang="0">
                    <a:pos x="43" y="36"/>
                  </a:cxn>
                  <a:cxn ang="0">
                    <a:pos x="36" y="43"/>
                  </a:cxn>
                  <a:cxn ang="0">
                    <a:pos x="32" y="54"/>
                  </a:cxn>
                  <a:cxn ang="0">
                    <a:pos x="32" y="61"/>
                  </a:cxn>
                  <a:cxn ang="0">
                    <a:pos x="32" y="61"/>
                  </a:cxn>
                  <a:cxn ang="0">
                    <a:pos x="32" y="61"/>
                  </a:cxn>
                  <a:cxn ang="0">
                    <a:pos x="32" y="72"/>
                  </a:cxn>
                  <a:cxn ang="0">
                    <a:pos x="36" y="79"/>
                  </a:cxn>
                  <a:cxn ang="0">
                    <a:pos x="36" y="79"/>
                  </a:cxn>
                  <a:cxn ang="0">
                    <a:pos x="36" y="79"/>
                  </a:cxn>
                  <a:cxn ang="0">
                    <a:pos x="7" y="93"/>
                  </a:cxn>
                  <a:cxn ang="0">
                    <a:pos x="7" y="93"/>
                  </a:cxn>
                  <a:cxn ang="0">
                    <a:pos x="0" y="79"/>
                  </a:cxn>
                  <a:cxn ang="0">
                    <a:pos x="0" y="61"/>
                  </a:cxn>
                  <a:cxn ang="0">
                    <a:pos x="0" y="61"/>
                  </a:cxn>
                </a:cxnLst>
                <a:rect l="0" t="0" r="r" b="b"/>
                <a:pathLst>
                  <a:path w="50" h="93">
                    <a:moveTo>
                      <a:pt x="0" y="61"/>
                    </a:moveTo>
                    <a:lnTo>
                      <a:pt x="0" y="61"/>
                    </a:lnTo>
                    <a:lnTo>
                      <a:pt x="0" y="43"/>
                    </a:lnTo>
                    <a:lnTo>
                      <a:pt x="7" y="25"/>
                    </a:lnTo>
                    <a:lnTo>
                      <a:pt x="22" y="1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50" y="28"/>
                    </a:lnTo>
                    <a:lnTo>
                      <a:pt x="50" y="28"/>
                    </a:lnTo>
                    <a:lnTo>
                      <a:pt x="43" y="36"/>
                    </a:lnTo>
                    <a:lnTo>
                      <a:pt x="36" y="43"/>
                    </a:lnTo>
                    <a:lnTo>
                      <a:pt x="32" y="54"/>
                    </a:lnTo>
                    <a:lnTo>
                      <a:pt x="32" y="61"/>
                    </a:lnTo>
                    <a:lnTo>
                      <a:pt x="32" y="61"/>
                    </a:lnTo>
                    <a:lnTo>
                      <a:pt x="32" y="61"/>
                    </a:lnTo>
                    <a:lnTo>
                      <a:pt x="32" y="72"/>
                    </a:lnTo>
                    <a:lnTo>
                      <a:pt x="36" y="79"/>
                    </a:lnTo>
                    <a:lnTo>
                      <a:pt x="36" y="79"/>
                    </a:lnTo>
                    <a:lnTo>
                      <a:pt x="36" y="79"/>
                    </a:lnTo>
                    <a:lnTo>
                      <a:pt x="7" y="93"/>
                    </a:lnTo>
                    <a:lnTo>
                      <a:pt x="7" y="93"/>
                    </a:lnTo>
                    <a:lnTo>
                      <a:pt x="0" y="79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5" name="Freeform 29"/>
              <p:cNvSpPr>
                <a:spLocks/>
              </p:cNvSpPr>
              <p:nvPr/>
            </p:nvSpPr>
            <p:spPr bwMode="auto">
              <a:xfrm>
                <a:off x="2158" y="2418"/>
                <a:ext cx="64" cy="79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0" y="72"/>
                  </a:cxn>
                  <a:cxn ang="0">
                    <a:pos x="7" y="50"/>
                  </a:cxn>
                  <a:cxn ang="0">
                    <a:pos x="18" y="32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64" y="21"/>
                  </a:cxn>
                  <a:cxn ang="0">
                    <a:pos x="64" y="21"/>
                  </a:cxn>
                  <a:cxn ang="0">
                    <a:pos x="43" y="50"/>
                  </a:cxn>
                  <a:cxn ang="0">
                    <a:pos x="36" y="64"/>
                  </a:cxn>
                  <a:cxn ang="0">
                    <a:pos x="32" y="79"/>
                  </a:cxn>
                  <a:cxn ang="0">
                    <a:pos x="32" y="79"/>
                  </a:cxn>
                  <a:cxn ang="0">
                    <a:pos x="0" y="72"/>
                  </a:cxn>
                  <a:cxn ang="0">
                    <a:pos x="0" y="72"/>
                  </a:cxn>
                </a:cxnLst>
                <a:rect l="0" t="0" r="r" b="b"/>
                <a:pathLst>
                  <a:path w="64" h="79">
                    <a:moveTo>
                      <a:pt x="0" y="72"/>
                    </a:moveTo>
                    <a:lnTo>
                      <a:pt x="0" y="72"/>
                    </a:lnTo>
                    <a:lnTo>
                      <a:pt x="7" y="50"/>
                    </a:lnTo>
                    <a:lnTo>
                      <a:pt x="18" y="3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64" y="21"/>
                    </a:lnTo>
                    <a:lnTo>
                      <a:pt x="64" y="21"/>
                    </a:lnTo>
                    <a:lnTo>
                      <a:pt x="43" y="50"/>
                    </a:lnTo>
                    <a:lnTo>
                      <a:pt x="36" y="64"/>
                    </a:lnTo>
                    <a:lnTo>
                      <a:pt x="32" y="79"/>
                    </a:lnTo>
                    <a:lnTo>
                      <a:pt x="32" y="79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6" name="Freeform 30"/>
              <p:cNvSpPr>
                <a:spLocks/>
              </p:cNvSpPr>
              <p:nvPr/>
            </p:nvSpPr>
            <p:spPr bwMode="auto">
              <a:xfrm>
                <a:off x="3553" y="2965"/>
                <a:ext cx="187" cy="97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0" y="79"/>
                  </a:cxn>
                  <a:cxn ang="0">
                    <a:pos x="15" y="64"/>
                  </a:cxn>
                  <a:cxn ang="0">
                    <a:pos x="15" y="64"/>
                  </a:cxn>
                  <a:cxn ang="0">
                    <a:pos x="22" y="50"/>
                  </a:cxn>
                  <a:cxn ang="0">
                    <a:pos x="33" y="39"/>
                  </a:cxn>
                  <a:cxn ang="0">
                    <a:pos x="33" y="39"/>
                  </a:cxn>
                  <a:cxn ang="0">
                    <a:pos x="58" y="25"/>
                  </a:cxn>
                  <a:cxn ang="0">
                    <a:pos x="58" y="25"/>
                  </a:cxn>
                  <a:cxn ang="0">
                    <a:pos x="65" y="21"/>
                  </a:cxn>
                  <a:cxn ang="0">
                    <a:pos x="72" y="25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6" y="36"/>
                  </a:cxn>
                  <a:cxn ang="0">
                    <a:pos x="76" y="39"/>
                  </a:cxn>
                  <a:cxn ang="0">
                    <a:pos x="79" y="39"/>
                  </a:cxn>
                  <a:cxn ang="0">
                    <a:pos x="79" y="39"/>
                  </a:cxn>
                  <a:cxn ang="0">
                    <a:pos x="87" y="39"/>
                  </a:cxn>
                  <a:cxn ang="0">
                    <a:pos x="94" y="36"/>
                  </a:cxn>
                  <a:cxn ang="0">
                    <a:pos x="105" y="25"/>
                  </a:cxn>
                  <a:cxn ang="0">
                    <a:pos x="105" y="25"/>
                  </a:cxn>
                  <a:cxn ang="0">
                    <a:pos x="108" y="18"/>
                  </a:cxn>
                  <a:cxn ang="0">
                    <a:pos x="115" y="7"/>
                  </a:cxn>
                  <a:cxn ang="0">
                    <a:pos x="115" y="7"/>
                  </a:cxn>
                  <a:cxn ang="0">
                    <a:pos x="126" y="3"/>
                  </a:cxn>
                  <a:cxn ang="0">
                    <a:pos x="137" y="0"/>
                  </a:cxn>
                  <a:cxn ang="0">
                    <a:pos x="137" y="0"/>
                  </a:cxn>
                  <a:cxn ang="0">
                    <a:pos x="148" y="3"/>
                  </a:cxn>
                  <a:cxn ang="0">
                    <a:pos x="155" y="7"/>
                  </a:cxn>
                  <a:cxn ang="0">
                    <a:pos x="173" y="21"/>
                  </a:cxn>
                  <a:cxn ang="0">
                    <a:pos x="173" y="21"/>
                  </a:cxn>
                  <a:cxn ang="0">
                    <a:pos x="180" y="32"/>
                  </a:cxn>
                  <a:cxn ang="0">
                    <a:pos x="184" y="39"/>
                  </a:cxn>
                  <a:cxn ang="0">
                    <a:pos x="187" y="50"/>
                  </a:cxn>
                  <a:cxn ang="0">
                    <a:pos x="187" y="50"/>
                  </a:cxn>
                  <a:cxn ang="0">
                    <a:pos x="184" y="61"/>
                  </a:cxn>
                  <a:cxn ang="0">
                    <a:pos x="173" y="68"/>
                  </a:cxn>
                  <a:cxn ang="0">
                    <a:pos x="155" y="79"/>
                  </a:cxn>
                  <a:cxn ang="0">
                    <a:pos x="155" y="79"/>
                  </a:cxn>
                  <a:cxn ang="0">
                    <a:pos x="141" y="82"/>
                  </a:cxn>
                  <a:cxn ang="0">
                    <a:pos x="126" y="82"/>
                  </a:cxn>
                  <a:cxn ang="0">
                    <a:pos x="101" y="86"/>
                  </a:cxn>
                  <a:cxn ang="0">
                    <a:pos x="101" y="86"/>
                  </a:cxn>
                  <a:cxn ang="0">
                    <a:pos x="72" y="93"/>
                  </a:cxn>
                  <a:cxn ang="0">
                    <a:pos x="44" y="97"/>
                  </a:cxn>
                  <a:cxn ang="0">
                    <a:pos x="44" y="97"/>
                  </a:cxn>
                  <a:cxn ang="0">
                    <a:pos x="36" y="97"/>
                  </a:cxn>
                  <a:cxn ang="0">
                    <a:pos x="29" y="97"/>
                  </a:cxn>
                  <a:cxn ang="0">
                    <a:pos x="29" y="97"/>
                  </a:cxn>
                  <a:cxn ang="0">
                    <a:pos x="26" y="90"/>
                  </a:cxn>
                  <a:cxn ang="0">
                    <a:pos x="22" y="86"/>
                  </a:cxn>
                  <a:cxn ang="0">
                    <a:pos x="22" y="86"/>
                  </a:cxn>
                  <a:cxn ang="0">
                    <a:pos x="11" y="86"/>
                  </a:cxn>
                  <a:cxn ang="0">
                    <a:pos x="4" y="82"/>
                  </a:cxn>
                  <a:cxn ang="0">
                    <a:pos x="4" y="82"/>
                  </a:cxn>
                  <a:cxn ang="0">
                    <a:pos x="4" y="82"/>
                  </a:cxn>
                  <a:cxn ang="0">
                    <a:pos x="0" y="79"/>
                  </a:cxn>
                </a:cxnLst>
                <a:rect l="0" t="0" r="r" b="b"/>
                <a:pathLst>
                  <a:path w="187" h="97">
                    <a:moveTo>
                      <a:pt x="0" y="79"/>
                    </a:moveTo>
                    <a:lnTo>
                      <a:pt x="0" y="79"/>
                    </a:lnTo>
                    <a:lnTo>
                      <a:pt x="15" y="64"/>
                    </a:lnTo>
                    <a:lnTo>
                      <a:pt x="15" y="64"/>
                    </a:lnTo>
                    <a:lnTo>
                      <a:pt x="22" y="50"/>
                    </a:lnTo>
                    <a:lnTo>
                      <a:pt x="33" y="39"/>
                    </a:lnTo>
                    <a:lnTo>
                      <a:pt x="33" y="39"/>
                    </a:lnTo>
                    <a:lnTo>
                      <a:pt x="58" y="25"/>
                    </a:lnTo>
                    <a:lnTo>
                      <a:pt x="58" y="25"/>
                    </a:lnTo>
                    <a:lnTo>
                      <a:pt x="65" y="21"/>
                    </a:lnTo>
                    <a:lnTo>
                      <a:pt x="72" y="25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36"/>
                    </a:lnTo>
                    <a:lnTo>
                      <a:pt x="76" y="39"/>
                    </a:lnTo>
                    <a:lnTo>
                      <a:pt x="79" y="39"/>
                    </a:lnTo>
                    <a:lnTo>
                      <a:pt x="79" y="39"/>
                    </a:lnTo>
                    <a:lnTo>
                      <a:pt x="87" y="39"/>
                    </a:lnTo>
                    <a:lnTo>
                      <a:pt x="94" y="36"/>
                    </a:lnTo>
                    <a:lnTo>
                      <a:pt x="105" y="25"/>
                    </a:lnTo>
                    <a:lnTo>
                      <a:pt x="105" y="25"/>
                    </a:lnTo>
                    <a:lnTo>
                      <a:pt x="108" y="18"/>
                    </a:lnTo>
                    <a:lnTo>
                      <a:pt x="115" y="7"/>
                    </a:lnTo>
                    <a:lnTo>
                      <a:pt x="115" y="7"/>
                    </a:lnTo>
                    <a:lnTo>
                      <a:pt x="126" y="3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48" y="3"/>
                    </a:lnTo>
                    <a:lnTo>
                      <a:pt x="155" y="7"/>
                    </a:lnTo>
                    <a:lnTo>
                      <a:pt x="173" y="21"/>
                    </a:lnTo>
                    <a:lnTo>
                      <a:pt x="173" y="21"/>
                    </a:lnTo>
                    <a:lnTo>
                      <a:pt x="180" y="32"/>
                    </a:lnTo>
                    <a:lnTo>
                      <a:pt x="184" y="39"/>
                    </a:lnTo>
                    <a:lnTo>
                      <a:pt x="187" y="50"/>
                    </a:lnTo>
                    <a:lnTo>
                      <a:pt x="187" y="50"/>
                    </a:lnTo>
                    <a:lnTo>
                      <a:pt x="184" y="61"/>
                    </a:lnTo>
                    <a:lnTo>
                      <a:pt x="173" y="68"/>
                    </a:lnTo>
                    <a:lnTo>
                      <a:pt x="155" y="79"/>
                    </a:lnTo>
                    <a:lnTo>
                      <a:pt x="155" y="79"/>
                    </a:lnTo>
                    <a:lnTo>
                      <a:pt x="141" y="82"/>
                    </a:lnTo>
                    <a:lnTo>
                      <a:pt x="126" y="82"/>
                    </a:lnTo>
                    <a:lnTo>
                      <a:pt x="101" y="86"/>
                    </a:lnTo>
                    <a:lnTo>
                      <a:pt x="101" y="86"/>
                    </a:lnTo>
                    <a:lnTo>
                      <a:pt x="72" y="93"/>
                    </a:lnTo>
                    <a:lnTo>
                      <a:pt x="44" y="97"/>
                    </a:lnTo>
                    <a:lnTo>
                      <a:pt x="44" y="97"/>
                    </a:lnTo>
                    <a:lnTo>
                      <a:pt x="36" y="97"/>
                    </a:lnTo>
                    <a:lnTo>
                      <a:pt x="29" y="97"/>
                    </a:lnTo>
                    <a:lnTo>
                      <a:pt x="29" y="97"/>
                    </a:lnTo>
                    <a:lnTo>
                      <a:pt x="26" y="90"/>
                    </a:lnTo>
                    <a:lnTo>
                      <a:pt x="22" y="86"/>
                    </a:lnTo>
                    <a:lnTo>
                      <a:pt x="22" y="86"/>
                    </a:lnTo>
                    <a:lnTo>
                      <a:pt x="11" y="86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4" y="82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7" name="Freeform 31"/>
              <p:cNvSpPr>
                <a:spLocks/>
              </p:cNvSpPr>
              <p:nvPr/>
            </p:nvSpPr>
            <p:spPr bwMode="auto">
              <a:xfrm>
                <a:off x="2089" y="2565"/>
                <a:ext cx="137" cy="144"/>
              </a:xfrm>
              <a:custGeom>
                <a:avLst/>
                <a:gdLst/>
                <a:ahLst/>
                <a:cxnLst>
                  <a:cxn ang="0">
                    <a:pos x="137" y="144"/>
                  </a:cxn>
                  <a:cxn ang="0">
                    <a:pos x="137" y="144"/>
                  </a:cxn>
                  <a:cxn ang="0">
                    <a:pos x="137" y="119"/>
                  </a:cxn>
                  <a:cxn ang="0">
                    <a:pos x="133" y="90"/>
                  </a:cxn>
                  <a:cxn ang="0">
                    <a:pos x="130" y="76"/>
                  </a:cxn>
                  <a:cxn ang="0">
                    <a:pos x="122" y="65"/>
                  </a:cxn>
                  <a:cxn ang="0">
                    <a:pos x="115" y="54"/>
                  </a:cxn>
                  <a:cxn ang="0">
                    <a:pos x="108" y="51"/>
                  </a:cxn>
                  <a:cxn ang="0">
                    <a:pos x="108" y="51"/>
                  </a:cxn>
                  <a:cxn ang="0">
                    <a:pos x="105" y="72"/>
                  </a:cxn>
                  <a:cxn ang="0">
                    <a:pos x="105" y="83"/>
                  </a:cxn>
                  <a:cxn ang="0">
                    <a:pos x="97" y="90"/>
                  </a:cxn>
                  <a:cxn ang="0">
                    <a:pos x="97" y="90"/>
                  </a:cxn>
                  <a:cxn ang="0">
                    <a:pos x="90" y="90"/>
                  </a:cxn>
                  <a:cxn ang="0">
                    <a:pos x="87" y="90"/>
                  </a:cxn>
                  <a:cxn ang="0">
                    <a:pos x="79" y="79"/>
                  </a:cxn>
                  <a:cxn ang="0">
                    <a:pos x="79" y="69"/>
                  </a:cxn>
                  <a:cxn ang="0">
                    <a:pos x="76" y="58"/>
                  </a:cxn>
                  <a:cxn ang="0">
                    <a:pos x="76" y="58"/>
                  </a:cxn>
                  <a:cxn ang="0">
                    <a:pos x="76" y="36"/>
                  </a:cxn>
                  <a:cxn ang="0">
                    <a:pos x="76" y="18"/>
                  </a:cxn>
                  <a:cxn ang="0">
                    <a:pos x="72" y="11"/>
                  </a:cxn>
                  <a:cxn ang="0">
                    <a:pos x="69" y="7"/>
                  </a:cxn>
                  <a:cxn ang="0">
                    <a:pos x="58" y="4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3" y="4"/>
                  </a:cxn>
                  <a:cxn ang="0">
                    <a:pos x="18" y="11"/>
                  </a:cxn>
                  <a:cxn ang="0">
                    <a:pos x="11" y="22"/>
                  </a:cxn>
                  <a:cxn ang="0">
                    <a:pos x="4" y="33"/>
                  </a:cxn>
                  <a:cxn ang="0">
                    <a:pos x="0" y="47"/>
                  </a:cxn>
                  <a:cxn ang="0">
                    <a:pos x="0" y="61"/>
                  </a:cxn>
                  <a:cxn ang="0">
                    <a:pos x="7" y="76"/>
                  </a:cxn>
                  <a:cxn ang="0">
                    <a:pos x="18" y="87"/>
                  </a:cxn>
                  <a:cxn ang="0">
                    <a:pos x="18" y="87"/>
                  </a:cxn>
                  <a:cxn ang="0">
                    <a:pos x="47" y="119"/>
                  </a:cxn>
                  <a:cxn ang="0">
                    <a:pos x="65" y="133"/>
                  </a:cxn>
                  <a:cxn ang="0">
                    <a:pos x="83" y="144"/>
                  </a:cxn>
                  <a:cxn ang="0">
                    <a:pos x="83" y="144"/>
                  </a:cxn>
                  <a:cxn ang="0">
                    <a:pos x="94" y="144"/>
                  </a:cxn>
                  <a:cxn ang="0">
                    <a:pos x="101" y="144"/>
                  </a:cxn>
                  <a:cxn ang="0">
                    <a:pos x="108" y="141"/>
                  </a:cxn>
                  <a:cxn ang="0">
                    <a:pos x="119" y="137"/>
                  </a:cxn>
                  <a:cxn ang="0">
                    <a:pos x="137" y="144"/>
                  </a:cxn>
                </a:cxnLst>
                <a:rect l="0" t="0" r="r" b="b"/>
                <a:pathLst>
                  <a:path w="137" h="144">
                    <a:moveTo>
                      <a:pt x="137" y="144"/>
                    </a:moveTo>
                    <a:lnTo>
                      <a:pt x="137" y="144"/>
                    </a:lnTo>
                    <a:lnTo>
                      <a:pt x="137" y="119"/>
                    </a:lnTo>
                    <a:lnTo>
                      <a:pt x="133" y="90"/>
                    </a:lnTo>
                    <a:lnTo>
                      <a:pt x="130" y="76"/>
                    </a:lnTo>
                    <a:lnTo>
                      <a:pt x="122" y="65"/>
                    </a:lnTo>
                    <a:lnTo>
                      <a:pt x="115" y="54"/>
                    </a:lnTo>
                    <a:lnTo>
                      <a:pt x="108" y="51"/>
                    </a:lnTo>
                    <a:lnTo>
                      <a:pt x="108" y="51"/>
                    </a:lnTo>
                    <a:lnTo>
                      <a:pt x="105" y="72"/>
                    </a:lnTo>
                    <a:lnTo>
                      <a:pt x="105" y="83"/>
                    </a:lnTo>
                    <a:lnTo>
                      <a:pt x="97" y="90"/>
                    </a:lnTo>
                    <a:lnTo>
                      <a:pt x="97" y="90"/>
                    </a:lnTo>
                    <a:lnTo>
                      <a:pt x="90" y="90"/>
                    </a:lnTo>
                    <a:lnTo>
                      <a:pt x="87" y="90"/>
                    </a:lnTo>
                    <a:lnTo>
                      <a:pt x="79" y="79"/>
                    </a:lnTo>
                    <a:lnTo>
                      <a:pt x="79" y="69"/>
                    </a:lnTo>
                    <a:lnTo>
                      <a:pt x="76" y="58"/>
                    </a:lnTo>
                    <a:lnTo>
                      <a:pt x="76" y="58"/>
                    </a:lnTo>
                    <a:lnTo>
                      <a:pt x="76" y="36"/>
                    </a:lnTo>
                    <a:lnTo>
                      <a:pt x="76" y="18"/>
                    </a:lnTo>
                    <a:lnTo>
                      <a:pt x="72" y="11"/>
                    </a:lnTo>
                    <a:lnTo>
                      <a:pt x="69" y="7"/>
                    </a:lnTo>
                    <a:lnTo>
                      <a:pt x="58" y="4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3" y="4"/>
                    </a:lnTo>
                    <a:lnTo>
                      <a:pt x="18" y="11"/>
                    </a:lnTo>
                    <a:lnTo>
                      <a:pt x="11" y="22"/>
                    </a:lnTo>
                    <a:lnTo>
                      <a:pt x="4" y="33"/>
                    </a:lnTo>
                    <a:lnTo>
                      <a:pt x="0" y="47"/>
                    </a:lnTo>
                    <a:lnTo>
                      <a:pt x="0" y="61"/>
                    </a:lnTo>
                    <a:lnTo>
                      <a:pt x="7" y="76"/>
                    </a:lnTo>
                    <a:lnTo>
                      <a:pt x="18" y="87"/>
                    </a:lnTo>
                    <a:lnTo>
                      <a:pt x="18" y="87"/>
                    </a:lnTo>
                    <a:lnTo>
                      <a:pt x="47" y="119"/>
                    </a:lnTo>
                    <a:lnTo>
                      <a:pt x="65" y="133"/>
                    </a:lnTo>
                    <a:lnTo>
                      <a:pt x="83" y="144"/>
                    </a:lnTo>
                    <a:lnTo>
                      <a:pt x="83" y="144"/>
                    </a:lnTo>
                    <a:lnTo>
                      <a:pt x="94" y="144"/>
                    </a:lnTo>
                    <a:lnTo>
                      <a:pt x="101" y="144"/>
                    </a:lnTo>
                    <a:lnTo>
                      <a:pt x="108" y="141"/>
                    </a:lnTo>
                    <a:lnTo>
                      <a:pt x="119" y="137"/>
                    </a:lnTo>
                    <a:lnTo>
                      <a:pt x="137" y="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08" name="Freeform 32"/>
              <p:cNvSpPr>
                <a:spLocks/>
              </p:cNvSpPr>
              <p:nvPr/>
            </p:nvSpPr>
            <p:spPr bwMode="auto">
              <a:xfrm>
                <a:off x="2564" y="2900"/>
                <a:ext cx="291" cy="158"/>
              </a:xfrm>
              <a:custGeom>
                <a:avLst/>
                <a:gdLst/>
                <a:ahLst/>
                <a:cxnLst>
                  <a:cxn ang="0">
                    <a:pos x="14" y="29"/>
                  </a:cxn>
                  <a:cxn ang="0">
                    <a:pos x="14" y="29"/>
                  </a:cxn>
                  <a:cxn ang="0">
                    <a:pos x="4" y="32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4" y="50"/>
                  </a:cxn>
                  <a:cxn ang="0">
                    <a:pos x="14" y="57"/>
                  </a:cxn>
                  <a:cxn ang="0">
                    <a:pos x="36" y="65"/>
                  </a:cxn>
                  <a:cxn ang="0">
                    <a:pos x="90" y="72"/>
                  </a:cxn>
                  <a:cxn ang="0">
                    <a:pos x="130" y="79"/>
                  </a:cxn>
                  <a:cxn ang="0">
                    <a:pos x="130" y="79"/>
                  </a:cxn>
                  <a:cxn ang="0">
                    <a:pos x="144" y="86"/>
                  </a:cxn>
                  <a:cxn ang="0">
                    <a:pos x="158" y="97"/>
                  </a:cxn>
                  <a:cxn ang="0">
                    <a:pos x="191" y="126"/>
                  </a:cxn>
                  <a:cxn ang="0">
                    <a:pos x="223" y="147"/>
                  </a:cxn>
                  <a:cxn ang="0">
                    <a:pos x="237" y="155"/>
                  </a:cxn>
                  <a:cxn ang="0">
                    <a:pos x="252" y="158"/>
                  </a:cxn>
                  <a:cxn ang="0">
                    <a:pos x="252" y="158"/>
                  </a:cxn>
                  <a:cxn ang="0">
                    <a:pos x="273" y="151"/>
                  </a:cxn>
                  <a:cxn ang="0">
                    <a:pos x="288" y="144"/>
                  </a:cxn>
                  <a:cxn ang="0">
                    <a:pos x="291" y="133"/>
                  </a:cxn>
                  <a:cxn ang="0">
                    <a:pos x="288" y="119"/>
                  </a:cxn>
                  <a:cxn ang="0">
                    <a:pos x="281" y="108"/>
                  </a:cxn>
                  <a:cxn ang="0">
                    <a:pos x="273" y="93"/>
                  </a:cxn>
                  <a:cxn ang="0">
                    <a:pos x="252" y="72"/>
                  </a:cxn>
                  <a:cxn ang="0">
                    <a:pos x="252" y="72"/>
                  </a:cxn>
                  <a:cxn ang="0">
                    <a:pos x="234" y="54"/>
                  </a:cxn>
                  <a:cxn ang="0">
                    <a:pos x="212" y="36"/>
                  </a:cxn>
                  <a:cxn ang="0">
                    <a:pos x="184" y="18"/>
                  </a:cxn>
                  <a:cxn ang="0">
                    <a:pos x="148" y="3"/>
                  </a:cxn>
                  <a:cxn ang="0">
                    <a:pos x="126" y="0"/>
                  </a:cxn>
                  <a:cxn ang="0">
                    <a:pos x="104" y="0"/>
                  </a:cxn>
                  <a:cxn ang="0">
                    <a:pos x="83" y="0"/>
                  </a:cxn>
                  <a:cxn ang="0">
                    <a:pos x="61" y="7"/>
                  </a:cxn>
                  <a:cxn ang="0">
                    <a:pos x="40" y="14"/>
                  </a:cxn>
                  <a:cxn ang="0">
                    <a:pos x="14" y="29"/>
                  </a:cxn>
                  <a:cxn ang="0">
                    <a:pos x="14" y="29"/>
                  </a:cxn>
                </a:cxnLst>
                <a:rect l="0" t="0" r="r" b="b"/>
                <a:pathLst>
                  <a:path w="291" h="158">
                    <a:moveTo>
                      <a:pt x="14" y="29"/>
                    </a:moveTo>
                    <a:lnTo>
                      <a:pt x="14" y="29"/>
                    </a:lnTo>
                    <a:lnTo>
                      <a:pt x="4" y="32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4" y="50"/>
                    </a:lnTo>
                    <a:lnTo>
                      <a:pt x="14" y="57"/>
                    </a:lnTo>
                    <a:lnTo>
                      <a:pt x="36" y="65"/>
                    </a:lnTo>
                    <a:lnTo>
                      <a:pt x="90" y="72"/>
                    </a:lnTo>
                    <a:lnTo>
                      <a:pt x="130" y="79"/>
                    </a:lnTo>
                    <a:lnTo>
                      <a:pt x="130" y="79"/>
                    </a:lnTo>
                    <a:lnTo>
                      <a:pt x="144" y="86"/>
                    </a:lnTo>
                    <a:lnTo>
                      <a:pt x="158" y="97"/>
                    </a:lnTo>
                    <a:lnTo>
                      <a:pt x="191" y="126"/>
                    </a:lnTo>
                    <a:lnTo>
                      <a:pt x="223" y="147"/>
                    </a:lnTo>
                    <a:lnTo>
                      <a:pt x="237" y="155"/>
                    </a:lnTo>
                    <a:lnTo>
                      <a:pt x="252" y="158"/>
                    </a:lnTo>
                    <a:lnTo>
                      <a:pt x="252" y="158"/>
                    </a:lnTo>
                    <a:lnTo>
                      <a:pt x="273" y="151"/>
                    </a:lnTo>
                    <a:lnTo>
                      <a:pt x="288" y="144"/>
                    </a:lnTo>
                    <a:lnTo>
                      <a:pt x="291" y="133"/>
                    </a:lnTo>
                    <a:lnTo>
                      <a:pt x="288" y="119"/>
                    </a:lnTo>
                    <a:lnTo>
                      <a:pt x="281" y="108"/>
                    </a:lnTo>
                    <a:lnTo>
                      <a:pt x="273" y="93"/>
                    </a:lnTo>
                    <a:lnTo>
                      <a:pt x="252" y="72"/>
                    </a:lnTo>
                    <a:lnTo>
                      <a:pt x="252" y="72"/>
                    </a:lnTo>
                    <a:lnTo>
                      <a:pt x="234" y="54"/>
                    </a:lnTo>
                    <a:lnTo>
                      <a:pt x="212" y="36"/>
                    </a:lnTo>
                    <a:lnTo>
                      <a:pt x="184" y="18"/>
                    </a:lnTo>
                    <a:lnTo>
                      <a:pt x="148" y="3"/>
                    </a:lnTo>
                    <a:lnTo>
                      <a:pt x="126" y="0"/>
                    </a:lnTo>
                    <a:lnTo>
                      <a:pt x="104" y="0"/>
                    </a:lnTo>
                    <a:lnTo>
                      <a:pt x="83" y="0"/>
                    </a:lnTo>
                    <a:lnTo>
                      <a:pt x="61" y="7"/>
                    </a:lnTo>
                    <a:lnTo>
                      <a:pt x="40" y="14"/>
                    </a:lnTo>
                    <a:lnTo>
                      <a:pt x="14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58"/>
            <p:cNvGrpSpPr/>
            <p:nvPr/>
          </p:nvGrpSpPr>
          <p:grpSpPr>
            <a:xfrm>
              <a:off x="3327991" y="2450034"/>
              <a:ext cx="801823" cy="1588566"/>
              <a:chOff x="813391" y="2057400"/>
              <a:chExt cx="801823" cy="103602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143000" y="2057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cxnSp>
            <p:nvCxnSpPr>
              <p:cNvPr id="51" name="Straight Arrow Connector 6"/>
              <p:cNvCxnSpPr/>
              <p:nvPr/>
            </p:nvCxnSpPr>
            <p:spPr>
              <a:xfrm rot="5400000">
                <a:off x="996969" y="2686086"/>
                <a:ext cx="761207" cy="79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813391" y="229766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Rd(a)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13391" y="25146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Rd(b)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13391" y="2754868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Wr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(a)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59"/>
            <p:cNvGrpSpPr/>
            <p:nvPr/>
          </p:nvGrpSpPr>
          <p:grpSpPr>
            <a:xfrm>
              <a:off x="4312437" y="2286000"/>
              <a:ext cx="801823" cy="1688689"/>
              <a:chOff x="2015584" y="2057400"/>
              <a:chExt cx="801823" cy="110055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2362200" y="2057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rot="5400000">
                <a:off x="2204223" y="2685912"/>
                <a:ext cx="761206" cy="79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2015584" y="23622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Rd(a)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015584" y="25908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Wr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(c)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15584" y="28194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Rd(a)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60"/>
            <p:cNvGrpSpPr/>
            <p:nvPr/>
          </p:nvGrpSpPr>
          <p:grpSpPr>
            <a:xfrm>
              <a:off x="5141777" y="2649153"/>
              <a:ext cx="801823" cy="1541847"/>
              <a:chOff x="2006724" y="2057400"/>
              <a:chExt cx="801823" cy="110055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351347" y="2057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3</a:t>
                </a:r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rot="5400000">
                <a:off x="2204223" y="2709559"/>
                <a:ext cx="761206" cy="79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006724" y="23622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Rd(x)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006724" y="281940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Rd(a)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9" name="Rectangle 58"/>
          <p:cNvSpPr/>
          <p:nvPr/>
        </p:nvSpPr>
        <p:spPr>
          <a:xfrm>
            <a:off x="0" y="1752600"/>
            <a:ext cx="3352800" cy="47244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3200400" y="1600200"/>
            <a:ext cx="5943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Conflicts</a:t>
            </a:r>
          </a:p>
          <a:p>
            <a:pPr lvl="1"/>
            <a:r>
              <a:rPr lang="en-US" dirty="0" smtClean="0"/>
              <a:t>address accesses are dependent</a:t>
            </a:r>
          </a:p>
          <a:p>
            <a:pPr lvl="1"/>
            <a:r>
              <a:rPr lang="en-US" dirty="0" smtClean="0"/>
              <a:t>independence -&gt; </a:t>
            </a:r>
            <a:r>
              <a:rPr lang="en-US" dirty="0" smtClean="0">
                <a:solidFill>
                  <a:srgbClr val="7030A0"/>
                </a:solidFill>
              </a:rPr>
              <a:t>parallelism!</a:t>
            </a:r>
          </a:p>
          <a:p>
            <a:pPr lvl="1"/>
            <a:r>
              <a:rPr lang="en-US" dirty="0" smtClean="0"/>
              <a:t>address conflicts -&gt; </a:t>
            </a:r>
            <a:r>
              <a:rPr lang="en-US" dirty="0" smtClean="0">
                <a:solidFill>
                  <a:srgbClr val="C00000"/>
                </a:solidFill>
              </a:rPr>
              <a:t>no parallelism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Conflict Detection requires </a:t>
            </a:r>
          </a:p>
          <a:p>
            <a:pPr lvl="1"/>
            <a:r>
              <a:rPr lang="en-US" dirty="0" smtClean="0"/>
              <a:t>read and write set comparison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6"/>
          <p:cNvSpPr txBox="1">
            <a:spLocks/>
          </p:cNvSpPr>
          <p:nvPr/>
        </p:nvSpPr>
        <p:spPr>
          <a:xfrm>
            <a:off x="0" y="5334000"/>
            <a:ext cx="9144000" cy="533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Test address-sets for null-intersections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Detect conflicts at the end of a transaction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Lazy Conflict Detection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751048" y="3657600"/>
            <a:ext cx="2928028" cy="1077218"/>
            <a:chOff x="2751048" y="3657600"/>
            <a:chExt cx="2928028" cy="107721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751048" y="4227541"/>
              <a:ext cx="2928028" cy="87786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00402" y="3657600"/>
              <a:ext cx="190499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cs typeface="Courier New" pitchFamily="49" charset="0"/>
                </a:rPr>
                <a:t>R</a:t>
              </a:r>
              <a:r>
                <a:rPr lang="en-US" sz="3200" b="1" i="1" baseline="-25000" dirty="0" smtClean="0">
                  <a:cs typeface="Courier New" pitchFamily="49" charset="0"/>
                </a:rPr>
                <a:t>1</a:t>
              </a:r>
              <a:r>
                <a:rPr lang="en-US" sz="3200" b="1" dirty="0" smtClean="0">
                  <a:cs typeface="Courier New" pitchFamily="49" charset="0"/>
                </a:rPr>
                <a:t>={</a:t>
              </a:r>
              <a:r>
                <a:rPr lang="en-US" sz="3200" b="1" dirty="0" err="1" smtClean="0">
                  <a:cs typeface="Courier New" pitchFamily="49" charset="0"/>
                </a:rPr>
                <a:t>a,c</a:t>
              </a:r>
              <a:r>
                <a:rPr lang="en-US" sz="3200" b="1" dirty="0" smtClean="0">
                  <a:cs typeface="Courier New" pitchFamily="49" charset="0"/>
                </a:rPr>
                <a:t>}</a:t>
              </a:r>
              <a:br>
                <a:rPr lang="en-US" sz="3200" b="1" dirty="0" smtClean="0">
                  <a:cs typeface="Courier New" pitchFamily="49" charset="0"/>
                </a:rPr>
              </a:br>
              <a:r>
                <a:rPr lang="en-US" sz="3200" b="1" i="1" dirty="0" smtClean="0">
                  <a:cs typeface="Courier New" pitchFamily="49" charset="0"/>
                </a:rPr>
                <a:t>W</a:t>
              </a:r>
              <a:r>
                <a:rPr lang="en-US" sz="3200" b="1" i="1" baseline="-25000" dirty="0" smtClean="0">
                  <a:cs typeface="Courier New" pitchFamily="49" charset="0"/>
                </a:rPr>
                <a:t>1</a:t>
              </a:r>
              <a:r>
                <a:rPr lang="en-US" sz="3200" b="1" dirty="0" smtClean="0">
                  <a:cs typeface="Courier New" pitchFamily="49" charset="0"/>
                </a:rPr>
                <a:t>={b}</a:t>
              </a:r>
              <a:endParaRPr lang="en-US" sz="3200" b="1" dirty="0"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0200" y="2433935"/>
            <a:ext cx="5486397" cy="2442865"/>
            <a:chOff x="1600200" y="2433935"/>
            <a:chExt cx="5486397" cy="2442865"/>
          </a:xfrm>
        </p:grpSpPr>
        <p:sp>
          <p:nvSpPr>
            <p:cNvPr id="34" name="TextBox 33"/>
            <p:cNvSpPr txBox="1"/>
            <p:nvPr/>
          </p:nvSpPr>
          <p:spPr>
            <a:xfrm>
              <a:off x="2303657" y="2433935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80260" y="2438402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2</a:t>
              </a:r>
              <a:endParaRPr lang="en-US" sz="2400" dirty="0"/>
            </a:p>
          </p:txBody>
        </p:sp>
        <p:cxnSp>
          <p:nvCxnSpPr>
            <p:cNvPr id="37" name="Straight Arrow Connector 6"/>
            <p:cNvCxnSpPr/>
            <p:nvPr/>
          </p:nvCxnSpPr>
          <p:spPr>
            <a:xfrm rot="5400000">
              <a:off x="1921163" y="3613626"/>
              <a:ext cx="1402221" cy="118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829448" y="3886158"/>
              <a:ext cx="1965157" cy="16127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604676" y="3286581"/>
              <a:ext cx="110799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Wr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(b)-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87826" y="3068054"/>
              <a:ext cx="1298769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-Rd(a)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00200" y="2927654"/>
              <a:ext cx="110799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Rd(a)-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16328" y="3691674"/>
              <a:ext cx="110799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Rd(c)-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87828" y="3567349"/>
              <a:ext cx="1298769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-Rd(b)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5943600" y="4210050"/>
          <a:ext cx="2511425" cy="666750"/>
        </p:xfrm>
        <a:graphic>
          <a:graphicData uri="http://schemas.openxmlformats.org/presentationml/2006/ole">
            <p:oleObj spid="_x0000_s29701" name="Equation" r:id="rId4" imgW="811943" imgH="215931" progId="Equation.3">
              <p:embed/>
            </p:oleObj>
          </a:graphicData>
        </a:graphic>
      </p:graphicFrame>
      <p:sp>
        <p:nvSpPr>
          <p:cNvPr id="21" name="Rectangle 20"/>
          <p:cNvSpPr/>
          <p:nvPr/>
        </p:nvSpPr>
        <p:spPr>
          <a:xfrm>
            <a:off x="6487886" y="4223658"/>
            <a:ext cx="4572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27914" y="5780314"/>
            <a:ext cx="22098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Bloom Filters (BF)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Mark Jeffrey, Improving Bloom Filter Configuration for Lazy 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13645</TotalTime>
  <Words>1407</Words>
  <Application>Microsoft Office PowerPoint</Application>
  <PresentationFormat>On-screen Show (4:3)</PresentationFormat>
  <Paragraphs>444</Paragraphs>
  <Slides>35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Improving Bloom Filter Configuration  for Lazy Transactional Memory</vt:lpstr>
      <vt:lpstr>Parallel Programming is Hard</vt:lpstr>
      <vt:lpstr>Bloom Filter</vt:lpstr>
      <vt:lpstr>Bloom Filters in Concurrency Tools</vt:lpstr>
      <vt:lpstr>Tracking Address-Set Conflicts</vt:lpstr>
      <vt:lpstr>Address-Sets</vt:lpstr>
      <vt:lpstr>Burden: Address-Set Conflicts</vt:lpstr>
      <vt:lpstr>Lazy Conflict Detection</vt:lpstr>
      <vt:lpstr>Bloom Filters (BF)</vt:lpstr>
      <vt:lpstr>Bloom Filter Background</vt:lpstr>
      <vt:lpstr>Bloom Filter Background</vt:lpstr>
      <vt:lpstr>Bloom Filter False Positives (FPs)</vt:lpstr>
      <vt:lpstr>Partitioned Bloom Filter</vt:lpstr>
      <vt:lpstr>Partitioned Bloom Filter</vt:lpstr>
      <vt:lpstr>Unconventional Bloom Filter Null-Intersection Tests</vt:lpstr>
      <vt:lpstr>Bloom Filter Null-Intersection Tests</vt:lpstr>
      <vt:lpstr>Partitioned BF Intersection</vt:lpstr>
      <vt:lpstr>Unpartitioned BF Intersection</vt:lpstr>
      <vt:lpstr>Imprecision in BF Intersection</vt:lpstr>
      <vt:lpstr>Important Questions</vt:lpstr>
      <vt:lpstr>How do BF Intersection and QoQ compare?</vt:lpstr>
      <vt:lpstr>Definitions</vt:lpstr>
      <vt:lpstr>Definitions</vt:lpstr>
      <vt:lpstr>Probability of FSO  [SPAA ‘11]</vt:lpstr>
      <vt:lpstr>Comparing FSOs  [SPAA ’11]</vt:lpstr>
      <vt:lpstr>Can we compromise?  A new Bloom filter design</vt:lpstr>
      <vt:lpstr>Batch-of-Bloom-filters (BoB)</vt:lpstr>
      <vt:lpstr>BoB Intersection</vt:lpstr>
      <vt:lpstr>Does theory work in practice?</vt:lpstr>
      <vt:lpstr>Methodology</vt:lpstr>
      <vt:lpstr>Performance Results: Labyrinth</vt:lpstr>
      <vt:lpstr>Performance Results: Kmeans-low</vt:lpstr>
      <vt:lpstr>Conclusion</vt:lpstr>
      <vt:lpstr>Conclusion</vt:lpstr>
      <vt:lpstr>Improving Bloom Filter Configuration  for Lazy Transactional Memory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markj</dc:creator>
  <cp:lastModifiedBy>Mark Jeffrey</cp:lastModifiedBy>
  <cp:revision>1681</cp:revision>
  <dcterms:created xsi:type="dcterms:W3CDTF">2006-08-16T00:00:00Z</dcterms:created>
  <dcterms:modified xsi:type="dcterms:W3CDTF">2011-11-10T16:01:21Z</dcterms:modified>
</cp:coreProperties>
</file>