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56" r:id="rId2"/>
    <p:sldId id="310" r:id="rId3"/>
    <p:sldId id="327" r:id="rId4"/>
    <p:sldId id="311" r:id="rId5"/>
    <p:sldId id="335" r:id="rId6"/>
    <p:sldId id="337" r:id="rId7"/>
    <p:sldId id="355" r:id="rId8"/>
    <p:sldId id="338" r:id="rId9"/>
    <p:sldId id="284" r:id="rId10"/>
    <p:sldId id="376" r:id="rId11"/>
    <p:sldId id="375" r:id="rId12"/>
    <p:sldId id="374" r:id="rId13"/>
    <p:sldId id="339" r:id="rId14"/>
    <p:sldId id="377" r:id="rId15"/>
    <p:sldId id="313" r:id="rId16"/>
    <p:sldId id="321" r:id="rId17"/>
    <p:sldId id="322" r:id="rId18"/>
    <p:sldId id="323" r:id="rId19"/>
    <p:sldId id="324" r:id="rId20"/>
    <p:sldId id="306" r:id="rId21"/>
    <p:sldId id="307" r:id="rId22"/>
    <p:sldId id="301" r:id="rId23"/>
    <p:sldId id="302" r:id="rId24"/>
    <p:sldId id="340" r:id="rId25"/>
    <p:sldId id="341" r:id="rId26"/>
    <p:sldId id="330" r:id="rId27"/>
    <p:sldId id="264" r:id="rId28"/>
    <p:sldId id="270" r:id="rId29"/>
    <p:sldId id="331" r:id="rId30"/>
    <p:sldId id="332" r:id="rId31"/>
    <p:sldId id="333" r:id="rId32"/>
    <p:sldId id="380" r:id="rId33"/>
    <p:sldId id="379" r:id="rId34"/>
    <p:sldId id="272" r:id="rId35"/>
    <p:sldId id="260" r:id="rId36"/>
    <p:sldId id="273" r:id="rId37"/>
    <p:sldId id="342" r:id="rId38"/>
    <p:sldId id="343" r:id="rId39"/>
    <p:sldId id="344" r:id="rId40"/>
    <p:sldId id="292" r:id="rId41"/>
    <p:sldId id="345" r:id="rId42"/>
    <p:sldId id="346" r:id="rId43"/>
    <p:sldId id="347" r:id="rId44"/>
    <p:sldId id="275" r:id="rId45"/>
    <p:sldId id="308" r:id="rId46"/>
    <p:sldId id="309" r:id="rId47"/>
    <p:sldId id="367" r:id="rId48"/>
    <p:sldId id="278" r:id="rId49"/>
    <p:sldId id="366" r:id="rId50"/>
    <p:sldId id="259" r:id="rId51"/>
    <p:sldId id="354" r:id="rId52"/>
    <p:sldId id="364" r:id="rId53"/>
    <p:sldId id="363" r:id="rId54"/>
    <p:sldId id="362" r:id="rId55"/>
    <p:sldId id="295" r:id="rId56"/>
    <p:sldId id="381" r:id="rId57"/>
    <p:sldId id="378" r:id="rId58"/>
    <p:sldId id="356" r:id="rId59"/>
    <p:sldId id="296" r:id="rId60"/>
    <p:sldId id="328" r:id="rId61"/>
    <p:sldId id="297" r:id="rId62"/>
    <p:sldId id="334" r:id="rId63"/>
    <p:sldId id="369" r:id="rId64"/>
    <p:sldId id="370" r:id="rId65"/>
    <p:sldId id="371" r:id="rId66"/>
    <p:sldId id="372" r:id="rId67"/>
    <p:sldId id="373" r:id="rId68"/>
    <p:sldId id="277" r:id="rId69"/>
    <p:sldId id="383" r:id="rId70"/>
    <p:sldId id="382"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8" autoAdjust="0"/>
    <p:restoredTop sz="91333" autoAdjust="0"/>
  </p:normalViewPr>
  <p:slideViewPr>
    <p:cSldViewPr snapToGrid="0">
      <p:cViewPr>
        <p:scale>
          <a:sx n="75" d="100"/>
          <a:sy n="75" d="100"/>
        </p:scale>
        <p:origin x="-846" y="24"/>
      </p:cViewPr>
      <p:guideLst>
        <p:guide orient="horz" pos="2160"/>
        <p:guide pos="2880"/>
      </p:guideLst>
    </p:cSldViewPr>
  </p:slideViewPr>
  <p:outlineViewPr>
    <p:cViewPr>
      <p:scale>
        <a:sx n="33" d="100"/>
        <a:sy n="33" d="100"/>
      </p:scale>
      <p:origin x="0" y="17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0" d="100"/>
          <a:sy n="60" d="100"/>
        </p:scale>
        <p:origin x="-2490" y="-78"/>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3AE0155-2327-46D7-A19B-F0EFC113267E}" type="datetimeFigureOut">
              <a:rPr lang="en-CA" smtClean="0"/>
              <a:pPr/>
              <a:t>16/11/2012</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E538A7-2C0D-452F-9210-98FA93EE4066}" type="slidenum">
              <a:rPr lang="en-CA" smtClean="0"/>
              <a:pPr/>
              <a:t>‹#›</a:t>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901E7A-4151-495D-8A61-2B6952CA01BF}" type="datetimeFigureOut">
              <a:rPr lang="en-CA" smtClean="0"/>
              <a:pPr/>
              <a:t>16/11/2012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550755-2164-4C55-AA36-80A75547AD59}"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9550755-2164-4C55-AA36-80A75547AD59}" type="slidenum">
              <a:rPr lang="en-CA" smtClean="0"/>
              <a:pPr/>
              <a:t>2</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89550755-2164-4C55-AA36-80A75547AD59}" type="slidenum">
              <a:rPr lang="en-CA" smtClean="0"/>
              <a:pPr/>
              <a:t>55</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89550755-2164-4C55-AA36-80A75547AD59}" type="slidenum">
              <a:rPr lang="en-CA" smtClean="0"/>
              <a:pPr/>
              <a:t>56</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89550755-2164-4C55-AA36-80A75547AD59}" type="slidenum">
              <a:rPr lang="en-CA" smtClean="0"/>
              <a:pPr/>
              <a:t>14</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smtClean="0"/>
          </a:p>
        </p:txBody>
      </p:sp>
      <p:sp>
        <p:nvSpPr>
          <p:cNvPr id="4" name="Slide Number Placeholder 3"/>
          <p:cNvSpPr>
            <a:spLocks noGrp="1"/>
          </p:cNvSpPr>
          <p:nvPr>
            <p:ph type="sldNum" sz="quarter" idx="10"/>
          </p:nvPr>
        </p:nvSpPr>
        <p:spPr/>
        <p:txBody>
          <a:bodyPr/>
          <a:lstStyle/>
          <a:p>
            <a:fld id="{89550755-2164-4C55-AA36-80A75547AD59}" type="slidenum">
              <a:rPr lang="en-CA" smtClean="0"/>
              <a:pPr/>
              <a:t>16</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smtClean="0"/>
          </a:p>
        </p:txBody>
      </p:sp>
      <p:sp>
        <p:nvSpPr>
          <p:cNvPr id="4" name="Slide Number Placeholder 3"/>
          <p:cNvSpPr>
            <a:spLocks noGrp="1"/>
          </p:cNvSpPr>
          <p:nvPr>
            <p:ph type="sldNum" sz="quarter" idx="10"/>
          </p:nvPr>
        </p:nvSpPr>
        <p:spPr/>
        <p:txBody>
          <a:bodyPr/>
          <a:lstStyle/>
          <a:p>
            <a:fld id="{89550755-2164-4C55-AA36-80A75547AD59}" type="slidenum">
              <a:rPr lang="en-CA" smtClean="0"/>
              <a:pPr/>
              <a:t>17</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No stalls</a:t>
            </a:r>
          </a:p>
        </p:txBody>
      </p:sp>
      <p:sp>
        <p:nvSpPr>
          <p:cNvPr id="4" name="Slide Number Placeholder 3"/>
          <p:cNvSpPr>
            <a:spLocks noGrp="1"/>
          </p:cNvSpPr>
          <p:nvPr>
            <p:ph type="sldNum" sz="quarter" idx="10"/>
          </p:nvPr>
        </p:nvSpPr>
        <p:spPr/>
        <p:txBody>
          <a:bodyPr/>
          <a:lstStyle/>
          <a:p>
            <a:fld id="{89550755-2164-4C55-AA36-80A75547AD59}" type="slidenum">
              <a:rPr lang="en-CA" smtClean="0"/>
              <a:pPr/>
              <a:t>18</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hardware architecture consists of deeply pipelined Arithmetic Logic Units (ALUs), interconnect fabric for sharing data</a:t>
            </a:r>
          </a:p>
          <a:p>
            <a:r>
              <a:rPr lang="en-CA" dirty="0" smtClean="0"/>
              <a:t>between ALUs, memory banks used to store independent thread data, as well as instruction memory, decode and control blocks as seen in Figure 1. All aspects of the hardware architecture are </a:t>
            </a:r>
            <a:r>
              <a:rPr lang="en-CA" dirty="0" err="1" smtClean="0"/>
              <a:t>parameterizable</a:t>
            </a:r>
            <a:r>
              <a:rPr lang="en-CA" dirty="0" smtClean="0"/>
              <a:t> to allow the creation of a variety of architectures that can be used to evaluate hardware efficiency. The number of ALUs to instantiate will ultimately be guided by the compiler after static analysis of the application code and knowledge of hardware area cost drives the creation of an efficient architecture for that particular application.</a:t>
            </a:r>
          </a:p>
          <a:p>
            <a:r>
              <a:rPr lang="en-CA" sz="1200" dirty="0" smtClean="0"/>
              <a:t>what's the best combination of ILP and TLP to use?</a:t>
            </a:r>
            <a:br>
              <a:rPr lang="en-CA" sz="1200" dirty="0" smtClean="0"/>
            </a:br>
            <a:r>
              <a:rPr lang="en-CA" sz="1200" dirty="0" smtClean="0"/>
              <a:t>     Here the challenge is that on an FPGA having a large </a:t>
            </a:r>
            <a:r>
              <a:rPr lang="en-CA" sz="1200" dirty="0" err="1" smtClean="0"/>
              <a:t>multiported</a:t>
            </a:r>
            <a:r>
              <a:rPr lang="en-CA" sz="1200" dirty="0" smtClean="0"/>
              <a:t> memory is</a:t>
            </a:r>
            <a:br>
              <a:rPr lang="en-CA" sz="1200" dirty="0" smtClean="0"/>
            </a:br>
            <a:r>
              <a:rPr lang="en-CA" sz="1200" dirty="0" smtClean="0"/>
              <a:t>     a challenge to build.</a:t>
            </a:r>
            <a:endParaRPr lang="en-CA" dirty="0" smtClean="0"/>
          </a:p>
        </p:txBody>
      </p:sp>
      <p:sp>
        <p:nvSpPr>
          <p:cNvPr id="4" name="Slide Number Placeholder 3"/>
          <p:cNvSpPr>
            <a:spLocks noGrp="1"/>
          </p:cNvSpPr>
          <p:nvPr>
            <p:ph type="sldNum" sz="quarter" idx="10"/>
          </p:nvPr>
        </p:nvSpPr>
        <p:spPr/>
        <p:txBody>
          <a:bodyPr/>
          <a:lstStyle/>
          <a:p>
            <a:fld id="{89550755-2164-4C55-AA36-80A75547AD59}" type="slidenum">
              <a:rPr lang="en-CA" smtClean="0"/>
              <a:pPr/>
              <a:t>19</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89550755-2164-4C55-AA36-80A75547AD59}" type="slidenum">
              <a:rPr lang="en-CA" smtClean="0"/>
              <a:pPr/>
              <a:t>22</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89550755-2164-4C55-AA36-80A75547AD59}" type="slidenum">
              <a:rPr lang="en-CA" smtClean="0"/>
              <a:pPr/>
              <a:t>44</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89550755-2164-4C55-AA36-80A75547AD59}" type="slidenum">
              <a:rPr lang="en-CA" smtClean="0"/>
              <a:pPr/>
              <a:t>50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9E549311-4C15-4249-9153-5E44C68C838F}" type="datetime1">
              <a:rPr lang="en-CA" smtClean="0"/>
              <a:pPr/>
              <a:t>16/11/2012</a:t>
            </a:fld>
            <a:endParaRPr lang="en-CA"/>
          </a:p>
        </p:txBody>
      </p:sp>
      <p:sp>
        <p:nvSpPr>
          <p:cNvPr id="5" name="Footer Placeholder 4"/>
          <p:cNvSpPr>
            <a:spLocks noGrp="1"/>
          </p:cNvSpPr>
          <p:nvPr>
            <p:ph type="ftr" sz="quarter" idx="11"/>
          </p:nvPr>
        </p:nvSpPr>
        <p:spPr/>
        <p:txBody>
          <a:bodyPr/>
          <a:lstStyle/>
          <a:p>
            <a:r>
              <a:rPr lang="en-CA" smtClean="0"/>
              <a:t>University of Toronto</a:t>
            </a:r>
            <a:endParaRPr lang="en-CA"/>
          </a:p>
        </p:txBody>
      </p:sp>
      <p:sp>
        <p:nvSpPr>
          <p:cNvPr id="6" name="Slide Number Placeholder 5"/>
          <p:cNvSpPr>
            <a:spLocks noGrp="1"/>
          </p:cNvSpPr>
          <p:nvPr>
            <p:ph type="sldNum" sz="quarter" idx="12"/>
          </p:nvPr>
        </p:nvSpPr>
        <p:spPr/>
        <p:txBody>
          <a:bodyPr/>
          <a:lstStyle/>
          <a:p>
            <a:fld id="{C06A134B-BA34-49F0-B078-6C1F85E8D3FA}" type="slidenum">
              <a:rPr lang="en-CA" smtClean="0"/>
              <a:pPr/>
              <a:t>‹#›</a:t>
            </a:fld>
            <a:endParaRPr lang="en-CA"/>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855F929-0BE1-4440-8470-AB91CA005AF3}" type="datetime1">
              <a:rPr lang="en-CA" smtClean="0"/>
              <a:pPr/>
              <a:t>16/11/2012</a:t>
            </a:fld>
            <a:endParaRPr lang="en-CA"/>
          </a:p>
        </p:txBody>
      </p:sp>
      <p:sp>
        <p:nvSpPr>
          <p:cNvPr id="5" name="Footer Placeholder 4"/>
          <p:cNvSpPr>
            <a:spLocks noGrp="1"/>
          </p:cNvSpPr>
          <p:nvPr>
            <p:ph type="ftr" sz="quarter" idx="11"/>
          </p:nvPr>
        </p:nvSpPr>
        <p:spPr/>
        <p:txBody>
          <a:bodyPr/>
          <a:lstStyle/>
          <a:p>
            <a:r>
              <a:rPr lang="en-CA" smtClean="0"/>
              <a:t>University of Toronto</a:t>
            </a:r>
            <a:endParaRPr lang="en-CA"/>
          </a:p>
        </p:txBody>
      </p:sp>
      <p:sp>
        <p:nvSpPr>
          <p:cNvPr id="6" name="Slide Number Placeholder 5"/>
          <p:cNvSpPr>
            <a:spLocks noGrp="1"/>
          </p:cNvSpPr>
          <p:nvPr>
            <p:ph type="sldNum" sz="quarter" idx="12"/>
          </p:nvPr>
        </p:nvSpPr>
        <p:spPr/>
        <p:txBody>
          <a:bodyPr/>
          <a:lstStyle/>
          <a:p>
            <a:fld id="{C06A134B-BA34-49F0-B078-6C1F85E8D3FA}" type="slidenum">
              <a:rPr lang="en-CA" smtClean="0"/>
              <a:pPr/>
              <a:t>‹#›</a:t>
            </a:fld>
            <a:endParaRPr lang="en-CA"/>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0F843105-1468-4ED1-A9D4-3F1D1739EAF2}" type="datetime1">
              <a:rPr lang="en-CA" smtClean="0"/>
              <a:pPr/>
              <a:t>16/11/2012</a:t>
            </a:fld>
            <a:endParaRPr lang="en-CA"/>
          </a:p>
        </p:txBody>
      </p:sp>
      <p:sp>
        <p:nvSpPr>
          <p:cNvPr id="5" name="Footer Placeholder 4"/>
          <p:cNvSpPr>
            <a:spLocks noGrp="1"/>
          </p:cNvSpPr>
          <p:nvPr>
            <p:ph type="ftr" sz="quarter" idx="11"/>
          </p:nvPr>
        </p:nvSpPr>
        <p:spPr/>
        <p:txBody>
          <a:bodyPr/>
          <a:lstStyle/>
          <a:p>
            <a:r>
              <a:rPr lang="en-CA" smtClean="0"/>
              <a:t>University of Toronto</a:t>
            </a:r>
            <a:endParaRPr lang="en-CA"/>
          </a:p>
        </p:txBody>
      </p:sp>
      <p:sp>
        <p:nvSpPr>
          <p:cNvPr id="6" name="Slide Number Placeholder 5"/>
          <p:cNvSpPr>
            <a:spLocks noGrp="1"/>
          </p:cNvSpPr>
          <p:nvPr>
            <p:ph type="sldNum" sz="quarter" idx="12"/>
          </p:nvPr>
        </p:nvSpPr>
        <p:spPr/>
        <p:txBody>
          <a:bodyPr/>
          <a:lstStyle/>
          <a:p>
            <a:fld id="{C06A134B-BA34-49F0-B078-6C1F85E8D3FA}" type="slidenum">
              <a:rPr lang="en-CA" smtClean="0"/>
              <a:pPr/>
              <a:t>‹#›</a:t>
            </a:fld>
            <a:endParaRPr lang="en-CA"/>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E4B69D56-FC08-4321-AE5A-1357356B3449}" type="datetime1">
              <a:rPr lang="en-CA" smtClean="0"/>
              <a:pPr/>
              <a:t>16/11/2012</a:t>
            </a:fld>
            <a:endParaRPr lang="en-CA" dirty="0"/>
          </a:p>
        </p:txBody>
      </p:sp>
      <p:sp>
        <p:nvSpPr>
          <p:cNvPr id="5" name="Footer Placeholder 4"/>
          <p:cNvSpPr>
            <a:spLocks noGrp="1"/>
          </p:cNvSpPr>
          <p:nvPr>
            <p:ph type="ftr" sz="quarter" idx="11"/>
          </p:nvPr>
        </p:nvSpPr>
        <p:spPr>
          <a:xfrm>
            <a:off x="164232" y="6304235"/>
            <a:ext cx="2895600" cy="365125"/>
          </a:xfrm>
        </p:spPr>
        <p:txBody>
          <a:bodyPr/>
          <a:lstStyle/>
          <a:p>
            <a:r>
              <a:rPr lang="en-CA" dirty="0" smtClean="0"/>
              <a:t>University of Toronto</a:t>
            </a:r>
            <a:endParaRPr lang="en-CA" dirty="0"/>
          </a:p>
        </p:txBody>
      </p:sp>
      <p:sp>
        <p:nvSpPr>
          <p:cNvPr id="6" name="Slide Number Placeholder 5"/>
          <p:cNvSpPr>
            <a:spLocks noGrp="1"/>
          </p:cNvSpPr>
          <p:nvPr>
            <p:ph type="sldNum" sz="quarter" idx="12"/>
          </p:nvPr>
        </p:nvSpPr>
        <p:spPr/>
        <p:txBody>
          <a:bodyPr/>
          <a:lstStyle>
            <a:lvl1pPr>
              <a:defRPr b="0">
                <a:solidFill>
                  <a:schemeClr val="tx1"/>
                </a:solidFill>
              </a:defRPr>
            </a:lvl1pPr>
          </a:lstStyle>
          <a:p>
            <a:fld id="{C06A134B-BA34-49F0-B078-6C1F85E8D3FA}" type="slidenum">
              <a:rPr lang="en-CA" smtClean="0"/>
              <a:pPr/>
              <a:t>‹#›</a:t>
            </a:fld>
            <a:endParaRPr lang="en-CA"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D6B5F7-9D18-4C82-B4AD-2A9C65274801}" type="datetime1">
              <a:rPr lang="en-CA" smtClean="0"/>
              <a:pPr/>
              <a:t>16/11/2012</a:t>
            </a:fld>
            <a:endParaRPr lang="en-CA"/>
          </a:p>
        </p:txBody>
      </p:sp>
      <p:sp>
        <p:nvSpPr>
          <p:cNvPr id="5" name="Footer Placeholder 4"/>
          <p:cNvSpPr>
            <a:spLocks noGrp="1"/>
          </p:cNvSpPr>
          <p:nvPr>
            <p:ph type="ftr" sz="quarter" idx="11"/>
          </p:nvPr>
        </p:nvSpPr>
        <p:spPr/>
        <p:txBody>
          <a:bodyPr/>
          <a:lstStyle/>
          <a:p>
            <a:r>
              <a:rPr lang="en-CA" smtClean="0"/>
              <a:t>University of Toronto</a:t>
            </a:r>
            <a:endParaRPr lang="en-CA"/>
          </a:p>
        </p:txBody>
      </p:sp>
      <p:sp>
        <p:nvSpPr>
          <p:cNvPr id="6" name="Slide Number Placeholder 5"/>
          <p:cNvSpPr>
            <a:spLocks noGrp="1"/>
          </p:cNvSpPr>
          <p:nvPr>
            <p:ph type="sldNum" sz="quarter" idx="12"/>
          </p:nvPr>
        </p:nvSpPr>
        <p:spPr/>
        <p:txBody>
          <a:bodyPr/>
          <a:lstStyle/>
          <a:p>
            <a:fld id="{C06A134B-BA34-49F0-B078-6C1F85E8D3FA}" type="slidenum">
              <a:rPr lang="en-CA" smtClean="0"/>
              <a:pPr/>
              <a:t>‹#›</a:t>
            </a:fld>
            <a:endParaRPr lang="en-CA"/>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34FAEC19-D965-49EA-9AD4-F079D12DBC6B}" type="datetime1">
              <a:rPr lang="en-CA" smtClean="0"/>
              <a:pPr/>
              <a:t>16/11/2012</a:t>
            </a:fld>
            <a:endParaRPr lang="en-CA"/>
          </a:p>
        </p:txBody>
      </p:sp>
      <p:sp>
        <p:nvSpPr>
          <p:cNvPr id="6" name="Footer Placeholder 5"/>
          <p:cNvSpPr>
            <a:spLocks noGrp="1"/>
          </p:cNvSpPr>
          <p:nvPr>
            <p:ph type="ftr" sz="quarter" idx="11"/>
          </p:nvPr>
        </p:nvSpPr>
        <p:spPr/>
        <p:txBody>
          <a:bodyPr/>
          <a:lstStyle/>
          <a:p>
            <a:r>
              <a:rPr lang="en-CA" smtClean="0"/>
              <a:t>University of Toronto</a:t>
            </a:r>
            <a:endParaRPr lang="en-CA"/>
          </a:p>
        </p:txBody>
      </p:sp>
      <p:sp>
        <p:nvSpPr>
          <p:cNvPr id="7" name="Slide Number Placeholder 6"/>
          <p:cNvSpPr>
            <a:spLocks noGrp="1"/>
          </p:cNvSpPr>
          <p:nvPr>
            <p:ph type="sldNum" sz="quarter" idx="12"/>
          </p:nvPr>
        </p:nvSpPr>
        <p:spPr/>
        <p:txBody>
          <a:bodyPr/>
          <a:lstStyle/>
          <a:p>
            <a:fld id="{C06A134B-BA34-49F0-B078-6C1F85E8D3FA}" type="slidenum">
              <a:rPr lang="en-CA" smtClean="0"/>
              <a:pPr/>
              <a:t>‹#›</a:t>
            </a:fld>
            <a:endParaRPr lang="en-CA"/>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7F7916C6-E3B1-4E56-821F-1E616FAD3C81}" type="datetime1">
              <a:rPr lang="en-CA" smtClean="0"/>
              <a:pPr/>
              <a:t>16/11/2012</a:t>
            </a:fld>
            <a:endParaRPr lang="en-CA"/>
          </a:p>
        </p:txBody>
      </p:sp>
      <p:sp>
        <p:nvSpPr>
          <p:cNvPr id="8" name="Footer Placeholder 7"/>
          <p:cNvSpPr>
            <a:spLocks noGrp="1"/>
          </p:cNvSpPr>
          <p:nvPr>
            <p:ph type="ftr" sz="quarter" idx="11"/>
          </p:nvPr>
        </p:nvSpPr>
        <p:spPr/>
        <p:txBody>
          <a:bodyPr/>
          <a:lstStyle/>
          <a:p>
            <a:r>
              <a:rPr lang="en-CA" smtClean="0"/>
              <a:t>University of Toronto</a:t>
            </a:r>
            <a:endParaRPr lang="en-CA"/>
          </a:p>
        </p:txBody>
      </p:sp>
      <p:sp>
        <p:nvSpPr>
          <p:cNvPr id="9" name="Slide Number Placeholder 8"/>
          <p:cNvSpPr>
            <a:spLocks noGrp="1"/>
          </p:cNvSpPr>
          <p:nvPr>
            <p:ph type="sldNum" sz="quarter" idx="12"/>
          </p:nvPr>
        </p:nvSpPr>
        <p:spPr/>
        <p:txBody>
          <a:bodyPr/>
          <a:lstStyle/>
          <a:p>
            <a:fld id="{C06A134B-BA34-49F0-B078-6C1F85E8D3FA}" type="slidenum">
              <a:rPr lang="en-CA" smtClean="0"/>
              <a:pPr/>
              <a:t>‹#›</a:t>
            </a:fld>
            <a:endParaRPr lang="en-CA"/>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F31685-D319-4C55-B7BF-426AE82A580A}" type="datetime1">
              <a:rPr lang="en-CA" smtClean="0"/>
              <a:pPr/>
              <a:t>16/11/2012</a:t>
            </a:fld>
            <a:endParaRPr lang="en-CA"/>
          </a:p>
        </p:txBody>
      </p:sp>
      <p:sp>
        <p:nvSpPr>
          <p:cNvPr id="4" name="Footer Placeholder 3"/>
          <p:cNvSpPr>
            <a:spLocks noGrp="1"/>
          </p:cNvSpPr>
          <p:nvPr>
            <p:ph type="ftr" sz="quarter" idx="11"/>
          </p:nvPr>
        </p:nvSpPr>
        <p:spPr/>
        <p:txBody>
          <a:bodyPr/>
          <a:lstStyle/>
          <a:p>
            <a:r>
              <a:rPr lang="en-CA" smtClean="0"/>
              <a:t>University of Toronto</a:t>
            </a:r>
            <a:endParaRPr lang="en-CA"/>
          </a:p>
        </p:txBody>
      </p:sp>
      <p:sp>
        <p:nvSpPr>
          <p:cNvPr id="5" name="Slide Number Placeholder 4"/>
          <p:cNvSpPr>
            <a:spLocks noGrp="1"/>
          </p:cNvSpPr>
          <p:nvPr>
            <p:ph type="sldNum" sz="quarter" idx="12"/>
          </p:nvPr>
        </p:nvSpPr>
        <p:spPr/>
        <p:txBody>
          <a:bodyPr/>
          <a:lstStyle/>
          <a:p>
            <a:fld id="{C06A134B-BA34-49F0-B078-6C1F85E8D3FA}" type="slidenum">
              <a:rPr lang="en-CA" smtClean="0"/>
              <a:pPr/>
              <a:t>‹#›</a:t>
            </a:fld>
            <a:endParaRPr lang="en-CA"/>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BDAA68-735F-4074-A7C3-1C9160809155}" type="datetime1">
              <a:rPr lang="en-CA" smtClean="0"/>
              <a:pPr/>
              <a:t>16/11/2012</a:t>
            </a:fld>
            <a:endParaRPr lang="en-CA"/>
          </a:p>
        </p:txBody>
      </p:sp>
      <p:sp>
        <p:nvSpPr>
          <p:cNvPr id="3" name="Footer Placeholder 2"/>
          <p:cNvSpPr>
            <a:spLocks noGrp="1"/>
          </p:cNvSpPr>
          <p:nvPr>
            <p:ph type="ftr" sz="quarter" idx="11"/>
          </p:nvPr>
        </p:nvSpPr>
        <p:spPr/>
        <p:txBody>
          <a:bodyPr/>
          <a:lstStyle/>
          <a:p>
            <a:r>
              <a:rPr lang="en-CA" smtClean="0"/>
              <a:t>University of Toronto</a:t>
            </a:r>
            <a:endParaRPr lang="en-CA"/>
          </a:p>
        </p:txBody>
      </p:sp>
      <p:sp>
        <p:nvSpPr>
          <p:cNvPr id="4" name="Slide Number Placeholder 3"/>
          <p:cNvSpPr>
            <a:spLocks noGrp="1"/>
          </p:cNvSpPr>
          <p:nvPr>
            <p:ph type="sldNum" sz="quarter" idx="12"/>
          </p:nvPr>
        </p:nvSpPr>
        <p:spPr/>
        <p:txBody>
          <a:bodyPr/>
          <a:lstStyle/>
          <a:p>
            <a:fld id="{C06A134B-BA34-49F0-B078-6C1F85E8D3FA}" type="slidenum">
              <a:rPr lang="en-CA" smtClean="0"/>
              <a:pPr/>
              <a:t>‹#›</a:t>
            </a:fld>
            <a:endParaRPr lang="en-CA"/>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8A44D0-AE06-4C62-8EBC-E744866C3839}" type="datetime1">
              <a:rPr lang="en-CA" smtClean="0"/>
              <a:pPr/>
              <a:t>16/11/2012</a:t>
            </a:fld>
            <a:endParaRPr lang="en-CA"/>
          </a:p>
        </p:txBody>
      </p:sp>
      <p:sp>
        <p:nvSpPr>
          <p:cNvPr id="6" name="Footer Placeholder 5"/>
          <p:cNvSpPr>
            <a:spLocks noGrp="1"/>
          </p:cNvSpPr>
          <p:nvPr>
            <p:ph type="ftr" sz="quarter" idx="11"/>
          </p:nvPr>
        </p:nvSpPr>
        <p:spPr/>
        <p:txBody>
          <a:bodyPr/>
          <a:lstStyle/>
          <a:p>
            <a:r>
              <a:rPr lang="en-CA" smtClean="0"/>
              <a:t>University of Toronto</a:t>
            </a:r>
            <a:endParaRPr lang="en-CA"/>
          </a:p>
        </p:txBody>
      </p:sp>
      <p:sp>
        <p:nvSpPr>
          <p:cNvPr id="7" name="Slide Number Placeholder 6"/>
          <p:cNvSpPr>
            <a:spLocks noGrp="1"/>
          </p:cNvSpPr>
          <p:nvPr>
            <p:ph type="sldNum" sz="quarter" idx="12"/>
          </p:nvPr>
        </p:nvSpPr>
        <p:spPr/>
        <p:txBody>
          <a:bodyPr/>
          <a:lstStyle/>
          <a:p>
            <a:fld id="{C06A134B-BA34-49F0-B078-6C1F85E8D3FA}" type="slidenum">
              <a:rPr lang="en-CA" smtClean="0"/>
              <a:pPr/>
              <a:t>‹#›</a:t>
            </a:fld>
            <a:endParaRPr lang="en-CA"/>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401A2E-9345-4785-A4FC-B0F47092D87A}" type="datetime1">
              <a:rPr lang="en-CA" smtClean="0"/>
              <a:pPr/>
              <a:t>16/11/2012</a:t>
            </a:fld>
            <a:endParaRPr lang="en-CA"/>
          </a:p>
        </p:txBody>
      </p:sp>
      <p:sp>
        <p:nvSpPr>
          <p:cNvPr id="6" name="Footer Placeholder 5"/>
          <p:cNvSpPr>
            <a:spLocks noGrp="1"/>
          </p:cNvSpPr>
          <p:nvPr>
            <p:ph type="ftr" sz="quarter" idx="11"/>
          </p:nvPr>
        </p:nvSpPr>
        <p:spPr/>
        <p:txBody>
          <a:bodyPr/>
          <a:lstStyle/>
          <a:p>
            <a:r>
              <a:rPr lang="en-CA" smtClean="0"/>
              <a:t>University of Toronto</a:t>
            </a:r>
            <a:endParaRPr lang="en-CA"/>
          </a:p>
        </p:txBody>
      </p:sp>
      <p:sp>
        <p:nvSpPr>
          <p:cNvPr id="7" name="Slide Number Placeholder 6"/>
          <p:cNvSpPr>
            <a:spLocks noGrp="1"/>
          </p:cNvSpPr>
          <p:nvPr>
            <p:ph type="sldNum" sz="quarter" idx="12"/>
          </p:nvPr>
        </p:nvSpPr>
        <p:spPr/>
        <p:txBody>
          <a:bodyPr/>
          <a:lstStyle/>
          <a:p>
            <a:fld id="{C06A134B-BA34-49F0-B078-6C1F85E8D3FA}" type="slidenum">
              <a:rPr lang="en-CA" smtClean="0"/>
              <a:pPr/>
              <a:t>‹#›</a:t>
            </a:fld>
            <a:endParaRPr lang="en-CA"/>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2"/>
          </p:nvPr>
        </p:nvSpPr>
        <p:spPr>
          <a:xfrm>
            <a:off x="3851920" y="630932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33379-60D7-4117-ADF9-A9C9D9A129DA}" type="datetime1">
              <a:rPr lang="en-CA" smtClean="0"/>
              <a:pPr/>
              <a:t>16/11/2012</a:t>
            </a:fld>
            <a:endParaRPr lang="en-CA" dirty="0"/>
          </a:p>
        </p:txBody>
      </p:sp>
      <p:sp>
        <p:nvSpPr>
          <p:cNvPr id="5" name="Footer Placeholder 4"/>
          <p:cNvSpPr>
            <a:spLocks noGrp="1"/>
          </p:cNvSpPr>
          <p:nvPr>
            <p:ph type="ftr" sz="quarter" idx="3"/>
          </p:nvPr>
        </p:nvSpPr>
        <p:spPr>
          <a:xfrm>
            <a:off x="164232" y="6304235"/>
            <a:ext cx="28956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CA" dirty="0" smtClean="0"/>
              <a:t>University of Toronto</a:t>
            </a:r>
            <a:endParaRPr lang="en-CA" dirty="0"/>
          </a:p>
        </p:txBody>
      </p:sp>
      <p:sp>
        <p:nvSpPr>
          <p:cNvPr id="6" name="Slide Number Placeholder 5"/>
          <p:cNvSpPr>
            <a:spLocks noGrp="1"/>
          </p:cNvSpPr>
          <p:nvPr>
            <p:ph type="sldNum" sz="quarter" idx="4"/>
          </p:nvPr>
        </p:nvSpPr>
        <p:spPr>
          <a:xfrm>
            <a:off x="6553200" y="6309320"/>
            <a:ext cx="2133600"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fld id="{C06A134B-BA34-49F0-B078-6C1F85E8D3FA}" type="slidenum">
              <a:rPr lang="en-CA" smtClean="0"/>
              <a:pPr/>
              <a:t>‹#›</a:t>
            </a:fld>
            <a:endParaRPr lang="en-CA" dirty="0"/>
          </a:p>
        </p:txBody>
      </p:sp>
      <p:pic>
        <p:nvPicPr>
          <p:cNvPr id="41986" name="Picture 2" descr="http://www.cagef.utoronto.ca/images/UofT_logo.gif"/>
          <p:cNvPicPr>
            <a:picLocks noChangeAspect="1" noChangeArrowheads="1"/>
          </p:cNvPicPr>
          <p:nvPr userDrawn="1"/>
        </p:nvPicPr>
        <p:blipFill>
          <a:blip r:embed="rId13" cstate="screen"/>
          <a:srcRect/>
          <a:stretch>
            <a:fillRect/>
          </a:stretch>
        </p:blipFill>
        <p:spPr bwMode="auto">
          <a:xfrm>
            <a:off x="467544" y="6237312"/>
            <a:ext cx="288032" cy="45687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dirty="0" smtClean="0"/>
              <a:t>Compiler Scheduling for a Wide-Issue Multithreaded FPGA-Based Compute Engine</a:t>
            </a:r>
            <a:endParaRPr lang="en-CA" dirty="0"/>
          </a:p>
        </p:txBody>
      </p:sp>
      <p:sp>
        <p:nvSpPr>
          <p:cNvPr id="3" name="Subtitle 2"/>
          <p:cNvSpPr>
            <a:spLocks noGrp="1"/>
          </p:cNvSpPr>
          <p:nvPr>
            <p:ph type="subTitle" idx="1"/>
          </p:nvPr>
        </p:nvSpPr>
        <p:spPr/>
        <p:txBody>
          <a:bodyPr/>
          <a:lstStyle/>
          <a:p>
            <a:r>
              <a:rPr lang="en-CA" dirty="0" err="1" smtClean="0"/>
              <a:t>Ilian</a:t>
            </a:r>
            <a:r>
              <a:rPr lang="en-CA" dirty="0" smtClean="0"/>
              <a:t> </a:t>
            </a:r>
            <a:r>
              <a:rPr lang="en-CA" dirty="0" err="1" smtClean="0"/>
              <a:t>Tili</a:t>
            </a:r>
            <a:endParaRPr lang="en-CA" dirty="0" smtClean="0"/>
          </a:p>
          <a:p>
            <a:r>
              <a:rPr lang="en-CA" dirty="0" err="1" smtClean="0"/>
              <a:t>Kalin</a:t>
            </a:r>
            <a:r>
              <a:rPr lang="en-CA" dirty="0" smtClean="0"/>
              <a:t> </a:t>
            </a:r>
            <a:r>
              <a:rPr lang="en-CA" dirty="0" err="1" smtClean="0"/>
              <a:t>Ovtcharov</a:t>
            </a:r>
            <a:r>
              <a:rPr lang="en-CA" dirty="0" smtClean="0"/>
              <a:t>, J. Gregory </a:t>
            </a:r>
            <a:r>
              <a:rPr lang="en-CA" dirty="0" err="1" smtClean="0"/>
              <a:t>Steffan</a:t>
            </a:r>
            <a:r>
              <a:rPr lang="en-CA" dirty="0" smtClean="0"/>
              <a:t> (University of Toronto)</a:t>
            </a:r>
            <a:endParaRPr lang="en-CA" dirty="0"/>
          </a:p>
        </p:txBody>
      </p:sp>
      <p:sp>
        <p:nvSpPr>
          <p:cNvPr id="4" name="Slide Number Placeholder 3"/>
          <p:cNvSpPr>
            <a:spLocks noGrp="1"/>
          </p:cNvSpPr>
          <p:nvPr>
            <p:ph type="sldNum" sz="quarter" idx="12"/>
          </p:nvPr>
        </p:nvSpPr>
        <p:spPr/>
        <p:txBody>
          <a:bodyPr/>
          <a:lstStyle/>
          <a:p>
            <a:fld id="{C06A134B-BA34-49F0-B078-6C1F85E8D3FA}" type="slidenum">
              <a:rPr lang="en-CA" smtClean="0"/>
              <a:pPr/>
              <a:t>1</a:t>
            </a:fld>
            <a:endParaRPr lang="en-CA"/>
          </a:p>
        </p:txBody>
      </p:sp>
      <p:sp>
        <p:nvSpPr>
          <p:cNvPr id="5" name="Footer Placeholder 4"/>
          <p:cNvSpPr>
            <a:spLocks noGrp="1"/>
          </p:cNvSpPr>
          <p:nvPr>
            <p:ph type="ftr" sz="quarter" idx="11"/>
          </p:nvPr>
        </p:nvSpPr>
        <p:spPr/>
        <p:txBody>
          <a:bodyPr/>
          <a:lstStyle/>
          <a:p>
            <a:r>
              <a:rPr lang="en-CA" smtClean="0"/>
              <a:t>University of Toronto</a:t>
            </a:r>
            <a:endParaRPr lang="en-CA"/>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109538"/>
            <a:ext cx="8991600" cy="1143000"/>
          </a:xfrm>
        </p:spPr>
        <p:txBody>
          <a:bodyPr>
            <a:normAutofit fontScale="90000"/>
          </a:bodyPr>
          <a:lstStyle/>
          <a:p>
            <a:r>
              <a:rPr lang="en-CA" dirty="0" smtClean="0"/>
              <a:t>This talk: wide-issue multithreaded overlay engines</a:t>
            </a:r>
            <a:endParaRPr lang="en-CA" dirty="0"/>
          </a:p>
        </p:txBody>
      </p:sp>
      <p:sp>
        <p:nvSpPr>
          <p:cNvPr id="3" name="Content Placeholder 2"/>
          <p:cNvSpPr>
            <a:spLocks noGrp="1"/>
          </p:cNvSpPr>
          <p:nvPr>
            <p:ph idx="1"/>
          </p:nvPr>
        </p:nvSpPr>
        <p:spPr>
          <a:xfrm>
            <a:off x="4114800" y="1574801"/>
            <a:ext cx="4686300" cy="4521199"/>
          </a:xfrm>
        </p:spPr>
        <p:txBody>
          <a:bodyPr>
            <a:normAutofit/>
          </a:bodyPr>
          <a:lstStyle/>
          <a:p>
            <a:r>
              <a:rPr lang="en-CA" dirty="0" smtClean="0"/>
              <a:t>Variable latency FUs</a:t>
            </a:r>
          </a:p>
          <a:p>
            <a:pPr marL="742950" lvl="2" indent="-342900"/>
            <a:r>
              <a:rPr lang="en-CA" sz="2600" dirty="0" smtClean="0"/>
              <a:t>add/subtract, multiply, divide, exponent (7,5,6,17 cycles)</a:t>
            </a:r>
          </a:p>
          <a:p>
            <a:r>
              <a:rPr lang="en-CA" dirty="0" smtClean="0"/>
              <a:t>Deeply-pipelined</a:t>
            </a:r>
          </a:p>
          <a:p>
            <a:r>
              <a:rPr lang="en-CA" dirty="0" smtClean="0"/>
              <a:t>Multiple threads</a:t>
            </a:r>
          </a:p>
          <a:p>
            <a:endParaRPr lang="en-CA" dirty="0"/>
          </a:p>
        </p:txBody>
      </p:sp>
      <p:sp>
        <p:nvSpPr>
          <p:cNvPr id="4" name="Slide Number Placeholder 3"/>
          <p:cNvSpPr>
            <a:spLocks noGrp="1"/>
          </p:cNvSpPr>
          <p:nvPr>
            <p:ph type="sldNum" sz="quarter" idx="12"/>
          </p:nvPr>
        </p:nvSpPr>
        <p:spPr/>
        <p:txBody>
          <a:bodyPr/>
          <a:lstStyle/>
          <a:p>
            <a:fld id="{C06A134B-BA34-49F0-B078-6C1F85E8D3FA}" type="slidenum">
              <a:rPr lang="en-CA" smtClean="0"/>
              <a:pPr/>
              <a:t>10</a:t>
            </a:fld>
            <a:endParaRPr lang="en-CA"/>
          </a:p>
        </p:txBody>
      </p:sp>
      <p:sp>
        <p:nvSpPr>
          <p:cNvPr id="5" name="Footer Placeholder 4"/>
          <p:cNvSpPr>
            <a:spLocks noGrp="1"/>
          </p:cNvSpPr>
          <p:nvPr>
            <p:ph type="ftr" sz="quarter" idx="11"/>
          </p:nvPr>
        </p:nvSpPr>
        <p:spPr/>
        <p:txBody>
          <a:bodyPr/>
          <a:lstStyle/>
          <a:p>
            <a:r>
              <a:rPr lang="en-CA" smtClean="0"/>
              <a:t>University of Toronto</a:t>
            </a:r>
            <a:endParaRPr lang="en-CA"/>
          </a:p>
        </p:txBody>
      </p:sp>
      <p:grpSp>
        <p:nvGrpSpPr>
          <p:cNvPr id="10" name="Group 57"/>
          <p:cNvGrpSpPr/>
          <p:nvPr/>
        </p:nvGrpSpPr>
        <p:grpSpPr>
          <a:xfrm>
            <a:off x="50800" y="2166455"/>
            <a:ext cx="3850179" cy="3485045"/>
            <a:chOff x="1191079" y="2219325"/>
            <a:chExt cx="4979534" cy="4207907"/>
          </a:xfrm>
        </p:grpSpPr>
        <p:grpSp>
          <p:nvGrpSpPr>
            <p:cNvPr id="11" name="Group 55"/>
            <p:cNvGrpSpPr/>
            <p:nvPr/>
          </p:nvGrpSpPr>
          <p:grpSpPr>
            <a:xfrm>
              <a:off x="1191079" y="2219325"/>
              <a:ext cx="4979534" cy="3832225"/>
              <a:chOff x="1191079" y="2219325"/>
              <a:chExt cx="4979534" cy="3832225"/>
            </a:xfrm>
          </p:grpSpPr>
          <p:grpSp>
            <p:nvGrpSpPr>
              <p:cNvPr id="18" name="Group 20"/>
              <p:cNvGrpSpPr>
                <a:grpSpLocks/>
              </p:cNvGrpSpPr>
              <p:nvPr/>
            </p:nvGrpSpPr>
            <p:grpSpPr bwMode="auto">
              <a:xfrm>
                <a:off x="3289300" y="2511425"/>
                <a:ext cx="358775" cy="1079500"/>
                <a:chOff x="1984" y="1525"/>
                <a:chExt cx="567" cy="1701"/>
              </a:xfrm>
              <a:solidFill>
                <a:srgbClr val="FFFF00"/>
              </a:solidFill>
            </p:grpSpPr>
            <p:sp>
              <p:nvSpPr>
                <p:cNvPr id="7" name="Rectangle 21"/>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8" name="Rectangle 22"/>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9" name="Rectangle 23"/>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nvGrpSpPr>
              <p:cNvPr id="20" name="Group 24"/>
              <p:cNvGrpSpPr>
                <a:grpSpLocks/>
              </p:cNvGrpSpPr>
              <p:nvPr/>
            </p:nvGrpSpPr>
            <p:grpSpPr bwMode="auto">
              <a:xfrm>
                <a:off x="3933825" y="2511425"/>
                <a:ext cx="358775" cy="2160588"/>
                <a:chOff x="3083" y="1525"/>
                <a:chExt cx="567" cy="3402"/>
              </a:xfrm>
              <a:solidFill>
                <a:schemeClr val="accent3">
                  <a:lumMod val="75000"/>
                </a:schemeClr>
              </a:solidFill>
            </p:grpSpPr>
            <p:grpSp>
              <p:nvGrpSpPr>
                <p:cNvPr id="24" name="Group 25"/>
                <p:cNvGrpSpPr>
                  <a:grpSpLocks/>
                </p:cNvGrpSpPr>
                <p:nvPr/>
              </p:nvGrpSpPr>
              <p:grpSpPr bwMode="auto">
                <a:xfrm>
                  <a:off x="3083" y="1525"/>
                  <a:ext cx="567" cy="1701"/>
                  <a:chOff x="3083" y="1525"/>
                  <a:chExt cx="567" cy="1701"/>
                </a:xfrm>
                <a:grpFill/>
              </p:grpSpPr>
              <p:sp>
                <p:nvSpPr>
                  <p:cNvPr id="15" name="Rectangle 26"/>
                  <p:cNvSpPr>
                    <a:spLocks noChangeArrowheads="1"/>
                  </p:cNvSpPr>
                  <p:nvPr/>
                </p:nvSpPr>
                <p:spPr bwMode="auto">
                  <a:xfrm>
                    <a:off x="3083"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6" name="Rectangle 27"/>
                  <p:cNvSpPr>
                    <a:spLocks noChangeArrowheads="1"/>
                  </p:cNvSpPr>
                  <p:nvPr/>
                </p:nvSpPr>
                <p:spPr bwMode="auto">
                  <a:xfrm>
                    <a:off x="3083"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7" name="Rectangle 28"/>
                  <p:cNvSpPr>
                    <a:spLocks noChangeArrowheads="1"/>
                  </p:cNvSpPr>
                  <p:nvPr/>
                </p:nvSpPr>
                <p:spPr bwMode="auto">
                  <a:xfrm>
                    <a:off x="3083"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12" name="Rectangle 29"/>
                <p:cNvSpPr>
                  <a:spLocks noChangeArrowheads="1"/>
                </p:cNvSpPr>
                <p:nvPr/>
              </p:nvSpPr>
              <p:spPr bwMode="auto">
                <a:xfrm>
                  <a:off x="3083"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3" name="Rectangle 30"/>
                <p:cNvSpPr>
                  <a:spLocks noChangeArrowheads="1"/>
                </p:cNvSpPr>
                <p:nvPr/>
              </p:nvSpPr>
              <p:spPr bwMode="auto">
                <a:xfrm>
                  <a:off x="3083" y="3793"/>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4" name="Rectangle 31"/>
                <p:cNvSpPr>
                  <a:spLocks noChangeArrowheads="1"/>
                </p:cNvSpPr>
                <p:nvPr/>
              </p:nvSpPr>
              <p:spPr bwMode="auto">
                <a:xfrm>
                  <a:off x="3083" y="4360"/>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nvGrpSpPr>
              <p:cNvPr id="26" name="Group 32"/>
              <p:cNvGrpSpPr>
                <a:grpSpLocks/>
              </p:cNvGrpSpPr>
              <p:nvPr/>
            </p:nvGrpSpPr>
            <p:grpSpPr bwMode="auto">
              <a:xfrm>
                <a:off x="4541838" y="2511425"/>
                <a:ext cx="360362" cy="1439863"/>
                <a:chOff x="4164" y="1525"/>
                <a:chExt cx="567" cy="2268"/>
              </a:xfrm>
              <a:solidFill>
                <a:schemeClr val="tx2">
                  <a:lumMod val="60000"/>
                  <a:lumOff val="40000"/>
                </a:schemeClr>
              </a:solidFill>
            </p:grpSpPr>
            <p:sp>
              <p:nvSpPr>
                <p:cNvPr id="19" name="Rectangle 33"/>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nvGrpSpPr>
                <p:cNvPr id="30" name="Group 34"/>
                <p:cNvGrpSpPr>
                  <a:grpSpLocks/>
                </p:cNvGrpSpPr>
                <p:nvPr/>
              </p:nvGrpSpPr>
              <p:grpSpPr bwMode="auto">
                <a:xfrm>
                  <a:off x="4164" y="1525"/>
                  <a:ext cx="567" cy="1701"/>
                  <a:chOff x="1984" y="1525"/>
                  <a:chExt cx="567" cy="1701"/>
                </a:xfrm>
                <a:grpFill/>
              </p:grpSpPr>
              <p:sp>
                <p:nvSpPr>
                  <p:cNvPr id="21" name="Rectangle 35"/>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2" name="Rectangle 36"/>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3" name="Rectangle 37"/>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grpSp>
            <p:nvGrpSpPr>
              <p:cNvPr id="31" name="Group 38"/>
              <p:cNvGrpSpPr>
                <a:grpSpLocks/>
              </p:cNvGrpSpPr>
              <p:nvPr/>
            </p:nvGrpSpPr>
            <p:grpSpPr bwMode="auto">
              <a:xfrm>
                <a:off x="5194300" y="2511425"/>
                <a:ext cx="360363" cy="1439863"/>
                <a:chOff x="4164" y="1525"/>
                <a:chExt cx="567" cy="2268"/>
              </a:xfrm>
              <a:solidFill>
                <a:schemeClr val="tx2">
                  <a:lumMod val="60000"/>
                  <a:lumOff val="40000"/>
                </a:schemeClr>
              </a:solidFill>
            </p:grpSpPr>
            <p:sp>
              <p:nvSpPr>
                <p:cNvPr id="25" name="Rectangle 39"/>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nvGrpSpPr>
                <p:cNvPr id="34" name="Group 40"/>
                <p:cNvGrpSpPr>
                  <a:grpSpLocks/>
                </p:cNvGrpSpPr>
                <p:nvPr/>
              </p:nvGrpSpPr>
              <p:grpSpPr bwMode="auto">
                <a:xfrm>
                  <a:off x="4164" y="1525"/>
                  <a:ext cx="567" cy="1701"/>
                  <a:chOff x="1984" y="1525"/>
                  <a:chExt cx="567" cy="1701"/>
                </a:xfrm>
                <a:grpFill/>
              </p:grpSpPr>
              <p:sp>
                <p:nvSpPr>
                  <p:cNvPr id="27" name="Rectangle 41"/>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8" name="Rectangle 42"/>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9" name="Rectangle 43"/>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grpSp>
            <p:nvGrpSpPr>
              <p:cNvPr id="49" name="Group 44"/>
              <p:cNvGrpSpPr>
                <a:grpSpLocks/>
              </p:cNvGrpSpPr>
              <p:nvPr/>
            </p:nvGrpSpPr>
            <p:grpSpPr bwMode="auto">
              <a:xfrm>
                <a:off x="5810250" y="2511425"/>
                <a:ext cx="360363" cy="2879725"/>
                <a:chOff x="6052" y="1525"/>
                <a:chExt cx="567" cy="4536"/>
              </a:xfrm>
              <a:solidFill>
                <a:srgbClr val="FF0000"/>
              </a:solidFill>
            </p:grpSpPr>
            <p:grpSp>
              <p:nvGrpSpPr>
                <p:cNvPr id="50" name="Group 45"/>
                <p:cNvGrpSpPr>
                  <a:grpSpLocks/>
                </p:cNvGrpSpPr>
                <p:nvPr/>
              </p:nvGrpSpPr>
              <p:grpSpPr bwMode="auto">
                <a:xfrm>
                  <a:off x="6052" y="1525"/>
                  <a:ext cx="567" cy="3402"/>
                  <a:chOff x="3083" y="1525"/>
                  <a:chExt cx="567" cy="3402"/>
                </a:xfrm>
                <a:grpFill/>
              </p:grpSpPr>
              <p:grpSp>
                <p:nvGrpSpPr>
                  <p:cNvPr id="51" name="Group 46"/>
                  <p:cNvGrpSpPr>
                    <a:grpSpLocks/>
                  </p:cNvGrpSpPr>
                  <p:nvPr/>
                </p:nvGrpSpPr>
                <p:grpSpPr bwMode="auto">
                  <a:xfrm>
                    <a:off x="3083" y="1525"/>
                    <a:ext cx="567" cy="1701"/>
                    <a:chOff x="3083" y="1525"/>
                    <a:chExt cx="567" cy="1701"/>
                  </a:xfrm>
                  <a:grpFill/>
                </p:grpSpPr>
                <p:sp>
                  <p:nvSpPr>
                    <p:cNvPr id="38" name="Rectangle 47"/>
                    <p:cNvSpPr>
                      <a:spLocks noChangeArrowheads="1"/>
                    </p:cNvSpPr>
                    <p:nvPr/>
                  </p:nvSpPr>
                  <p:spPr bwMode="auto">
                    <a:xfrm>
                      <a:off x="3083" y="1525"/>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9" name="Rectangle 48"/>
                    <p:cNvSpPr>
                      <a:spLocks noChangeArrowheads="1"/>
                    </p:cNvSpPr>
                    <p:nvPr/>
                  </p:nvSpPr>
                  <p:spPr bwMode="auto">
                    <a:xfrm>
                      <a:off x="3083" y="2092"/>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40" name="Rectangle 49"/>
                    <p:cNvSpPr>
                      <a:spLocks noChangeArrowheads="1"/>
                    </p:cNvSpPr>
                    <p:nvPr/>
                  </p:nvSpPr>
                  <p:spPr bwMode="auto">
                    <a:xfrm>
                      <a:off x="3083" y="2659"/>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35" name="Rectangle 50"/>
                  <p:cNvSpPr>
                    <a:spLocks noChangeArrowheads="1"/>
                  </p:cNvSpPr>
                  <p:nvPr/>
                </p:nvSpPr>
                <p:spPr bwMode="auto">
                  <a:xfrm>
                    <a:off x="3083" y="3226"/>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6" name="Rectangle 51"/>
                  <p:cNvSpPr>
                    <a:spLocks noChangeArrowheads="1"/>
                  </p:cNvSpPr>
                  <p:nvPr/>
                </p:nvSpPr>
                <p:spPr bwMode="auto">
                  <a:xfrm>
                    <a:off x="3083" y="3793"/>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7" name="Rectangle 52"/>
                  <p:cNvSpPr>
                    <a:spLocks noChangeArrowheads="1"/>
                  </p:cNvSpPr>
                  <p:nvPr/>
                </p:nvSpPr>
                <p:spPr bwMode="auto">
                  <a:xfrm>
                    <a:off x="3083" y="4360"/>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32" name="Rectangle 53"/>
                <p:cNvSpPr>
                  <a:spLocks noChangeArrowheads="1"/>
                </p:cNvSpPr>
                <p:nvPr/>
              </p:nvSpPr>
              <p:spPr bwMode="auto">
                <a:xfrm>
                  <a:off x="6052" y="4927"/>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3" name="Rectangle 54"/>
                <p:cNvSpPr>
                  <a:spLocks noChangeArrowheads="1"/>
                </p:cNvSpPr>
                <p:nvPr/>
              </p:nvSpPr>
              <p:spPr bwMode="auto">
                <a:xfrm>
                  <a:off x="6052" y="5494"/>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cxnSp>
            <p:nvCxnSpPr>
              <p:cNvPr id="42" name="Straight Connector 41"/>
              <p:cNvCxnSpPr>
                <a:endCxn id="7" idx="0"/>
              </p:cNvCxnSpPr>
              <p:nvPr/>
            </p:nvCxnSpPr>
            <p:spPr>
              <a:xfrm>
                <a:off x="3467100" y="2238375"/>
                <a:ext cx="1588" cy="27305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15" idx="0"/>
              </p:cNvCxnSpPr>
              <p:nvPr/>
            </p:nvCxnSpPr>
            <p:spPr>
              <a:xfrm flipH="1">
                <a:off x="4113213" y="2219325"/>
                <a:ext cx="1587"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1" idx="0"/>
              </p:cNvCxnSpPr>
              <p:nvPr/>
            </p:nvCxnSpPr>
            <p:spPr>
              <a:xfrm>
                <a:off x="4719637" y="2228850"/>
                <a:ext cx="2382" cy="2825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27" idx="0"/>
              </p:cNvCxnSpPr>
              <p:nvPr/>
            </p:nvCxnSpPr>
            <p:spPr>
              <a:xfrm>
                <a:off x="5372100" y="2219325"/>
                <a:ext cx="2382"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38" idx="0"/>
              </p:cNvCxnSpPr>
              <p:nvPr/>
            </p:nvCxnSpPr>
            <p:spPr>
              <a:xfrm flipH="1">
                <a:off x="5990432" y="2228850"/>
                <a:ext cx="793" cy="2825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647950" y="2466975"/>
                <a:ext cx="0" cy="287655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191079" y="3585691"/>
                <a:ext cx="1604836" cy="533133"/>
              </a:xfrm>
              <a:prstGeom prst="rect">
                <a:avLst/>
              </a:prstGeom>
              <a:noFill/>
            </p:spPr>
            <p:txBody>
              <a:bodyPr wrap="square" rtlCol="0">
                <a:spAutoFit/>
              </a:bodyPr>
              <a:lstStyle/>
              <a:p>
                <a:pPr algn="ctr"/>
                <a:r>
                  <a:rPr lang="en-CA" dirty="0" smtClean="0"/>
                  <a:t>Pipeline</a:t>
                </a:r>
                <a:endParaRPr lang="en-CA" dirty="0"/>
              </a:p>
            </p:txBody>
          </p:sp>
          <p:cxnSp>
            <p:nvCxnSpPr>
              <p:cNvPr id="54" name="Straight Connector 53"/>
              <p:cNvCxnSpPr/>
              <p:nvPr/>
            </p:nvCxnSpPr>
            <p:spPr>
              <a:xfrm>
                <a:off x="3457575" y="2352675"/>
                <a:ext cx="2543175" cy="952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ight Brace 54"/>
              <p:cNvSpPr/>
              <p:nvPr/>
            </p:nvSpPr>
            <p:spPr>
              <a:xfrm rot="5400000">
                <a:off x="4381500" y="4318000"/>
                <a:ext cx="584200" cy="2882900"/>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sp>
          <p:nvSpPr>
            <p:cNvPr id="57" name="TextBox 56"/>
            <p:cNvSpPr txBox="1"/>
            <p:nvPr/>
          </p:nvSpPr>
          <p:spPr>
            <a:xfrm>
              <a:off x="3759200" y="6057900"/>
              <a:ext cx="1710725" cy="369332"/>
            </a:xfrm>
            <a:prstGeom prst="rect">
              <a:avLst/>
            </a:prstGeom>
            <a:noFill/>
          </p:spPr>
          <p:txBody>
            <a:bodyPr wrap="none" rtlCol="0">
              <a:spAutoFit/>
            </a:bodyPr>
            <a:lstStyle/>
            <a:p>
              <a:r>
                <a:rPr lang="en-CA" dirty="0" smtClean="0"/>
                <a:t>Functional Units</a:t>
              </a:r>
              <a:endParaRPr lang="en-CA" dirty="0"/>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109538"/>
            <a:ext cx="8991600" cy="1143000"/>
          </a:xfrm>
        </p:spPr>
        <p:txBody>
          <a:bodyPr>
            <a:normAutofit fontScale="90000"/>
          </a:bodyPr>
          <a:lstStyle/>
          <a:p>
            <a:r>
              <a:rPr lang="en-CA" dirty="0" smtClean="0"/>
              <a:t>This talk: wide-issue multithreaded overlay engines</a:t>
            </a:r>
            <a:endParaRPr lang="en-CA" dirty="0"/>
          </a:p>
        </p:txBody>
      </p:sp>
      <p:sp>
        <p:nvSpPr>
          <p:cNvPr id="3" name="Content Placeholder 2"/>
          <p:cNvSpPr>
            <a:spLocks noGrp="1"/>
          </p:cNvSpPr>
          <p:nvPr>
            <p:ph idx="1"/>
          </p:nvPr>
        </p:nvSpPr>
        <p:spPr>
          <a:xfrm>
            <a:off x="4114800" y="1574801"/>
            <a:ext cx="4686300" cy="4521199"/>
          </a:xfrm>
        </p:spPr>
        <p:txBody>
          <a:bodyPr>
            <a:normAutofit/>
          </a:bodyPr>
          <a:lstStyle/>
          <a:p>
            <a:r>
              <a:rPr lang="en-CA" dirty="0" smtClean="0"/>
              <a:t>Variable latency FUs</a:t>
            </a:r>
          </a:p>
          <a:p>
            <a:pPr marL="742950" lvl="2" indent="-342900"/>
            <a:r>
              <a:rPr lang="en-CA" sz="2600" dirty="0" smtClean="0"/>
              <a:t>add/subtract, multiply, divide, exponent (7,5,6,17 cycles)</a:t>
            </a:r>
          </a:p>
          <a:p>
            <a:r>
              <a:rPr lang="en-CA" dirty="0" smtClean="0"/>
              <a:t>Deeply-pipelined</a:t>
            </a:r>
          </a:p>
          <a:p>
            <a:r>
              <a:rPr lang="en-CA" dirty="0" smtClean="0"/>
              <a:t>Multiple threads</a:t>
            </a:r>
          </a:p>
          <a:p>
            <a:endParaRPr lang="en-CA" dirty="0"/>
          </a:p>
        </p:txBody>
      </p:sp>
      <p:sp>
        <p:nvSpPr>
          <p:cNvPr id="4" name="Slide Number Placeholder 3"/>
          <p:cNvSpPr>
            <a:spLocks noGrp="1"/>
          </p:cNvSpPr>
          <p:nvPr>
            <p:ph type="sldNum" sz="quarter" idx="12"/>
          </p:nvPr>
        </p:nvSpPr>
        <p:spPr/>
        <p:txBody>
          <a:bodyPr/>
          <a:lstStyle/>
          <a:p>
            <a:fld id="{C06A134B-BA34-49F0-B078-6C1F85E8D3FA}" type="slidenum">
              <a:rPr lang="en-CA" smtClean="0"/>
              <a:pPr/>
              <a:t>11</a:t>
            </a:fld>
            <a:endParaRPr lang="en-CA"/>
          </a:p>
        </p:txBody>
      </p:sp>
      <p:sp>
        <p:nvSpPr>
          <p:cNvPr id="5" name="Footer Placeholder 4"/>
          <p:cNvSpPr>
            <a:spLocks noGrp="1"/>
          </p:cNvSpPr>
          <p:nvPr>
            <p:ph type="ftr" sz="quarter" idx="11"/>
          </p:nvPr>
        </p:nvSpPr>
        <p:spPr/>
        <p:txBody>
          <a:bodyPr/>
          <a:lstStyle/>
          <a:p>
            <a:r>
              <a:rPr lang="en-CA" smtClean="0"/>
              <a:t>University of Toronto</a:t>
            </a:r>
            <a:endParaRPr lang="en-CA"/>
          </a:p>
        </p:txBody>
      </p:sp>
      <p:grpSp>
        <p:nvGrpSpPr>
          <p:cNvPr id="6" name="Group 61"/>
          <p:cNvGrpSpPr/>
          <p:nvPr/>
        </p:nvGrpSpPr>
        <p:grpSpPr>
          <a:xfrm>
            <a:off x="0" y="1558198"/>
            <a:ext cx="3924300" cy="4093302"/>
            <a:chOff x="0" y="1558198"/>
            <a:chExt cx="3924300" cy="4093302"/>
          </a:xfrm>
        </p:grpSpPr>
        <p:grpSp>
          <p:nvGrpSpPr>
            <p:cNvPr id="10" name="Group 57"/>
            <p:cNvGrpSpPr/>
            <p:nvPr/>
          </p:nvGrpSpPr>
          <p:grpSpPr>
            <a:xfrm>
              <a:off x="50800" y="1574800"/>
              <a:ext cx="3873500" cy="4076700"/>
              <a:chOff x="1191079" y="1504950"/>
              <a:chExt cx="5009695" cy="4922282"/>
            </a:xfrm>
          </p:grpSpPr>
          <p:grpSp>
            <p:nvGrpSpPr>
              <p:cNvPr id="11" name="Group 55"/>
              <p:cNvGrpSpPr/>
              <p:nvPr/>
            </p:nvGrpSpPr>
            <p:grpSpPr>
              <a:xfrm>
                <a:off x="1191079" y="1504950"/>
                <a:ext cx="5009695" cy="4546600"/>
                <a:chOff x="1191079" y="1504950"/>
                <a:chExt cx="5009695" cy="4546600"/>
              </a:xfrm>
            </p:grpSpPr>
            <p:grpSp>
              <p:nvGrpSpPr>
                <p:cNvPr id="18" name="Group 20"/>
                <p:cNvGrpSpPr>
                  <a:grpSpLocks/>
                </p:cNvGrpSpPr>
                <p:nvPr/>
              </p:nvGrpSpPr>
              <p:grpSpPr bwMode="auto">
                <a:xfrm>
                  <a:off x="3289300" y="2511425"/>
                  <a:ext cx="358775" cy="1079500"/>
                  <a:chOff x="1984" y="1525"/>
                  <a:chExt cx="567" cy="1701"/>
                </a:xfrm>
                <a:solidFill>
                  <a:srgbClr val="FFFF00"/>
                </a:solidFill>
              </p:grpSpPr>
              <p:sp>
                <p:nvSpPr>
                  <p:cNvPr id="7" name="Rectangle 21"/>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8" name="Rectangle 22"/>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9" name="Rectangle 23"/>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nvGrpSpPr>
                <p:cNvPr id="20" name="Group 24"/>
                <p:cNvGrpSpPr>
                  <a:grpSpLocks/>
                </p:cNvGrpSpPr>
                <p:nvPr/>
              </p:nvGrpSpPr>
              <p:grpSpPr bwMode="auto">
                <a:xfrm>
                  <a:off x="3933825" y="2511425"/>
                  <a:ext cx="358775" cy="2160588"/>
                  <a:chOff x="3083" y="1525"/>
                  <a:chExt cx="567" cy="3402"/>
                </a:xfrm>
                <a:solidFill>
                  <a:schemeClr val="accent3">
                    <a:lumMod val="75000"/>
                  </a:schemeClr>
                </a:solidFill>
              </p:grpSpPr>
              <p:grpSp>
                <p:nvGrpSpPr>
                  <p:cNvPr id="24" name="Group 25"/>
                  <p:cNvGrpSpPr>
                    <a:grpSpLocks/>
                  </p:cNvGrpSpPr>
                  <p:nvPr/>
                </p:nvGrpSpPr>
                <p:grpSpPr bwMode="auto">
                  <a:xfrm>
                    <a:off x="3083" y="1525"/>
                    <a:ext cx="567" cy="1701"/>
                    <a:chOff x="3083" y="1525"/>
                    <a:chExt cx="567" cy="1701"/>
                  </a:xfrm>
                  <a:grpFill/>
                </p:grpSpPr>
                <p:sp>
                  <p:nvSpPr>
                    <p:cNvPr id="15" name="Rectangle 26"/>
                    <p:cNvSpPr>
                      <a:spLocks noChangeArrowheads="1"/>
                    </p:cNvSpPr>
                    <p:nvPr/>
                  </p:nvSpPr>
                  <p:spPr bwMode="auto">
                    <a:xfrm>
                      <a:off x="3083"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6" name="Rectangle 27"/>
                    <p:cNvSpPr>
                      <a:spLocks noChangeArrowheads="1"/>
                    </p:cNvSpPr>
                    <p:nvPr/>
                  </p:nvSpPr>
                  <p:spPr bwMode="auto">
                    <a:xfrm>
                      <a:off x="3083"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7" name="Rectangle 28"/>
                    <p:cNvSpPr>
                      <a:spLocks noChangeArrowheads="1"/>
                    </p:cNvSpPr>
                    <p:nvPr/>
                  </p:nvSpPr>
                  <p:spPr bwMode="auto">
                    <a:xfrm>
                      <a:off x="3083"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12" name="Rectangle 29"/>
                  <p:cNvSpPr>
                    <a:spLocks noChangeArrowheads="1"/>
                  </p:cNvSpPr>
                  <p:nvPr/>
                </p:nvSpPr>
                <p:spPr bwMode="auto">
                  <a:xfrm>
                    <a:off x="3083"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3" name="Rectangle 30"/>
                  <p:cNvSpPr>
                    <a:spLocks noChangeArrowheads="1"/>
                  </p:cNvSpPr>
                  <p:nvPr/>
                </p:nvSpPr>
                <p:spPr bwMode="auto">
                  <a:xfrm>
                    <a:off x="3083" y="3793"/>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4" name="Rectangle 31"/>
                  <p:cNvSpPr>
                    <a:spLocks noChangeArrowheads="1"/>
                  </p:cNvSpPr>
                  <p:nvPr/>
                </p:nvSpPr>
                <p:spPr bwMode="auto">
                  <a:xfrm>
                    <a:off x="3083" y="4360"/>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nvGrpSpPr>
                <p:cNvPr id="26" name="Group 32"/>
                <p:cNvGrpSpPr>
                  <a:grpSpLocks/>
                </p:cNvGrpSpPr>
                <p:nvPr/>
              </p:nvGrpSpPr>
              <p:grpSpPr bwMode="auto">
                <a:xfrm>
                  <a:off x="4541838" y="2511425"/>
                  <a:ext cx="360362" cy="1439863"/>
                  <a:chOff x="4164" y="1525"/>
                  <a:chExt cx="567" cy="2268"/>
                </a:xfrm>
                <a:solidFill>
                  <a:schemeClr val="tx2">
                    <a:lumMod val="60000"/>
                    <a:lumOff val="40000"/>
                  </a:schemeClr>
                </a:solidFill>
              </p:grpSpPr>
              <p:sp>
                <p:nvSpPr>
                  <p:cNvPr id="19" name="Rectangle 33"/>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nvGrpSpPr>
                  <p:cNvPr id="30" name="Group 34"/>
                  <p:cNvGrpSpPr>
                    <a:grpSpLocks/>
                  </p:cNvGrpSpPr>
                  <p:nvPr/>
                </p:nvGrpSpPr>
                <p:grpSpPr bwMode="auto">
                  <a:xfrm>
                    <a:off x="4164" y="1525"/>
                    <a:ext cx="567" cy="1701"/>
                    <a:chOff x="1984" y="1525"/>
                    <a:chExt cx="567" cy="1701"/>
                  </a:xfrm>
                  <a:grpFill/>
                </p:grpSpPr>
                <p:sp>
                  <p:nvSpPr>
                    <p:cNvPr id="21" name="Rectangle 35"/>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2" name="Rectangle 36"/>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3" name="Rectangle 37"/>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grpSp>
              <p:nvGrpSpPr>
                <p:cNvPr id="31" name="Group 38"/>
                <p:cNvGrpSpPr>
                  <a:grpSpLocks/>
                </p:cNvGrpSpPr>
                <p:nvPr/>
              </p:nvGrpSpPr>
              <p:grpSpPr bwMode="auto">
                <a:xfrm>
                  <a:off x="5194300" y="2511425"/>
                  <a:ext cx="360363" cy="1439863"/>
                  <a:chOff x="4164" y="1525"/>
                  <a:chExt cx="567" cy="2268"/>
                </a:xfrm>
                <a:solidFill>
                  <a:schemeClr val="tx2">
                    <a:lumMod val="60000"/>
                    <a:lumOff val="40000"/>
                  </a:schemeClr>
                </a:solidFill>
              </p:grpSpPr>
              <p:sp>
                <p:nvSpPr>
                  <p:cNvPr id="25" name="Rectangle 39"/>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nvGrpSpPr>
                  <p:cNvPr id="34" name="Group 40"/>
                  <p:cNvGrpSpPr>
                    <a:grpSpLocks/>
                  </p:cNvGrpSpPr>
                  <p:nvPr/>
                </p:nvGrpSpPr>
                <p:grpSpPr bwMode="auto">
                  <a:xfrm>
                    <a:off x="4164" y="1525"/>
                    <a:ext cx="567" cy="1701"/>
                    <a:chOff x="1984" y="1525"/>
                    <a:chExt cx="567" cy="1701"/>
                  </a:xfrm>
                  <a:grpFill/>
                </p:grpSpPr>
                <p:sp>
                  <p:nvSpPr>
                    <p:cNvPr id="27" name="Rectangle 41"/>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8" name="Rectangle 42"/>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9" name="Rectangle 43"/>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grpSp>
              <p:nvGrpSpPr>
                <p:cNvPr id="49" name="Group 44"/>
                <p:cNvGrpSpPr>
                  <a:grpSpLocks/>
                </p:cNvGrpSpPr>
                <p:nvPr/>
              </p:nvGrpSpPr>
              <p:grpSpPr bwMode="auto">
                <a:xfrm>
                  <a:off x="5810250" y="2511425"/>
                  <a:ext cx="360363" cy="2879725"/>
                  <a:chOff x="6052" y="1525"/>
                  <a:chExt cx="567" cy="4536"/>
                </a:xfrm>
                <a:solidFill>
                  <a:srgbClr val="FF0000"/>
                </a:solidFill>
              </p:grpSpPr>
              <p:grpSp>
                <p:nvGrpSpPr>
                  <p:cNvPr id="50" name="Group 45"/>
                  <p:cNvGrpSpPr>
                    <a:grpSpLocks/>
                  </p:cNvGrpSpPr>
                  <p:nvPr/>
                </p:nvGrpSpPr>
                <p:grpSpPr bwMode="auto">
                  <a:xfrm>
                    <a:off x="6052" y="1525"/>
                    <a:ext cx="567" cy="3402"/>
                    <a:chOff x="3083" y="1525"/>
                    <a:chExt cx="567" cy="3402"/>
                  </a:xfrm>
                  <a:grpFill/>
                </p:grpSpPr>
                <p:grpSp>
                  <p:nvGrpSpPr>
                    <p:cNvPr id="51" name="Group 46"/>
                    <p:cNvGrpSpPr>
                      <a:grpSpLocks/>
                    </p:cNvGrpSpPr>
                    <p:nvPr/>
                  </p:nvGrpSpPr>
                  <p:grpSpPr bwMode="auto">
                    <a:xfrm>
                      <a:off x="3083" y="1525"/>
                      <a:ext cx="567" cy="1701"/>
                      <a:chOff x="3083" y="1525"/>
                      <a:chExt cx="567" cy="1701"/>
                    </a:xfrm>
                    <a:grpFill/>
                  </p:grpSpPr>
                  <p:sp>
                    <p:nvSpPr>
                      <p:cNvPr id="38" name="Rectangle 47"/>
                      <p:cNvSpPr>
                        <a:spLocks noChangeArrowheads="1"/>
                      </p:cNvSpPr>
                      <p:nvPr/>
                    </p:nvSpPr>
                    <p:spPr bwMode="auto">
                      <a:xfrm>
                        <a:off x="3083" y="1525"/>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9" name="Rectangle 48"/>
                      <p:cNvSpPr>
                        <a:spLocks noChangeArrowheads="1"/>
                      </p:cNvSpPr>
                      <p:nvPr/>
                    </p:nvSpPr>
                    <p:spPr bwMode="auto">
                      <a:xfrm>
                        <a:off x="3083" y="2092"/>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40" name="Rectangle 49"/>
                      <p:cNvSpPr>
                        <a:spLocks noChangeArrowheads="1"/>
                      </p:cNvSpPr>
                      <p:nvPr/>
                    </p:nvSpPr>
                    <p:spPr bwMode="auto">
                      <a:xfrm>
                        <a:off x="3083" y="2659"/>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35" name="Rectangle 50"/>
                    <p:cNvSpPr>
                      <a:spLocks noChangeArrowheads="1"/>
                    </p:cNvSpPr>
                    <p:nvPr/>
                  </p:nvSpPr>
                  <p:spPr bwMode="auto">
                    <a:xfrm>
                      <a:off x="3083" y="3226"/>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6" name="Rectangle 51"/>
                    <p:cNvSpPr>
                      <a:spLocks noChangeArrowheads="1"/>
                    </p:cNvSpPr>
                    <p:nvPr/>
                  </p:nvSpPr>
                  <p:spPr bwMode="auto">
                    <a:xfrm>
                      <a:off x="3083" y="3793"/>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7" name="Rectangle 52"/>
                    <p:cNvSpPr>
                      <a:spLocks noChangeArrowheads="1"/>
                    </p:cNvSpPr>
                    <p:nvPr/>
                  </p:nvSpPr>
                  <p:spPr bwMode="auto">
                    <a:xfrm>
                      <a:off x="3083" y="4360"/>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32" name="Rectangle 53"/>
                  <p:cNvSpPr>
                    <a:spLocks noChangeArrowheads="1"/>
                  </p:cNvSpPr>
                  <p:nvPr/>
                </p:nvSpPr>
                <p:spPr bwMode="auto">
                  <a:xfrm>
                    <a:off x="6052" y="4927"/>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3" name="Rectangle 54"/>
                  <p:cNvSpPr>
                    <a:spLocks noChangeArrowheads="1"/>
                  </p:cNvSpPr>
                  <p:nvPr/>
                </p:nvSpPr>
                <p:spPr bwMode="auto">
                  <a:xfrm>
                    <a:off x="6052" y="5494"/>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41" name="Rectangle 40"/>
                <p:cNvSpPr/>
                <p:nvPr/>
              </p:nvSpPr>
              <p:spPr>
                <a:xfrm>
                  <a:off x="3238499" y="1504950"/>
                  <a:ext cx="2962275" cy="7239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3000" dirty="0" smtClean="0"/>
                    <a:t>?</a:t>
                  </a:r>
                  <a:endParaRPr lang="en-CA" sz="3000" dirty="0"/>
                </a:p>
              </p:txBody>
            </p:sp>
            <p:cxnSp>
              <p:nvCxnSpPr>
                <p:cNvPr id="42" name="Straight Connector 41"/>
                <p:cNvCxnSpPr>
                  <a:endCxn id="7" idx="0"/>
                </p:cNvCxnSpPr>
                <p:nvPr/>
              </p:nvCxnSpPr>
              <p:spPr>
                <a:xfrm>
                  <a:off x="3467100" y="2238375"/>
                  <a:ext cx="1588" cy="27305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15" idx="0"/>
                </p:cNvCxnSpPr>
                <p:nvPr/>
              </p:nvCxnSpPr>
              <p:spPr>
                <a:xfrm flipH="1">
                  <a:off x="4113213" y="2219325"/>
                  <a:ext cx="1587"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1" idx="0"/>
                </p:cNvCxnSpPr>
                <p:nvPr/>
              </p:nvCxnSpPr>
              <p:spPr>
                <a:xfrm>
                  <a:off x="4719637" y="2228850"/>
                  <a:ext cx="2382" cy="2825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27" idx="0"/>
                </p:cNvCxnSpPr>
                <p:nvPr/>
              </p:nvCxnSpPr>
              <p:spPr>
                <a:xfrm>
                  <a:off x="5372100" y="2219325"/>
                  <a:ext cx="2382"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38" idx="0"/>
                </p:cNvCxnSpPr>
                <p:nvPr/>
              </p:nvCxnSpPr>
              <p:spPr>
                <a:xfrm flipH="1">
                  <a:off x="5990432" y="2228850"/>
                  <a:ext cx="793" cy="2825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647950" y="2466975"/>
                  <a:ext cx="0" cy="287655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191079" y="3585691"/>
                  <a:ext cx="1604836" cy="533133"/>
                </a:xfrm>
                <a:prstGeom prst="rect">
                  <a:avLst/>
                </a:prstGeom>
                <a:noFill/>
              </p:spPr>
              <p:txBody>
                <a:bodyPr wrap="square" rtlCol="0">
                  <a:spAutoFit/>
                </a:bodyPr>
                <a:lstStyle/>
                <a:p>
                  <a:pPr algn="ctr"/>
                  <a:r>
                    <a:rPr lang="en-CA" dirty="0" smtClean="0"/>
                    <a:t>Pipeline</a:t>
                  </a:r>
                  <a:endParaRPr lang="en-CA" dirty="0"/>
                </a:p>
              </p:txBody>
            </p:sp>
            <p:cxnSp>
              <p:nvCxnSpPr>
                <p:cNvPr id="54" name="Straight Connector 53"/>
                <p:cNvCxnSpPr/>
                <p:nvPr/>
              </p:nvCxnSpPr>
              <p:spPr>
                <a:xfrm>
                  <a:off x="3457575" y="2352675"/>
                  <a:ext cx="2543175" cy="952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ight Brace 54"/>
                <p:cNvSpPr/>
                <p:nvPr/>
              </p:nvSpPr>
              <p:spPr>
                <a:xfrm rot="5400000">
                  <a:off x="4381500" y="4318000"/>
                  <a:ext cx="584200" cy="2882900"/>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sp>
            <p:nvSpPr>
              <p:cNvPr id="57" name="TextBox 56"/>
              <p:cNvSpPr txBox="1"/>
              <p:nvPr/>
            </p:nvSpPr>
            <p:spPr>
              <a:xfrm>
                <a:off x="3759200" y="6057900"/>
                <a:ext cx="1710725" cy="369332"/>
              </a:xfrm>
              <a:prstGeom prst="rect">
                <a:avLst/>
              </a:prstGeom>
              <a:noFill/>
            </p:spPr>
            <p:txBody>
              <a:bodyPr wrap="none" rtlCol="0">
                <a:spAutoFit/>
              </a:bodyPr>
              <a:lstStyle/>
              <a:p>
                <a:r>
                  <a:rPr lang="en-CA" dirty="0" smtClean="0"/>
                  <a:t>Functional Units</a:t>
                </a:r>
                <a:endParaRPr lang="en-CA" dirty="0"/>
              </a:p>
            </p:txBody>
          </p:sp>
        </p:grpSp>
        <p:sp>
          <p:nvSpPr>
            <p:cNvPr id="59" name="Left Brace 58"/>
            <p:cNvSpPr/>
            <p:nvPr/>
          </p:nvSpPr>
          <p:spPr>
            <a:xfrm>
              <a:off x="1181100" y="1574800"/>
              <a:ext cx="215900" cy="5461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0" name="TextBox 59"/>
            <p:cNvSpPr txBox="1"/>
            <p:nvPr/>
          </p:nvSpPr>
          <p:spPr>
            <a:xfrm>
              <a:off x="0" y="1558198"/>
              <a:ext cx="1240860" cy="646331"/>
            </a:xfrm>
            <a:prstGeom prst="rect">
              <a:avLst/>
            </a:prstGeom>
            <a:noFill/>
          </p:spPr>
          <p:txBody>
            <a:bodyPr wrap="square" rtlCol="0">
              <a:spAutoFit/>
            </a:bodyPr>
            <a:lstStyle/>
            <a:p>
              <a:pPr algn="ctr"/>
              <a:r>
                <a:rPr lang="en-CA" dirty="0" smtClean="0"/>
                <a:t>Storage &amp; Crossbar</a:t>
              </a:r>
              <a:endParaRPr lang="en-CA" dirty="0"/>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109538"/>
            <a:ext cx="8991600" cy="1143000"/>
          </a:xfrm>
        </p:spPr>
        <p:txBody>
          <a:bodyPr>
            <a:normAutofit fontScale="90000"/>
          </a:bodyPr>
          <a:lstStyle/>
          <a:p>
            <a:r>
              <a:rPr lang="en-CA" dirty="0" smtClean="0"/>
              <a:t>This talk: wide-issue multithreaded overlay engines</a:t>
            </a:r>
            <a:endParaRPr lang="en-CA" dirty="0"/>
          </a:p>
        </p:txBody>
      </p:sp>
      <p:sp>
        <p:nvSpPr>
          <p:cNvPr id="3" name="Content Placeholder 2"/>
          <p:cNvSpPr>
            <a:spLocks noGrp="1"/>
          </p:cNvSpPr>
          <p:nvPr>
            <p:ph idx="1"/>
          </p:nvPr>
        </p:nvSpPr>
        <p:spPr>
          <a:xfrm>
            <a:off x="4114800" y="1574801"/>
            <a:ext cx="4686300" cy="4521199"/>
          </a:xfrm>
        </p:spPr>
        <p:txBody>
          <a:bodyPr>
            <a:normAutofit/>
          </a:bodyPr>
          <a:lstStyle/>
          <a:p>
            <a:r>
              <a:rPr lang="en-CA" dirty="0" smtClean="0"/>
              <a:t>Variable latency FUs</a:t>
            </a:r>
          </a:p>
          <a:p>
            <a:pPr marL="742950" lvl="2" indent="-342900"/>
            <a:r>
              <a:rPr lang="en-CA" sz="2600" dirty="0" smtClean="0"/>
              <a:t>add/subtract, multiply, divide, exponent (7,5,6,17 cycles)</a:t>
            </a:r>
          </a:p>
          <a:p>
            <a:r>
              <a:rPr lang="en-CA" dirty="0" smtClean="0"/>
              <a:t>Deeply-pipelined</a:t>
            </a:r>
          </a:p>
          <a:p>
            <a:r>
              <a:rPr lang="en-CA" dirty="0" smtClean="0"/>
              <a:t>Multiple threads</a:t>
            </a:r>
          </a:p>
          <a:p>
            <a:endParaRPr lang="en-CA" dirty="0"/>
          </a:p>
        </p:txBody>
      </p:sp>
      <p:sp>
        <p:nvSpPr>
          <p:cNvPr id="4" name="Slide Number Placeholder 3"/>
          <p:cNvSpPr>
            <a:spLocks noGrp="1"/>
          </p:cNvSpPr>
          <p:nvPr>
            <p:ph type="sldNum" sz="quarter" idx="12"/>
          </p:nvPr>
        </p:nvSpPr>
        <p:spPr/>
        <p:txBody>
          <a:bodyPr/>
          <a:lstStyle/>
          <a:p>
            <a:fld id="{C06A134B-BA34-49F0-B078-6C1F85E8D3FA}" type="slidenum">
              <a:rPr lang="en-CA" smtClean="0"/>
              <a:pPr/>
              <a:t>12</a:t>
            </a:fld>
            <a:endParaRPr lang="en-CA"/>
          </a:p>
        </p:txBody>
      </p:sp>
      <p:sp>
        <p:nvSpPr>
          <p:cNvPr id="5" name="Footer Placeholder 4"/>
          <p:cNvSpPr>
            <a:spLocks noGrp="1"/>
          </p:cNvSpPr>
          <p:nvPr>
            <p:ph type="ftr" sz="quarter" idx="11"/>
          </p:nvPr>
        </p:nvSpPr>
        <p:spPr/>
        <p:txBody>
          <a:bodyPr/>
          <a:lstStyle/>
          <a:p>
            <a:r>
              <a:rPr lang="en-CA" smtClean="0"/>
              <a:t>University of Toronto</a:t>
            </a:r>
            <a:endParaRPr lang="en-CA"/>
          </a:p>
        </p:txBody>
      </p:sp>
      <p:grpSp>
        <p:nvGrpSpPr>
          <p:cNvPr id="6" name="Group 61"/>
          <p:cNvGrpSpPr/>
          <p:nvPr/>
        </p:nvGrpSpPr>
        <p:grpSpPr>
          <a:xfrm>
            <a:off x="0" y="1558198"/>
            <a:ext cx="3924300" cy="4093302"/>
            <a:chOff x="0" y="1558198"/>
            <a:chExt cx="3924300" cy="4093302"/>
          </a:xfrm>
        </p:grpSpPr>
        <p:grpSp>
          <p:nvGrpSpPr>
            <p:cNvPr id="10" name="Group 57"/>
            <p:cNvGrpSpPr/>
            <p:nvPr/>
          </p:nvGrpSpPr>
          <p:grpSpPr>
            <a:xfrm>
              <a:off x="50800" y="1574800"/>
              <a:ext cx="3873500" cy="4076700"/>
              <a:chOff x="1191079" y="1504950"/>
              <a:chExt cx="5009695" cy="4922282"/>
            </a:xfrm>
          </p:grpSpPr>
          <p:grpSp>
            <p:nvGrpSpPr>
              <p:cNvPr id="11" name="Group 55"/>
              <p:cNvGrpSpPr/>
              <p:nvPr/>
            </p:nvGrpSpPr>
            <p:grpSpPr>
              <a:xfrm>
                <a:off x="1191079" y="1504950"/>
                <a:ext cx="5009695" cy="4546600"/>
                <a:chOff x="1191079" y="1504950"/>
                <a:chExt cx="5009695" cy="4546600"/>
              </a:xfrm>
            </p:grpSpPr>
            <p:grpSp>
              <p:nvGrpSpPr>
                <p:cNvPr id="18" name="Group 20"/>
                <p:cNvGrpSpPr>
                  <a:grpSpLocks/>
                </p:cNvGrpSpPr>
                <p:nvPr/>
              </p:nvGrpSpPr>
              <p:grpSpPr bwMode="auto">
                <a:xfrm>
                  <a:off x="3289300" y="2511425"/>
                  <a:ext cx="358775" cy="1079500"/>
                  <a:chOff x="1984" y="1525"/>
                  <a:chExt cx="567" cy="1701"/>
                </a:xfrm>
                <a:solidFill>
                  <a:srgbClr val="FFFF00"/>
                </a:solidFill>
              </p:grpSpPr>
              <p:sp>
                <p:nvSpPr>
                  <p:cNvPr id="7" name="Rectangle 21"/>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8" name="Rectangle 22"/>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9" name="Rectangle 23"/>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nvGrpSpPr>
                <p:cNvPr id="20" name="Group 24"/>
                <p:cNvGrpSpPr>
                  <a:grpSpLocks/>
                </p:cNvGrpSpPr>
                <p:nvPr/>
              </p:nvGrpSpPr>
              <p:grpSpPr bwMode="auto">
                <a:xfrm>
                  <a:off x="3933825" y="2511425"/>
                  <a:ext cx="358775" cy="2160588"/>
                  <a:chOff x="3083" y="1525"/>
                  <a:chExt cx="567" cy="3402"/>
                </a:xfrm>
                <a:solidFill>
                  <a:schemeClr val="accent3">
                    <a:lumMod val="75000"/>
                  </a:schemeClr>
                </a:solidFill>
              </p:grpSpPr>
              <p:grpSp>
                <p:nvGrpSpPr>
                  <p:cNvPr id="24" name="Group 25"/>
                  <p:cNvGrpSpPr>
                    <a:grpSpLocks/>
                  </p:cNvGrpSpPr>
                  <p:nvPr/>
                </p:nvGrpSpPr>
                <p:grpSpPr bwMode="auto">
                  <a:xfrm>
                    <a:off x="3083" y="1525"/>
                    <a:ext cx="567" cy="1701"/>
                    <a:chOff x="3083" y="1525"/>
                    <a:chExt cx="567" cy="1701"/>
                  </a:xfrm>
                  <a:grpFill/>
                </p:grpSpPr>
                <p:sp>
                  <p:nvSpPr>
                    <p:cNvPr id="15" name="Rectangle 26"/>
                    <p:cNvSpPr>
                      <a:spLocks noChangeArrowheads="1"/>
                    </p:cNvSpPr>
                    <p:nvPr/>
                  </p:nvSpPr>
                  <p:spPr bwMode="auto">
                    <a:xfrm>
                      <a:off x="3083"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6" name="Rectangle 27"/>
                    <p:cNvSpPr>
                      <a:spLocks noChangeArrowheads="1"/>
                    </p:cNvSpPr>
                    <p:nvPr/>
                  </p:nvSpPr>
                  <p:spPr bwMode="auto">
                    <a:xfrm>
                      <a:off x="3083"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7" name="Rectangle 28"/>
                    <p:cNvSpPr>
                      <a:spLocks noChangeArrowheads="1"/>
                    </p:cNvSpPr>
                    <p:nvPr/>
                  </p:nvSpPr>
                  <p:spPr bwMode="auto">
                    <a:xfrm>
                      <a:off x="3083"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12" name="Rectangle 29"/>
                  <p:cNvSpPr>
                    <a:spLocks noChangeArrowheads="1"/>
                  </p:cNvSpPr>
                  <p:nvPr/>
                </p:nvSpPr>
                <p:spPr bwMode="auto">
                  <a:xfrm>
                    <a:off x="3083"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3" name="Rectangle 30"/>
                  <p:cNvSpPr>
                    <a:spLocks noChangeArrowheads="1"/>
                  </p:cNvSpPr>
                  <p:nvPr/>
                </p:nvSpPr>
                <p:spPr bwMode="auto">
                  <a:xfrm>
                    <a:off x="3083" y="3793"/>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4" name="Rectangle 31"/>
                  <p:cNvSpPr>
                    <a:spLocks noChangeArrowheads="1"/>
                  </p:cNvSpPr>
                  <p:nvPr/>
                </p:nvSpPr>
                <p:spPr bwMode="auto">
                  <a:xfrm>
                    <a:off x="3083" y="4360"/>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nvGrpSpPr>
                <p:cNvPr id="26" name="Group 32"/>
                <p:cNvGrpSpPr>
                  <a:grpSpLocks/>
                </p:cNvGrpSpPr>
                <p:nvPr/>
              </p:nvGrpSpPr>
              <p:grpSpPr bwMode="auto">
                <a:xfrm>
                  <a:off x="4541838" y="2511425"/>
                  <a:ext cx="360362" cy="1439863"/>
                  <a:chOff x="4164" y="1525"/>
                  <a:chExt cx="567" cy="2268"/>
                </a:xfrm>
                <a:solidFill>
                  <a:schemeClr val="tx2">
                    <a:lumMod val="60000"/>
                    <a:lumOff val="40000"/>
                  </a:schemeClr>
                </a:solidFill>
              </p:grpSpPr>
              <p:sp>
                <p:nvSpPr>
                  <p:cNvPr id="19" name="Rectangle 33"/>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nvGrpSpPr>
                  <p:cNvPr id="30" name="Group 34"/>
                  <p:cNvGrpSpPr>
                    <a:grpSpLocks/>
                  </p:cNvGrpSpPr>
                  <p:nvPr/>
                </p:nvGrpSpPr>
                <p:grpSpPr bwMode="auto">
                  <a:xfrm>
                    <a:off x="4164" y="1525"/>
                    <a:ext cx="567" cy="1701"/>
                    <a:chOff x="1984" y="1525"/>
                    <a:chExt cx="567" cy="1701"/>
                  </a:xfrm>
                  <a:grpFill/>
                </p:grpSpPr>
                <p:sp>
                  <p:nvSpPr>
                    <p:cNvPr id="21" name="Rectangle 35"/>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2" name="Rectangle 36"/>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3" name="Rectangle 37"/>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grpSp>
              <p:nvGrpSpPr>
                <p:cNvPr id="31" name="Group 38"/>
                <p:cNvGrpSpPr>
                  <a:grpSpLocks/>
                </p:cNvGrpSpPr>
                <p:nvPr/>
              </p:nvGrpSpPr>
              <p:grpSpPr bwMode="auto">
                <a:xfrm>
                  <a:off x="5194300" y="2511425"/>
                  <a:ext cx="360363" cy="1439863"/>
                  <a:chOff x="4164" y="1525"/>
                  <a:chExt cx="567" cy="2268"/>
                </a:xfrm>
                <a:solidFill>
                  <a:schemeClr val="tx2">
                    <a:lumMod val="60000"/>
                    <a:lumOff val="40000"/>
                  </a:schemeClr>
                </a:solidFill>
              </p:grpSpPr>
              <p:sp>
                <p:nvSpPr>
                  <p:cNvPr id="25" name="Rectangle 39"/>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nvGrpSpPr>
                  <p:cNvPr id="34" name="Group 40"/>
                  <p:cNvGrpSpPr>
                    <a:grpSpLocks/>
                  </p:cNvGrpSpPr>
                  <p:nvPr/>
                </p:nvGrpSpPr>
                <p:grpSpPr bwMode="auto">
                  <a:xfrm>
                    <a:off x="4164" y="1525"/>
                    <a:ext cx="567" cy="1701"/>
                    <a:chOff x="1984" y="1525"/>
                    <a:chExt cx="567" cy="1701"/>
                  </a:xfrm>
                  <a:grpFill/>
                </p:grpSpPr>
                <p:sp>
                  <p:nvSpPr>
                    <p:cNvPr id="27" name="Rectangle 41"/>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8" name="Rectangle 42"/>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9" name="Rectangle 43"/>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grpSp>
              <p:nvGrpSpPr>
                <p:cNvPr id="49" name="Group 44"/>
                <p:cNvGrpSpPr>
                  <a:grpSpLocks/>
                </p:cNvGrpSpPr>
                <p:nvPr/>
              </p:nvGrpSpPr>
              <p:grpSpPr bwMode="auto">
                <a:xfrm>
                  <a:off x="5810250" y="2511425"/>
                  <a:ext cx="360363" cy="2879725"/>
                  <a:chOff x="6052" y="1525"/>
                  <a:chExt cx="567" cy="4536"/>
                </a:xfrm>
                <a:solidFill>
                  <a:srgbClr val="FF0000"/>
                </a:solidFill>
              </p:grpSpPr>
              <p:grpSp>
                <p:nvGrpSpPr>
                  <p:cNvPr id="50" name="Group 45"/>
                  <p:cNvGrpSpPr>
                    <a:grpSpLocks/>
                  </p:cNvGrpSpPr>
                  <p:nvPr/>
                </p:nvGrpSpPr>
                <p:grpSpPr bwMode="auto">
                  <a:xfrm>
                    <a:off x="6052" y="1525"/>
                    <a:ext cx="567" cy="3402"/>
                    <a:chOff x="3083" y="1525"/>
                    <a:chExt cx="567" cy="3402"/>
                  </a:xfrm>
                  <a:grpFill/>
                </p:grpSpPr>
                <p:grpSp>
                  <p:nvGrpSpPr>
                    <p:cNvPr id="51" name="Group 46"/>
                    <p:cNvGrpSpPr>
                      <a:grpSpLocks/>
                    </p:cNvGrpSpPr>
                    <p:nvPr/>
                  </p:nvGrpSpPr>
                  <p:grpSpPr bwMode="auto">
                    <a:xfrm>
                      <a:off x="3083" y="1525"/>
                      <a:ext cx="567" cy="1701"/>
                      <a:chOff x="3083" y="1525"/>
                      <a:chExt cx="567" cy="1701"/>
                    </a:xfrm>
                    <a:grpFill/>
                  </p:grpSpPr>
                  <p:sp>
                    <p:nvSpPr>
                      <p:cNvPr id="38" name="Rectangle 47"/>
                      <p:cNvSpPr>
                        <a:spLocks noChangeArrowheads="1"/>
                      </p:cNvSpPr>
                      <p:nvPr/>
                    </p:nvSpPr>
                    <p:spPr bwMode="auto">
                      <a:xfrm>
                        <a:off x="3083" y="1525"/>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9" name="Rectangle 48"/>
                      <p:cNvSpPr>
                        <a:spLocks noChangeArrowheads="1"/>
                      </p:cNvSpPr>
                      <p:nvPr/>
                    </p:nvSpPr>
                    <p:spPr bwMode="auto">
                      <a:xfrm>
                        <a:off x="3083" y="2092"/>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40" name="Rectangle 49"/>
                      <p:cNvSpPr>
                        <a:spLocks noChangeArrowheads="1"/>
                      </p:cNvSpPr>
                      <p:nvPr/>
                    </p:nvSpPr>
                    <p:spPr bwMode="auto">
                      <a:xfrm>
                        <a:off x="3083" y="2659"/>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35" name="Rectangle 50"/>
                    <p:cNvSpPr>
                      <a:spLocks noChangeArrowheads="1"/>
                    </p:cNvSpPr>
                    <p:nvPr/>
                  </p:nvSpPr>
                  <p:spPr bwMode="auto">
                    <a:xfrm>
                      <a:off x="3083" y="3226"/>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6" name="Rectangle 51"/>
                    <p:cNvSpPr>
                      <a:spLocks noChangeArrowheads="1"/>
                    </p:cNvSpPr>
                    <p:nvPr/>
                  </p:nvSpPr>
                  <p:spPr bwMode="auto">
                    <a:xfrm>
                      <a:off x="3083" y="3793"/>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7" name="Rectangle 52"/>
                    <p:cNvSpPr>
                      <a:spLocks noChangeArrowheads="1"/>
                    </p:cNvSpPr>
                    <p:nvPr/>
                  </p:nvSpPr>
                  <p:spPr bwMode="auto">
                    <a:xfrm>
                      <a:off x="3083" y="4360"/>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32" name="Rectangle 53"/>
                  <p:cNvSpPr>
                    <a:spLocks noChangeArrowheads="1"/>
                  </p:cNvSpPr>
                  <p:nvPr/>
                </p:nvSpPr>
                <p:spPr bwMode="auto">
                  <a:xfrm>
                    <a:off x="6052" y="4927"/>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3" name="Rectangle 54"/>
                  <p:cNvSpPr>
                    <a:spLocks noChangeArrowheads="1"/>
                  </p:cNvSpPr>
                  <p:nvPr/>
                </p:nvSpPr>
                <p:spPr bwMode="auto">
                  <a:xfrm>
                    <a:off x="6052" y="5494"/>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41" name="Rectangle 40"/>
                <p:cNvSpPr/>
                <p:nvPr/>
              </p:nvSpPr>
              <p:spPr>
                <a:xfrm>
                  <a:off x="3238499" y="1504950"/>
                  <a:ext cx="2962275" cy="7239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3000" dirty="0" smtClean="0"/>
                    <a:t>?</a:t>
                  </a:r>
                  <a:endParaRPr lang="en-CA" sz="3000" dirty="0"/>
                </a:p>
              </p:txBody>
            </p:sp>
            <p:cxnSp>
              <p:nvCxnSpPr>
                <p:cNvPr id="42" name="Straight Connector 41"/>
                <p:cNvCxnSpPr>
                  <a:endCxn id="7" idx="0"/>
                </p:cNvCxnSpPr>
                <p:nvPr/>
              </p:nvCxnSpPr>
              <p:spPr>
                <a:xfrm>
                  <a:off x="3467100" y="2238375"/>
                  <a:ext cx="1588" cy="27305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15" idx="0"/>
                </p:cNvCxnSpPr>
                <p:nvPr/>
              </p:nvCxnSpPr>
              <p:spPr>
                <a:xfrm flipH="1">
                  <a:off x="4113213" y="2219325"/>
                  <a:ext cx="1587"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1" idx="0"/>
                </p:cNvCxnSpPr>
                <p:nvPr/>
              </p:nvCxnSpPr>
              <p:spPr>
                <a:xfrm>
                  <a:off x="4719637" y="2228850"/>
                  <a:ext cx="2382" cy="2825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27" idx="0"/>
                </p:cNvCxnSpPr>
                <p:nvPr/>
              </p:nvCxnSpPr>
              <p:spPr>
                <a:xfrm>
                  <a:off x="5372100" y="2219325"/>
                  <a:ext cx="2382"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38" idx="0"/>
                </p:cNvCxnSpPr>
                <p:nvPr/>
              </p:nvCxnSpPr>
              <p:spPr>
                <a:xfrm flipH="1">
                  <a:off x="5990432" y="2228850"/>
                  <a:ext cx="793" cy="2825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647950" y="2466975"/>
                  <a:ext cx="0" cy="287655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191079" y="3585691"/>
                  <a:ext cx="1604836" cy="533133"/>
                </a:xfrm>
                <a:prstGeom prst="rect">
                  <a:avLst/>
                </a:prstGeom>
                <a:noFill/>
              </p:spPr>
              <p:txBody>
                <a:bodyPr wrap="square" rtlCol="0">
                  <a:spAutoFit/>
                </a:bodyPr>
                <a:lstStyle/>
                <a:p>
                  <a:pPr algn="ctr"/>
                  <a:r>
                    <a:rPr lang="en-CA" dirty="0" smtClean="0"/>
                    <a:t>Pipeline</a:t>
                  </a:r>
                  <a:endParaRPr lang="en-CA" dirty="0"/>
                </a:p>
              </p:txBody>
            </p:sp>
            <p:cxnSp>
              <p:nvCxnSpPr>
                <p:cNvPr id="54" name="Straight Connector 53"/>
                <p:cNvCxnSpPr/>
                <p:nvPr/>
              </p:nvCxnSpPr>
              <p:spPr>
                <a:xfrm>
                  <a:off x="3457575" y="2352675"/>
                  <a:ext cx="2543175" cy="952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ight Brace 54"/>
                <p:cNvSpPr/>
                <p:nvPr/>
              </p:nvSpPr>
              <p:spPr>
                <a:xfrm rot="5400000">
                  <a:off x="4381500" y="4318000"/>
                  <a:ext cx="584200" cy="2882900"/>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sp>
            <p:nvSpPr>
              <p:cNvPr id="57" name="TextBox 56"/>
              <p:cNvSpPr txBox="1"/>
              <p:nvPr/>
            </p:nvSpPr>
            <p:spPr>
              <a:xfrm>
                <a:off x="3759200" y="6057900"/>
                <a:ext cx="1710725" cy="369332"/>
              </a:xfrm>
              <a:prstGeom prst="rect">
                <a:avLst/>
              </a:prstGeom>
              <a:noFill/>
            </p:spPr>
            <p:txBody>
              <a:bodyPr wrap="none" rtlCol="0">
                <a:spAutoFit/>
              </a:bodyPr>
              <a:lstStyle/>
              <a:p>
                <a:r>
                  <a:rPr lang="en-CA" dirty="0" smtClean="0"/>
                  <a:t>Functional Units</a:t>
                </a:r>
                <a:endParaRPr lang="en-CA" dirty="0"/>
              </a:p>
            </p:txBody>
          </p:sp>
        </p:grpSp>
        <p:sp>
          <p:nvSpPr>
            <p:cNvPr id="59" name="Left Brace 58"/>
            <p:cNvSpPr/>
            <p:nvPr/>
          </p:nvSpPr>
          <p:spPr>
            <a:xfrm>
              <a:off x="1181100" y="1574800"/>
              <a:ext cx="215900" cy="546100"/>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0" name="TextBox 59"/>
            <p:cNvSpPr txBox="1"/>
            <p:nvPr/>
          </p:nvSpPr>
          <p:spPr>
            <a:xfrm>
              <a:off x="0" y="1558198"/>
              <a:ext cx="1240860" cy="646331"/>
            </a:xfrm>
            <a:prstGeom prst="rect">
              <a:avLst/>
            </a:prstGeom>
            <a:noFill/>
          </p:spPr>
          <p:txBody>
            <a:bodyPr wrap="square" rtlCol="0">
              <a:spAutoFit/>
            </a:bodyPr>
            <a:lstStyle/>
            <a:p>
              <a:pPr algn="ctr"/>
              <a:r>
                <a:rPr lang="en-CA" dirty="0" smtClean="0"/>
                <a:t>Storage &amp; Crossbar</a:t>
              </a:r>
              <a:endParaRPr lang="en-CA" dirty="0"/>
            </a:p>
          </p:txBody>
        </p:sp>
      </p:grpSp>
      <p:sp>
        <p:nvSpPr>
          <p:cNvPr id="61" name="TextBox 60"/>
          <p:cNvSpPr txBox="1"/>
          <p:nvPr/>
        </p:nvSpPr>
        <p:spPr>
          <a:xfrm>
            <a:off x="165100" y="5816600"/>
            <a:ext cx="8801100" cy="430887"/>
          </a:xfrm>
          <a:prstGeom prst="rect">
            <a:avLst/>
          </a:prstGeom>
          <a:noFill/>
        </p:spPr>
        <p:txBody>
          <a:bodyPr wrap="square" rtlCol="0">
            <a:spAutoFit/>
          </a:bodyPr>
          <a:lstStyle/>
          <a:p>
            <a:pPr algn="ctr"/>
            <a:r>
              <a:rPr lang="en-CA" sz="2200" b="1" dirty="0" smtClean="0">
                <a:solidFill>
                  <a:srgbClr val="FF0000"/>
                </a:solidFill>
              </a:rPr>
              <a:t>-&gt; Architecture and control of </a:t>
            </a:r>
            <a:r>
              <a:rPr lang="en-CA" sz="2200" b="1" dirty="0" err="1" smtClean="0">
                <a:solidFill>
                  <a:srgbClr val="FF0000"/>
                </a:solidFill>
              </a:rPr>
              <a:t>storage+interconnect</a:t>
            </a:r>
            <a:r>
              <a:rPr lang="en-CA" sz="2200" b="1" dirty="0" smtClean="0">
                <a:solidFill>
                  <a:srgbClr val="FF0000"/>
                </a:solidFill>
              </a:rPr>
              <a:t> to allow full utilization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Our Approach</a:t>
            </a:r>
            <a:endParaRPr lang="en-CA" dirty="0"/>
          </a:p>
        </p:txBody>
      </p:sp>
      <p:sp>
        <p:nvSpPr>
          <p:cNvPr id="3" name="Content Placeholder 2"/>
          <p:cNvSpPr>
            <a:spLocks noGrp="1"/>
          </p:cNvSpPr>
          <p:nvPr>
            <p:ph idx="1"/>
          </p:nvPr>
        </p:nvSpPr>
        <p:spPr>
          <a:xfrm>
            <a:off x="3022600" y="1447801"/>
            <a:ext cx="6121400" cy="4521199"/>
          </a:xfrm>
        </p:spPr>
        <p:txBody>
          <a:bodyPr>
            <a:normAutofit/>
          </a:bodyPr>
          <a:lstStyle/>
          <a:p>
            <a:r>
              <a:rPr lang="en-CA" dirty="0" smtClean="0"/>
              <a:t>Avoid hardware complexity</a:t>
            </a:r>
          </a:p>
          <a:p>
            <a:pPr lvl="1"/>
            <a:r>
              <a:rPr lang="en-CA" dirty="0" smtClean="0">
                <a:solidFill>
                  <a:srgbClr val="FF0000"/>
                </a:solidFill>
              </a:rPr>
              <a:t>Compiler  controlled/scheduled</a:t>
            </a:r>
          </a:p>
          <a:p>
            <a:r>
              <a:rPr lang="en-CA" dirty="0" smtClean="0"/>
              <a:t>Explore large, real design space</a:t>
            </a:r>
          </a:p>
          <a:p>
            <a:pPr lvl="1"/>
            <a:r>
              <a:rPr lang="en-CA" dirty="0" smtClean="0"/>
              <a:t>We measure 490 designs</a:t>
            </a:r>
          </a:p>
          <a:p>
            <a:r>
              <a:rPr lang="en-CA" dirty="0" smtClean="0"/>
              <a:t>Future features:	</a:t>
            </a:r>
          </a:p>
          <a:p>
            <a:pPr lvl="1"/>
            <a:r>
              <a:rPr lang="en-CA" dirty="0" smtClean="0"/>
              <a:t>Coherence protocol</a:t>
            </a:r>
          </a:p>
          <a:p>
            <a:pPr lvl="1"/>
            <a:r>
              <a:rPr lang="en-CA" dirty="0" smtClean="0"/>
              <a:t>Access to external memory (DRAM)</a:t>
            </a:r>
          </a:p>
          <a:p>
            <a:pPr lvl="1"/>
            <a:endParaRPr lang="en-CA" dirty="0" smtClean="0"/>
          </a:p>
          <a:p>
            <a:pPr lvl="1"/>
            <a:endParaRPr lang="en-CA" dirty="0" smtClean="0"/>
          </a:p>
          <a:p>
            <a:endParaRPr lang="en-CA" dirty="0"/>
          </a:p>
        </p:txBody>
      </p:sp>
      <p:sp>
        <p:nvSpPr>
          <p:cNvPr id="4" name="Slide Number Placeholder 3"/>
          <p:cNvSpPr>
            <a:spLocks noGrp="1"/>
          </p:cNvSpPr>
          <p:nvPr>
            <p:ph type="sldNum" sz="quarter" idx="12"/>
          </p:nvPr>
        </p:nvSpPr>
        <p:spPr/>
        <p:txBody>
          <a:bodyPr/>
          <a:lstStyle/>
          <a:p>
            <a:fld id="{C06A134B-BA34-49F0-B078-6C1F85E8D3FA}" type="slidenum">
              <a:rPr lang="en-CA" smtClean="0"/>
              <a:pPr/>
              <a:t>13</a:t>
            </a:fld>
            <a:endParaRPr lang="en-CA"/>
          </a:p>
        </p:txBody>
      </p:sp>
      <p:sp>
        <p:nvSpPr>
          <p:cNvPr id="5" name="Footer Placeholder 4"/>
          <p:cNvSpPr>
            <a:spLocks noGrp="1"/>
          </p:cNvSpPr>
          <p:nvPr>
            <p:ph type="ftr" sz="quarter" idx="11"/>
          </p:nvPr>
        </p:nvSpPr>
        <p:spPr/>
        <p:txBody>
          <a:bodyPr/>
          <a:lstStyle/>
          <a:p>
            <a:r>
              <a:rPr lang="en-CA" smtClean="0"/>
              <a:t>University of Toronto</a:t>
            </a:r>
            <a:endParaRPr lang="en-CA"/>
          </a:p>
        </p:txBody>
      </p:sp>
      <p:grpSp>
        <p:nvGrpSpPr>
          <p:cNvPr id="10" name="Group 55"/>
          <p:cNvGrpSpPr/>
          <p:nvPr/>
        </p:nvGrpSpPr>
        <p:grpSpPr>
          <a:xfrm>
            <a:off x="427366" y="1435100"/>
            <a:ext cx="2290433" cy="3218603"/>
            <a:chOff x="3238499" y="1504950"/>
            <a:chExt cx="2962275" cy="3886200"/>
          </a:xfrm>
        </p:grpSpPr>
        <p:grpSp>
          <p:nvGrpSpPr>
            <p:cNvPr id="11" name="Group 20"/>
            <p:cNvGrpSpPr>
              <a:grpSpLocks/>
            </p:cNvGrpSpPr>
            <p:nvPr/>
          </p:nvGrpSpPr>
          <p:grpSpPr bwMode="auto">
            <a:xfrm>
              <a:off x="3289300" y="2511425"/>
              <a:ext cx="358775" cy="1079500"/>
              <a:chOff x="1984" y="1525"/>
              <a:chExt cx="567" cy="1701"/>
            </a:xfrm>
            <a:solidFill>
              <a:srgbClr val="FFFF00"/>
            </a:solidFill>
          </p:grpSpPr>
          <p:sp>
            <p:nvSpPr>
              <p:cNvPr id="7" name="Rectangle 21"/>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8" name="Rectangle 22"/>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9" name="Rectangle 23"/>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nvGrpSpPr>
            <p:cNvPr id="18" name="Group 24"/>
            <p:cNvGrpSpPr>
              <a:grpSpLocks/>
            </p:cNvGrpSpPr>
            <p:nvPr/>
          </p:nvGrpSpPr>
          <p:grpSpPr bwMode="auto">
            <a:xfrm>
              <a:off x="3933825" y="2511425"/>
              <a:ext cx="358775" cy="2160588"/>
              <a:chOff x="3083" y="1525"/>
              <a:chExt cx="567" cy="3402"/>
            </a:xfrm>
            <a:solidFill>
              <a:schemeClr val="accent3">
                <a:lumMod val="75000"/>
              </a:schemeClr>
            </a:solidFill>
          </p:grpSpPr>
          <p:grpSp>
            <p:nvGrpSpPr>
              <p:cNvPr id="20" name="Group 25"/>
              <p:cNvGrpSpPr>
                <a:grpSpLocks/>
              </p:cNvGrpSpPr>
              <p:nvPr/>
            </p:nvGrpSpPr>
            <p:grpSpPr bwMode="auto">
              <a:xfrm>
                <a:off x="3083" y="1525"/>
                <a:ext cx="567" cy="1701"/>
                <a:chOff x="3083" y="1525"/>
                <a:chExt cx="567" cy="1701"/>
              </a:xfrm>
              <a:grpFill/>
            </p:grpSpPr>
            <p:sp>
              <p:nvSpPr>
                <p:cNvPr id="15" name="Rectangle 26"/>
                <p:cNvSpPr>
                  <a:spLocks noChangeArrowheads="1"/>
                </p:cNvSpPr>
                <p:nvPr/>
              </p:nvSpPr>
              <p:spPr bwMode="auto">
                <a:xfrm>
                  <a:off x="3083"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6" name="Rectangle 27"/>
                <p:cNvSpPr>
                  <a:spLocks noChangeArrowheads="1"/>
                </p:cNvSpPr>
                <p:nvPr/>
              </p:nvSpPr>
              <p:spPr bwMode="auto">
                <a:xfrm>
                  <a:off x="3083"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7" name="Rectangle 28"/>
                <p:cNvSpPr>
                  <a:spLocks noChangeArrowheads="1"/>
                </p:cNvSpPr>
                <p:nvPr/>
              </p:nvSpPr>
              <p:spPr bwMode="auto">
                <a:xfrm>
                  <a:off x="3083"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12" name="Rectangle 29"/>
              <p:cNvSpPr>
                <a:spLocks noChangeArrowheads="1"/>
              </p:cNvSpPr>
              <p:nvPr/>
            </p:nvSpPr>
            <p:spPr bwMode="auto">
              <a:xfrm>
                <a:off x="3083"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3" name="Rectangle 30"/>
              <p:cNvSpPr>
                <a:spLocks noChangeArrowheads="1"/>
              </p:cNvSpPr>
              <p:nvPr/>
            </p:nvSpPr>
            <p:spPr bwMode="auto">
              <a:xfrm>
                <a:off x="3083" y="3793"/>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4" name="Rectangle 31"/>
              <p:cNvSpPr>
                <a:spLocks noChangeArrowheads="1"/>
              </p:cNvSpPr>
              <p:nvPr/>
            </p:nvSpPr>
            <p:spPr bwMode="auto">
              <a:xfrm>
                <a:off x="3083" y="4360"/>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nvGrpSpPr>
            <p:cNvPr id="24" name="Group 32"/>
            <p:cNvGrpSpPr>
              <a:grpSpLocks/>
            </p:cNvGrpSpPr>
            <p:nvPr/>
          </p:nvGrpSpPr>
          <p:grpSpPr bwMode="auto">
            <a:xfrm>
              <a:off x="4541838" y="2511425"/>
              <a:ext cx="360362" cy="1439863"/>
              <a:chOff x="4164" y="1525"/>
              <a:chExt cx="567" cy="2268"/>
            </a:xfrm>
            <a:solidFill>
              <a:schemeClr val="tx2">
                <a:lumMod val="60000"/>
                <a:lumOff val="40000"/>
              </a:schemeClr>
            </a:solidFill>
          </p:grpSpPr>
          <p:sp>
            <p:nvSpPr>
              <p:cNvPr id="19" name="Rectangle 33"/>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nvGrpSpPr>
              <p:cNvPr id="26" name="Group 34"/>
              <p:cNvGrpSpPr>
                <a:grpSpLocks/>
              </p:cNvGrpSpPr>
              <p:nvPr/>
            </p:nvGrpSpPr>
            <p:grpSpPr bwMode="auto">
              <a:xfrm>
                <a:off x="4164" y="1525"/>
                <a:ext cx="567" cy="1701"/>
                <a:chOff x="1984" y="1525"/>
                <a:chExt cx="567" cy="1701"/>
              </a:xfrm>
              <a:grpFill/>
            </p:grpSpPr>
            <p:sp>
              <p:nvSpPr>
                <p:cNvPr id="21" name="Rectangle 35"/>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2" name="Rectangle 36"/>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3" name="Rectangle 37"/>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grpSp>
          <p:nvGrpSpPr>
            <p:cNvPr id="30" name="Group 38"/>
            <p:cNvGrpSpPr>
              <a:grpSpLocks/>
            </p:cNvGrpSpPr>
            <p:nvPr/>
          </p:nvGrpSpPr>
          <p:grpSpPr bwMode="auto">
            <a:xfrm>
              <a:off x="5194300" y="2511425"/>
              <a:ext cx="360363" cy="1439863"/>
              <a:chOff x="4164" y="1525"/>
              <a:chExt cx="567" cy="2268"/>
            </a:xfrm>
            <a:solidFill>
              <a:schemeClr val="tx2">
                <a:lumMod val="60000"/>
                <a:lumOff val="40000"/>
              </a:schemeClr>
            </a:solidFill>
          </p:grpSpPr>
          <p:sp>
            <p:nvSpPr>
              <p:cNvPr id="25" name="Rectangle 39"/>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nvGrpSpPr>
              <p:cNvPr id="31" name="Group 40"/>
              <p:cNvGrpSpPr>
                <a:grpSpLocks/>
              </p:cNvGrpSpPr>
              <p:nvPr/>
            </p:nvGrpSpPr>
            <p:grpSpPr bwMode="auto">
              <a:xfrm>
                <a:off x="4164" y="1525"/>
                <a:ext cx="567" cy="1701"/>
                <a:chOff x="1984" y="1525"/>
                <a:chExt cx="567" cy="1701"/>
              </a:xfrm>
              <a:grpFill/>
            </p:grpSpPr>
            <p:sp>
              <p:nvSpPr>
                <p:cNvPr id="27" name="Rectangle 41"/>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8" name="Rectangle 42"/>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9" name="Rectangle 43"/>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grpSp>
          <p:nvGrpSpPr>
            <p:cNvPr id="34" name="Group 44"/>
            <p:cNvGrpSpPr>
              <a:grpSpLocks/>
            </p:cNvGrpSpPr>
            <p:nvPr/>
          </p:nvGrpSpPr>
          <p:grpSpPr bwMode="auto">
            <a:xfrm>
              <a:off x="5810250" y="2511425"/>
              <a:ext cx="360363" cy="2879725"/>
              <a:chOff x="6052" y="1525"/>
              <a:chExt cx="567" cy="4536"/>
            </a:xfrm>
            <a:solidFill>
              <a:srgbClr val="FF0000"/>
            </a:solidFill>
          </p:grpSpPr>
          <p:grpSp>
            <p:nvGrpSpPr>
              <p:cNvPr id="49" name="Group 45"/>
              <p:cNvGrpSpPr>
                <a:grpSpLocks/>
              </p:cNvGrpSpPr>
              <p:nvPr/>
            </p:nvGrpSpPr>
            <p:grpSpPr bwMode="auto">
              <a:xfrm>
                <a:off x="6052" y="1525"/>
                <a:ext cx="567" cy="3402"/>
                <a:chOff x="3083" y="1525"/>
                <a:chExt cx="567" cy="3402"/>
              </a:xfrm>
              <a:grpFill/>
            </p:grpSpPr>
            <p:grpSp>
              <p:nvGrpSpPr>
                <p:cNvPr id="50" name="Group 46"/>
                <p:cNvGrpSpPr>
                  <a:grpSpLocks/>
                </p:cNvGrpSpPr>
                <p:nvPr/>
              </p:nvGrpSpPr>
              <p:grpSpPr bwMode="auto">
                <a:xfrm>
                  <a:off x="3083" y="1525"/>
                  <a:ext cx="567" cy="1701"/>
                  <a:chOff x="3083" y="1525"/>
                  <a:chExt cx="567" cy="1701"/>
                </a:xfrm>
                <a:grpFill/>
              </p:grpSpPr>
              <p:sp>
                <p:nvSpPr>
                  <p:cNvPr id="38" name="Rectangle 47"/>
                  <p:cNvSpPr>
                    <a:spLocks noChangeArrowheads="1"/>
                  </p:cNvSpPr>
                  <p:nvPr/>
                </p:nvSpPr>
                <p:spPr bwMode="auto">
                  <a:xfrm>
                    <a:off x="3083" y="1525"/>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9" name="Rectangle 48"/>
                  <p:cNvSpPr>
                    <a:spLocks noChangeArrowheads="1"/>
                  </p:cNvSpPr>
                  <p:nvPr/>
                </p:nvSpPr>
                <p:spPr bwMode="auto">
                  <a:xfrm>
                    <a:off x="3083" y="2092"/>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40" name="Rectangle 49"/>
                  <p:cNvSpPr>
                    <a:spLocks noChangeArrowheads="1"/>
                  </p:cNvSpPr>
                  <p:nvPr/>
                </p:nvSpPr>
                <p:spPr bwMode="auto">
                  <a:xfrm>
                    <a:off x="3083" y="2659"/>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35" name="Rectangle 50"/>
                <p:cNvSpPr>
                  <a:spLocks noChangeArrowheads="1"/>
                </p:cNvSpPr>
                <p:nvPr/>
              </p:nvSpPr>
              <p:spPr bwMode="auto">
                <a:xfrm>
                  <a:off x="3083" y="3226"/>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6" name="Rectangle 51"/>
                <p:cNvSpPr>
                  <a:spLocks noChangeArrowheads="1"/>
                </p:cNvSpPr>
                <p:nvPr/>
              </p:nvSpPr>
              <p:spPr bwMode="auto">
                <a:xfrm>
                  <a:off x="3083" y="3793"/>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7" name="Rectangle 52"/>
                <p:cNvSpPr>
                  <a:spLocks noChangeArrowheads="1"/>
                </p:cNvSpPr>
                <p:nvPr/>
              </p:nvSpPr>
              <p:spPr bwMode="auto">
                <a:xfrm>
                  <a:off x="3083" y="4360"/>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32" name="Rectangle 53"/>
              <p:cNvSpPr>
                <a:spLocks noChangeArrowheads="1"/>
              </p:cNvSpPr>
              <p:nvPr/>
            </p:nvSpPr>
            <p:spPr bwMode="auto">
              <a:xfrm>
                <a:off x="6052" y="4927"/>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3" name="Rectangle 54"/>
              <p:cNvSpPr>
                <a:spLocks noChangeArrowheads="1"/>
              </p:cNvSpPr>
              <p:nvPr/>
            </p:nvSpPr>
            <p:spPr bwMode="auto">
              <a:xfrm>
                <a:off x="6052" y="5494"/>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41" name="Rectangle 40"/>
            <p:cNvSpPr/>
            <p:nvPr/>
          </p:nvSpPr>
          <p:spPr>
            <a:xfrm>
              <a:off x="3238499" y="1504950"/>
              <a:ext cx="2962275" cy="7239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3000" dirty="0" smtClean="0"/>
                <a:t>?</a:t>
              </a:r>
              <a:endParaRPr lang="en-CA" sz="3000" dirty="0"/>
            </a:p>
          </p:txBody>
        </p:sp>
        <p:cxnSp>
          <p:nvCxnSpPr>
            <p:cNvPr id="42" name="Straight Connector 41"/>
            <p:cNvCxnSpPr>
              <a:endCxn id="7" idx="0"/>
            </p:cNvCxnSpPr>
            <p:nvPr/>
          </p:nvCxnSpPr>
          <p:spPr>
            <a:xfrm>
              <a:off x="3467100" y="2238375"/>
              <a:ext cx="1588" cy="27305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15" idx="0"/>
            </p:cNvCxnSpPr>
            <p:nvPr/>
          </p:nvCxnSpPr>
          <p:spPr>
            <a:xfrm flipH="1">
              <a:off x="4113213" y="2219325"/>
              <a:ext cx="1587"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1" idx="0"/>
            </p:cNvCxnSpPr>
            <p:nvPr/>
          </p:nvCxnSpPr>
          <p:spPr>
            <a:xfrm>
              <a:off x="4719637" y="2228850"/>
              <a:ext cx="2382" cy="2825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27" idx="0"/>
            </p:cNvCxnSpPr>
            <p:nvPr/>
          </p:nvCxnSpPr>
          <p:spPr>
            <a:xfrm>
              <a:off x="5372100" y="2219325"/>
              <a:ext cx="2382"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38" idx="0"/>
            </p:cNvCxnSpPr>
            <p:nvPr/>
          </p:nvCxnSpPr>
          <p:spPr>
            <a:xfrm flipH="1">
              <a:off x="5990432" y="2228850"/>
              <a:ext cx="793" cy="2825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457575" y="2352675"/>
              <a:ext cx="2543175" cy="952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Our Objective</a:t>
            </a:r>
            <a:endParaRPr lang="en-CA" dirty="0"/>
          </a:p>
        </p:txBody>
      </p:sp>
      <p:sp>
        <p:nvSpPr>
          <p:cNvPr id="3" name="Content Placeholder 2"/>
          <p:cNvSpPr>
            <a:spLocks noGrp="1"/>
          </p:cNvSpPr>
          <p:nvPr>
            <p:ph idx="1"/>
          </p:nvPr>
        </p:nvSpPr>
        <p:spPr>
          <a:xfrm>
            <a:off x="177800" y="1600200"/>
            <a:ext cx="8966200" cy="4508500"/>
          </a:xfrm>
        </p:spPr>
        <p:txBody>
          <a:bodyPr>
            <a:normAutofit/>
          </a:bodyPr>
          <a:lstStyle/>
          <a:p>
            <a:pPr marL="342000" indent="-342000" algn="ctr">
              <a:buNone/>
            </a:pPr>
            <a:r>
              <a:rPr lang="en-CA" b="1" dirty="0" smtClean="0"/>
              <a:t>Find Best Design</a:t>
            </a:r>
          </a:p>
          <a:p>
            <a:pPr marL="514350" indent="-514350">
              <a:buFont typeface="+mj-lt"/>
              <a:buAutoNum type="arabicPeriod"/>
            </a:pPr>
            <a:r>
              <a:rPr lang="en-CA" dirty="0" smtClean="0"/>
              <a:t>Fully utilizes </a:t>
            </a:r>
            <a:r>
              <a:rPr lang="en-CA" dirty="0" err="1" smtClean="0"/>
              <a:t>datapath</a:t>
            </a:r>
            <a:r>
              <a:rPr lang="en-CA" dirty="0" smtClean="0"/>
              <a:t> </a:t>
            </a:r>
          </a:p>
          <a:p>
            <a:pPr marL="723900" lvl="1" indent="-457200"/>
            <a:r>
              <a:rPr lang="en-CA" dirty="0" smtClean="0"/>
              <a:t>Multiple ALUs of significant and varying pipeline depth.</a:t>
            </a:r>
          </a:p>
          <a:p>
            <a:pPr marL="514350" indent="-514350">
              <a:buFont typeface="+mj-lt"/>
              <a:buAutoNum type="arabicPeriod"/>
            </a:pPr>
            <a:r>
              <a:rPr lang="en-CA" dirty="0" smtClean="0"/>
              <a:t>Reduces FPGA area usage</a:t>
            </a:r>
          </a:p>
          <a:p>
            <a:pPr marL="723900" lvl="1" indent="-457200"/>
            <a:r>
              <a:rPr lang="en-CA" dirty="0" smtClean="0"/>
              <a:t>Thread data storage</a:t>
            </a:r>
          </a:p>
          <a:p>
            <a:pPr marL="723900" lvl="1" indent="-457200"/>
            <a:r>
              <a:rPr lang="en-CA" dirty="0" smtClean="0"/>
              <a:t>Connections between components</a:t>
            </a:r>
          </a:p>
          <a:p>
            <a:pPr marL="514350" indent="-514350"/>
            <a:r>
              <a:rPr lang="en-CA" dirty="0" smtClean="0">
                <a:solidFill>
                  <a:srgbClr val="FF0000"/>
                </a:solidFill>
              </a:rPr>
              <a:t>Exploring a very large design space</a:t>
            </a:r>
          </a:p>
          <a:p>
            <a:pPr lvl="1"/>
            <a:endParaRPr lang="en-CA" dirty="0" smtClean="0"/>
          </a:p>
          <a:p>
            <a:pPr lvl="1">
              <a:buNone/>
            </a:pPr>
            <a:endParaRPr lang="en-CA" dirty="0" smtClean="0"/>
          </a:p>
          <a:p>
            <a:pPr lvl="1"/>
            <a:endParaRPr lang="en-CA" dirty="0" smtClean="0"/>
          </a:p>
          <a:p>
            <a:pPr lvl="1"/>
            <a:endParaRPr lang="en-CA" dirty="0" smtClean="0"/>
          </a:p>
        </p:txBody>
      </p:sp>
      <p:sp>
        <p:nvSpPr>
          <p:cNvPr id="4" name="Footer Placeholder 3"/>
          <p:cNvSpPr>
            <a:spLocks noGrp="1"/>
          </p:cNvSpPr>
          <p:nvPr>
            <p:ph type="ftr" sz="quarter" idx="11"/>
          </p:nvPr>
        </p:nvSpPr>
        <p:spPr/>
        <p:txBody>
          <a:bodyPr/>
          <a:lstStyle/>
          <a:p>
            <a:r>
              <a:rPr lang="en-CA" dirty="0"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14</a:t>
            </a:fld>
            <a:endParaRPr lang="en-CA"/>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66700" y="2130425"/>
            <a:ext cx="8610600" cy="1470025"/>
          </a:xfrm>
        </p:spPr>
        <p:txBody>
          <a:bodyPr/>
          <a:lstStyle/>
          <a:p>
            <a:r>
              <a:rPr lang="en-CA" dirty="0" smtClean="0"/>
              <a:t>Hardware Architecture Possibilities</a:t>
            </a:r>
            <a:endParaRPr lang="en-CA" dirty="0"/>
          </a:p>
        </p:txBody>
      </p:sp>
      <p:sp>
        <p:nvSpPr>
          <p:cNvPr id="7" name="Subtitle 6"/>
          <p:cNvSpPr>
            <a:spLocks noGrp="1"/>
          </p:cNvSpPr>
          <p:nvPr>
            <p:ph type="subTitle" idx="1"/>
          </p:nvPr>
        </p:nvSpPr>
        <p:spPr/>
        <p:txBody>
          <a:bodyPr/>
          <a:lstStyle/>
          <a:p>
            <a:endParaRPr lang="en-CA"/>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15</a:t>
            </a:fld>
            <a:endParaRPr lang="en-CA"/>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Single-Threaded Single-Issue</a:t>
            </a:r>
            <a:endParaRPr lang="en-CA" dirty="0"/>
          </a:p>
        </p:txBody>
      </p:sp>
      <p:sp>
        <p:nvSpPr>
          <p:cNvPr id="3" name="Content Placeholder 2"/>
          <p:cNvSpPr>
            <a:spLocks noGrp="1"/>
          </p:cNvSpPr>
          <p:nvPr>
            <p:ph idx="1"/>
          </p:nvPr>
        </p:nvSpPr>
        <p:spPr/>
        <p:txBody>
          <a:bodyPr/>
          <a:lstStyle/>
          <a:p>
            <a:endParaRPr lang="en-CA" dirty="0" smtClean="0"/>
          </a:p>
          <a:p>
            <a:pPr>
              <a:buNone/>
            </a:pP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16</a:t>
            </a:fld>
            <a:endParaRPr lang="en-CA"/>
          </a:p>
        </p:txBody>
      </p:sp>
      <p:grpSp>
        <p:nvGrpSpPr>
          <p:cNvPr id="13" name="Group 44"/>
          <p:cNvGrpSpPr>
            <a:grpSpLocks/>
          </p:cNvGrpSpPr>
          <p:nvPr/>
        </p:nvGrpSpPr>
        <p:grpSpPr bwMode="auto">
          <a:xfrm>
            <a:off x="4464050" y="2524125"/>
            <a:ext cx="514350" cy="2879725"/>
            <a:chOff x="6052" y="1525"/>
            <a:chExt cx="567" cy="4536"/>
          </a:xfrm>
          <a:solidFill>
            <a:srgbClr val="FF0000"/>
          </a:solidFill>
        </p:grpSpPr>
        <p:grpSp>
          <p:nvGrpSpPr>
            <p:cNvPr id="14" name="Group 45"/>
            <p:cNvGrpSpPr>
              <a:grpSpLocks/>
            </p:cNvGrpSpPr>
            <p:nvPr/>
          </p:nvGrpSpPr>
          <p:grpSpPr bwMode="auto">
            <a:xfrm>
              <a:off x="6052" y="1525"/>
              <a:ext cx="567" cy="3402"/>
              <a:chOff x="3083" y="1525"/>
              <a:chExt cx="567" cy="3402"/>
            </a:xfrm>
            <a:grpFill/>
          </p:grpSpPr>
          <p:grpSp>
            <p:nvGrpSpPr>
              <p:cNvPr id="15" name="Group 46"/>
              <p:cNvGrpSpPr>
                <a:grpSpLocks/>
              </p:cNvGrpSpPr>
              <p:nvPr/>
            </p:nvGrpSpPr>
            <p:grpSpPr bwMode="auto">
              <a:xfrm>
                <a:off x="3083" y="1525"/>
                <a:ext cx="567" cy="1701"/>
                <a:chOff x="3083" y="1525"/>
                <a:chExt cx="567" cy="1701"/>
              </a:xfrm>
              <a:grpFill/>
            </p:grpSpPr>
            <p:sp>
              <p:nvSpPr>
                <p:cNvPr id="1071" name="Rectangle 47"/>
                <p:cNvSpPr>
                  <a:spLocks noChangeArrowheads="1"/>
                </p:cNvSpPr>
                <p:nvPr/>
              </p:nvSpPr>
              <p:spPr bwMode="auto">
                <a:xfrm>
                  <a:off x="3083" y="1525"/>
                  <a:ext cx="567" cy="567"/>
                </a:xfrm>
                <a:prstGeom prst="rect">
                  <a:avLst/>
                </a:prstGeom>
                <a:solidFill>
                  <a:schemeClr val="accent6">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dirty="0" smtClean="0"/>
                    <a:t>T0</a:t>
                  </a:r>
                  <a:endParaRPr lang="en-CA" dirty="0"/>
                </a:p>
              </p:txBody>
            </p:sp>
            <p:sp>
              <p:nvSpPr>
                <p:cNvPr id="1072" name="Rectangle 48"/>
                <p:cNvSpPr>
                  <a:spLocks noChangeArrowheads="1"/>
                </p:cNvSpPr>
                <p:nvPr/>
              </p:nvSpPr>
              <p:spPr bwMode="auto">
                <a:xfrm>
                  <a:off x="3083" y="2092"/>
                  <a:ext cx="567" cy="567"/>
                </a:xfrm>
                <a:prstGeom prst="rect">
                  <a:avLst/>
                </a:prstGeom>
                <a:solidFill>
                  <a:schemeClr val="accent6">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dirty="0" smtClean="0"/>
                    <a:t>T0</a:t>
                  </a:r>
                  <a:endParaRPr lang="en-CA" dirty="0"/>
                </a:p>
              </p:txBody>
            </p:sp>
            <p:sp>
              <p:nvSpPr>
                <p:cNvPr id="1073" name="Rectangle 49"/>
                <p:cNvSpPr>
                  <a:spLocks noChangeArrowheads="1"/>
                </p:cNvSpPr>
                <p:nvPr/>
              </p:nvSpPr>
              <p:spPr bwMode="auto">
                <a:xfrm>
                  <a:off x="3083" y="2659"/>
                  <a:ext cx="567" cy="567"/>
                </a:xfrm>
                <a:prstGeom prst="rect">
                  <a:avLst/>
                </a:prstGeom>
                <a:solidFill>
                  <a:schemeClr val="accent6">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endParaRPr lang="en-CA" b="1" dirty="0"/>
                </a:p>
              </p:txBody>
            </p:sp>
          </p:grpSp>
          <p:sp>
            <p:nvSpPr>
              <p:cNvPr id="1074" name="Rectangle 50"/>
              <p:cNvSpPr>
                <a:spLocks noChangeArrowheads="1"/>
              </p:cNvSpPr>
              <p:nvPr/>
            </p:nvSpPr>
            <p:spPr bwMode="auto">
              <a:xfrm>
                <a:off x="3083" y="3226"/>
                <a:ext cx="567" cy="567"/>
              </a:xfrm>
              <a:prstGeom prst="rect">
                <a:avLst/>
              </a:prstGeom>
              <a:solidFill>
                <a:schemeClr val="accent6">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endParaRPr lang="en-CA" b="1" dirty="0"/>
              </a:p>
            </p:txBody>
          </p:sp>
          <p:sp>
            <p:nvSpPr>
              <p:cNvPr id="1075" name="Rectangle 51"/>
              <p:cNvSpPr>
                <a:spLocks noChangeArrowheads="1"/>
              </p:cNvSpPr>
              <p:nvPr/>
            </p:nvSpPr>
            <p:spPr bwMode="auto">
              <a:xfrm>
                <a:off x="3083" y="3793"/>
                <a:ext cx="567" cy="567"/>
              </a:xfrm>
              <a:prstGeom prst="rect">
                <a:avLst/>
              </a:prstGeom>
              <a:solidFill>
                <a:schemeClr val="accent6">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endParaRPr lang="en-CA" b="1" dirty="0"/>
              </a:p>
            </p:txBody>
          </p:sp>
          <p:sp>
            <p:nvSpPr>
              <p:cNvPr id="1076" name="Rectangle 52"/>
              <p:cNvSpPr>
                <a:spLocks noChangeArrowheads="1"/>
              </p:cNvSpPr>
              <p:nvPr/>
            </p:nvSpPr>
            <p:spPr bwMode="auto">
              <a:xfrm>
                <a:off x="3083" y="4360"/>
                <a:ext cx="567" cy="567"/>
              </a:xfrm>
              <a:prstGeom prst="rect">
                <a:avLst/>
              </a:prstGeom>
              <a:solidFill>
                <a:schemeClr val="accent6">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endParaRPr lang="en-CA" b="1" dirty="0"/>
              </a:p>
            </p:txBody>
          </p:sp>
        </p:grpSp>
        <p:sp>
          <p:nvSpPr>
            <p:cNvPr id="1077" name="Rectangle 53"/>
            <p:cNvSpPr>
              <a:spLocks noChangeArrowheads="1"/>
            </p:cNvSpPr>
            <p:nvPr/>
          </p:nvSpPr>
          <p:spPr bwMode="auto">
            <a:xfrm>
              <a:off x="6052" y="4927"/>
              <a:ext cx="567" cy="567"/>
            </a:xfrm>
            <a:prstGeom prst="rect">
              <a:avLst/>
            </a:prstGeom>
            <a:solidFill>
              <a:schemeClr val="accent6">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endParaRPr lang="en-CA" b="1" dirty="0"/>
            </a:p>
          </p:txBody>
        </p:sp>
        <p:sp>
          <p:nvSpPr>
            <p:cNvPr id="1078" name="Rectangle 54"/>
            <p:cNvSpPr>
              <a:spLocks noChangeArrowheads="1"/>
            </p:cNvSpPr>
            <p:nvPr/>
          </p:nvSpPr>
          <p:spPr bwMode="auto">
            <a:xfrm>
              <a:off x="6052" y="5494"/>
              <a:ext cx="567" cy="567"/>
            </a:xfrm>
            <a:prstGeom prst="rect">
              <a:avLst/>
            </a:prstGeom>
            <a:solidFill>
              <a:schemeClr val="accent6">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dirty="0" smtClean="0"/>
                <a:t>T0</a:t>
              </a:r>
              <a:endParaRPr lang="en-CA" dirty="0"/>
            </a:p>
          </p:txBody>
        </p:sp>
      </p:grpSp>
      <p:sp>
        <p:nvSpPr>
          <p:cNvPr id="59" name="Rectangle 58"/>
          <p:cNvSpPr/>
          <p:nvPr/>
        </p:nvSpPr>
        <p:spPr>
          <a:xfrm>
            <a:off x="3238499" y="1504950"/>
            <a:ext cx="296227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dirty="0" err="1" smtClean="0"/>
              <a:t>Multiported</a:t>
            </a:r>
            <a:r>
              <a:rPr lang="en-CA" dirty="0" smtClean="0"/>
              <a:t> Banked Memory</a:t>
            </a:r>
            <a:endParaRPr lang="en-CA" dirty="0"/>
          </a:p>
        </p:txBody>
      </p:sp>
      <p:cxnSp>
        <p:nvCxnSpPr>
          <p:cNvPr id="74" name="Straight Connector 73"/>
          <p:cNvCxnSpPr>
            <a:stCxn id="82" idx="2"/>
            <a:endCxn id="1071" idx="0"/>
          </p:cNvCxnSpPr>
          <p:nvPr/>
        </p:nvCxnSpPr>
        <p:spPr>
          <a:xfrm flipH="1">
            <a:off x="4721225" y="2228850"/>
            <a:ext cx="3175" cy="2952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647950" y="2505075"/>
            <a:ext cx="0" cy="287655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657351" y="3590925"/>
            <a:ext cx="1009650" cy="369332"/>
          </a:xfrm>
          <a:prstGeom prst="rect">
            <a:avLst/>
          </a:prstGeom>
          <a:noFill/>
        </p:spPr>
        <p:txBody>
          <a:bodyPr wrap="square" rtlCol="0">
            <a:spAutoFit/>
          </a:bodyPr>
          <a:lstStyle/>
          <a:p>
            <a:pPr algn="ctr"/>
            <a:r>
              <a:rPr lang="en-CA" dirty="0" smtClean="0"/>
              <a:t>Pipeline</a:t>
            </a:r>
            <a:endParaRPr lang="en-CA" dirty="0"/>
          </a:p>
        </p:txBody>
      </p:sp>
      <p:sp>
        <p:nvSpPr>
          <p:cNvPr id="82" name="Rectangle 81"/>
          <p:cNvSpPr/>
          <p:nvPr/>
        </p:nvSpPr>
        <p:spPr>
          <a:xfrm>
            <a:off x="4514850" y="1924050"/>
            <a:ext cx="41910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T0</a:t>
            </a:r>
            <a:endParaRPr lang="en-CA" dirty="0"/>
          </a:p>
        </p:txBody>
      </p:sp>
      <p:sp>
        <p:nvSpPr>
          <p:cNvPr id="65" name="Right Brace 64"/>
          <p:cNvSpPr/>
          <p:nvPr/>
        </p:nvSpPr>
        <p:spPr>
          <a:xfrm>
            <a:off x="5067300" y="3238500"/>
            <a:ext cx="520700" cy="180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6" name="TextBox 65"/>
          <p:cNvSpPr txBox="1"/>
          <p:nvPr/>
        </p:nvSpPr>
        <p:spPr>
          <a:xfrm>
            <a:off x="5619751" y="3946525"/>
            <a:ext cx="1009650" cy="369332"/>
          </a:xfrm>
          <a:prstGeom prst="rect">
            <a:avLst/>
          </a:prstGeom>
          <a:noFill/>
        </p:spPr>
        <p:txBody>
          <a:bodyPr wrap="square" rtlCol="0">
            <a:spAutoFit/>
          </a:bodyPr>
          <a:lstStyle/>
          <a:p>
            <a:pPr algn="ctr"/>
            <a:r>
              <a:rPr lang="en-CA" dirty="0" smtClean="0"/>
              <a:t>Stalls</a:t>
            </a:r>
            <a:endParaRPr lang="en-CA" dirty="0"/>
          </a:p>
        </p:txBody>
      </p:sp>
      <p:sp>
        <p:nvSpPr>
          <p:cNvPr id="67" name="TextBox 66"/>
          <p:cNvSpPr txBox="1"/>
          <p:nvPr/>
        </p:nvSpPr>
        <p:spPr>
          <a:xfrm>
            <a:off x="571500" y="5588000"/>
            <a:ext cx="8305800" cy="523220"/>
          </a:xfrm>
          <a:prstGeom prst="rect">
            <a:avLst/>
          </a:prstGeom>
          <a:noFill/>
        </p:spPr>
        <p:txBody>
          <a:bodyPr wrap="square" rtlCol="0">
            <a:spAutoFit/>
          </a:bodyPr>
          <a:lstStyle/>
          <a:p>
            <a:pPr algn="ctr"/>
            <a:r>
              <a:rPr lang="en-CA" sz="2800" b="1" dirty="0" smtClean="0">
                <a:solidFill>
                  <a:srgbClr val="FF0000"/>
                </a:solidFill>
              </a:rPr>
              <a:t>-&gt; Simple system but utilization is low</a:t>
            </a:r>
            <a:endParaRPr lang="en-CA" sz="2800" b="1" dirty="0">
              <a:solidFill>
                <a:srgbClr val="FF0000"/>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Single-Threaded Multiple-Issue </a:t>
            </a:r>
            <a:endParaRPr lang="en-CA" dirty="0"/>
          </a:p>
        </p:txBody>
      </p:sp>
      <p:sp>
        <p:nvSpPr>
          <p:cNvPr id="3" name="Content Placeholder 2"/>
          <p:cNvSpPr>
            <a:spLocks noGrp="1"/>
          </p:cNvSpPr>
          <p:nvPr>
            <p:ph idx="1"/>
          </p:nvPr>
        </p:nvSpPr>
        <p:spPr/>
        <p:txBody>
          <a:bodyPr/>
          <a:lstStyle/>
          <a:p>
            <a:endParaRPr lang="en-CA" dirty="0" smtClean="0"/>
          </a:p>
          <a:p>
            <a:pPr>
              <a:buNone/>
            </a:pP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17</a:t>
            </a:fld>
            <a:endParaRPr lang="en-CA"/>
          </a:p>
        </p:txBody>
      </p:sp>
      <p:grpSp>
        <p:nvGrpSpPr>
          <p:cNvPr id="6" name="Group 44"/>
          <p:cNvGrpSpPr>
            <a:grpSpLocks/>
          </p:cNvGrpSpPr>
          <p:nvPr/>
        </p:nvGrpSpPr>
        <p:grpSpPr bwMode="auto">
          <a:xfrm>
            <a:off x="5124450" y="2600325"/>
            <a:ext cx="514350" cy="2879725"/>
            <a:chOff x="6052" y="1525"/>
            <a:chExt cx="567" cy="4536"/>
          </a:xfrm>
          <a:solidFill>
            <a:schemeClr val="accent6">
              <a:lumMod val="60000"/>
              <a:lumOff val="40000"/>
            </a:schemeClr>
          </a:solidFill>
        </p:grpSpPr>
        <p:grpSp>
          <p:nvGrpSpPr>
            <p:cNvPr id="7" name="Group 45"/>
            <p:cNvGrpSpPr>
              <a:grpSpLocks/>
            </p:cNvGrpSpPr>
            <p:nvPr/>
          </p:nvGrpSpPr>
          <p:grpSpPr bwMode="auto">
            <a:xfrm>
              <a:off x="6052" y="1525"/>
              <a:ext cx="567" cy="3402"/>
              <a:chOff x="3083" y="1525"/>
              <a:chExt cx="567" cy="3402"/>
            </a:xfrm>
            <a:grpFill/>
          </p:grpSpPr>
          <p:grpSp>
            <p:nvGrpSpPr>
              <p:cNvPr id="8" name="Group 46"/>
              <p:cNvGrpSpPr>
                <a:grpSpLocks/>
              </p:cNvGrpSpPr>
              <p:nvPr/>
            </p:nvGrpSpPr>
            <p:grpSpPr bwMode="auto">
              <a:xfrm>
                <a:off x="3083" y="1525"/>
                <a:ext cx="567" cy="1701"/>
                <a:chOff x="3083" y="1525"/>
                <a:chExt cx="567" cy="1701"/>
              </a:xfrm>
              <a:grpFill/>
            </p:grpSpPr>
            <p:sp>
              <p:nvSpPr>
                <p:cNvPr id="1071" name="Rectangle 47"/>
                <p:cNvSpPr>
                  <a:spLocks noChangeArrowheads="1"/>
                </p:cNvSpPr>
                <p:nvPr/>
              </p:nvSpPr>
              <p:spPr bwMode="auto">
                <a:xfrm>
                  <a:off x="3083"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dirty="0" smtClean="0"/>
                    <a:t>T0</a:t>
                  </a:r>
                  <a:endParaRPr lang="en-CA" dirty="0"/>
                </a:p>
              </p:txBody>
            </p:sp>
            <p:sp>
              <p:nvSpPr>
                <p:cNvPr id="1072" name="Rectangle 48"/>
                <p:cNvSpPr>
                  <a:spLocks noChangeArrowheads="1"/>
                </p:cNvSpPr>
                <p:nvPr/>
              </p:nvSpPr>
              <p:spPr bwMode="auto">
                <a:xfrm>
                  <a:off x="3083"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p>
              </p:txBody>
            </p:sp>
            <p:sp>
              <p:nvSpPr>
                <p:cNvPr id="1073" name="Rectangle 49"/>
                <p:cNvSpPr>
                  <a:spLocks noChangeArrowheads="1"/>
                </p:cNvSpPr>
                <p:nvPr/>
              </p:nvSpPr>
              <p:spPr bwMode="auto">
                <a:xfrm>
                  <a:off x="3083"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endParaRPr lang="en-CA" b="1" dirty="0"/>
                </a:p>
              </p:txBody>
            </p:sp>
          </p:grpSp>
          <p:sp>
            <p:nvSpPr>
              <p:cNvPr id="1074" name="Rectangle 50"/>
              <p:cNvSpPr>
                <a:spLocks noChangeArrowheads="1"/>
              </p:cNvSpPr>
              <p:nvPr/>
            </p:nvSpPr>
            <p:spPr bwMode="auto">
              <a:xfrm>
                <a:off x="3083"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dirty="0" smtClean="0"/>
                  <a:t>T0</a:t>
                </a:r>
                <a:endParaRPr lang="en-CA" dirty="0"/>
              </a:p>
            </p:txBody>
          </p:sp>
          <p:sp>
            <p:nvSpPr>
              <p:cNvPr id="1075" name="Rectangle 51"/>
              <p:cNvSpPr>
                <a:spLocks noChangeArrowheads="1"/>
              </p:cNvSpPr>
              <p:nvPr/>
            </p:nvSpPr>
            <p:spPr bwMode="auto">
              <a:xfrm>
                <a:off x="3083" y="3793"/>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endParaRPr lang="en-CA" b="1" dirty="0"/>
              </a:p>
            </p:txBody>
          </p:sp>
          <p:sp>
            <p:nvSpPr>
              <p:cNvPr id="1076" name="Rectangle 52"/>
              <p:cNvSpPr>
                <a:spLocks noChangeArrowheads="1"/>
              </p:cNvSpPr>
              <p:nvPr/>
            </p:nvSpPr>
            <p:spPr bwMode="auto">
              <a:xfrm>
                <a:off x="3083" y="4360"/>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endParaRPr lang="en-CA" b="1" dirty="0"/>
              </a:p>
            </p:txBody>
          </p:sp>
        </p:grpSp>
        <p:sp>
          <p:nvSpPr>
            <p:cNvPr id="1077" name="Rectangle 53"/>
            <p:cNvSpPr>
              <a:spLocks noChangeArrowheads="1"/>
            </p:cNvSpPr>
            <p:nvPr/>
          </p:nvSpPr>
          <p:spPr bwMode="auto">
            <a:xfrm>
              <a:off x="6052" y="4927"/>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endParaRPr lang="en-CA" b="1" dirty="0"/>
            </a:p>
          </p:txBody>
        </p:sp>
        <p:sp>
          <p:nvSpPr>
            <p:cNvPr id="1078" name="Rectangle 54"/>
            <p:cNvSpPr>
              <a:spLocks noChangeArrowheads="1"/>
            </p:cNvSpPr>
            <p:nvPr/>
          </p:nvSpPr>
          <p:spPr bwMode="auto">
            <a:xfrm>
              <a:off x="6052" y="5494"/>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dirty="0" smtClean="0"/>
                <a:t>T0</a:t>
              </a:r>
              <a:endParaRPr lang="en-CA" dirty="0"/>
            </a:p>
          </p:txBody>
        </p:sp>
      </p:grpSp>
      <p:sp>
        <p:nvSpPr>
          <p:cNvPr id="59" name="Rectangle 58"/>
          <p:cNvSpPr/>
          <p:nvPr/>
        </p:nvSpPr>
        <p:spPr>
          <a:xfrm>
            <a:off x="3238499" y="1504950"/>
            <a:ext cx="296227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dirty="0" err="1" smtClean="0"/>
              <a:t>Multiported</a:t>
            </a:r>
            <a:r>
              <a:rPr lang="en-CA" dirty="0" smtClean="0"/>
              <a:t> Banked Memory</a:t>
            </a:r>
            <a:endParaRPr lang="en-CA" dirty="0"/>
          </a:p>
        </p:txBody>
      </p:sp>
      <p:cxnSp>
        <p:nvCxnSpPr>
          <p:cNvPr id="78" name="Straight Arrow Connector 77"/>
          <p:cNvCxnSpPr/>
          <p:nvPr/>
        </p:nvCxnSpPr>
        <p:spPr>
          <a:xfrm>
            <a:off x="2647950" y="2505075"/>
            <a:ext cx="0" cy="287655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657351" y="3590925"/>
            <a:ext cx="1009650" cy="369332"/>
          </a:xfrm>
          <a:prstGeom prst="rect">
            <a:avLst/>
          </a:prstGeom>
          <a:noFill/>
        </p:spPr>
        <p:txBody>
          <a:bodyPr wrap="square" rtlCol="0">
            <a:spAutoFit/>
          </a:bodyPr>
          <a:lstStyle/>
          <a:p>
            <a:pPr algn="ctr"/>
            <a:r>
              <a:rPr lang="en-CA" dirty="0" smtClean="0"/>
              <a:t>Pipeline</a:t>
            </a:r>
            <a:endParaRPr lang="en-CA" dirty="0"/>
          </a:p>
        </p:txBody>
      </p:sp>
      <p:sp>
        <p:nvSpPr>
          <p:cNvPr id="82" name="Rectangle 81"/>
          <p:cNvSpPr/>
          <p:nvPr/>
        </p:nvSpPr>
        <p:spPr>
          <a:xfrm>
            <a:off x="4514850" y="1924050"/>
            <a:ext cx="41910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T0</a:t>
            </a:r>
            <a:endParaRPr lang="en-CA" dirty="0"/>
          </a:p>
        </p:txBody>
      </p:sp>
      <p:grpSp>
        <p:nvGrpSpPr>
          <p:cNvPr id="24" name="Group 24"/>
          <p:cNvGrpSpPr>
            <a:grpSpLocks/>
          </p:cNvGrpSpPr>
          <p:nvPr/>
        </p:nvGrpSpPr>
        <p:grpSpPr bwMode="auto">
          <a:xfrm>
            <a:off x="3298825" y="2613025"/>
            <a:ext cx="460375" cy="2160588"/>
            <a:chOff x="3083" y="1525"/>
            <a:chExt cx="567" cy="3402"/>
          </a:xfrm>
          <a:solidFill>
            <a:schemeClr val="accent3">
              <a:lumMod val="75000"/>
            </a:schemeClr>
          </a:solidFill>
        </p:grpSpPr>
        <p:grpSp>
          <p:nvGrpSpPr>
            <p:cNvPr id="25" name="Group 25"/>
            <p:cNvGrpSpPr>
              <a:grpSpLocks/>
            </p:cNvGrpSpPr>
            <p:nvPr/>
          </p:nvGrpSpPr>
          <p:grpSpPr bwMode="auto">
            <a:xfrm>
              <a:off x="3083" y="1525"/>
              <a:ext cx="567" cy="1701"/>
              <a:chOff x="3083" y="1525"/>
              <a:chExt cx="567" cy="1701"/>
            </a:xfrm>
            <a:grpFill/>
          </p:grpSpPr>
          <p:sp>
            <p:nvSpPr>
              <p:cNvPr id="29" name="Rectangle 26"/>
              <p:cNvSpPr>
                <a:spLocks noChangeArrowheads="1"/>
              </p:cNvSpPr>
              <p:nvPr/>
            </p:nvSpPr>
            <p:spPr bwMode="auto">
              <a:xfrm>
                <a:off x="3083" y="1525"/>
                <a:ext cx="567" cy="567"/>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CA" dirty="0" smtClean="0"/>
                  <a:t>T0</a:t>
                </a:r>
                <a:endParaRPr lang="en-CA" dirty="0"/>
              </a:p>
            </p:txBody>
          </p:sp>
          <p:sp>
            <p:nvSpPr>
              <p:cNvPr id="30" name="Rectangle 27"/>
              <p:cNvSpPr>
                <a:spLocks noChangeArrowheads="1"/>
              </p:cNvSpPr>
              <p:nvPr/>
            </p:nvSpPr>
            <p:spPr bwMode="auto">
              <a:xfrm>
                <a:off x="3083" y="2092"/>
                <a:ext cx="567" cy="567"/>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endParaRPr lang="en-CA" b="1" dirty="0"/>
              </a:p>
            </p:txBody>
          </p:sp>
          <p:sp>
            <p:nvSpPr>
              <p:cNvPr id="31" name="Rectangle 28"/>
              <p:cNvSpPr>
                <a:spLocks noChangeArrowheads="1"/>
              </p:cNvSpPr>
              <p:nvPr/>
            </p:nvSpPr>
            <p:spPr bwMode="auto">
              <a:xfrm>
                <a:off x="3083" y="2659"/>
                <a:ext cx="567" cy="567"/>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endParaRPr lang="en-CA" b="1" dirty="0"/>
              </a:p>
            </p:txBody>
          </p:sp>
        </p:grpSp>
        <p:sp>
          <p:nvSpPr>
            <p:cNvPr id="26" name="Rectangle 29"/>
            <p:cNvSpPr>
              <a:spLocks noChangeArrowheads="1"/>
            </p:cNvSpPr>
            <p:nvPr/>
          </p:nvSpPr>
          <p:spPr bwMode="auto">
            <a:xfrm>
              <a:off x="3083" y="3226"/>
              <a:ext cx="567" cy="567"/>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endParaRPr lang="en-CA" b="1" dirty="0"/>
            </a:p>
          </p:txBody>
        </p:sp>
        <p:sp>
          <p:nvSpPr>
            <p:cNvPr id="27" name="Rectangle 30"/>
            <p:cNvSpPr>
              <a:spLocks noChangeArrowheads="1"/>
            </p:cNvSpPr>
            <p:nvPr/>
          </p:nvSpPr>
          <p:spPr bwMode="auto">
            <a:xfrm>
              <a:off x="3083" y="3793"/>
              <a:ext cx="567" cy="567"/>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CA" dirty="0" smtClean="0"/>
                <a:t>T0</a:t>
              </a:r>
              <a:endParaRPr lang="en-CA" dirty="0"/>
            </a:p>
          </p:txBody>
        </p:sp>
        <p:sp>
          <p:nvSpPr>
            <p:cNvPr id="28" name="Rectangle 31"/>
            <p:cNvSpPr>
              <a:spLocks noChangeArrowheads="1"/>
            </p:cNvSpPr>
            <p:nvPr/>
          </p:nvSpPr>
          <p:spPr bwMode="auto">
            <a:xfrm>
              <a:off x="3083" y="4360"/>
              <a:ext cx="567" cy="567"/>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CA" dirty="0" smtClean="0"/>
                <a:t>T0</a:t>
              </a:r>
              <a:endParaRPr lang="en-CA" dirty="0"/>
            </a:p>
          </p:txBody>
        </p:sp>
      </p:grpSp>
      <p:grpSp>
        <p:nvGrpSpPr>
          <p:cNvPr id="32" name="Group 32"/>
          <p:cNvGrpSpPr>
            <a:grpSpLocks/>
          </p:cNvGrpSpPr>
          <p:nvPr/>
        </p:nvGrpSpPr>
        <p:grpSpPr bwMode="auto">
          <a:xfrm>
            <a:off x="3906838" y="2613025"/>
            <a:ext cx="436562" cy="1439863"/>
            <a:chOff x="4164" y="1525"/>
            <a:chExt cx="567" cy="2268"/>
          </a:xfrm>
          <a:solidFill>
            <a:schemeClr val="tx2">
              <a:lumMod val="40000"/>
              <a:lumOff val="60000"/>
            </a:schemeClr>
          </a:solidFill>
        </p:grpSpPr>
        <p:sp>
          <p:nvSpPr>
            <p:cNvPr id="33" name="Rectangle 33"/>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endParaRPr lang="en-CA" b="1" dirty="0"/>
            </a:p>
          </p:txBody>
        </p:sp>
        <p:grpSp>
          <p:nvGrpSpPr>
            <p:cNvPr id="34" name="Group 34"/>
            <p:cNvGrpSpPr>
              <a:grpSpLocks/>
            </p:cNvGrpSpPr>
            <p:nvPr/>
          </p:nvGrpSpPr>
          <p:grpSpPr bwMode="auto">
            <a:xfrm>
              <a:off x="4164" y="1525"/>
              <a:ext cx="567" cy="1701"/>
              <a:chOff x="1984" y="1525"/>
              <a:chExt cx="567" cy="1701"/>
            </a:xfrm>
            <a:grpFill/>
          </p:grpSpPr>
          <p:sp>
            <p:nvSpPr>
              <p:cNvPr id="35" name="Rectangle 35"/>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CA" dirty="0" smtClean="0"/>
                  <a:t>T0</a:t>
                </a:r>
                <a:endParaRPr lang="en-CA" dirty="0"/>
              </a:p>
            </p:txBody>
          </p:sp>
          <p:sp>
            <p:nvSpPr>
              <p:cNvPr id="36" name="Rectangle 36"/>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endParaRPr lang="en-CA" b="1" dirty="0"/>
              </a:p>
            </p:txBody>
          </p:sp>
          <p:sp>
            <p:nvSpPr>
              <p:cNvPr id="37" name="Rectangle 37"/>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endParaRPr lang="en-CA" b="1" dirty="0"/>
              </a:p>
            </p:txBody>
          </p:sp>
        </p:grpSp>
      </p:grpSp>
      <p:grpSp>
        <p:nvGrpSpPr>
          <p:cNvPr id="38" name="Group 38"/>
          <p:cNvGrpSpPr>
            <a:grpSpLocks/>
          </p:cNvGrpSpPr>
          <p:nvPr/>
        </p:nvGrpSpPr>
        <p:grpSpPr bwMode="auto">
          <a:xfrm>
            <a:off x="4508500" y="2613025"/>
            <a:ext cx="444500" cy="1439863"/>
            <a:chOff x="4164" y="1525"/>
            <a:chExt cx="567" cy="2268"/>
          </a:xfrm>
          <a:solidFill>
            <a:schemeClr val="tx2">
              <a:lumMod val="40000"/>
              <a:lumOff val="60000"/>
            </a:schemeClr>
          </a:solidFill>
        </p:grpSpPr>
        <p:sp>
          <p:nvSpPr>
            <p:cNvPr id="39" name="Rectangle 39"/>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dirty="0" smtClean="0"/>
                <a:t>T0</a:t>
              </a:r>
            </a:p>
            <a:p>
              <a:pPr algn="ctr"/>
              <a:endParaRPr lang="en-CA" b="1" dirty="0"/>
            </a:p>
          </p:txBody>
        </p:sp>
        <p:grpSp>
          <p:nvGrpSpPr>
            <p:cNvPr id="40" name="Group 40"/>
            <p:cNvGrpSpPr>
              <a:grpSpLocks/>
            </p:cNvGrpSpPr>
            <p:nvPr/>
          </p:nvGrpSpPr>
          <p:grpSpPr bwMode="auto">
            <a:xfrm>
              <a:off x="4164" y="1525"/>
              <a:ext cx="567" cy="1701"/>
              <a:chOff x="1984" y="1525"/>
              <a:chExt cx="567" cy="1701"/>
            </a:xfrm>
            <a:grpFill/>
          </p:grpSpPr>
          <p:sp>
            <p:nvSpPr>
              <p:cNvPr id="41" name="Rectangle 41"/>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CA" dirty="0" smtClean="0"/>
                  <a:t>T0</a:t>
                </a:r>
                <a:endParaRPr lang="en-CA" dirty="0"/>
              </a:p>
            </p:txBody>
          </p:sp>
          <p:sp>
            <p:nvSpPr>
              <p:cNvPr id="42" name="Rectangle 42"/>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endParaRPr lang="en-CA" b="1" dirty="0"/>
              </a:p>
            </p:txBody>
          </p:sp>
          <p:sp>
            <p:nvSpPr>
              <p:cNvPr id="43" name="Rectangle 43"/>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b="1" dirty="0" smtClean="0"/>
                  <a:t>X</a:t>
                </a:r>
                <a:endParaRPr lang="en-CA" b="1" dirty="0"/>
              </a:p>
            </p:txBody>
          </p:sp>
        </p:grpSp>
      </p:grpSp>
      <p:cxnSp>
        <p:nvCxnSpPr>
          <p:cNvPr id="45" name="Straight Connector 44"/>
          <p:cNvCxnSpPr/>
          <p:nvPr/>
        </p:nvCxnSpPr>
        <p:spPr>
          <a:xfrm>
            <a:off x="3505200" y="2339975"/>
            <a:ext cx="1588" cy="27305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151313" y="2333625"/>
            <a:ext cx="1587"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82" idx="2"/>
            <a:endCxn id="41" idx="0"/>
          </p:cNvCxnSpPr>
          <p:nvPr/>
        </p:nvCxnSpPr>
        <p:spPr>
          <a:xfrm>
            <a:off x="4724400" y="2228850"/>
            <a:ext cx="6350" cy="3841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384800" y="2333625"/>
            <a:ext cx="2382"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21075" y="2352675"/>
            <a:ext cx="1863725"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0" y="5727700"/>
            <a:ext cx="9144000" cy="523220"/>
          </a:xfrm>
          <a:prstGeom prst="rect">
            <a:avLst/>
          </a:prstGeom>
          <a:noFill/>
        </p:spPr>
        <p:txBody>
          <a:bodyPr wrap="square" rtlCol="0">
            <a:spAutoFit/>
          </a:bodyPr>
          <a:lstStyle/>
          <a:p>
            <a:pPr algn="ctr"/>
            <a:r>
              <a:rPr lang="en-CA" sz="2800" b="1" dirty="0" smtClean="0">
                <a:solidFill>
                  <a:srgbClr val="FF0000"/>
                </a:solidFill>
              </a:rPr>
              <a:t>-&gt; ILP within a thread improves utilization but stalls remain</a:t>
            </a:r>
            <a:endParaRPr lang="en-CA" sz="2800" b="1" dirty="0">
              <a:solidFill>
                <a:srgbClr val="FF0000"/>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Multi-Threaded Single-Issue</a:t>
            </a:r>
            <a:endParaRPr lang="en-CA" dirty="0"/>
          </a:p>
        </p:txBody>
      </p:sp>
      <p:sp>
        <p:nvSpPr>
          <p:cNvPr id="3" name="Content Placeholder 2"/>
          <p:cNvSpPr>
            <a:spLocks noGrp="1"/>
          </p:cNvSpPr>
          <p:nvPr>
            <p:ph idx="1"/>
          </p:nvPr>
        </p:nvSpPr>
        <p:spPr/>
        <p:txBody>
          <a:bodyPr/>
          <a:lstStyle/>
          <a:p>
            <a:endParaRPr lang="en-CA" dirty="0" smtClean="0"/>
          </a:p>
          <a:p>
            <a:pPr>
              <a:buNone/>
            </a:pP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18</a:t>
            </a:fld>
            <a:endParaRPr lang="en-CA"/>
          </a:p>
        </p:txBody>
      </p:sp>
      <p:grpSp>
        <p:nvGrpSpPr>
          <p:cNvPr id="6" name="Group 44"/>
          <p:cNvGrpSpPr>
            <a:grpSpLocks/>
          </p:cNvGrpSpPr>
          <p:nvPr/>
        </p:nvGrpSpPr>
        <p:grpSpPr bwMode="auto">
          <a:xfrm>
            <a:off x="4464050" y="2524125"/>
            <a:ext cx="514350" cy="2879725"/>
            <a:chOff x="6052" y="1525"/>
            <a:chExt cx="567" cy="4536"/>
          </a:xfrm>
          <a:solidFill>
            <a:schemeClr val="accent6">
              <a:lumMod val="60000"/>
              <a:lumOff val="40000"/>
            </a:schemeClr>
          </a:solidFill>
        </p:grpSpPr>
        <p:grpSp>
          <p:nvGrpSpPr>
            <p:cNvPr id="7" name="Group 45"/>
            <p:cNvGrpSpPr>
              <a:grpSpLocks/>
            </p:cNvGrpSpPr>
            <p:nvPr/>
          </p:nvGrpSpPr>
          <p:grpSpPr bwMode="auto">
            <a:xfrm>
              <a:off x="6052" y="1525"/>
              <a:ext cx="567" cy="3402"/>
              <a:chOff x="3083" y="1525"/>
              <a:chExt cx="567" cy="3402"/>
            </a:xfrm>
            <a:grpFill/>
          </p:grpSpPr>
          <p:grpSp>
            <p:nvGrpSpPr>
              <p:cNvPr id="8" name="Group 46"/>
              <p:cNvGrpSpPr>
                <a:grpSpLocks/>
              </p:cNvGrpSpPr>
              <p:nvPr/>
            </p:nvGrpSpPr>
            <p:grpSpPr bwMode="auto">
              <a:xfrm>
                <a:off x="3083" y="1525"/>
                <a:ext cx="567" cy="1701"/>
                <a:chOff x="3083" y="1525"/>
                <a:chExt cx="567" cy="1701"/>
              </a:xfrm>
              <a:grpFill/>
            </p:grpSpPr>
            <p:sp>
              <p:nvSpPr>
                <p:cNvPr id="1071" name="Rectangle 47"/>
                <p:cNvSpPr>
                  <a:spLocks noChangeArrowheads="1"/>
                </p:cNvSpPr>
                <p:nvPr/>
              </p:nvSpPr>
              <p:spPr bwMode="auto">
                <a:xfrm>
                  <a:off x="3083"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dirty="0" smtClean="0"/>
                    <a:t>T0</a:t>
                  </a:r>
                  <a:endParaRPr lang="en-CA" dirty="0"/>
                </a:p>
              </p:txBody>
            </p:sp>
            <p:sp>
              <p:nvSpPr>
                <p:cNvPr id="1072" name="Rectangle 48"/>
                <p:cNvSpPr>
                  <a:spLocks noChangeArrowheads="1"/>
                </p:cNvSpPr>
                <p:nvPr/>
              </p:nvSpPr>
              <p:spPr bwMode="auto">
                <a:xfrm>
                  <a:off x="3083"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dirty="0" smtClean="0"/>
                    <a:t>T1</a:t>
                  </a:r>
                  <a:endParaRPr lang="en-CA" dirty="0"/>
                </a:p>
              </p:txBody>
            </p:sp>
            <p:sp>
              <p:nvSpPr>
                <p:cNvPr id="1073" name="Rectangle 49"/>
                <p:cNvSpPr>
                  <a:spLocks noChangeArrowheads="1"/>
                </p:cNvSpPr>
                <p:nvPr/>
              </p:nvSpPr>
              <p:spPr bwMode="auto">
                <a:xfrm>
                  <a:off x="3083"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dirty="0" smtClean="0"/>
                    <a:t>T2</a:t>
                  </a:r>
                  <a:endParaRPr lang="en-CA" dirty="0"/>
                </a:p>
              </p:txBody>
            </p:sp>
          </p:grpSp>
          <p:sp>
            <p:nvSpPr>
              <p:cNvPr id="1074" name="Rectangle 50"/>
              <p:cNvSpPr>
                <a:spLocks noChangeArrowheads="1"/>
              </p:cNvSpPr>
              <p:nvPr/>
            </p:nvSpPr>
            <p:spPr bwMode="auto">
              <a:xfrm>
                <a:off x="3083"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dirty="0" smtClean="0"/>
                  <a:t>T3</a:t>
                </a:r>
                <a:endParaRPr lang="en-CA" dirty="0"/>
              </a:p>
            </p:txBody>
          </p:sp>
          <p:sp>
            <p:nvSpPr>
              <p:cNvPr id="1075" name="Rectangle 51"/>
              <p:cNvSpPr>
                <a:spLocks noChangeArrowheads="1"/>
              </p:cNvSpPr>
              <p:nvPr/>
            </p:nvSpPr>
            <p:spPr bwMode="auto">
              <a:xfrm>
                <a:off x="3083" y="3793"/>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dirty="0" smtClean="0"/>
                  <a:t>T4</a:t>
                </a:r>
                <a:endParaRPr lang="en-CA" dirty="0"/>
              </a:p>
            </p:txBody>
          </p:sp>
          <p:sp>
            <p:nvSpPr>
              <p:cNvPr id="1076" name="Rectangle 52"/>
              <p:cNvSpPr>
                <a:spLocks noChangeArrowheads="1"/>
              </p:cNvSpPr>
              <p:nvPr/>
            </p:nvSpPr>
            <p:spPr bwMode="auto">
              <a:xfrm>
                <a:off x="3083" y="4360"/>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dirty="0" smtClean="0"/>
                  <a:t>T0</a:t>
                </a:r>
                <a:endParaRPr lang="en-CA" dirty="0"/>
              </a:p>
            </p:txBody>
          </p:sp>
        </p:grpSp>
        <p:sp>
          <p:nvSpPr>
            <p:cNvPr id="1077" name="Rectangle 53"/>
            <p:cNvSpPr>
              <a:spLocks noChangeArrowheads="1"/>
            </p:cNvSpPr>
            <p:nvPr/>
          </p:nvSpPr>
          <p:spPr bwMode="auto">
            <a:xfrm>
              <a:off x="6052" y="4927"/>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dirty="0" smtClean="0"/>
                <a:t>T1</a:t>
              </a:r>
              <a:endParaRPr lang="en-CA" dirty="0"/>
            </a:p>
          </p:txBody>
        </p:sp>
        <p:sp>
          <p:nvSpPr>
            <p:cNvPr id="1078" name="Rectangle 54"/>
            <p:cNvSpPr>
              <a:spLocks noChangeArrowheads="1"/>
            </p:cNvSpPr>
            <p:nvPr/>
          </p:nvSpPr>
          <p:spPr bwMode="auto">
            <a:xfrm>
              <a:off x="6052" y="5494"/>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r>
                <a:rPr lang="en-CA" dirty="0" smtClean="0"/>
                <a:t>T2</a:t>
              </a:r>
              <a:endParaRPr lang="en-CA" dirty="0"/>
            </a:p>
          </p:txBody>
        </p:sp>
      </p:grpSp>
      <p:sp>
        <p:nvSpPr>
          <p:cNvPr id="59" name="Rectangle 58"/>
          <p:cNvSpPr/>
          <p:nvPr/>
        </p:nvSpPr>
        <p:spPr>
          <a:xfrm>
            <a:off x="3238499" y="1504950"/>
            <a:ext cx="296227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dirty="0" err="1" smtClean="0"/>
              <a:t>Multiported</a:t>
            </a:r>
            <a:r>
              <a:rPr lang="en-CA" dirty="0" smtClean="0"/>
              <a:t> Banked Memory</a:t>
            </a:r>
            <a:endParaRPr lang="en-CA" dirty="0"/>
          </a:p>
        </p:txBody>
      </p:sp>
      <p:cxnSp>
        <p:nvCxnSpPr>
          <p:cNvPr id="74" name="Straight Connector 73"/>
          <p:cNvCxnSpPr>
            <a:endCxn id="1071" idx="0"/>
          </p:cNvCxnSpPr>
          <p:nvPr/>
        </p:nvCxnSpPr>
        <p:spPr>
          <a:xfrm flipH="1">
            <a:off x="4721225" y="2228850"/>
            <a:ext cx="3175" cy="2952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647950" y="2505075"/>
            <a:ext cx="0" cy="287655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657351" y="3590925"/>
            <a:ext cx="1009650" cy="369332"/>
          </a:xfrm>
          <a:prstGeom prst="rect">
            <a:avLst/>
          </a:prstGeom>
          <a:noFill/>
        </p:spPr>
        <p:txBody>
          <a:bodyPr wrap="square" rtlCol="0">
            <a:spAutoFit/>
          </a:bodyPr>
          <a:lstStyle/>
          <a:p>
            <a:pPr algn="ctr"/>
            <a:r>
              <a:rPr lang="en-CA" dirty="0" smtClean="0"/>
              <a:t>Pipeline</a:t>
            </a:r>
            <a:endParaRPr lang="en-CA" dirty="0"/>
          </a:p>
        </p:txBody>
      </p:sp>
      <p:sp>
        <p:nvSpPr>
          <p:cNvPr id="29" name="Rectangle 28"/>
          <p:cNvSpPr/>
          <p:nvPr/>
        </p:nvSpPr>
        <p:spPr>
          <a:xfrm>
            <a:off x="3276600" y="1924050"/>
            <a:ext cx="41910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T0</a:t>
            </a:r>
            <a:endParaRPr lang="en-CA" dirty="0"/>
          </a:p>
        </p:txBody>
      </p:sp>
      <p:sp>
        <p:nvSpPr>
          <p:cNvPr id="30" name="Rectangle 29"/>
          <p:cNvSpPr/>
          <p:nvPr/>
        </p:nvSpPr>
        <p:spPr>
          <a:xfrm>
            <a:off x="3895725" y="1924050"/>
            <a:ext cx="41910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T1</a:t>
            </a:r>
            <a:endParaRPr lang="en-CA" dirty="0"/>
          </a:p>
        </p:txBody>
      </p:sp>
      <p:sp>
        <p:nvSpPr>
          <p:cNvPr id="31" name="Rectangle 30"/>
          <p:cNvSpPr/>
          <p:nvPr/>
        </p:nvSpPr>
        <p:spPr>
          <a:xfrm>
            <a:off x="4514850" y="1924050"/>
            <a:ext cx="41910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T2</a:t>
            </a:r>
            <a:endParaRPr lang="en-CA" dirty="0"/>
          </a:p>
        </p:txBody>
      </p:sp>
      <p:sp>
        <p:nvSpPr>
          <p:cNvPr id="32" name="Rectangle 31"/>
          <p:cNvSpPr/>
          <p:nvPr/>
        </p:nvSpPr>
        <p:spPr>
          <a:xfrm>
            <a:off x="5153025" y="1924050"/>
            <a:ext cx="41910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T3</a:t>
            </a:r>
            <a:endParaRPr lang="en-CA" dirty="0"/>
          </a:p>
        </p:txBody>
      </p:sp>
      <p:sp>
        <p:nvSpPr>
          <p:cNvPr id="33" name="Rectangle 32"/>
          <p:cNvSpPr/>
          <p:nvPr/>
        </p:nvSpPr>
        <p:spPr>
          <a:xfrm>
            <a:off x="5743575" y="1924050"/>
            <a:ext cx="41910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T4</a:t>
            </a:r>
            <a:endParaRPr lang="en-CA" dirty="0"/>
          </a:p>
        </p:txBody>
      </p:sp>
      <p:sp>
        <p:nvSpPr>
          <p:cNvPr id="34" name="TextBox 33"/>
          <p:cNvSpPr txBox="1"/>
          <p:nvPr/>
        </p:nvSpPr>
        <p:spPr>
          <a:xfrm>
            <a:off x="571500" y="5588000"/>
            <a:ext cx="8305800" cy="523220"/>
          </a:xfrm>
          <a:prstGeom prst="rect">
            <a:avLst/>
          </a:prstGeom>
          <a:noFill/>
        </p:spPr>
        <p:txBody>
          <a:bodyPr wrap="square" rtlCol="0">
            <a:spAutoFit/>
          </a:bodyPr>
          <a:lstStyle/>
          <a:p>
            <a:pPr algn="ctr"/>
            <a:r>
              <a:rPr lang="en-CA" sz="2800" b="1" dirty="0" smtClean="0">
                <a:solidFill>
                  <a:srgbClr val="FF0000"/>
                </a:solidFill>
              </a:rPr>
              <a:t>-&gt; Multi threading easily improves utilization</a:t>
            </a:r>
            <a:endParaRPr lang="en-CA" sz="2800" b="1" dirty="0">
              <a:solidFill>
                <a:srgbClr val="FF00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Our Base Hardware Architecture</a:t>
            </a:r>
            <a:endParaRPr lang="en-CA" dirty="0"/>
          </a:p>
        </p:txBody>
      </p:sp>
      <p:sp>
        <p:nvSpPr>
          <p:cNvPr id="3" name="Content Placeholder 2"/>
          <p:cNvSpPr>
            <a:spLocks noGrp="1"/>
          </p:cNvSpPr>
          <p:nvPr>
            <p:ph idx="1"/>
          </p:nvPr>
        </p:nvSpPr>
        <p:spPr/>
        <p:txBody>
          <a:bodyPr/>
          <a:lstStyle/>
          <a:p>
            <a:endParaRPr lang="en-CA" dirty="0" smtClean="0"/>
          </a:p>
          <a:p>
            <a:pPr>
              <a:buNone/>
            </a:pP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19</a:t>
            </a:fld>
            <a:endParaRPr lang="en-CA"/>
          </a:p>
        </p:txBody>
      </p:sp>
      <p:grpSp>
        <p:nvGrpSpPr>
          <p:cNvPr id="6" name="Group 20"/>
          <p:cNvGrpSpPr>
            <a:grpSpLocks/>
          </p:cNvGrpSpPr>
          <p:nvPr/>
        </p:nvGrpSpPr>
        <p:grpSpPr bwMode="auto">
          <a:xfrm>
            <a:off x="3289300" y="2511425"/>
            <a:ext cx="358775" cy="1079500"/>
            <a:chOff x="1984" y="1525"/>
            <a:chExt cx="567" cy="1701"/>
          </a:xfrm>
          <a:solidFill>
            <a:srgbClr val="FFFF00"/>
          </a:solidFill>
        </p:grpSpPr>
        <p:sp>
          <p:nvSpPr>
            <p:cNvPr id="1045" name="Rectangle 21"/>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046" name="Rectangle 22"/>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047" name="Rectangle 23"/>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nvGrpSpPr>
          <p:cNvPr id="7" name="Group 24"/>
          <p:cNvGrpSpPr>
            <a:grpSpLocks/>
          </p:cNvGrpSpPr>
          <p:nvPr/>
        </p:nvGrpSpPr>
        <p:grpSpPr bwMode="auto">
          <a:xfrm>
            <a:off x="3933825" y="2511425"/>
            <a:ext cx="358775" cy="2160588"/>
            <a:chOff x="3083" y="1525"/>
            <a:chExt cx="567" cy="3402"/>
          </a:xfrm>
          <a:solidFill>
            <a:schemeClr val="accent3">
              <a:lumMod val="75000"/>
            </a:schemeClr>
          </a:solidFill>
        </p:grpSpPr>
        <p:grpSp>
          <p:nvGrpSpPr>
            <p:cNvPr id="8" name="Group 25"/>
            <p:cNvGrpSpPr>
              <a:grpSpLocks/>
            </p:cNvGrpSpPr>
            <p:nvPr/>
          </p:nvGrpSpPr>
          <p:grpSpPr bwMode="auto">
            <a:xfrm>
              <a:off x="3083" y="1525"/>
              <a:ext cx="567" cy="1701"/>
              <a:chOff x="3083" y="1525"/>
              <a:chExt cx="567" cy="1701"/>
            </a:xfrm>
            <a:grpFill/>
          </p:grpSpPr>
          <p:sp>
            <p:nvSpPr>
              <p:cNvPr id="1050" name="Rectangle 26"/>
              <p:cNvSpPr>
                <a:spLocks noChangeArrowheads="1"/>
              </p:cNvSpPr>
              <p:nvPr/>
            </p:nvSpPr>
            <p:spPr bwMode="auto">
              <a:xfrm>
                <a:off x="3083"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051" name="Rectangle 27"/>
              <p:cNvSpPr>
                <a:spLocks noChangeArrowheads="1"/>
              </p:cNvSpPr>
              <p:nvPr/>
            </p:nvSpPr>
            <p:spPr bwMode="auto">
              <a:xfrm>
                <a:off x="3083"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052" name="Rectangle 28"/>
              <p:cNvSpPr>
                <a:spLocks noChangeArrowheads="1"/>
              </p:cNvSpPr>
              <p:nvPr/>
            </p:nvSpPr>
            <p:spPr bwMode="auto">
              <a:xfrm>
                <a:off x="3083"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1053" name="Rectangle 29"/>
            <p:cNvSpPr>
              <a:spLocks noChangeArrowheads="1"/>
            </p:cNvSpPr>
            <p:nvPr/>
          </p:nvSpPr>
          <p:spPr bwMode="auto">
            <a:xfrm>
              <a:off x="3083"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054" name="Rectangle 30"/>
            <p:cNvSpPr>
              <a:spLocks noChangeArrowheads="1"/>
            </p:cNvSpPr>
            <p:nvPr/>
          </p:nvSpPr>
          <p:spPr bwMode="auto">
            <a:xfrm>
              <a:off x="3083" y="3793"/>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055" name="Rectangle 31"/>
            <p:cNvSpPr>
              <a:spLocks noChangeArrowheads="1"/>
            </p:cNvSpPr>
            <p:nvPr/>
          </p:nvSpPr>
          <p:spPr bwMode="auto">
            <a:xfrm>
              <a:off x="3083" y="4360"/>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nvGrpSpPr>
          <p:cNvPr id="9" name="Group 32"/>
          <p:cNvGrpSpPr>
            <a:grpSpLocks/>
          </p:cNvGrpSpPr>
          <p:nvPr/>
        </p:nvGrpSpPr>
        <p:grpSpPr bwMode="auto">
          <a:xfrm>
            <a:off x="4541838" y="2511425"/>
            <a:ext cx="360362" cy="1439863"/>
            <a:chOff x="4164" y="1525"/>
            <a:chExt cx="567" cy="2268"/>
          </a:xfrm>
          <a:solidFill>
            <a:schemeClr val="tx2">
              <a:lumMod val="60000"/>
              <a:lumOff val="40000"/>
            </a:schemeClr>
          </a:solidFill>
        </p:grpSpPr>
        <p:sp>
          <p:nvSpPr>
            <p:cNvPr id="1057" name="Rectangle 33"/>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nvGrpSpPr>
            <p:cNvPr id="10" name="Group 34"/>
            <p:cNvGrpSpPr>
              <a:grpSpLocks/>
            </p:cNvGrpSpPr>
            <p:nvPr/>
          </p:nvGrpSpPr>
          <p:grpSpPr bwMode="auto">
            <a:xfrm>
              <a:off x="4164" y="1525"/>
              <a:ext cx="567" cy="1701"/>
              <a:chOff x="1984" y="1525"/>
              <a:chExt cx="567" cy="1701"/>
            </a:xfrm>
            <a:grpFill/>
          </p:grpSpPr>
          <p:sp>
            <p:nvSpPr>
              <p:cNvPr id="1059" name="Rectangle 35"/>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060" name="Rectangle 36"/>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061" name="Rectangle 37"/>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grpSp>
        <p:nvGrpSpPr>
          <p:cNvPr id="11" name="Group 38"/>
          <p:cNvGrpSpPr>
            <a:grpSpLocks/>
          </p:cNvGrpSpPr>
          <p:nvPr/>
        </p:nvGrpSpPr>
        <p:grpSpPr bwMode="auto">
          <a:xfrm>
            <a:off x="5194300" y="2511425"/>
            <a:ext cx="360363" cy="1439863"/>
            <a:chOff x="4164" y="1525"/>
            <a:chExt cx="567" cy="2268"/>
          </a:xfrm>
          <a:solidFill>
            <a:schemeClr val="tx2">
              <a:lumMod val="60000"/>
              <a:lumOff val="40000"/>
            </a:schemeClr>
          </a:solidFill>
        </p:grpSpPr>
        <p:sp>
          <p:nvSpPr>
            <p:cNvPr id="1063" name="Rectangle 39"/>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nvGrpSpPr>
            <p:cNvPr id="12" name="Group 40"/>
            <p:cNvGrpSpPr>
              <a:grpSpLocks/>
            </p:cNvGrpSpPr>
            <p:nvPr/>
          </p:nvGrpSpPr>
          <p:grpSpPr bwMode="auto">
            <a:xfrm>
              <a:off x="4164" y="1525"/>
              <a:ext cx="567" cy="1701"/>
              <a:chOff x="1984" y="1525"/>
              <a:chExt cx="567" cy="1701"/>
            </a:xfrm>
            <a:grpFill/>
          </p:grpSpPr>
          <p:sp>
            <p:nvSpPr>
              <p:cNvPr id="1065" name="Rectangle 41"/>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066" name="Rectangle 42"/>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067" name="Rectangle 43"/>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grpSp>
        <p:nvGrpSpPr>
          <p:cNvPr id="13" name="Group 44"/>
          <p:cNvGrpSpPr>
            <a:grpSpLocks/>
          </p:cNvGrpSpPr>
          <p:nvPr/>
        </p:nvGrpSpPr>
        <p:grpSpPr bwMode="auto">
          <a:xfrm>
            <a:off x="5810250" y="2511425"/>
            <a:ext cx="360363" cy="2879725"/>
            <a:chOff x="6052" y="1525"/>
            <a:chExt cx="567" cy="4536"/>
          </a:xfrm>
          <a:solidFill>
            <a:srgbClr val="FFC000"/>
          </a:solidFill>
        </p:grpSpPr>
        <p:grpSp>
          <p:nvGrpSpPr>
            <p:cNvPr id="14" name="Group 45"/>
            <p:cNvGrpSpPr>
              <a:grpSpLocks/>
            </p:cNvGrpSpPr>
            <p:nvPr/>
          </p:nvGrpSpPr>
          <p:grpSpPr bwMode="auto">
            <a:xfrm>
              <a:off x="6052" y="1525"/>
              <a:ext cx="567" cy="3402"/>
              <a:chOff x="3083" y="1525"/>
              <a:chExt cx="567" cy="3402"/>
            </a:xfrm>
            <a:grpFill/>
          </p:grpSpPr>
          <p:grpSp>
            <p:nvGrpSpPr>
              <p:cNvPr id="15" name="Group 46"/>
              <p:cNvGrpSpPr>
                <a:grpSpLocks/>
              </p:cNvGrpSpPr>
              <p:nvPr/>
            </p:nvGrpSpPr>
            <p:grpSpPr bwMode="auto">
              <a:xfrm>
                <a:off x="3083" y="1525"/>
                <a:ext cx="567" cy="1701"/>
                <a:chOff x="3083" y="1525"/>
                <a:chExt cx="567" cy="1701"/>
              </a:xfrm>
              <a:grpFill/>
            </p:grpSpPr>
            <p:sp>
              <p:nvSpPr>
                <p:cNvPr id="1071" name="Rectangle 47"/>
                <p:cNvSpPr>
                  <a:spLocks noChangeArrowheads="1"/>
                </p:cNvSpPr>
                <p:nvPr/>
              </p:nvSpPr>
              <p:spPr bwMode="auto">
                <a:xfrm>
                  <a:off x="3083"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072" name="Rectangle 48"/>
                <p:cNvSpPr>
                  <a:spLocks noChangeArrowheads="1"/>
                </p:cNvSpPr>
                <p:nvPr/>
              </p:nvSpPr>
              <p:spPr bwMode="auto">
                <a:xfrm>
                  <a:off x="3083"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073" name="Rectangle 49"/>
                <p:cNvSpPr>
                  <a:spLocks noChangeArrowheads="1"/>
                </p:cNvSpPr>
                <p:nvPr/>
              </p:nvSpPr>
              <p:spPr bwMode="auto">
                <a:xfrm>
                  <a:off x="3083"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1074" name="Rectangle 50"/>
              <p:cNvSpPr>
                <a:spLocks noChangeArrowheads="1"/>
              </p:cNvSpPr>
              <p:nvPr/>
            </p:nvSpPr>
            <p:spPr bwMode="auto">
              <a:xfrm>
                <a:off x="3083"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075" name="Rectangle 51"/>
              <p:cNvSpPr>
                <a:spLocks noChangeArrowheads="1"/>
              </p:cNvSpPr>
              <p:nvPr/>
            </p:nvSpPr>
            <p:spPr bwMode="auto">
              <a:xfrm>
                <a:off x="3083" y="3793"/>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076" name="Rectangle 52"/>
              <p:cNvSpPr>
                <a:spLocks noChangeArrowheads="1"/>
              </p:cNvSpPr>
              <p:nvPr/>
            </p:nvSpPr>
            <p:spPr bwMode="auto">
              <a:xfrm>
                <a:off x="3083" y="4360"/>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1077" name="Rectangle 53"/>
            <p:cNvSpPr>
              <a:spLocks noChangeArrowheads="1"/>
            </p:cNvSpPr>
            <p:nvPr/>
          </p:nvSpPr>
          <p:spPr bwMode="auto">
            <a:xfrm>
              <a:off x="6052" y="4927"/>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078" name="Rectangle 54"/>
            <p:cNvSpPr>
              <a:spLocks noChangeArrowheads="1"/>
            </p:cNvSpPr>
            <p:nvPr/>
          </p:nvSpPr>
          <p:spPr bwMode="auto">
            <a:xfrm>
              <a:off x="6052" y="5494"/>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59" name="Rectangle 58"/>
          <p:cNvSpPr/>
          <p:nvPr/>
        </p:nvSpPr>
        <p:spPr>
          <a:xfrm>
            <a:off x="3238499" y="1504950"/>
            <a:ext cx="296227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dirty="0" err="1" smtClean="0"/>
              <a:t>Multiported</a:t>
            </a:r>
            <a:r>
              <a:rPr lang="en-CA" dirty="0" smtClean="0"/>
              <a:t> Banked Memory</a:t>
            </a:r>
            <a:endParaRPr lang="en-CA" dirty="0"/>
          </a:p>
        </p:txBody>
      </p:sp>
      <p:cxnSp>
        <p:nvCxnSpPr>
          <p:cNvPr id="61" name="Straight Connector 60"/>
          <p:cNvCxnSpPr>
            <a:endCxn id="1045" idx="0"/>
          </p:cNvCxnSpPr>
          <p:nvPr/>
        </p:nvCxnSpPr>
        <p:spPr>
          <a:xfrm>
            <a:off x="3467100" y="2238375"/>
            <a:ext cx="1588" cy="27305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1050" idx="0"/>
          </p:cNvCxnSpPr>
          <p:nvPr/>
        </p:nvCxnSpPr>
        <p:spPr>
          <a:xfrm flipH="1">
            <a:off x="4113213" y="2219325"/>
            <a:ext cx="1587"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1059" idx="0"/>
          </p:cNvCxnSpPr>
          <p:nvPr/>
        </p:nvCxnSpPr>
        <p:spPr>
          <a:xfrm>
            <a:off x="4719637" y="2228850"/>
            <a:ext cx="2382" cy="2825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1065" idx="0"/>
          </p:cNvCxnSpPr>
          <p:nvPr/>
        </p:nvCxnSpPr>
        <p:spPr>
          <a:xfrm>
            <a:off x="5372100" y="2219325"/>
            <a:ext cx="2382"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1071" idx="0"/>
          </p:cNvCxnSpPr>
          <p:nvPr/>
        </p:nvCxnSpPr>
        <p:spPr>
          <a:xfrm flipH="1">
            <a:off x="5990432" y="2228850"/>
            <a:ext cx="793" cy="2825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647950" y="2466975"/>
            <a:ext cx="0" cy="287655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657351" y="3590925"/>
            <a:ext cx="1009650" cy="369332"/>
          </a:xfrm>
          <a:prstGeom prst="rect">
            <a:avLst/>
          </a:prstGeom>
          <a:noFill/>
        </p:spPr>
        <p:txBody>
          <a:bodyPr wrap="square" rtlCol="0">
            <a:spAutoFit/>
          </a:bodyPr>
          <a:lstStyle/>
          <a:p>
            <a:pPr algn="ctr"/>
            <a:r>
              <a:rPr lang="en-CA" dirty="0" smtClean="0"/>
              <a:t>Pipeline</a:t>
            </a:r>
            <a:endParaRPr lang="en-CA" dirty="0"/>
          </a:p>
        </p:txBody>
      </p:sp>
      <p:sp>
        <p:nvSpPr>
          <p:cNvPr id="80" name="Rectangle 79"/>
          <p:cNvSpPr/>
          <p:nvPr/>
        </p:nvSpPr>
        <p:spPr>
          <a:xfrm>
            <a:off x="3276600" y="1924050"/>
            <a:ext cx="41910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T0</a:t>
            </a:r>
            <a:endParaRPr lang="en-CA" dirty="0"/>
          </a:p>
        </p:txBody>
      </p:sp>
      <p:sp>
        <p:nvSpPr>
          <p:cNvPr id="81" name="Rectangle 80"/>
          <p:cNvSpPr/>
          <p:nvPr/>
        </p:nvSpPr>
        <p:spPr>
          <a:xfrm>
            <a:off x="3895725" y="1924050"/>
            <a:ext cx="41910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T1</a:t>
            </a:r>
            <a:endParaRPr lang="en-CA" dirty="0"/>
          </a:p>
        </p:txBody>
      </p:sp>
      <p:sp>
        <p:nvSpPr>
          <p:cNvPr id="82" name="Rectangle 81"/>
          <p:cNvSpPr/>
          <p:nvPr/>
        </p:nvSpPr>
        <p:spPr>
          <a:xfrm>
            <a:off x="4514850" y="1924050"/>
            <a:ext cx="41910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T2</a:t>
            </a:r>
            <a:endParaRPr lang="en-CA" dirty="0"/>
          </a:p>
        </p:txBody>
      </p:sp>
      <p:sp>
        <p:nvSpPr>
          <p:cNvPr id="83" name="Rectangle 82"/>
          <p:cNvSpPr/>
          <p:nvPr/>
        </p:nvSpPr>
        <p:spPr>
          <a:xfrm>
            <a:off x="5153025" y="1924050"/>
            <a:ext cx="41910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T3</a:t>
            </a:r>
            <a:endParaRPr lang="en-CA" dirty="0"/>
          </a:p>
        </p:txBody>
      </p:sp>
      <p:sp>
        <p:nvSpPr>
          <p:cNvPr id="84" name="Rectangle 83"/>
          <p:cNvSpPr/>
          <p:nvPr/>
        </p:nvSpPr>
        <p:spPr>
          <a:xfrm>
            <a:off x="5743575" y="1924050"/>
            <a:ext cx="41910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T4</a:t>
            </a:r>
            <a:endParaRPr lang="en-CA" dirty="0"/>
          </a:p>
        </p:txBody>
      </p:sp>
      <p:cxnSp>
        <p:nvCxnSpPr>
          <p:cNvPr id="86" name="Straight Connector 85"/>
          <p:cNvCxnSpPr/>
          <p:nvPr/>
        </p:nvCxnSpPr>
        <p:spPr>
          <a:xfrm>
            <a:off x="3457575" y="2352675"/>
            <a:ext cx="2543175" cy="952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55600" y="5588000"/>
            <a:ext cx="8521700" cy="523220"/>
          </a:xfrm>
          <a:prstGeom prst="rect">
            <a:avLst/>
          </a:prstGeom>
          <a:noFill/>
        </p:spPr>
        <p:txBody>
          <a:bodyPr wrap="square" rtlCol="0">
            <a:spAutoFit/>
          </a:bodyPr>
          <a:lstStyle/>
          <a:p>
            <a:pPr algn="ctr"/>
            <a:r>
              <a:rPr lang="en-CA" sz="2800" b="1" dirty="0" smtClean="0">
                <a:solidFill>
                  <a:srgbClr val="FF0000"/>
                </a:solidFill>
              </a:rPr>
              <a:t>-&gt; Supports ILP and TLP</a:t>
            </a:r>
            <a:endParaRPr lang="en-CA" sz="2800" b="1" dirty="0">
              <a:solidFill>
                <a:srgbClr val="FF0000"/>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an FPGA?</a:t>
            </a:r>
            <a:endParaRPr lang="en-CA" dirty="0"/>
          </a:p>
        </p:txBody>
      </p:sp>
      <p:sp>
        <p:nvSpPr>
          <p:cNvPr id="3" name="Content Placeholder 2"/>
          <p:cNvSpPr>
            <a:spLocks noGrp="1"/>
          </p:cNvSpPr>
          <p:nvPr>
            <p:ph idx="1"/>
          </p:nvPr>
        </p:nvSpPr>
        <p:spPr>
          <a:xfrm>
            <a:off x="241300" y="4314824"/>
            <a:ext cx="8623300" cy="1997076"/>
          </a:xfrm>
        </p:spPr>
        <p:txBody>
          <a:bodyPr>
            <a:normAutofit fontScale="70000" lnSpcReduction="20000"/>
          </a:bodyPr>
          <a:lstStyle/>
          <a:p>
            <a:r>
              <a:rPr lang="en-US" sz="3400" dirty="0" smtClean="0"/>
              <a:t>FPGA = Field Programmable Gate Array</a:t>
            </a:r>
          </a:p>
          <a:p>
            <a:r>
              <a:rPr lang="en-US" sz="3400" dirty="0" err="1" smtClean="0"/>
              <a:t>Eg</a:t>
            </a:r>
            <a:r>
              <a:rPr lang="en-US" sz="3400" dirty="0" smtClean="0"/>
              <a:t>., a large </a:t>
            </a:r>
            <a:r>
              <a:rPr lang="en-US" sz="3400" dirty="0" err="1" smtClean="0"/>
              <a:t>Altera</a:t>
            </a:r>
            <a:r>
              <a:rPr lang="en-US" sz="3400" dirty="0" smtClean="0"/>
              <a:t> </a:t>
            </a:r>
            <a:r>
              <a:rPr lang="en-US" sz="3400" dirty="0" err="1" smtClean="0"/>
              <a:t>Stratix</a:t>
            </a:r>
            <a:r>
              <a:rPr lang="en-US" sz="3400" dirty="0" smtClean="0"/>
              <a:t> IV: 40nm, 2.5B transistors</a:t>
            </a:r>
          </a:p>
          <a:p>
            <a:pPr lvl="1"/>
            <a:r>
              <a:rPr lang="en-US" sz="3400" dirty="0" smtClean="0"/>
              <a:t>820K logic elements (LEs), 3.1Mb block-RAMs, 1.2K multipliers</a:t>
            </a:r>
          </a:p>
          <a:p>
            <a:pPr lvl="1"/>
            <a:r>
              <a:rPr lang="en-US" sz="3400" dirty="0" smtClean="0"/>
              <a:t>High-speed I/Os </a:t>
            </a:r>
          </a:p>
          <a:p>
            <a:r>
              <a:rPr lang="en-US" sz="3400" dirty="0" smtClean="0"/>
              <a:t>Can be programmed to implement any circuit</a:t>
            </a:r>
          </a:p>
          <a:p>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2</a:t>
            </a:fld>
            <a:endParaRPr lang="en-CA"/>
          </a:p>
        </p:txBody>
      </p:sp>
      <p:pic>
        <p:nvPicPr>
          <p:cNvPr id="6" name="Picture 4" descr="C:\Documents and Settings\Greg Steffan\My Documents\talk_making\old\waterloo\stratix4.jpg"/>
          <p:cNvPicPr>
            <a:picLocks noChangeAspect="1" noChangeArrowheads="1"/>
          </p:cNvPicPr>
          <p:nvPr/>
        </p:nvPicPr>
        <p:blipFill>
          <a:blip r:embed="rId3" cstate="screen"/>
          <a:srcRect/>
          <a:stretch>
            <a:fillRect/>
          </a:stretch>
        </p:blipFill>
        <p:spPr bwMode="auto">
          <a:xfrm>
            <a:off x="2859704" y="1370100"/>
            <a:ext cx="3515014" cy="2720855"/>
          </a:xfrm>
          <a:prstGeom prst="rect">
            <a:avLst/>
          </a:prstGeom>
          <a:noFill/>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TLP Increase</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20</a:t>
            </a:fld>
            <a:endParaRPr lang="en-CA"/>
          </a:p>
        </p:txBody>
      </p:sp>
      <p:grpSp>
        <p:nvGrpSpPr>
          <p:cNvPr id="6" name="Group 20"/>
          <p:cNvGrpSpPr>
            <a:grpSpLocks/>
          </p:cNvGrpSpPr>
          <p:nvPr/>
        </p:nvGrpSpPr>
        <p:grpSpPr bwMode="auto">
          <a:xfrm>
            <a:off x="2844800" y="2562225"/>
            <a:ext cx="358775" cy="1079500"/>
            <a:chOff x="1984" y="1525"/>
            <a:chExt cx="567" cy="1701"/>
          </a:xfrm>
          <a:solidFill>
            <a:srgbClr val="FFFF00"/>
          </a:solidFill>
        </p:grpSpPr>
        <p:sp>
          <p:nvSpPr>
            <p:cNvPr id="1045" name="Rectangle 21"/>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46" name="Rectangle 22"/>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47" name="Rectangle 23"/>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grpSp>
        <p:nvGrpSpPr>
          <p:cNvPr id="7" name="Group 24"/>
          <p:cNvGrpSpPr>
            <a:grpSpLocks/>
          </p:cNvGrpSpPr>
          <p:nvPr/>
        </p:nvGrpSpPr>
        <p:grpSpPr bwMode="auto">
          <a:xfrm>
            <a:off x="3489325" y="2562225"/>
            <a:ext cx="358775" cy="2160588"/>
            <a:chOff x="3083" y="1525"/>
            <a:chExt cx="567" cy="3402"/>
          </a:xfrm>
          <a:solidFill>
            <a:schemeClr val="accent3">
              <a:lumMod val="75000"/>
            </a:schemeClr>
          </a:solidFill>
        </p:grpSpPr>
        <p:grpSp>
          <p:nvGrpSpPr>
            <p:cNvPr id="8" name="Group 25"/>
            <p:cNvGrpSpPr>
              <a:grpSpLocks/>
            </p:cNvGrpSpPr>
            <p:nvPr/>
          </p:nvGrpSpPr>
          <p:grpSpPr bwMode="auto">
            <a:xfrm>
              <a:off x="3083" y="1525"/>
              <a:ext cx="567" cy="1701"/>
              <a:chOff x="3083" y="1525"/>
              <a:chExt cx="567" cy="1701"/>
            </a:xfrm>
            <a:grpFill/>
          </p:grpSpPr>
          <p:sp>
            <p:nvSpPr>
              <p:cNvPr id="1050" name="Rectangle 26"/>
              <p:cNvSpPr>
                <a:spLocks noChangeArrowheads="1"/>
              </p:cNvSpPr>
              <p:nvPr/>
            </p:nvSpPr>
            <p:spPr bwMode="auto">
              <a:xfrm>
                <a:off x="3083"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51" name="Rectangle 27"/>
              <p:cNvSpPr>
                <a:spLocks noChangeArrowheads="1"/>
              </p:cNvSpPr>
              <p:nvPr/>
            </p:nvSpPr>
            <p:spPr bwMode="auto">
              <a:xfrm>
                <a:off x="3083"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52" name="Rectangle 28"/>
              <p:cNvSpPr>
                <a:spLocks noChangeArrowheads="1"/>
              </p:cNvSpPr>
              <p:nvPr/>
            </p:nvSpPr>
            <p:spPr bwMode="auto">
              <a:xfrm>
                <a:off x="3083"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sp>
          <p:nvSpPr>
            <p:cNvPr id="1053" name="Rectangle 29"/>
            <p:cNvSpPr>
              <a:spLocks noChangeArrowheads="1"/>
            </p:cNvSpPr>
            <p:nvPr/>
          </p:nvSpPr>
          <p:spPr bwMode="auto">
            <a:xfrm>
              <a:off x="3083"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54" name="Rectangle 30"/>
            <p:cNvSpPr>
              <a:spLocks noChangeArrowheads="1"/>
            </p:cNvSpPr>
            <p:nvPr/>
          </p:nvSpPr>
          <p:spPr bwMode="auto">
            <a:xfrm>
              <a:off x="3083" y="3793"/>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55" name="Rectangle 31"/>
            <p:cNvSpPr>
              <a:spLocks noChangeArrowheads="1"/>
            </p:cNvSpPr>
            <p:nvPr/>
          </p:nvSpPr>
          <p:spPr bwMode="auto">
            <a:xfrm>
              <a:off x="3083" y="4360"/>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grpSp>
        <p:nvGrpSpPr>
          <p:cNvPr id="9" name="Group 32"/>
          <p:cNvGrpSpPr>
            <a:grpSpLocks/>
          </p:cNvGrpSpPr>
          <p:nvPr/>
        </p:nvGrpSpPr>
        <p:grpSpPr bwMode="auto">
          <a:xfrm>
            <a:off x="4097338" y="2562225"/>
            <a:ext cx="360362" cy="1439863"/>
            <a:chOff x="4164" y="1525"/>
            <a:chExt cx="567" cy="2268"/>
          </a:xfrm>
          <a:solidFill>
            <a:schemeClr val="tx2">
              <a:lumMod val="60000"/>
              <a:lumOff val="40000"/>
            </a:schemeClr>
          </a:solidFill>
        </p:grpSpPr>
        <p:sp>
          <p:nvSpPr>
            <p:cNvPr id="1057" name="Rectangle 33"/>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nvGrpSpPr>
            <p:cNvPr id="10" name="Group 34"/>
            <p:cNvGrpSpPr>
              <a:grpSpLocks/>
            </p:cNvGrpSpPr>
            <p:nvPr/>
          </p:nvGrpSpPr>
          <p:grpSpPr bwMode="auto">
            <a:xfrm>
              <a:off x="4164" y="1525"/>
              <a:ext cx="567" cy="1701"/>
              <a:chOff x="1984" y="1525"/>
              <a:chExt cx="567" cy="1701"/>
            </a:xfrm>
            <a:grpFill/>
          </p:grpSpPr>
          <p:sp>
            <p:nvSpPr>
              <p:cNvPr id="1059" name="Rectangle 35"/>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60" name="Rectangle 36"/>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61" name="Rectangle 37"/>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grpSp>
      <p:grpSp>
        <p:nvGrpSpPr>
          <p:cNvPr id="11" name="Group 38"/>
          <p:cNvGrpSpPr>
            <a:grpSpLocks/>
          </p:cNvGrpSpPr>
          <p:nvPr/>
        </p:nvGrpSpPr>
        <p:grpSpPr bwMode="auto">
          <a:xfrm>
            <a:off x="4749800" y="2562225"/>
            <a:ext cx="360363" cy="1439863"/>
            <a:chOff x="4164" y="1525"/>
            <a:chExt cx="567" cy="2268"/>
          </a:xfrm>
          <a:solidFill>
            <a:schemeClr val="tx2">
              <a:lumMod val="60000"/>
              <a:lumOff val="40000"/>
            </a:schemeClr>
          </a:solidFill>
        </p:grpSpPr>
        <p:sp>
          <p:nvSpPr>
            <p:cNvPr id="1063" name="Rectangle 39"/>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nvGrpSpPr>
            <p:cNvPr id="12" name="Group 40"/>
            <p:cNvGrpSpPr>
              <a:grpSpLocks/>
            </p:cNvGrpSpPr>
            <p:nvPr/>
          </p:nvGrpSpPr>
          <p:grpSpPr bwMode="auto">
            <a:xfrm>
              <a:off x="4164" y="1525"/>
              <a:ext cx="567" cy="1701"/>
              <a:chOff x="1984" y="1525"/>
              <a:chExt cx="567" cy="1701"/>
            </a:xfrm>
            <a:grpFill/>
          </p:grpSpPr>
          <p:sp>
            <p:nvSpPr>
              <p:cNvPr id="1065" name="Rectangle 41"/>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66" name="Rectangle 42"/>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67" name="Rectangle 43"/>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grpSp>
      <p:grpSp>
        <p:nvGrpSpPr>
          <p:cNvPr id="13" name="Group 44"/>
          <p:cNvGrpSpPr>
            <a:grpSpLocks/>
          </p:cNvGrpSpPr>
          <p:nvPr/>
        </p:nvGrpSpPr>
        <p:grpSpPr bwMode="auto">
          <a:xfrm>
            <a:off x="5365750" y="2562225"/>
            <a:ext cx="360363" cy="2879725"/>
            <a:chOff x="6052" y="1525"/>
            <a:chExt cx="567" cy="4536"/>
          </a:xfrm>
          <a:solidFill>
            <a:srgbClr val="FFC000"/>
          </a:solidFill>
        </p:grpSpPr>
        <p:grpSp>
          <p:nvGrpSpPr>
            <p:cNvPr id="14" name="Group 45"/>
            <p:cNvGrpSpPr>
              <a:grpSpLocks/>
            </p:cNvGrpSpPr>
            <p:nvPr/>
          </p:nvGrpSpPr>
          <p:grpSpPr bwMode="auto">
            <a:xfrm>
              <a:off x="6052" y="1525"/>
              <a:ext cx="567" cy="3402"/>
              <a:chOff x="3083" y="1525"/>
              <a:chExt cx="567" cy="3402"/>
            </a:xfrm>
            <a:grpFill/>
          </p:grpSpPr>
          <p:grpSp>
            <p:nvGrpSpPr>
              <p:cNvPr id="15" name="Group 46"/>
              <p:cNvGrpSpPr>
                <a:grpSpLocks/>
              </p:cNvGrpSpPr>
              <p:nvPr/>
            </p:nvGrpSpPr>
            <p:grpSpPr bwMode="auto">
              <a:xfrm>
                <a:off x="3083" y="1525"/>
                <a:ext cx="567" cy="1701"/>
                <a:chOff x="3083" y="1525"/>
                <a:chExt cx="567" cy="1701"/>
              </a:xfrm>
              <a:grpFill/>
            </p:grpSpPr>
            <p:sp>
              <p:nvSpPr>
                <p:cNvPr id="1071" name="Rectangle 47"/>
                <p:cNvSpPr>
                  <a:spLocks noChangeArrowheads="1"/>
                </p:cNvSpPr>
                <p:nvPr/>
              </p:nvSpPr>
              <p:spPr bwMode="auto">
                <a:xfrm>
                  <a:off x="3083"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72" name="Rectangle 48"/>
                <p:cNvSpPr>
                  <a:spLocks noChangeArrowheads="1"/>
                </p:cNvSpPr>
                <p:nvPr/>
              </p:nvSpPr>
              <p:spPr bwMode="auto">
                <a:xfrm>
                  <a:off x="3083"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73" name="Rectangle 49"/>
                <p:cNvSpPr>
                  <a:spLocks noChangeArrowheads="1"/>
                </p:cNvSpPr>
                <p:nvPr/>
              </p:nvSpPr>
              <p:spPr bwMode="auto">
                <a:xfrm>
                  <a:off x="3083"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sp>
            <p:nvSpPr>
              <p:cNvPr id="1074" name="Rectangle 50"/>
              <p:cNvSpPr>
                <a:spLocks noChangeArrowheads="1"/>
              </p:cNvSpPr>
              <p:nvPr/>
            </p:nvSpPr>
            <p:spPr bwMode="auto">
              <a:xfrm>
                <a:off x="3083"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75" name="Rectangle 51"/>
              <p:cNvSpPr>
                <a:spLocks noChangeArrowheads="1"/>
              </p:cNvSpPr>
              <p:nvPr/>
            </p:nvSpPr>
            <p:spPr bwMode="auto">
              <a:xfrm>
                <a:off x="3083" y="3793"/>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76" name="Rectangle 52"/>
              <p:cNvSpPr>
                <a:spLocks noChangeArrowheads="1"/>
              </p:cNvSpPr>
              <p:nvPr/>
            </p:nvSpPr>
            <p:spPr bwMode="auto">
              <a:xfrm>
                <a:off x="3083" y="4360"/>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sp>
          <p:nvSpPr>
            <p:cNvPr id="1077" name="Rectangle 53"/>
            <p:cNvSpPr>
              <a:spLocks noChangeArrowheads="1"/>
            </p:cNvSpPr>
            <p:nvPr/>
          </p:nvSpPr>
          <p:spPr bwMode="auto">
            <a:xfrm>
              <a:off x="6052" y="4927"/>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78" name="Rectangle 54"/>
            <p:cNvSpPr>
              <a:spLocks noChangeArrowheads="1"/>
            </p:cNvSpPr>
            <p:nvPr/>
          </p:nvSpPr>
          <p:spPr bwMode="auto">
            <a:xfrm>
              <a:off x="6052" y="5494"/>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sp>
        <p:nvSpPr>
          <p:cNvPr id="59" name="Rectangle 58"/>
          <p:cNvSpPr/>
          <p:nvPr/>
        </p:nvSpPr>
        <p:spPr>
          <a:xfrm>
            <a:off x="2717799" y="1555750"/>
            <a:ext cx="3743326"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dirty="0" smtClean="0"/>
              <a:t>Memory</a:t>
            </a:r>
            <a:endParaRPr lang="en-CA" dirty="0"/>
          </a:p>
        </p:txBody>
      </p:sp>
      <p:cxnSp>
        <p:nvCxnSpPr>
          <p:cNvPr id="61" name="Straight Connector 60"/>
          <p:cNvCxnSpPr>
            <a:endCxn id="1045" idx="0"/>
          </p:cNvCxnSpPr>
          <p:nvPr/>
        </p:nvCxnSpPr>
        <p:spPr>
          <a:xfrm>
            <a:off x="3022600" y="2289175"/>
            <a:ext cx="1588" cy="27305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1050" idx="0"/>
          </p:cNvCxnSpPr>
          <p:nvPr/>
        </p:nvCxnSpPr>
        <p:spPr>
          <a:xfrm flipH="1">
            <a:off x="3668713" y="2270125"/>
            <a:ext cx="1587"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1059" idx="0"/>
          </p:cNvCxnSpPr>
          <p:nvPr/>
        </p:nvCxnSpPr>
        <p:spPr>
          <a:xfrm>
            <a:off x="4275137" y="2279650"/>
            <a:ext cx="2382" cy="2825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1065" idx="0"/>
          </p:cNvCxnSpPr>
          <p:nvPr/>
        </p:nvCxnSpPr>
        <p:spPr>
          <a:xfrm>
            <a:off x="4927600" y="2270125"/>
            <a:ext cx="2382"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1071" idx="0"/>
          </p:cNvCxnSpPr>
          <p:nvPr/>
        </p:nvCxnSpPr>
        <p:spPr>
          <a:xfrm flipH="1">
            <a:off x="5545932" y="2279650"/>
            <a:ext cx="793" cy="2825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2832100" y="1974850"/>
            <a:ext cx="41910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T0</a:t>
            </a:r>
            <a:endParaRPr lang="en-CA" dirty="0"/>
          </a:p>
        </p:txBody>
      </p:sp>
      <p:sp>
        <p:nvSpPr>
          <p:cNvPr id="81" name="Rectangle 80"/>
          <p:cNvSpPr/>
          <p:nvPr/>
        </p:nvSpPr>
        <p:spPr>
          <a:xfrm>
            <a:off x="3451225" y="1974850"/>
            <a:ext cx="41910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T1</a:t>
            </a:r>
            <a:endParaRPr lang="en-CA" dirty="0"/>
          </a:p>
        </p:txBody>
      </p:sp>
      <p:sp>
        <p:nvSpPr>
          <p:cNvPr id="82" name="Rectangle 81"/>
          <p:cNvSpPr/>
          <p:nvPr/>
        </p:nvSpPr>
        <p:spPr>
          <a:xfrm>
            <a:off x="4070350" y="1974850"/>
            <a:ext cx="41910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T2</a:t>
            </a:r>
            <a:endParaRPr lang="en-CA" dirty="0"/>
          </a:p>
        </p:txBody>
      </p:sp>
      <p:sp>
        <p:nvSpPr>
          <p:cNvPr id="83" name="Rectangle 82"/>
          <p:cNvSpPr/>
          <p:nvPr/>
        </p:nvSpPr>
        <p:spPr>
          <a:xfrm>
            <a:off x="4708525" y="1974850"/>
            <a:ext cx="41910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T3</a:t>
            </a:r>
            <a:endParaRPr lang="en-CA" dirty="0"/>
          </a:p>
        </p:txBody>
      </p:sp>
      <p:sp>
        <p:nvSpPr>
          <p:cNvPr id="84" name="Rectangle 83"/>
          <p:cNvSpPr/>
          <p:nvPr/>
        </p:nvSpPr>
        <p:spPr>
          <a:xfrm>
            <a:off x="5299075" y="1974850"/>
            <a:ext cx="41910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T4</a:t>
            </a:r>
            <a:endParaRPr lang="en-CA" dirty="0"/>
          </a:p>
        </p:txBody>
      </p:sp>
      <p:cxnSp>
        <p:nvCxnSpPr>
          <p:cNvPr id="86" name="Straight Connector 85"/>
          <p:cNvCxnSpPr/>
          <p:nvPr/>
        </p:nvCxnSpPr>
        <p:spPr>
          <a:xfrm>
            <a:off x="3013075" y="2403475"/>
            <a:ext cx="2543175" cy="952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984875" y="1974850"/>
            <a:ext cx="419100" cy="304800"/>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T5</a:t>
            </a:r>
            <a:endParaRPr lang="en-CA" dirty="0"/>
          </a:p>
        </p:txBody>
      </p:sp>
      <p:cxnSp>
        <p:nvCxnSpPr>
          <p:cNvPr id="64" name="Shape 63"/>
          <p:cNvCxnSpPr/>
          <p:nvPr/>
        </p:nvCxnSpPr>
        <p:spPr>
          <a:xfrm rot="5400000">
            <a:off x="5808663" y="2027237"/>
            <a:ext cx="123825" cy="647700"/>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775449" y="2736850"/>
            <a:ext cx="1644651" cy="477054"/>
          </a:xfrm>
          <a:prstGeom prst="rect">
            <a:avLst/>
          </a:prstGeom>
          <a:noFill/>
        </p:spPr>
        <p:txBody>
          <a:bodyPr wrap="square" rtlCol="0">
            <a:spAutoFit/>
          </a:bodyPr>
          <a:lstStyle/>
          <a:p>
            <a:r>
              <a:rPr lang="en-CA" sz="2500" dirty="0" smtClean="0"/>
              <a:t>Adding TLP</a:t>
            </a:r>
            <a:endParaRPr lang="en-CA" sz="2500" dirty="0"/>
          </a:p>
        </p:txBody>
      </p:sp>
      <p:sp>
        <p:nvSpPr>
          <p:cNvPr id="60" name="TextBox 59"/>
          <p:cNvSpPr txBox="1"/>
          <p:nvPr/>
        </p:nvSpPr>
        <p:spPr>
          <a:xfrm>
            <a:off x="165100" y="5588000"/>
            <a:ext cx="8813800" cy="523220"/>
          </a:xfrm>
          <a:prstGeom prst="rect">
            <a:avLst/>
          </a:prstGeom>
          <a:noFill/>
        </p:spPr>
        <p:txBody>
          <a:bodyPr wrap="square" rtlCol="0">
            <a:spAutoFit/>
          </a:bodyPr>
          <a:lstStyle/>
          <a:p>
            <a:r>
              <a:rPr lang="en-CA" sz="2800" b="1" dirty="0" smtClean="0">
                <a:solidFill>
                  <a:srgbClr val="FF0000"/>
                </a:solidFill>
              </a:rPr>
              <a:t>-&gt; Utilization is improved but more storage banks required</a:t>
            </a:r>
            <a:endParaRPr lang="en-CA" sz="2800" b="1" dirty="0">
              <a:solidFill>
                <a:srgbClr val="FF0000"/>
              </a:solidFill>
            </a:endParaRPr>
          </a:p>
        </p:txBody>
      </p:sp>
      <p:sp>
        <p:nvSpPr>
          <p:cNvPr id="58" name="Oval 57"/>
          <p:cNvSpPr/>
          <p:nvPr/>
        </p:nvSpPr>
        <p:spPr>
          <a:xfrm>
            <a:off x="5753100" y="1701800"/>
            <a:ext cx="889000" cy="889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6" name="Straight Arrow Connector 65"/>
          <p:cNvCxnSpPr/>
          <p:nvPr/>
        </p:nvCxnSpPr>
        <p:spPr>
          <a:xfrm flipH="1">
            <a:off x="6667500" y="1676400"/>
            <a:ext cx="102870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ILP Increase</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21</a:t>
            </a:fld>
            <a:endParaRPr lang="en-CA"/>
          </a:p>
        </p:txBody>
      </p:sp>
      <p:grpSp>
        <p:nvGrpSpPr>
          <p:cNvPr id="6" name="Group 20"/>
          <p:cNvGrpSpPr>
            <a:grpSpLocks/>
          </p:cNvGrpSpPr>
          <p:nvPr/>
        </p:nvGrpSpPr>
        <p:grpSpPr bwMode="auto">
          <a:xfrm>
            <a:off x="1079500" y="2574925"/>
            <a:ext cx="358775" cy="1079500"/>
            <a:chOff x="1984" y="1525"/>
            <a:chExt cx="567" cy="1701"/>
          </a:xfrm>
          <a:solidFill>
            <a:srgbClr val="FFFF00"/>
          </a:solidFill>
        </p:grpSpPr>
        <p:sp>
          <p:nvSpPr>
            <p:cNvPr id="1045" name="Rectangle 21"/>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46" name="Rectangle 22"/>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47" name="Rectangle 23"/>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grpSp>
        <p:nvGrpSpPr>
          <p:cNvPr id="7" name="Group 24"/>
          <p:cNvGrpSpPr>
            <a:grpSpLocks/>
          </p:cNvGrpSpPr>
          <p:nvPr/>
        </p:nvGrpSpPr>
        <p:grpSpPr bwMode="auto">
          <a:xfrm>
            <a:off x="1724025" y="2574925"/>
            <a:ext cx="358775" cy="2160588"/>
            <a:chOff x="3083" y="1525"/>
            <a:chExt cx="567" cy="3402"/>
          </a:xfrm>
          <a:solidFill>
            <a:schemeClr val="accent3">
              <a:lumMod val="75000"/>
            </a:schemeClr>
          </a:solidFill>
        </p:grpSpPr>
        <p:grpSp>
          <p:nvGrpSpPr>
            <p:cNvPr id="8" name="Group 25"/>
            <p:cNvGrpSpPr>
              <a:grpSpLocks/>
            </p:cNvGrpSpPr>
            <p:nvPr/>
          </p:nvGrpSpPr>
          <p:grpSpPr bwMode="auto">
            <a:xfrm>
              <a:off x="3083" y="1525"/>
              <a:ext cx="567" cy="1701"/>
              <a:chOff x="3083" y="1525"/>
              <a:chExt cx="567" cy="1701"/>
            </a:xfrm>
            <a:grpFill/>
          </p:grpSpPr>
          <p:sp>
            <p:nvSpPr>
              <p:cNvPr id="1050" name="Rectangle 26"/>
              <p:cNvSpPr>
                <a:spLocks noChangeArrowheads="1"/>
              </p:cNvSpPr>
              <p:nvPr/>
            </p:nvSpPr>
            <p:spPr bwMode="auto">
              <a:xfrm>
                <a:off x="3083"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51" name="Rectangle 27"/>
              <p:cNvSpPr>
                <a:spLocks noChangeArrowheads="1"/>
              </p:cNvSpPr>
              <p:nvPr/>
            </p:nvSpPr>
            <p:spPr bwMode="auto">
              <a:xfrm>
                <a:off x="3083"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52" name="Rectangle 28"/>
              <p:cNvSpPr>
                <a:spLocks noChangeArrowheads="1"/>
              </p:cNvSpPr>
              <p:nvPr/>
            </p:nvSpPr>
            <p:spPr bwMode="auto">
              <a:xfrm>
                <a:off x="3083"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sp>
          <p:nvSpPr>
            <p:cNvPr id="1053" name="Rectangle 29"/>
            <p:cNvSpPr>
              <a:spLocks noChangeArrowheads="1"/>
            </p:cNvSpPr>
            <p:nvPr/>
          </p:nvSpPr>
          <p:spPr bwMode="auto">
            <a:xfrm>
              <a:off x="3083"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54" name="Rectangle 30"/>
            <p:cNvSpPr>
              <a:spLocks noChangeArrowheads="1"/>
            </p:cNvSpPr>
            <p:nvPr/>
          </p:nvSpPr>
          <p:spPr bwMode="auto">
            <a:xfrm>
              <a:off x="3083" y="3793"/>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55" name="Rectangle 31"/>
            <p:cNvSpPr>
              <a:spLocks noChangeArrowheads="1"/>
            </p:cNvSpPr>
            <p:nvPr/>
          </p:nvSpPr>
          <p:spPr bwMode="auto">
            <a:xfrm>
              <a:off x="3083" y="4360"/>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grpSp>
        <p:nvGrpSpPr>
          <p:cNvPr id="9" name="Group 32"/>
          <p:cNvGrpSpPr>
            <a:grpSpLocks/>
          </p:cNvGrpSpPr>
          <p:nvPr/>
        </p:nvGrpSpPr>
        <p:grpSpPr bwMode="auto">
          <a:xfrm>
            <a:off x="2332038" y="2574925"/>
            <a:ext cx="360362" cy="1439863"/>
            <a:chOff x="4164" y="1525"/>
            <a:chExt cx="567" cy="2268"/>
          </a:xfrm>
          <a:solidFill>
            <a:schemeClr val="tx2">
              <a:lumMod val="60000"/>
              <a:lumOff val="40000"/>
            </a:schemeClr>
          </a:solidFill>
        </p:grpSpPr>
        <p:sp>
          <p:nvSpPr>
            <p:cNvPr id="1057" name="Rectangle 33"/>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nvGrpSpPr>
            <p:cNvPr id="10" name="Group 34"/>
            <p:cNvGrpSpPr>
              <a:grpSpLocks/>
            </p:cNvGrpSpPr>
            <p:nvPr/>
          </p:nvGrpSpPr>
          <p:grpSpPr bwMode="auto">
            <a:xfrm>
              <a:off x="4164" y="1525"/>
              <a:ext cx="567" cy="1701"/>
              <a:chOff x="1984" y="1525"/>
              <a:chExt cx="567" cy="1701"/>
            </a:xfrm>
            <a:grpFill/>
          </p:grpSpPr>
          <p:sp>
            <p:nvSpPr>
              <p:cNvPr id="1059" name="Rectangle 35"/>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60" name="Rectangle 36"/>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61" name="Rectangle 37"/>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grpSp>
      <p:grpSp>
        <p:nvGrpSpPr>
          <p:cNvPr id="11" name="Group 38"/>
          <p:cNvGrpSpPr>
            <a:grpSpLocks/>
          </p:cNvGrpSpPr>
          <p:nvPr/>
        </p:nvGrpSpPr>
        <p:grpSpPr bwMode="auto">
          <a:xfrm>
            <a:off x="2984500" y="2574925"/>
            <a:ext cx="360363" cy="1439863"/>
            <a:chOff x="4164" y="1525"/>
            <a:chExt cx="567" cy="2268"/>
          </a:xfrm>
          <a:solidFill>
            <a:schemeClr val="tx2">
              <a:lumMod val="60000"/>
              <a:lumOff val="40000"/>
            </a:schemeClr>
          </a:solidFill>
        </p:grpSpPr>
        <p:sp>
          <p:nvSpPr>
            <p:cNvPr id="1063" name="Rectangle 39"/>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nvGrpSpPr>
            <p:cNvPr id="12" name="Group 40"/>
            <p:cNvGrpSpPr>
              <a:grpSpLocks/>
            </p:cNvGrpSpPr>
            <p:nvPr/>
          </p:nvGrpSpPr>
          <p:grpSpPr bwMode="auto">
            <a:xfrm>
              <a:off x="4164" y="1525"/>
              <a:ext cx="567" cy="1701"/>
              <a:chOff x="1984" y="1525"/>
              <a:chExt cx="567" cy="1701"/>
            </a:xfrm>
            <a:grpFill/>
          </p:grpSpPr>
          <p:sp>
            <p:nvSpPr>
              <p:cNvPr id="1065" name="Rectangle 41"/>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66" name="Rectangle 42"/>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67" name="Rectangle 43"/>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grpSp>
      <p:grpSp>
        <p:nvGrpSpPr>
          <p:cNvPr id="13" name="Group 44"/>
          <p:cNvGrpSpPr>
            <a:grpSpLocks/>
          </p:cNvGrpSpPr>
          <p:nvPr/>
        </p:nvGrpSpPr>
        <p:grpSpPr bwMode="auto">
          <a:xfrm>
            <a:off x="3600450" y="2574925"/>
            <a:ext cx="360363" cy="2879725"/>
            <a:chOff x="6052" y="1525"/>
            <a:chExt cx="567" cy="4536"/>
          </a:xfrm>
          <a:solidFill>
            <a:srgbClr val="FFC000"/>
          </a:solidFill>
        </p:grpSpPr>
        <p:grpSp>
          <p:nvGrpSpPr>
            <p:cNvPr id="14" name="Group 45"/>
            <p:cNvGrpSpPr>
              <a:grpSpLocks/>
            </p:cNvGrpSpPr>
            <p:nvPr/>
          </p:nvGrpSpPr>
          <p:grpSpPr bwMode="auto">
            <a:xfrm>
              <a:off x="6052" y="1525"/>
              <a:ext cx="567" cy="3402"/>
              <a:chOff x="3083" y="1525"/>
              <a:chExt cx="567" cy="3402"/>
            </a:xfrm>
            <a:grpFill/>
          </p:grpSpPr>
          <p:grpSp>
            <p:nvGrpSpPr>
              <p:cNvPr id="15" name="Group 46"/>
              <p:cNvGrpSpPr>
                <a:grpSpLocks/>
              </p:cNvGrpSpPr>
              <p:nvPr/>
            </p:nvGrpSpPr>
            <p:grpSpPr bwMode="auto">
              <a:xfrm>
                <a:off x="3083" y="1525"/>
                <a:ext cx="567" cy="1701"/>
                <a:chOff x="3083" y="1525"/>
                <a:chExt cx="567" cy="1701"/>
              </a:xfrm>
              <a:grpFill/>
            </p:grpSpPr>
            <p:sp>
              <p:nvSpPr>
                <p:cNvPr id="1071" name="Rectangle 47"/>
                <p:cNvSpPr>
                  <a:spLocks noChangeArrowheads="1"/>
                </p:cNvSpPr>
                <p:nvPr/>
              </p:nvSpPr>
              <p:spPr bwMode="auto">
                <a:xfrm>
                  <a:off x="3083"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72" name="Rectangle 48"/>
                <p:cNvSpPr>
                  <a:spLocks noChangeArrowheads="1"/>
                </p:cNvSpPr>
                <p:nvPr/>
              </p:nvSpPr>
              <p:spPr bwMode="auto">
                <a:xfrm>
                  <a:off x="3083"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73" name="Rectangle 49"/>
                <p:cNvSpPr>
                  <a:spLocks noChangeArrowheads="1"/>
                </p:cNvSpPr>
                <p:nvPr/>
              </p:nvSpPr>
              <p:spPr bwMode="auto">
                <a:xfrm>
                  <a:off x="3083"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sp>
            <p:nvSpPr>
              <p:cNvPr id="1074" name="Rectangle 50"/>
              <p:cNvSpPr>
                <a:spLocks noChangeArrowheads="1"/>
              </p:cNvSpPr>
              <p:nvPr/>
            </p:nvSpPr>
            <p:spPr bwMode="auto">
              <a:xfrm>
                <a:off x="3083"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75" name="Rectangle 51"/>
              <p:cNvSpPr>
                <a:spLocks noChangeArrowheads="1"/>
              </p:cNvSpPr>
              <p:nvPr/>
            </p:nvSpPr>
            <p:spPr bwMode="auto">
              <a:xfrm>
                <a:off x="3083" y="3793"/>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76" name="Rectangle 52"/>
              <p:cNvSpPr>
                <a:spLocks noChangeArrowheads="1"/>
              </p:cNvSpPr>
              <p:nvPr/>
            </p:nvSpPr>
            <p:spPr bwMode="auto">
              <a:xfrm>
                <a:off x="3083" y="4360"/>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sp>
          <p:nvSpPr>
            <p:cNvPr id="1077" name="Rectangle 53"/>
            <p:cNvSpPr>
              <a:spLocks noChangeArrowheads="1"/>
            </p:cNvSpPr>
            <p:nvPr/>
          </p:nvSpPr>
          <p:spPr bwMode="auto">
            <a:xfrm>
              <a:off x="6052" y="4927"/>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78" name="Rectangle 54"/>
            <p:cNvSpPr>
              <a:spLocks noChangeArrowheads="1"/>
            </p:cNvSpPr>
            <p:nvPr/>
          </p:nvSpPr>
          <p:spPr bwMode="auto">
            <a:xfrm>
              <a:off x="6052" y="5494"/>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CA"/>
            </a:p>
          </p:txBody>
        </p:sp>
      </p:grpSp>
      <p:sp>
        <p:nvSpPr>
          <p:cNvPr id="59" name="Rectangle 58"/>
          <p:cNvSpPr/>
          <p:nvPr/>
        </p:nvSpPr>
        <p:spPr>
          <a:xfrm>
            <a:off x="1028699" y="1568450"/>
            <a:ext cx="3743326"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dirty="0" smtClean="0"/>
              <a:t>Memory</a:t>
            </a:r>
            <a:endParaRPr lang="en-CA" dirty="0"/>
          </a:p>
        </p:txBody>
      </p:sp>
      <p:cxnSp>
        <p:nvCxnSpPr>
          <p:cNvPr id="61" name="Straight Connector 60"/>
          <p:cNvCxnSpPr>
            <a:endCxn id="1045" idx="0"/>
          </p:cNvCxnSpPr>
          <p:nvPr/>
        </p:nvCxnSpPr>
        <p:spPr>
          <a:xfrm>
            <a:off x="1257300" y="2301875"/>
            <a:ext cx="1588" cy="27305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1050" idx="0"/>
          </p:cNvCxnSpPr>
          <p:nvPr/>
        </p:nvCxnSpPr>
        <p:spPr>
          <a:xfrm flipH="1">
            <a:off x="1903413" y="2282825"/>
            <a:ext cx="1587"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1059" idx="0"/>
          </p:cNvCxnSpPr>
          <p:nvPr/>
        </p:nvCxnSpPr>
        <p:spPr>
          <a:xfrm>
            <a:off x="2509837" y="2292350"/>
            <a:ext cx="2382" cy="2825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1065" idx="0"/>
          </p:cNvCxnSpPr>
          <p:nvPr/>
        </p:nvCxnSpPr>
        <p:spPr>
          <a:xfrm>
            <a:off x="3162300" y="2282825"/>
            <a:ext cx="2382"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1071" idx="0"/>
          </p:cNvCxnSpPr>
          <p:nvPr/>
        </p:nvCxnSpPr>
        <p:spPr>
          <a:xfrm flipH="1">
            <a:off x="3780632" y="2292350"/>
            <a:ext cx="793" cy="2825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1066800" y="1987550"/>
            <a:ext cx="51435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T0</a:t>
            </a:r>
            <a:endParaRPr lang="en-CA" dirty="0"/>
          </a:p>
        </p:txBody>
      </p:sp>
      <p:sp>
        <p:nvSpPr>
          <p:cNvPr id="81" name="Rectangle 80"/>
          <p:cNvSpPr/>
          <p:nvPr/>
        </p:nvSpPr>
        <p:spPr>
          <a:xfrm>
            <a:off x="1685924" y="1987550"/>
            <a:ext cx="485775"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T1</a:t>
            </a:r>
            <a:endParaRPr lang="en-CA" dirty="0"/>
          </a:p>
        </p:txBody>
      </p:sp>
      <p:sp>
        <p:nvSpPr>
          <p:cNvPr id="82" name="Rectangle 81"/>
          <p:cNvSpPr/>
          <p:nvPr/>
        </p:nvSpPr>
        <p:spPr>
          <a:xfrm>
            <a:off x="2305049" y="1987550"/>
            <a:ext cx="504825"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T2</a:t>
            </a:r>
            <a:endParaRPr lang="en-CA" dirty="0"/>
          </a:p>
        </p:txBody>
      </p:sp>
      <p:sp>
        <p:nvSpPr>
          <p:cNvPr id="83" name="Rectangle 82"/>
          <p:cNvSpPr/>
          <p:nvPr/>
        </p:nvSpPr>
        <p:spPr>
          <a:xfrm>
            <a:off x="2933700" y="1987550"/>
            <a:ext cx="514350"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T3</a:t>
            </a:r>
            <a:endParaRPr lang="en-CA" dirty="0"/>
          </a:p>
        </p:txBody>
      </p:sp>
      <p:sp>
        <p:nvSpPr>
          <p:cNvPr id="84" name="Rectangle 83"/>
          <p:cNvSpPr/>
          <p:nvPr/>
        </p:nvSpPr>
        <p:spPr>
          <a:xfrm>
            <a:off x="3533774" y="1987550"/>
            <a:ext cx="523875"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T4</a:t>
            </a:r>
            <a:endParaRPr lang="en-CA" dirty="0"/>
          </a:p>
        </p:txBody>
      </p:sp>
      <p:cxnSp>
        <p:nvCxnSpPr>
          <p:cNvPr id="86" name="Straight Connector 85"/>
          <p:cNvCxnSpPr/>
          <p:nvPr/>
        </p:nvCxnSpPr>
        <p:spPr>
          <a:xfrm>
            <a:off x="1247775" y="2416175"/>
            <a:ext cx="2543175" cy="952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4181474" y="1987550"/>
            <a:ext cx="504825" cy="3048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T5</a:t>
            </a:r>
            <a:endParaRPr lang="en-CA" dirty="0"/>
          </a:p>
        </p:txBody>
      </p:sp>
      <p:cxnSp>
        <p:nvCxnSpPr>
          <p:cNvPr id="64" name="Shape 63"/>
          <p:cNvCxnSpPr/>
          <p:nvPr/>
        </p:nvCxnSpPr>
        <p:spPr>
          <a:xfrm rot="5400000">
            <a:off x="4043363" y="2039937"/>
            <a:ext cx="123825" cy="647700"/>
          </a:xfrm>
          <a:prstGeom prst="bentConnector2">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352550" y="2301875"/>
            <a:ext cx="0" cy="1047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009775" y="2301875"/>
            <a:ext cx="0" cy="1047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600325" y="2301875"/>
            <a:ext cx="0" cy="1047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248025" y="2311400"/>
            <a:ext cx="0" cy="1047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724275" y="2311400"/>
            <a:ext cx="0" cy="1047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362450" y="2301875"/>
            <a:ext cx="0" cy="1047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016749" y="3384550"/>
            <a:ext cx="1581151" cy="477054"/>
          </a:xfrm>
          <a:prstGeom prst="rect">
            <a:avLst/>
          </a:prstGeom>
          <a:noFill/>
        </p:spPr>
        <p:txBody>
          <a:bodyPr wrap="square" rtlCol="0">
            <a:spAutoFit/>
          </a:bodyPr>
          <a:lstStyle/>
          <a:p>
            <a:r>
              <a:rPr lang="en-CA" sz="2500" dirty="0" smtClean="0"/>
              <a:t>Adding ILP</a:t>
            </a:r>
            <a:endParaRPr lang="en-CA" sz="2500" dirty="0"/>
          </a:p>
        </p:txBody>
      </p:sp>
      <p:sp>
        <p:nvSpPr>
          <p:cNvPr id="72" name="TextBox 71"/>
          <p:cNvSpPr txBox="1"/>
          <p:nvPr/>
        </p:nvSpPr>
        <p:spPr>
          <a:xfrm>
            <a:off x="279400" y="5613400"/>
            <a:ext cx="8699500" cy="523220"/>
          </a:xfrm>
          <a:prstGeom prst="rect">
            <a:avLst/>
          </a:prstGeom>
          <a:noFill/>
        </p:spPr>
        <p:txBody>
          <a:bodyPr wrap="square" rtlCol="0">
            <a:spAutoFit/>
          </a:bodyPr>
          <a:lstStyle/>
          <a:p>
            <a:pPr algn="ctr"/>
            <a:r>
              <a:rPr lang="en-CA" sz="2800" b="1" dirty="0" smtClean="0">
                <a:solidFill>
                  <a:srgbClr val="FF0000"/>
                </a:solidFill>
              </a:rPr>
              <a:t>-&gt; Increased storage </a:t>
            </a:r>
            <a:r>
              <a:rPr lang="en-CA" sz="2800" b="1" dirty="0" err="1" smtClean="0">
                <a:solidFill>
                  <a:srgbClr val="FF0000"/>
                </a:solidFill>
              </a:rPr>
              <a:t>multiporting</a:t>
            </a:r>
            <a:r>
              <a:rPr lang="en-CA" sz="2800" b="1" dirty="0" smtClean="0">
                <a:solidFill>
                  <a:srgbClr val="FF0000"/>
                </a:solidFill>
              </a:rPr>
              <a:t> required</a:t>
            </a:r>
            <a:endParaRPr lang="en-CA" sz="2800" b="1" dirty="0">
              <a:solidFill>
                <a:srgbClr val="FF0000"/>
              </a:solidFill>
            </a:endParaRPr>
          </a:p>
        </p:txBody>
      </p:sp>
      <p:cxnSp>
        <p:nvCxnSpPr>
          <p:cNvPr id="65" name="Straight Arrow Connector 64"/>
          <p:cNvCxnSpPr/>
          <p:nvPr/>
        </p:nvCxnSpPr>
        <p:spPr>
          <a:xfrm flipH="1">
            <a:off x="4495800" y="2349500"/>
            <a:ext cx="1016000" cy="25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5626099" y="1416050"/>
            <a:ext cx="2603501" cy="1508709"/>
            <a:chOff x="5549899" y="1543050"/>
            <a:chExt cx="1927225" cy="999440"/>
          </a:xfrm>
        </p:grpSpPr>
        <p:grpSp>
          <p:nvGrpSpPr>
            <p:cNvPr id="107" name="Group 106"/>
            <p:cNvGrpSpPr/>
            <p:nvPr/>
          </p:nvGrpSpPr>
          <p:grpSpPr>
            <a:xfrm>
              <a:off x="5549899" y="1543050"/>
              <a:ext cx="1927225" cy="723900"/>
              <a:chOff x="5549899" y="1543050"/>
              <a:chExt cx="1927225" cy="723900"/>
            </a:xfrm>
          </p:grpSpPr>
          <p:sp>
            <p:nvSpPr>
              <p:cNvPr id="92" name="Rectangle 91"/>
              <p:cNvSpPr/>
              <p:nvPr/>
            </p:nvSpPr>
            <p:spPr>
              <a:xfrm>
                <a:off x="5549899" y="1543050"/>
                <a:ext cx="1927225"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CA" dirty="0"/>
              </a:p>
            </p:txBody>
          </p:sp>
          <p:sp>
            <p:nvSpPr>
              <p:cNvPr id="73" name="Rectangle 72"/>
              <p:cNvSpPr/>
              <p:nvPr/>
            </p:nvSpPr>
            <p:spPr>
              <a:xfrm>
                <a:off x="6591300" y="1803400"/>
                <a:ext cx="622300" cy="457200"/>
              </a:xfrm>
              <a:prstGeom prst="rect">
                <a:avLst/>
              </a:prstGeom>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T5</a:t>
                </a:r>
                <a:endParaRPr lang="en-CA" dirty="0"/>
              </a:p>
            </p:txBody>
          </p:sp>
        </p:grpSp>
        <p:cxnSp>
          <p:nvCxnSpPr>
            <p:cNvPr id="94" name="Shape 93"/>
            <p:cNvCxnSpPr/>
            <p:nvPr/>
          </p:nvCxnSpPr>
          <p:spPr>
            <a:xfrm flipV="1">
              <a:off x="6032500" y="2260600"/>
              <a:ext cx="984250" cy="279400"/>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6718300" y="2256313"/>
              <a:ext cx="203200" cy="286177"/>
              <a:chOff x="5384800" y="3704113"/>
              <a:chExt cx="203200" cy="286177"/>
            </a:xfrm>
          </p:grpSpPr>
          <p:cxnSp>
            <p:nvCxnSpPr>
              <p:cNvPr id="101" name="Straight Connector 100"/>
              <p:cNvCxnSpPr/>
              <p:nvPr/>
            </p:nvCxnSpPr>
            <p:spPr>
              <a:xfrm>
                <a:off x="5384800" y="3704113"/>
                <a:ext cx="0" cy="286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486400" y="3704113"/>
                <a:ext cx="0" cy="286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5588000" y="3704113"/>
                <a:ext cx="0" cy="286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0" name="Oval 109"/>
          <p:cNvSpPr/>
          <p:nvPr/>
        </p:nvSpPr>
        <p:spPr>
          <a:xfrm>
            <a:off x="4064000" y="1714500"/>
            <a:ext cx="889000" cy="889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5" name="Rectangle 74"/>
          <p:cNvSpPr/>
          <p:nvPr/>
        </p:nvSpPr>
        <p:spPr>
          <a:xfrm>
            <a:off x="7035800" y="2247900"/>
            <a:ext cx="421200" cy="2413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6" name="Rectangle 75"/>
          <p:cNvSpPr/>
          <p:nvPr/>
        </p:nvSpPr>
        <p:spPr>
          <a:xfrm>
            <a:off x="7454900" y="2247900"/>
            <a:ext cx="421200" cy="2413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Design </a:t>
            </a:r>
            <a:r>
              <a:rPr lang="en-CA" smtClean="0"/>
              <a:t>space exploration</a:t>
            </a:r>
            <a:endParaRPr lang="en-CA" dirty="0"/>
          </a:p>
        </p:txBody>
      </p:sp>
      <p:sp>
        <p:nvSpPr>
          <p:cNvPr id="3" name="Content Placeholder 2"/>
          <p:cNvSpPr>
            <a:spLocks noGrp="1"/>
          </p:cNvSpPr>
          <p:nvPr>
            <p:ph idx="1"/>
          </p:nvPr>
        </p:nvSpPr>
        <p:spPr>
          <a:xfrm>
            <a:off x="457200" y="1600200"/>
            <a:ext cx="8229600" cy="4635500"/>
          </a:xfrm>
        </p:spPr>
        <p:txBody>
          <a:bodyPr>
            <a:normAutofit lnSpcReduction="10000"/>
          </a:bodyPr>
          <a:lstStyle/>
          <a:p>
            <a:r>
              <a:rPr lang="en-CA" dirty="0" smtClean="0"/>
              <a:t>Vary parameters</a:t>
            </a:r>
          </a:p>
          <a:p>
            <a:pPr lvl="1"/>
            <a:r>
              <a:rPr lang="en-CA" dirty="0" smtClean="0"/>
              <a:t>ILP</a:t>
            </a:r>
          </a:p>
          <a:p>
            <a:pPr lvl="1"/>
            <a:r>
              <a:rPr lang="en-CA" dirty="0" smtClean="0"/>
              <a:t>TLP</a:t>
            </a:r>
          </a:p>
          <a:p>
            <a:pPr lvl="1"/>
            <a:r>
              <a:rPr lang="en-CA" dirty="0" smtClean="0"/>
              <a:t>Functional Unit Instances</a:t>
            </a:r>
          </a:p>
          <a:p>
            <a:r>
              <a:rPr lang="en-CA" dirty="0" smtClean="0"/>
              <a:t>Measure/Calculate</a:t>
            </a:r>
          </a:p>
          <a:p>
            <a:pPr lvl="1"/>
            <a:r>
              <a:rPr lang="en-CA" dirty="0" smtClean="0"/>
              <a:t>Throughput </a:t>
            </a:r>
          </a:p>
          <a:p>
            <a:pPr lvl="1"/>
            <a:r>
              <a:rPr lang="en-CA" dirty="0" smtClean="0"/>
              <a:t>Utilization</a:t>
            </a:r>
          </a:p>
          <a:p>
            <a:pPr lvl="1"/>
            <a:r>
              <a:rPr lang="en-CA" dirty="0" smtClean="0"/>
              <a:t>FPGA Area Usage</a:t>
            </a:r>
          </a:p>
          <a:p>
            <a:pPr lvl="1"/>
            <a:r>
              <a:rPr lang="en-CA" dirty="0" smtClean="0"/>
              <a:t>Compute Density</a:t>
            </a:r>
          </a:p>
          <a:p>
            <a:pPr lvl="2"/>
            <a:endParaRPr lang="en-CA" dirty="0" smtClean="0"/>
          </a:p>
          <a:p>
            <a:pPr lvl="1"/>
            <a:endParaRPr lang="en-CA" dirty="0" smtClean="0"/>
          </a:p>
          <a:p>
            <a:pPr lvl="1">
              <a:buNone/>
            </a:pPr>
            <a:endParaRPr lang="en-CA" dirty="0" smtClean="0"/>
          </a:p>
          <a:p>
            <a:pPr lvl="1"/>
            <a:endParaRPr lang="en-CA" dirty="0" smtClean="0"/>
          </a:p>
          <a:p>
            <a:pPr lvl="1"/>
            <a:endParaRPr lang="en-CA" dirty="0" smtClean="0"/>
          </a:p>
        </p:txBody>
      </p:sp>
      <p:sp>
        <p:nvSpPr>
          <p:cNvPr id="4" name="Footer Placeholder 3"/>
          <p:cNvSpPr>
            <a:spLocks noGrp="1"/>
          </p:cNvSpPr>
          <p:nvPr>
            <p:ph type="ftr" sz="quarter" idx="11"/>
          </p:nvPr>
        </p:nvSpPr>
        <p:spPr/>
        <p:txBody>
          <a:bodyPr/>
          <a:lstStyle/>
          <a:p>
            <a:r>
              <a:rPr lang="en-CA" dirty="0"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22</a:t>
            </a:fld>
            <a:endParaRPr lang="en-CA"/>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CA" b="1" dirty="0" smtClean="0"/>
              <a:t>Compiler Scheduling</a:t>
            </a:r>
            <a:endParaRPr lang="en-CA" b="1" dirty="0"/>
          </a:p>
        </p:txBody>
      </p:sp>
      <p:sp>
        <p:nvSpPr>
          <p:cNvPr id="9" name="Subtitle 8"/>
          <p:cNvSpPr>
            <a:spLocks noGrp="1"/>
          </p:cNvSpPr>
          <p:nvPr>
            <p:ph type="subTitle" idx="1"/>
          </p:nvPr>
        </p:nvSpPr>
        <p:spPr/>
        <p:txBody>
          <a:bodyPr/>
          <a:lstStyle/>
          <a:p>
            <a:r>
              <a:rPr lang="en-CA" dirty="0" smtClean="0">
                <a:solidFill>
                  <a:schemeClr val="tx1"/>
                </a:solidFill>
              </a:rPr>
              <a:t>(Implemented in LLVM)</a:t>
            </a:r>
            <a:endParaRPr lang="en-CA" dirty="0">
              <a:solidFill>
                <a:schemeClr val="tx1"/>
              </a:solidFill>
            </a:endParaRPr>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23</a:t>
            </a:fld>
            <a:endParaRPr lang="en-CA"/>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Compiler Flow</a:t>
            </a:r>
            <a:endParaRPr lang="en-CA" dirty="0"/>
          </a:p>
        </p:txBody>
      </p:sp>
      <p:sp>
        <p:nvSpPr>
          <p:cNvPr id="4" name="Footer Placeholder 3"/>
          <p:cNvSpPr>
            <a:spLocks noGrp="1"/>
          </p:cNvSpPr>
          <p:nvPr>
            <p:ph type="ftr" sz="quarter" idx="11"/>
          </p:nvPr>
        </p:nvSpPr>
        <p:spPr/>
        <p:txBody>
          <a:bodyPr/>
          <a:lstStyle/>
          <a:p>
            <a:r>
              <a:rPr lang="en-CA" dirty="0"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24</a:t>
            </a:fld>
            <a:endParaRPr lang="en-CA" dirty="0"/>
          </a:p>
        </p:txBody>
      </p:sp>
      <p:pic>
        <p:nvPicPr>
          <p:cNvPr id="38" name="Picture 37"/>
          <p:cNvPicPr/>
          <p:nvPr/>
        </p:nvPicPr>
        <p:blipFill>
          <a:blip r:embed="rId2" cstate="screen"/>
          <a:stretch>
            <a:fillRect/>
          </a:stretch>
        </p:blipFill>
        <p:spPr>
          <a:xfrm>
            <a:off x="2267744" y="1772816"/>
            <a:ext cx="4267697" cy="1243964"/>
          </a:xfrm>
          <a:prstGeom prst="rect">
            <a:avLst/>
          </a:prstGeom>
          <a:ln>
            <a:solidFill>
              <a:schemeClr val="accent1"/>
            </a:solidFill>
          </a:ln>
        </p:spPr>
      </p:pic>
      <p:sp>
        <p:nvSpPr>
          <p:cNvPr id="39" name="TextShape 3"/>
          <p:cNvSpPr txBox="1"/>
          <p:nvPr/>
        </p:nvSpPr>
        <p:spPr>
          <a:xfrm>
            <a:off x="3995936" y="1386633"/>
            <a:ext cx="1036800" cy="314175"/>
          </a:xfrm>
          <a:prstGeom prst="rect">
            <a:avLst/>
          </a:prstGeom>
        </p:spPr>
        <p:txBody>
          <a:bodyPr wrap="none" lIns="81639" tIns="40820" rIns="81639" bIns="40820"/>
          <a:lstStyle/>
          <a:p>
            <a:r>
              <a:rPr lang="en-US" u="sng" dirty="0"/>
              <a:t>C code</a:t>
            </a:r>
            <a:endParaRPr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Compiler Flow</a:t>
            </a:r>
            <a:endParaRPr lang="en-CA" dirty="0"/>
          </a:p>
        </p:txBody>
      </p:sp>
      <p:sp>
        <p:nvSpPr>
          <p:cNvPr id="4" name="Footer Placeholder 3"/>
          <p:cNvSpPr>
            <a:spLocks noGrp="1"/>
          </p:cNvSpPr>
          <p:nvPr>
            <p:ph type="ftr" sz="quarter" idx="11"/>
          </p:nvPr>
        </p:nvSpPr>
        <p:spPr/>
        <p:txBody>
          <a:bodyPr/>
          <a:lstStyle/>
          <a:p>
            <a:r>
              <a:rPr lang="en-CA" dirty="0"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25</a:t>
            </a:fld>
            <a:endParaRPr lang="en-CA" dirty="0"/>
          </a:p>
        </p:txBody>
      </p:sp>
      <p:pic>
        <p:nvPicPr>
          <p:cNvPr id="38" name="Picture 37"/>
          <p:cNvPicPr/>
          <p:nvPr/>
        </p:nvPicPr>
        <p:blipFill>
          <a:blip r:embed="rId2" cstate="screen"/>
          <a:stretch>
            <a:fillRect/>
          </a:stretch>
        </p:blipFill>
        <p:spPr>
          <a:xfrm>
            <a:off x="2267744" y="1772816"/>
            <a:ext cx="4267697" cy="1243964"/>
          </a:xfrm>
          <a:prstGeom prst="rect">
            <a:avLst/>
          </a:prstGeom>
          <a:ln>
            <a:solidFill>
              <a:schemeClr val="accent1"/>
            </a:solidFill>
          </a:ln>
        </p:spPr>
      </p:pic>
      <p:sp>
        <p:nvSpPr>
          <p:cNvPr id="39" name="TextShape 3"/>
          <p:cNvSpPr txBox="1"/>
          <p:nvPr/>
        </p:nvSpPr>
        <p:spPr>
          <a:xfrm>
            <a:off x="3995936" y="1386633"/>
            <a:ext cx="1036800" cy="314175"/>
          </a:xfrm>
          <a:prstGeom prst="rect">
            <a:avLst/>
          </a:prstGeom>
        </p:spPr>
        <p:txBody>
          <a:bodyPr wrap="none" lIns="81639" tIns="40820" rIns="81639" bIns="40820"/>
          <a:lstStyle/>
          <a:p>
            <a:r>
              <a:rPr lang="en-US" u="sng" dirty="0"/>
              <a:t>C code</a:t>
            </a:r>
            <a:endParaRPr dirty="0"/>
          </a:p>
        </p:txBody>
      </p:sp>
      <p:sp>
        <p:nvSpPr>
          <p:cNvPr id="40" name="TextShape 4"/>
          <p:cNvSpPr txBox="1"/>
          <p:nvPr/>
        </p:nvSpPr>
        <p:spPr>
          <a:xfrm>
            <a:off x="2051720" y="3501008"/>
            <a:ext cx="1036800" cy="314175"/>
          </a:xfrm>
          <a:prstGeom prst="rect">
            <a:avLst/>
          </a:prstGeom>
        </p:spPr>
        <p:txBody>
          <a:bodyPr wrap="none" lIns="81639" tIns="40820" rIns="81639" bIns="40820"/>
          <a:lstStyle/>
          <a:p>
            <a:r>
              <a:rPr lang="en-US" u="sng" dirty="0"/>
              <a:t>IR code</a:t>
            </a:r>
            <a:endParaRPr dirty="0"/>
          </a:p>
        </p:txBody>
      </p:sp>
      <p:sp>
        <p:nvSpPr>
          <p:cNvPr id="44" name="TextShape 8"/>
          <p:cNvSpPr txBox="1"/>
          <p:nvPr/>
        </p:nvSpPr>
        <p:spPr>
          <a:xfrm>
            <a:off x="683568" y="3356992"/>
            <a:ext cx="327" cy="314175"/>
          </a:xfrm>
          <a:prstGeom prst="rect">
            <a:avLst/>
          </a:prstGeom>
        </p:spPr>
        <p:txBody>
          <a:bodyPr wrap="none" lIns="81639" tIns="40820" rIns="81639" bIns="40820"/>
          <a:lstStyle/>
          <a:p>
            <a:r>
              <a:rPr lang="en-US" dirty="0"/>
              <a:t>1</a:t>
            </a:r>
            <a:endParaRPr dirty="0"/>
          </a:p>
        </p:txBody>
      </p:sp>
      <p:pic>
        <p:nvPicPr>
          <p:cNvPr id="47" name="Picture 46"/>
          <p:cNvPicPr/>
          <p:nvPr/>
        </p:nvPicPr>
        <p:blipFill>
          <a:blip r:embed="rId3" cstate="screen"/>
          <a:stretch>
            <a:fillRect/>
          </a:stretch>
        </p:blipFill>
        <p:spPr>
          <a:xfrm>
            <a:off x="755576" y="3933056"/>
            <a:ext cx="3516303" cy="1735802"/>
          </a:xfrm>
          <a:prstGeom prst="rect">
            <a:avLst/>
          </a:prstGeom>
          <a:ln>
            <a:solidFill>
              <a:schemeClr val="accent1"/>
            </a:solidFill>
          </a:ln>
        </p:spPr>
      </p:pic>
      <p:cxnSp>
        <p:nvCxnSpPr>
          <p:cNvPr id="51" name="Curved Connector 50"/>
          <p:cNvCxnSpPr>
            <a:stCxn id="38" idx="1"/>
            <a:endCxn id="47" idx="1"/>
          </p:cNvCxnSpPr>
          <p:nvPr/>
        </p:nvCxnSpPr>
        <p:spPr>
          <a:xfrm rot="10800000" flipV="1">
            <a:off x="755576" y="2394797"/>
            <a:ext cx="1512168" cy="2406159"/>
          </a:xfrm>
          <a:prstGeom prst="curvedConnector3">
            <a:avLst>
              <a:gd name="adj1" fmla="val 115117"/>
            </a:avLst>
          </a:prstGeom>
          <a:ln w="25400" cap="sq" cmpd="sng">
            <a:tailEnd type="arrow"/>
          </a:ln>
        </p:spPr>
        <p:style>
          <a:lnRef idx="1">
            <a:schemeClr val="accent1"/>
          </a:lnRef>
          <a:fillRef idx="0">
            <a:schemeClr val="accent1"/>
          </a:fillRef>
          <a:effectRef idx="0">
            <a:schemeClr val="accent1"/>
          </a:effectRef>
          <a:fontRef idx="minor">
            <a:schemeClr val="tx1"/>
          </a:fontRef>
        </p:style>
      </p:cxnSp>
      <p:sp>
        <p:nvSpPr>
          <p:cNvPr id="16" name="TextShape 4"/>
          <p:cNvSpPr txBox="1"/>
          <p:nvPr/>
        </p:nvSpPr>
        <p:spPr>
          <a:xfrm rot="19618469">
            <a:off x="603920" y="2370708"/>
            <a:ext cx="1036800" cy="314175"/>
          </a:xfrm>
          <a:prstGeom prst="rect">
            <a:avLst/>
          </a:prstGeom>
        </p:spPr>
        <p:txBody>
          <a:bodyPr wrap="none" lIns="81639" tIns="40820" rIns="81639" bIns="40820"/>
          <a:lstStyle/>
          <a:p>
            <a:r>
              <a:rPr lang="en-US" b="1" dirty="0" smtClean="0"/>
              <a:t>LLVM</a:t>
            </a:r>
            <a:endParaRPr b="1"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Compiler Flow</a:t>
            </a:r>
            <a:endParaRPr lang="en-CA" dirty="0"/>
          </a:p>
        </p:txBody>
      </p:sp>
      <p:sp>
        <p:nvSpPr>
          <p:cNvPr id="4" name="Footer Placeholder 3"/>
          <p:cNvSpPr>
            <a:spLocks noGrp="1"/>
          </p:cNvSpPr>
          <p:nvPr>
            <p:ph type="ftr" sz="quarter" idx="11"/>
          </p:nvPr>
        </p:nvSpPr>
        <p:spPr/>
        <p:txBody>
          <a:bodyPr/>
          <a:lstStyle/>
          <a:p>
            <a:r>
              <a:rPr lang="en-CA" dirty="0"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26</a:t>
            </a:fld>
            <a:endParaRPr lang="en-CA" dirty="0"/>
          </a:p>
        </p:txBody>
      </p:sp>
      <p:pic>
        <p:nvPicPr>
          <p:cNvPr id="38" name="Picture 37"/>
          <p:cNvPicPr/>
          <p:nvPr/>
        </p:nvPicPr>
        <p:blipFill>
          <a:blip r:embed="rId2" cstate="screen"/>
          <a:stretch>
            <a:fillRect/>
          </a:stretch>
        </p:blipFill>
        <p:spPr>
          <a:xfrm>
            <a:off x="2267744" y="1772816"/>
            <a:ext cx="4267697" cy="1243964"/>
          </a:xfrm>
          <a:prstGeom prst="rect">
            <a:avLst/>
          </a:prstGeom>
          <a:ln>
            <a:solidFill>
              <a:schemeClr val="accent1"/>
            </a:solidFill>
          </a:ln>
        </p:spPr>
      </p:pic>
      <p:sp>
        <p:nvSpPr>
          <p:cNvPr id="39" name="TextShape 3"/>
          <p:cNvSpPr txBox="1"/>
          <p:nvPr/>
        </p:nvSpPr>
        <p:spPr>
          <a:xfrm>
            <a:off x="3995936" y="1386633"/>
            <a:ext cx="1036800" cy="314175"/>
          </a:xfrm>
          <a:prstGeom prst="rect">
            <a:avLst/>
          </a:prstGeom>
        </p:spPr>
        <p:txBody>
          <a:bodyPr wrap="none" lIns="81639" tIns="40820" rIns="81639" bIns="40820"/>
          <a:lstStyle/>
          <a:p>
            <a:r>
              <a:rPr lang="en-US" u="sng" dirty="0"/>
              <a:t>C code</a:t>
            </a:r>
            <a:endParaRPr dirty="0"/>
          </a:p>
        </p:txBody>
      </p:sp>
      <p:sp>
        <p:nvSpPr>
          <p:cNvPr id="40" name="TextShape 4"/>
          <p:cNvSpPr txBox="1"/>
          <p:nvPr/>
        </p:nvSpPr>
        <p:spPr>
          <a:xfrm>
            <a:off x="2051720" y="3501008"/>
            <a:ext cx="1036800" cy="314175"/>
          </a:xfrm>
          <a:prstGeom prst="rect">
            <a:avLst/>
          </a:prstGeom>
        </p:spPr>
        <p:txBody>
          <a:bodyPr wrap="none" lIns="81639" tIns="40820" rIns="81639" bIns="40820"/>
          <a:lstStyle/>
          <a:p>
            <a:r>
              <a:rPr lang="en-US" u="sng" dirty="0"/>
              <a:t>IR code</a:t>
            </a:r>
            <a:endParaRPr dirty="0"/>
          </a:p>
        </p:txBody>
      </p:sp>
      <p:sp>
        <p:nvSpPr>
          <p:cNvPr id="41" name="TextShape 5"/>
          <p:cNvSpPr txBox="1"/>
          <p:nvPr/>
        </p:nvSpPr>
        <p:spPr>
          <a:xfrm>
            <a:off x="5946120" y="3258841"/>
            <a:ext cx="1866240" cy="314175"/>
          </a:xfrm>
          <a:prstGeom prst="rect">
            <a:avLst/>
          </a:prstGeom>
        </p:spPr>
        <p:txBody>
          <a:bodyPr wrap="none" lIns="81639" tIns="40820" rIns="81639" bIns="40820"/>
          <a:lstStyle/>
          <a:p>
            <a:r>
              <a:rPr lang="en-US" u="sng" dirty="0"/>
              <a:t>Data Flow Graph </a:t>
            </a:r>
            <a:endParaRPr dirty="0"/>
          </a:p>
        </p:txBody>
      </p:sp>
      <p:sp>
        <p:nvSpPr>
          <p:cNvPr id="44" name="TextShape 8"/>
          <p:cNvSpPr txBox="1"/>
          <p:nvPr/>
        </p:nvSpPr>
        <p:spPr>
          <a:xfrm>
            <a:off x="683568" y="3356992"/>
            <a:ext cx="327" cy="314175"/>
          </a:xfrm>
          <a:prstGeom prst="rect">
            <a:avLst/>
          </a:prstGeom>
        </p:spPr>
        <p:txBody>
          <a:bodyPr wrap="none" lIns="81639" tIns="40820" rIns="81639" bIns="40820"/>
          <a:lstStyle/>
          <a:p>
            <a:r>
              <a:rPr lang="en-US" dirty="0"/>
              <a:t>1</a:t>
            </a:r>
            <a:endParaRPr dirty="0"/>
          </a:p>
        </p:txBody>
      </p:sp>
      <p:sp>
        <p:nvSpPr>
          <p:cNvPr id="45" name="TextShape 9"/>
          <p:cNvSpPr txBox="1"/>
          <p:nvPr/>
        </p:nvSpPr>
        <p:spPr>
          <a:xfrm>
            <a:off x="4757502" y="4797152"/>
            <a:ext cx="278548" cy="314175"/>
          </a:xfrm>
          <a:prstGeom prst="rect">
            <a:avLst/>
          </a:prstGeom>
        </p:spPr>
        <p:txBody>
          <a:bodyPr wrap="none" lIns="81639" tIns="40820" rIns="81639" bIns="40820"/>
          <a:lstStyle/>
          <a:p>
            <a:r>
              <a:rPr lang="en-US"/>
              <a:t>2</a:t>
            </a:r>
            <a:endParaRPr/>
          </a:p>
        </p:txBody>
      </p:sp>
      <p:pic>
        <p:nvPicPr>
          <p:cNvPr id="46" name="Picture 45"/>
          <p:cNvPicPr/>
          <p:nvPr/>
        </p:nvPicPr>
        <p:blipFill>
          <a:blip r:embed="rId3" cstate="screen"/>
          <a:stretch>
            <a:fillRect/>
          </a:stretch>
        </p:blipFill>
        <p:spPr>
          <a:xfrm>
            <a:off x="5508104" y="3645024"/>
            <a:ext cx="2695680" cy="2029729"/>
          </a:xfrm>
          <a:prstGeom prst="rect">
            <a:avLst/>
          </a:prstGeom>
          <a:ln>
            <a:solidFill>
              <a:schemeClr val="accent1"/>
            </a:solidFill>
          </a:ln>
        </p:spPr>
      </p:pic>
      <p:pic>
        <p:nvPicPr>
          <p:cNvPr id="47" name="Picture 46"/>
          <p:cNvPicPr/>
          <p:nvPr/>
        </p:nvPicPr>
        <p:blipFill>
          <a:blip r:embed="rId4" cstate="screen"/>
          <a:stretch>
            <a:fillRect/>
          </a:stretch>
        </p:blipFill>
        <p:spPr>
          <a:xfrm>
            <a:off x="755576" y="3933056"/>
            <a:ext cx="3516303" cy="1735802"/>
          </a:xfrm>
          <a:prstGeom prst="rect">
            <a:avLst/>
          </a:prstGeom>
          <a:ln>
            <a:solidFill>
              <a:schemeClr val="accent1"/>
            </a:solidFill>
          </a:ln>
        </p:spPr>
      </p:pic>
      <p:cxnSp>
        <p:nvCxnSpPr>
          <p:cNvPr id="51" name="Curved Connector 50"/>
          <p:cNvCxnSpPr>
            <a:stCxn id="38" idx="1"/>
            <a:endCxn id="47" idx="1"/>
          </p:cNvCxnSpPr>
          <p:nvPr/>
        </p:nvCxnSpPr>
        <p:spPr>
          <a:xfrm rot="10800000" flipV="1">
            <a:off x="755576" y="2394797"/>
            <a:ext cx="1512168" cy="2406159"/>
          </a:xfrm>
          <a:prstGeom prst="curvedConnector3">
            <a:avLst>
              <a:gd name="adj1" fmla="val 115117"/>
            </a:avLst>
          </a:prstGeom>
          <a:ln w="25400" cap="sq" cmpd="sng">
            <a:tailEnd type="arrow"/>
          </a:ln>
        </p:spPr>
        <p:style>
          <a:lnRef idx="1">
            <a:schemeClr val="accent1"/>
          </a:lnRef>
          <a:fillRef idx="0">
            <a:schemeClr val="accent1"/>
          </a:fillRef>
          <a:effectRef idx="0">
            <a:schemeClr val="accent1"/>
          </a:effectRef>
          <a:fontRef idx="minor">
            <a:schemeClr val="tx1"/>
          </a:fontRef>
        </p:style>
      </p:cxnSp>
      <p:cxnSp>
        <p:nvCxnSpPr>
          <p:cNvPr id="54" name="Curved Connector 53"/>
          <p:cNvCxnSpPr>
            <a:stCxn id="47" idx="3"/>
            <a:endCxn id="46" idx="1"/>
          </p:cNvCxnSpPr>
          <p:nvPr/>
        </p:nvCxnSpPr>
        <p:spPr>
          <a:xfrm flipV="1">
            <a:off x="4271879" y="4659889"/>
            <a:ext cx="1236225" cy="141068"/>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6" name="TextShape 4"/>
          <p:cNvSpPr txBox="1"/>
          <p:nvPr/>
        </p:nvSpPr>
        <p:spPr>
          <a:xfrm rot="19618469">
            <a:off x="603920" y="2370708"/>
            <a:ext cx="1036800" cy="314175"/>
          </a:xfrm>
          <a:prstGeom prst="rect">
            <a:avLst/>
          </a:prstGeom>
        </p:spPr>
        <p:txBody>
          <a:bodyPr wrap="none" lIns="81639" tIns="40820" rIns="81639" bIns="40820"/>
          <a:lstStyle/>
          <a:p>
            <a:r>
              <a:rPr lang="en-US" b="1" dirty="0" smtClean="0"/>
              <a:t>LLVM</a:t>
            </a:r>
            <a:endParaRPr b="1" dirty="0"/>
          </a:p>
        </p:txBody>
      </p:sp>
      <p:sp>
        <p:nvSpPr>
          <p:cNvPr id="17" name="TextShape 4"/>
          <p:cNvSpPr txBox="1"/>
          <p:nvPr/>
        </p:nvSpPr>
        <p:spPr>
          <a:xfrm>
            <a:off x="4363120" y="4275707"/>
            <a:ext cx="1036800" cy="314175"/>
          </a:xfrm>
          <a:prstGeom prst="rect">
            <a:avLst/>
          </a:prstGeom>
        </p:spPr>
        <p:txBody>
          <a:bodyPr wrap="none" lIns="81639" tIns="40820" rIns="81639" bIns="40820"/>
          <a:lstStyle/>
          <a:p>
            <a:r>
              <a:rPr lang="en-US" b="1" dirty="0" smtClean="0"/>
              <a:t>LLVM</a:t>
            </a:r>
            <a:r>
              <a:rPr lang="en-CA" b="1" dirty="0" smtClean="0"/>
              <a:t> Pass</a:t>
            </a:r>
            <a:endParaRPr b="1"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Flow Graph</a:t>
            </a:r>
            <a:endParaRPr lang="en-CA" dirty="0"/>
          </a:p>
        </p:txBody>
      </p:sp>
      <p:sp>
        <p:nvSpPr>
          <p:cNvPr id="3" name="Content Placeholder 2"/>
          <p:cNvSpPr>
            <a:spLocks noGrp="1"/>
          </p:cNvSpPr>
          <p:nvPr>
            <p:ph idx="1"/>
          </p:nvPr>
        </p:nvSpPr>
        <p:spPr>
          <a:xfrm>
            <a:off x="457200" y="3619500"/>
            <a:ext cx="8229600" cy="2506663"/>
          </a:xfrm>
        </p:spPr>
        <p:txBody>
          <a:bodyPr/>
          <a:lstStyle/>
          <a:p>
            <a:r>
              <a:rPr lang="en-CA" dirty="0" smtClean="0"/>
              <a:t>Each node represents an arithmetic operation (+,-, * , /)</a:t>
            </a:r>
          </a:p>
          <a:p>
            <a:r>
              <a:rPr lang="en-CA" dirty="0" smtClean="0"/>
              <a:t>Edges represent dependencies</a:t>
            </a:r>
          </a:p>
          <a:p>
            <a:r>
              <a:rPr lang="en-CA" dirty="0" smtClean="0"/>
              <a:t>Weights on edges – delay between operations</a:t>
            </a:r>
          </a:p>
          <a:p>
            <a:pPr>
              <a:buNone/>
            </a:pPr>
            <a:endParaRPr lang="en-CA" dirty="0" smtClean="0"/>
          </a:p>
        </p:txBody>
      </p:sp>
      <p:sp>
        <p:nvSpPr>
          <p:cNvPr id="4" name="Footer Placeholder 3"/>
          <p:cNvSpPr>
            <a:spLocks noGrp="1"/>
          </p:cNvSpPr>
          <p:nvPr>
            <p:ph type="ftr" sz="quarter" idx="11"/>
          </p:nvPr>
        </p:nvSpPr>
        <p:spPr/>
        <p:txBody>
          <a:bodyPr/>
          <a:lstStyle/>
          <a:p>
            <a:r>
              <a:rPr lang="en-CA" smtClean="0"/>
              <a:t>University of Toronto</a:t>
            </a:r>
            <a:endParaRPr lang="en-CA"/>
          </a:p>
        </p:txBody>
      </p:sp>
      <p:sp>
        <p:nvSpPr>
          <p:cNvPr id="5" name="Slide Number Placeholder 4"/>
          <p:cNvSpPr>
            <a:spLocks noGrp="1"/>
          </p:cNvSpPr>
          <p:nvPr>
            <p:ph type="sldNum" sz="quarter" idx="12"/>
          </p:nvPr>
        </p:nvSpPr>
        <p:spPr/>
        <p:txBody>
          <a:bodyPr/>
          <a:lstStyle/>
          <a:p>
            <a:fld id="{C06A134B-BA34-49F0-B078-6C1F85E8D3FA}" type="slidenum">
              <a:rPr lang="en-CA" smtClean="0"/>
              <a:pPr/>
              <a:t>27</a:t>
            </a:fld>
            <a:endParaRPr lang="en-CA"/>
          </a:p>
        </p:txBody>
      </p:sp>
      <p:grpSp>
        <p:nvGrpSpPr>
          <p:cNvPr id="15" name="Group 14"/>
          <p:cNvGrpSpPr/>
          <p:nvPr/>
        </p:nvGrpSpPr>
        <p:grpSpPr>
          <a:xfrm>
            <a:off x="2895600" y="1257300"/>
            <a:ext cx="3238500" cy="2387600"/>
            <a:chOff x="3244472" y="4077072"/>
            <a:chExt cx="2695680" cy="2029729"/>
          </a:xfrm>
        </p:grpSpPr>
        <p:pic>
          <p:nvPicPr>
            <p:cNvPr id="6" name="Picture 5"/>
            <p:cNvPicPr/>
            <p:nvPr/>
          </p:nvPicPr>
          <p:blipFill>
            <a:blip r:embed="rId2" cstate="screen"/>
            <a:stretch>
              <a:fillRect/>
            </a:stretch>
          </p:blipFill>
          <p:spPr>
            <a:xfrm>
              <a:off x="3244472" y="4077072"/>
              <a:ext cx="2695680" cy="2029729"/>
            </a:xfrm>
            <a:prstGeom prst="rect">
              <a:avLst/>
            </a:prstGeom>
            <a:ln>
              <a:solidFill>
                <a:schemeClr val="accent1"/>
              </a:solidFill>
            </a:ln>
          </p:spPr>
        </p:pic>
        <p:sp>
          <p:nvSpPr>
            <p:cNvPr id="8" name="TextBox 7"/>
            <p:cNvSpPr txBox="1"/>
            <p:nvPr/>
          </p:nvSpPr>
          <p:spPr>
            <a:xfrm>
              <a:off x="3365500" y="4591050"/>
              <a:ext cx="273050" cy="369332"/>
            </a:xfrm>
            <a:prstGeom prst="rect">
              <a:avLst/>
            </a:prstGeom>
            <a:noFill/>
          </p:spPr>
          <p:txBody>
            <a:bodyPr wrap="square" rtlCol="0">
              <a:spAutoFit/>
            </a:bodyPr>
            <a:lstStyle/>
            <a:p>
              <a:r>
                <a:rPr lang="en-CA" dirty="0" smtClean="0"/>
                <a:t>7</a:t>
              </a:r>
              <a:endParaRPr lang="en-CA" dirty="0"/>
            </a:p>
          </p:txBody>
        </p:sp>
        <p:sp>
          <p:nvSpPr>
            <p:cNvPr id="11" name="TextBox 10"/>
            <p:cNvSpPr txBox="1"/>
            <p:nvPr/>
          </p:nvSpPr>
          <p:spPr>
            <a:xfrm>
              <a:off x="3651250" y="5251450"/>
              <a:ext cx="273050" cy="369332"/>
            </a:xfrm>
            <a:prstGeom prst="rect">
              <a:avLst/>
            </a:prstGeom>
            <a:noFill/>
          </p:spPr>
          <p:txBody>
            <a:bodyPr wrap="square" rtlCol="0">
              <a:spAutoFit/>
            </a:bodyPr>
            <a:lstStyle/>
            <a:p>
              <a:r>
                <a:rPr lang="en-CA" dirty="0" smtClean="0"/>
                <a:t>7</a:t>
              </a:r>
              <a:endParaRPr lang="en-CA" dirty="0"/>
            </a:p>
          </p:txBody>
        </p:sp>
        <p:sp>
          <p:nvSpPr>
            <p:cNvPr id="12" name="TextBox 11"/>
            <p:cNvSpPr txBox="1"/>
            <p:nvPr/>
          </p:nvSpPr>
          <p:spPr>
            <a:xfrm>
              <a:off x="3987800" y="4622800"/>
              <a:ext cx="273050" cy="369332"/>
            </a:xfrm>
            <a:prstGeom prst="rect">
              <a:avLst/>
            </a:prstGeom>
            <a:noFill/>
          </p:spPr>
          <p:txBody>
            <a:bodyPr wrap="square" rtlCol="0">
              <a:spAutoFit/>
            </a:bodyPr>
            <a:lstStyle/>
            <a:p>
              <a:r>
                <a:rPr lang="en-CA" dirty="0" smtClean="0"/>
                <a:t>5</a:t>
              </a:r>
              <a:endParaRPr lang="en-CA" dirty="0"/>
            </a:p>
          </p:txBody>
        </p:sp>
        <p:sp>
          <p:nvSpPr>
            <p:cNvPr id="13" name="TextBox 12"/>
            <p:cNvSpPr txBox="1"/>
            <p:nvPr/>
          </p:nvSpPr>
          <p:spPr>
            <a:xfrm>
              <a:off x="4940300" y="4578350"/>
              <a:ext cx="273050" cy="369332"/>
            </a:xfrm>
            <a:prstGeom prst="rect">
              <a:avLst/>
            </a:prstGeom>
            <a:noFill/>
          </p:spPr>
          <p:txBody>
            <a:bodyPr wrap="square" rtlCol="0">
              <a:spAutoFit/>
            </a:bodyPr>
            <a:lstStyle/>
            <a:p>
              <a:r>
                <a:rPr lang="en-CA" dirty="0" smtClean="0"/>
                <a:t>5</a:t>
              </a:r>
              <a:endParaRPr lang="en-CA" dirty="0"/>
            </a:p>
          </p:txBody>
        </p:sp>
        <p:sp>
          <p:nvSpPr>
            <p:cNvPr id="14" name="TextBox 13"/>
            <p:cNvSpPr txBox="1"/>
            <p:nvPr/>
          </p:nvSpPr>
          <p:spPr>
            <a:xfrm>
              <a:off x="4349750" y="5264150"/>
              <a:ext cx="273050" cy="369332"/>
            </a:xfrm>
            <a:prstGeom prst="rect">
              <a:avLst/>
            </a:prstGeom>
            <a:noFill/>
          </p:spPr>
          <p:txBody>
            <a:bodyPr wrap="square" rtlCol="0">
              <a:spAutoFit/>
            </a:bodyPr>
            <a:lstStyle/>
            <a:p>
              <a:r>
                <a:rPr lang="en-CA" dirty="0" smtClean="0"/>
                <a:t>6</a:t>
              </a:r>
              <a:endParaRPr lang="en-CA" dirty="0"/>
            </a:p>
          </p:txBody>
        </p:sp>
        <p:sp>
          <p:nvSpPr>
            <p:cNvPr id="16" name="TextBox 15"/>
            <p:cNvSpPr txBox="1"/>
            <p:nvPr/>
          </p:nvSpPr>
          <p:spPr>
            <a:xfrm>
              <a:off x="5486400" y="4629150"/>
              <a:ext cx="273050" cy="369332"/>
            </a:xfrm>
            <a:prstGeom prst="rect">
              <a:avLst/>
            </a:prstGeom>
            <a:noFill/>
          </p:spPr>
          <p:txBody>
            <a:bodyPr wrap="square" rtlCol="0">
              <a:spAutoFit/>
            </a:bodyPr>
            <a:lstStyle/>
            <a:p>
              <a:r>
                <a:rPr lang="en-CA" dirty="0" smtClean="0"/>
                <a:t>6</a:t>
              </a:r>
              <a:endParaRPr lang="en-CA" dirty="0"/>
            </a:p>
          </p:txBody>
        </p: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Initial Algorithm: List Scheduling</a:t>
            </a:r>
            <a:endParaRPr lang="en-CA" dirty="0"/>
          </a:p>
        </p:txBody>
      </p:sp>
      <p:sp>
        <p:nvSpPr>
          <p:cNvPr id="3" name="Content Placeholder 2"/>
          <p:cNvSpPr>
            <a:spLocks noGrp="1"/>
          </p:cNvSpPr>
          <p:nvPr>
            <p:ph idx="1"/>
          </p:nvPr>
        </p:nvSpPr>
        <p:spPr>
          <a:xfrm>
            <a:off x="457200" y="3708400"/>
            <a:ext cx="8229600" cy="2417763"/>
          </a:xfrm>
        </p:spPr>
        <p:txBody>
          <a:bodyPr/>
          <a:lstStyle/>
          <a:p>
            <a:r>
              <a:rPr lang="en-CA" dirty="0" smtClean="0"/>
              <a:t>Find nodes in DFG that have no predecessors or whose predecessors are already scheduled.</a:t>
            </a:r>
          </a:p>
          <a:p>
            <a:r>
              <a:rPr lang="en-CA" dirty="0" smtClean="0"/>
              <a:t>Schedule them in the earliest possible slot.</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a:p>
        </p:txBody>
      </p:sp>
      <p:sp>
        <p:nvSpPr>
          <p:cNvPr id="5" name="Slide Number Placeholder 4"/>
          <p:cNvSpPr>
            <a:spLocks noGrp="1"/>
          </p:cNvSpPr>
          <p:nvPr>
            <p:ph type="sldNum" sz="quarter" idx="12"/>
          </p:nvPr>
        </p:nvSpPr>
        <p:spPr/>
        <p:txBody>
          <a:bodyPr/>
          <a:lstStyle/>
          <a:p>
            <a:fld id="{C06A134B-BA34-49F0-B078-6C1F85E8D3FA}" type="slidenum">
              <a:rPr lang="en-CA" smtClean="0"/>
              <a:pPr/>
              <a:t>28</a:t>
            </a:fld>
            <a:endParaRPr lang="en-CA"/>
          </a:p>
        </p:txBody>
      </p:sp>
      <p:pic>
        <p:nvPicPr>
          <p:cNvPr id="6" name="Picture 5"/>
          <p:cNvPicPr/>
          <p:nvPr/>
        </p:nvPicPr>
        <p:blipFill>
          <a:blip r:embed="rId2" cstate="screen"/>
          <a:stretch>
            <a:fillRect/>
          </a:stretch>
        </p:blipFill>
        <p:spPr>
          <a:xfrm>
            <a:off x="1115064" y="1455751"/>
            <a:ext cx="2695680" cy="2029729"/>
          </a:xfrm>
          <a:prstGeom prst="rect">
            <a:avLst/>
          </a:prstGeom>
          <a:ln>
            <a:solidFill>
              <a:schemeClr val="accent1"/>
            </a:solidFill>
          </a:ln>
        </p:spPr>
      </p:pic>
      <p:graphicFrame>
        <p:nvGraphicFramePr>
          <p:cNvPr id="7" name="Table 6"/>
          <p:cNvGraphicFramePr>
            <a:graphicFrameLocks noGrp="1"/>
          </p:cNvGraphicFramePr>
          <p:nvPr/>
        </p:nvGraphicFramePr>
        <p:xfrm>
          <a:off x="5232400" y="1460500"/>
          <a:ext cx="2844800" cy="1993900"/>
        </p:xfrm>
        <a:graphic>
          <a:graphicData uri="http://schemas.openxmlformats.org/drawingml/2006/table">
            <a:tbl>
              <a:tblPr firstRow="1" bandRow="1">
                <a:tableStyleId>{5C22544A-7EE6-4342-B048-85BDC9FD1C3A}</a:tableStyleId>
              </a:tblPr>
              <a:tblGrid>
                <a:gridCol w="730774"/>
                <a:gridCol w="691626"/>
                <a:gridCol w="711200"/>
                <a:gridCol w="711200"/>
              </a:tblGrid>
              <a:tr h="398780">
                <a:tc>
                  <a:txBody>
                    <a:bodyPr/>
                    <a:lstStyle/>
                    <a:p>
                      <a:pPr algn="ctr"/>
                      <a:r>
                        <a:rPr lang="en-CA" dirty="0" smtClean="0"/>
                        <a:t>Cycle</a:t>
                      </a:r>
                      <a:endParaRPr lang="en-CA" dirty="0"/>
                    </a:p>
                  </a:txBody>
                  <a:tcPr/>
                </a:tc>
                <a:tc>
                  <a:txBody>
                    <a:bodyPr/>
                    <a:lstStyle/>
                    <a:p>
                      <a:pPr algn="ctr"/>
                      <a:r>
                        <a:rPr lang="en-CA" dirty="0" smtClean="0"/>
                        <a:t>+ , - </a:t>
                      </a:r>
                      <a:endParaRPr lang="en-CA" dirty="0"/>
                    </a:p>
                  </a:txBody>
                  <a:tcPr/>
                </a:tc>
                <a:tc>
                  <a:txBody>
                    <a:bodyPr/>
                    <a:lstStyle/>
                    <a:p>
                      <a:pPr algn="ctr"/>
                      <a:r>
                        <a:rPr lang="en-CA" dirty="0" smtClean="0"/>
                        <a:t>* </a:t>
                      </a:r>
                      <a:endParaRPr lang="en-CA" dirty="0"/>
                    </a:p>
                  </a:txBody>
                  <a:tcPr/>
                </a:tc>
                <a:tc>
                  <a:txBody>
                    <a:bodyPr/>
                    <a:lstStyle/>
                    <a:p>
                      <a:pPr algn="ctr"/>
                      <a:r>
                        <a:rPr lang="en-CA" dirty="0" smtClean="0"/>
                        <a:t>/</a:t>
                      </a:r>
                      <a:endParaRPr lang="en-CA" dirty="0"/>
                    </a:p>
                  </a:txBody>
                  <a:tcPr/>
                </a:tc>
              </a:tr>
              <a:tr h="398780">
                <a:tc>
                  <a:txBody>
                    <a:bodyPr/>
                    <a:lstStyle/>
                    <a:p>
                      <a:pPr algn="ctr"/>
                      <a:r>
                        <a:rPr lang="en-CA" b="1" dirty="0" smtClean="0"/>
                        <a:t>1</a:t>
                      </a:r>
                      <a:endParaRPr lang="en-CA" b="1" dirty="0"/>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r>
              <a:tr h="398780">
                <a:tc>
                  <a:txBody>
                    <a:bodyPr/>
                    <a:lstStyle/>
                    <a:p>
                      <a:pPr algn="ctr"/>
                      <a:r>
                        <a:rPr lang="en-CA" b="1" dirty="0" smtClean="0"/>
                        <a:t>2</a:t>
                      </a:r>
                      <a:endParaRPr lang="en-CA" b="1"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a:p>
                  </a:txBody>
                  <a:tcPr/>
                </a:tc>
              </a:tr>
              <a:tr h="398780">
                <a:tc>
                  <a:txBody>
                    <a:bodyPr/>
                    <a:lstStyle/>
                    <a:p>
                      <a:pPr algn="ctr"/>
                      <a:r>
                        <a:rPr lang="en-CA" b="1" dirty="0" smtClean="0"/>
                        <a:t>3</a:t>
                      </a:r>
                      <a:endParaRPr lang="en-CA" b="1" dirty="0"/>
                    </a:p>
                  </a:txBody>
                  <a:tcPr/>
                </a:tc>
                <a:tc>
                  <a:txBody>
                    <a:bodyPr/>
                    <a:lstStyle/>
                    <a:p>
                      <a:pPr algn="ctr"/>
                      <a:endParaRPr lang="en-CA"/>
                    </a:p>
                  </a:txBody>
                  <a:tcPr/>
                </a:tc>
                <a:tc>
                  <a:txBody>
                    <a:bodyPr/>
                    <a:lstStyle/>
                    <a:p>
                      <a:pPr algn="ctr"/>
                      <a:endParaRPr lang="en-CA" dirty="0"/>
                    </a:p>
                  </a:txBody>
                  <a:tcPr/>
                </a:tc>
                <a:tc>
                  <a:txBody>
                    <a:bodyPr/>
                    <a:lstStyle/>
                    <a:p>
                      <a:pPr algn="ctr"/>
                      <a:endParaRPr lang="en-CA" dirty="0"/>
                    </a:p>
                  </a:txBody>
                  <a:tcPr/>
                </a:tc>
              </a:tr>
              <a:tr h="398780">
                <a:tc>
                  <a:txBody>
                    <a:bodyPr/>
                    <a:lstStyle/>
                    <a:p>
                      <a:pPr algn="ctr"/>
                      <a:r>
                        <a:rPr lang="en-CA" b="1" dirty="0" smtClean="0"/>
                        <a:t>4</a:t>
                      </a:r>
                      <a:endParaRPr lang="en-CA" b="1" dirty="0"/>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r>
            </a:tbl>
          </a:graphicData>
        </a:graphic>
      </p:graphicFrame>
      <p:sp>
        <p:nvSpPr>
          <p:cNvPr id="8" name="Rectangle 7"/>
          <p:cNvSpPr/>
          <p:nvPr/>
        </p:nvSpPr>
        <p:spPr>
          <a:xfrm>
            <a:off x="5220413" y="5949434"/>
            <a:ext cx="3034587" cy="369332"/>
          </a:xfrm>
          <a:prstGeom prst="rect">
            <a:avLst/>
          </a:prstGeom>
        </p:spPr>
        <p:txBody>
          <a:bodyPr wrap="square">
            <a:spAutoFit/>
          </a:bodyPr>
          <a:lstStyle/>
          <a:p>
            <a:r>
              <a:rPr lang="en-CA" dirty="0" smtClean="0"/>
              <a:t>[M. Lam, ACM SIGPLAN, 1988]</a:t>
            </a:r>
            <a:endParaRPr lang="en-CA"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Initial Algorithm: List Scheduling</a:t>
            </a:r>
            <a:endParaRPr lang="en-CA" dirty="0"/>
          </a:p>
        </p:txBody>
      </p:sp>
      <p:sp>
        <p:nvSpPr>
          <p:cNvPr id="3" name="Content Placeholder 2"/>
          <p:cNvSpPr>
            <a:spLocks noGrp="1"/>
          </p:cNvSpPr>
          <p:nvPr>
            <p:ph idx="1"/>
          </p:nvPr>
        </p:nvSpPr>
        <p:spPr>
          <a:xfrm>
            <a:off x="457200" y="3708400"/>
            <a:ext cx="8229600" cy="2417763"/>
          </a:xfrm>
        </p:spPr>
        <p:txBody>
          <a:bodyPr/>
          <a:lstStyle/>
          <a:p>
            <a:r>
              <a:rPr lang="en-CA" dirty="0" smtClean="0"/>
              <a:t>Find nodes in DFG that have no predecessors or whose predecessors are already scheduled.</a:t>
            </a:r>
          </a:p>
          <a:p>
            <a:r>
              <a:rPr lang="en-CA" dirty="0" smtClean="0"/>
              <a:t>Schedule them in the earliest possible slot.</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a:p>
        </p:txBody>
      </p:sp>
      <p:sp>
        <p:nvSpPr>
          <p:cNvPr id="5" name="Slide Number Placeholder 4"/>
          <p:cNvSpPr>
            <a:spLocks noGrp="1"/>
          </p:cNvSpPr>
          <p:nvPr>
            <p:ph type="sldNum" sz="quarter" idx="12"/>
          </p:nvPr>
        </p:nvSpPr>
        <p:spPr/>
        <p:txBody>
          <a:bodyPr/>
          <a:lstStyle/>
          <a:p>
            <a:fld id="{C06A134B-BA34-49F0-B078-6C1F85E8D3FA}" type="slidenum">
              <a:rPr lang="en-CA" smtClean="0"/>
              <a:pPr/>
              <a:t>29</a:t>
            </a:fld>
            <a:endParaRPr lang="en-CA"/>
          </a:p>
        </p:txBody>
      </p:sp>
      <p:pic>
        <p:nvPicPr>
          <p:cNvPr id="6" name="Picture 5"/>
          <p:cNvPicPr/>
          <p:nvPr/>
        </p:nvPicPr>
        <p:blipFill>
          <a:blip r:embed="rId2" cstate="screen"/>
          <a:stretch>
            <a:fillRect/>
          </a:stretch>
        </p:blipFill>
        <p:spPr>
          <a:xfrm>
            <a:off x="1115064" y="1455751"/>
            <a:ext cx="2695680" cy="2029729"/>
          </a:xfrm>
          <a:prstGeom prst="rect">
            <a:avLst/>
          </a:prstGeom>
          <a:ln>
            <a:solidFill>
              <a:schemeClr val="accent1"/>
            </a:solidFill>
          </a:ln>
        </p:spPr>
      </p:pic>
      <p:graphicFrame>
        <p:nvGraphicFramePr>
          <p:cNvPr id="7" name="Table 6"/>
          <p:cNvGraphicFramePr>
            <a:graphicFrameLocks noGrp="1"/>
          </p:cNvGraphicFramePr>
          <p:nvPr/>
        </p:nvGraphicFramePr>
        <p:xfrm>
          <a:off x="5232400" y="1460500"/>
          <a:ext cx="2844800" cy="1993900"/>
        </p:xfrm>
        <a:graphic>
          <a:graphicData uri="http://schemas.openxmlformats.org/drawingml/2006/table">
            <a:tbl>
              <a:tblPr firstRow="1" bandRow="1">
                <a:tableStyleId>{5C22544A-7EE6-4342-B048-85BDC9FD1C3A}</a:tableStyleId>
              </a:tblPr>
              <a:tblGrid>
                <a:gridCol w="730774"/>
                <a:gridCol w="691626"/>
                <a:gridCol w="711200"/>
                <a:gridCol w="711200"/>
              </a:tblGrid>
              <a:tr h="398780">
                <a:tc>
                  <a:txBody>
                    <a:bodyPr/>
                    <a:lstStyle/>
                    <a:p>
                      <a:pPr algn="ctr"/>
                      <a:r>
                        <a:rPr lang="en-CA" dirty="0" smtClean="0"/>
                        <a:t>Cycle</a:t>
                      </a:r>
                      <a:endParaRPr lang="en-CA" dirty="0"/>
                    </a:p>
                  </a:txBody>
                  <a:tcPr/>
                </a:tc>
                <a:tc>
                  <a:txBody>
                    <a:bodyPr/>
                    <a:lstStyle/>
                    <a:p>
                      <a:pPr algn="ctr"/>
                      <a:r>
                        <a:rPr lang="en-CA" dirty="0" smtClean="0"/>
                        <a:t>+ , - </a:t>
                      </a:r>
                      <a:endParaRPr lang="en-CA" dirty="0"/>
                    </a:p>
                  </a:txBody>
                  <a:tcPr/>
                </a:tc>
                <a:tc>
                  <a:txBody>
                    <a:bodyPr/>
                    <a:lstStyle/>
                    <a:p>
                      <a:pPr algn="ctr"/>
                      <a:r>
                        <a:rPr lang="en-CA" dirty="0" smtClean="0"/>
                        <a:t>* </a:t>
                      </a:r>
                      <a:endParaRPr lang="en-CA" dirty="0"/>
                    </a:p>
                  </a:txBody>
                  <a:tcPr/>
                </a:tc>
                <a:tc>
                  <a:txBody>
                    <a:bodyPr/>
                    <a:lstStyle/>
                    <a:p>
                      <a:pPr algn="ctr"/>
                      <a:r>
                        <a:rPr lang="en-CA" dirty="0" smtClean="0"/>
                        <a:t>/</a:t>
                      </a:r>
                      <a:endParaRPr lang="en-CA" dirty="0"/>
                    </a:p>
                  </a:txBody>
                  <a:tcPr/>
                </a:tc>
              </a:tr>
              <a:tr h="398780">
                <a:tc>
                  <a:txBody>
                    <a:bodyPr/>
                    <a:lstStyle/>
                    <a:p>
                      <a:pPr algn="ctr"/>
                      <a:r>
                        <a:rPr lang="en-CA" b="1" dirty="0" smtClean="0"/>
                        <a:t>1</a:t>
                      </a:r>
                      <a:endParaRPr lang="en-CA" b="1" dirty="0"/>
                    </a:p>
                  </a:txBody>
                  <a:tcPr/>
                </a:tc>
                <a:tc>
                  <a:txBody>
                    <a:bodyPr/>
                    <a:lstStyle/>
                    <a:p>
                      <a:pPr algn="ctr"/>
                      <a:r>
                        <a:rPr lang="en-CA" dirty="0" smtClean="0">
                          <a:solidFill>
                            <a:schemeClr val="bg2">
                              <a:lumMod val="75000"/>
                            </a:schemeClr>
                          </a:solidFill>
                        </a:rPr>
                        <a:t>A</a:t>
                      </a:r>
                      <a:endParaRPr lang="en-CA" dirty="0">
                        <a:solidFill>
                          <a:schemeClr val="bg2">
                            <a:lumMod val="75000"/>
                          </a:schemeClr>
                        </a:solidFill>
                      </a:endParaRPr>
                    </a:p>
                  </a:txBody>
                  <a:tcPr/>
                </a:tc>
                <a:tc>
                  <a:txBody>
                    <a:bodyPr/>
                    <a:lstStyle/>
                    <a:p>
                      <a:pPr algn="ctr"/>
                      <a:r>
                        <a:rPr lang="en-CA" dirty="0" smtClean="0">
                          <a:solidFill>
                            <a:schemeClr val="bg2">
                              <a:lumMod val="75000"/>
                            </a:schemeClr>
                          </a:solidFill>
                        </a:rPr>
                        <a:t>B</a:t>
                      </a:r>
                      <a:endParaRPr lang="en-CA" dirty="0">
                        <a:solidFill>
                          <a:schemeClr val="bg2">
                            <a:lumMod val="75000"/>
                          </a:schemeClr>
                        </a:solidFill>
                      </a:endParaRPr>
                    </a:p>
                  </a:txBody>
                  <a:tcPr/>
                </a:tc>
                <a:tc>
                  <a:txBody>
                    <a:bodyPr/>
                    <a:lstStyle/>
                    <a:p>
                      <a:pPr algn="ctr"/>
                      <a:r>
                        <a:rPr lang="en-CA" dirty="0" smtClean="0">
                          <a:solidFill>
                            <a:schemeClr val="bg2">
                              <a:lumMod val="75000"/>
                            </a:schemeClr>
                          </a:solidFill>
                        </a:rPr>
                        <a:t>G</a:t>
                      </a:r>
                      <a:endParaRPr lang="en-CA" dirty="0">
                        <a:solidFill>
                          <a:schemeClr val="bg2">
                            <a:lumMod val="75000"/>
                          </a:schemeClr>
                        </a:solidFill>
                      </a:endParaRPr>
                    </a:p>
                  </a:txBody>
                  <a:tcPr/>
                </a:tc>
              </a:tr>
              <a:tr h="398780">
                <a:tc>
                  <a:txBody>
                    <a:bodyPr/>
                    <a:lstStyle/>
                    <a:p>
                      <a:pPr algn="ctr"/>
                      <a:r>
                        <a:rPr lang="en-CA" b="1" dirty="0" smtClean="0"/>
                        <a:t>2</a:t>
                      </a:r>
                      <a:endParaRPr lang="en-CA" b="1" dirty="0"/>
                    </a:p>
                  </a:txBody>
                  <a:tcPr/>
                </a:tc>
                <a:tc>
                  <a:txBody>
                    <a:bodyPr/>
                    <a:lstStyle/>
                    <a:p>
                      <a:pPr algn="ctr"/>
                      <a:endParaRPr lang="en-CA" dirty="0">
                        <a:solidFill>
                          <a:schemeClr val="bg2">
                            <a:lumMod val="75000"/>
                          </a:schemeClr>
                        </a:solidFill>
                      </a:endParaRPr>
                    </a:p>
                  </a:txBody>
                  <a:tcPr/>
                </a:tc>
                <a:tc>
                  <a:txBody>
                    <a:bodyPr/>
                    <a:lstStyle/>
                    <a:p>
                      <a:pPr algn="ctr"/>
                      <a:r>
                        <a:rPr lang="en-CA" dirty="0" smtClean="0">
                          <a:solidFill>
                            <a:schemeClr val="bg2">
                              <a:lumMod val="75000"/>
                            </a:schemeClr>
                          </a:solidFill>
                        </a:rPr>
                        <a:t>F</a:t>
                      </a:r>
                      <a:endParaRPr lang="en-CA" dirty="0">
                        <a:solidFill>
                          <a:schemeClr val="bg2">
                            <a:lumMod val="75000"/>
                          </a:schemeClr>
                        </a:solidFill>
                      </a:endParaRPr>
                    </a:p>
                  </a:txBody>
                  <a:tcPr/>
                </a:tc>
                <a:tc>
                  <a:txBody>
                    <a:bodyPr/>
                    <a:lstStyle/>
                    <a:p>
                      <a:pPr algn="ctr"/>
                      <a:r>
                        <a:rPr lang="en-CA" dirty="0" smtClean="0">
                          <a:solidFill>
                            <a:schemeClr val="bg2">
                              <a:lumMod val="75000"/>
                            </a:schemeClr>
                          </a:solidFill>
                        </a:rPr>
                        <a:t>C</a:t>
                      </a:r>
                      <a:endParaRPr lang="en-CA" dirty="0">
                        <a:solidFill>
                          <a:schemeClr val="bg2">
                            <a:lumMod val="75000"/>
                          </a:schemeClr>
                        </a:solidFill>
                      </a:endParaRPr>
                    </a:p>
                  </a:txBody>
                  <a:tcPr/>
                </a:tc>
              </a:tr>
              <a:tr h="398780">
                <a:tc>
                  <a:txBody>
                    <a:bodyPr/>
                    <a:lstStyle/>
                    <a:p>
                      <a:pPr algn="ctr"/>
                      <a:r>
                        <a:rPr lang="en-CA" b="1" dirty="0" smtClean="0"/>
                        <a:t>3</a:t>
                      </a:r>
                      <a:endParaRPr lang="en-CA" b="1" dirty="0"/>
                    </a:p>
                  </a:txBody>
                  <a:tcPr/>
                </a:tc>
                <a:tc>
                  <a:txBody>
                    <a:bodyPr/>
                    <a:lstStyle/>
                    <a:p>
                      <a:pPr algn="ctr"/>
                      <a:endParaRPr lang="en-CA"/>
                    </a:p>
                  </a:txBody>
                  <a:tcPr/>
                </a:tc>
                <a:tc>
                  <a:txBody>
                    <a:bodyPr/>
                    <a:lstStyle/>
                    <a:p>
                      <a:pPr algn="ctr"/>
                      <a:endParaRPr lang="en-CA" dirty="0"/>
                    </a:p>
                  </a:txBody>
                  <a:tcPr/>
                </a:tc>
                <a:tc>
                  <a:txBody>
                    <a:bodyPr/>
                    <a:lstStyle/>
                    <a:p>
                      <a:pPr algn="ctr"/>
                      <a:endParaRPr lang="en-CA"/>
                    </a:p>
                  </a:txBody>
                  <a:tcPr/>
                </a:tc>
              </a:tr>
              <a:tr h="398780">
                <a:tc>
                  <a:txBody>
                    <a:bodyPr/>
                    <a:lstStyle/>
                    <a:p>
                      <a:pPr algn="ctr"/>
                      <a:r>
                        <a:rPr lang="en-CA" b="1" dirty="0" smtClean="0"/>
                        <a:t>4</a:t>
                      </a:r>
                      <a:endParaRPr lang="en-CA" b="1" dirty="0"/>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r>
            </a:tbl>
          </a:graphicData>
        </a:graphic>
      </p:graphicFrame>
      <p:sp>
        <p:nvSpPr>
          <p:cNvPr id="8" name="Rounded Rectangle 7"/>
          <p:cNvSpPr/>
          <p:nvPr/>
        </p:nvSpPr>
        <p:spPr>
          <a:xfrm>
            <a:off x="1171848" y="1592064"/>
            <a:ext cx="1080120" cy="504056"/>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ounded Rectangle 8"/>
          <p:cNvSpPr/>
          <p:nvPr/>
        </p:nvSpPr>
        <p:spPr>
          <a:xfrm>
            <a:off x="2684016" y="1592064"/>
            <a:ext cx="1080120" cy="504056"/>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ounded Rectangle 9"/>
          <p:cNvSpPr/>
          <p:nvPr/>
        </p:nvSpPr>
        <p:spPr>
          <a:xfrm>
            <a:off x="2179960" y="2240136"/>
            <a:ext cx="567680" cy="504056"/>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5220413" y="5949434"/>
            <a:ext cx="3034587" cy="369332"/>
          </a:xfrm>
          <a:prstGeom prst="rect">
            <a:avLst/>
          </a:prstGeom>
        </p:spPr>
        <p:txBody>
          <a:bodyPr wrap="square">
            <a:spAutoFit/>
          </a:bodyPr>
          <a:lstStyle/>
          <a:p>
            <a:r>
              <a:rPr lang="en-CA" dirty="0" smtClean="0"/>
              <a:t>[M. Lam, ACM SIGPLAN, 1988]</a:t>
            </a:r>
            <a:endParaRPr lang="en-CA"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IBM and FPGAs</a:t>
            </a:r>
            <a:endParaRPr lang="en-CA" dirty="0"/>
          </a:p>
        </p:txBody>
      </p:sp>
      <p:sp>
        <p:nvSpPr>
          <p:cNvPr id="3" name="Content Placeholder 2"/>
          <p:cNvSpPr>
            <a:spLocks noGrp="1"/>
          </p:cNvSpPr>
          <p:nvPr>
            <p:ph idx="1"/>
          </p:nvPr>
        </p:nvSpPr>
        <p:spPr>
          <a:xfrm>
            <a:off x="457200" y="1333500"/>
            <a:ext cx="8229600" cy="4792663"/>
          </a:xfrm>
        </p:spPr>
        <p:txBody>
          <a:bodyPr>
            <a:normAutofit fontScale="77500" lnSpcReduction="20000"/>
          </a:bodyPr>
          <a:lstStyle/>
          <a:p>
            <a:r>
              <a:rPr lang="en-US" dirty="0" err="1" smtClean="0"/>
              <a:t>DataPower</a:t>
            </a:r>
            <a:endParaRPr lang="en-US" dirty="0" smtClean="0"/>
          </a:p>
          <a:p>
            <a:pPr lvl="1"/>
            <a:r>
              <a:rPr lang="en-US" dirty="0" smtClean="0"/>
              <a:t>FPGA-accelerated XML processing</a:t>
            </a:r>
          </a:p>
          <a:p>
            <a:r>
              <a:rPr lang="en-US" dirty="0" err="1" smtClean="0"/>
              <a:t>Netezza</a:t>
            </a:r>
            <a:endParaRPr lang="en-US" dirty="0" smtClean="0"/>
          </a:p>
          <a:p>
            <a:pPr lvl="1"/>
            <a:r>
              <a:rPr lang="en-US" dirty="0" smtClean="0"/>
              <a:t>Data warehouse appliance; FPGAs accelerate DBMS</a:t>
            </a:r>
          </a:p>
          <a:p>
            <a:r>
              <a:rPr lang="en-US" dirty="0" err="1" smtClean="0"/>
              <a:t>Algorithmics</a:t>
            </a:r>
            <a:endParaRPr lang="en-US" dirty="0" smtClean="0"/>
          </a:p>
          <a:p>
            <a:pPr lvl="1"/>
            <a:r>
              <a:rPr lang="en-US" dirty="0" smtClean="0"/>
              <a:t>Acceleration of financial algorithms</a:t>
            </a:r>
          </a:p>
          <a:p>
            <a:r>
              <a:rPr lang="en-US" dirty="0" smtClean="0"/>
              <a:t>Lime (Liquid Metal)</a:t>
            </a:r>
          </a:p>
          <a:p>
            <a:pPr lvl="1"/>
            <a:r>
              <a:rPr lang="en-US" dirty="0" smtClean="0"/>
              <a:t>Java synthesized to heterogeneous (CPUs, FPGAs)</a:t>
            </a:r>
          </a:p>
          <a:p>
            <a:r>
              <a:rPr lang="en-US" dirty="0" smtClean="0"/>
              <a:t>HAL (Hardware Acceleration Lab)</a:t>
            </a:r>
          </a:p>
          <a:p>
            <a:pPr lvl="1"/>
            <a:r>
              <a:rPr lang="en-US" dirty="0" smtClean="0"/>
              <a:t>IBM Toronto; FPGA-based acceleration</a:t>
            </a:r>
          </a:p>
          <a:p>
            <a:r>
              <a:rPr lang="en-CA" dirty="0" smtClean="0">
                <a:solidFill>
                  <a:srgbClr val="FF0000"/>
                </a:solidFill>
              </a:rPr>
              <a:t>New: </a:t>
            </a:r>
            <a:r>
              <a:rPr lang="en-CA" dirty="0" smtClean="0"/>
              <a:t>IBM Canada Research &amp; Development Centre</a:t>
            </a:r>
          </a:p>
          <a:p>
            <a:pPr lvl="1"/>
            <a:r>
              <a:rPr lang="en-US" dirty="0" smtClean="0"/>
              <a:t>One (of 5) thrust on “agile computing”</a:t>
            </a:r>
          </a:p>
          <a:p>
            <a:r>
              <a:rPr lang="en-CA" sz="3100" b="1" dirty="0" smtClean="0">
                <a:solidFill>
                  <a:srgbClr val="FF0000"/>
                </a:solidFill>
              </a:rPr>
              <a:t>SURGE IN FPGA-BASED COMPUTING!</a:t>
            </a:r>
            <a:endParaRPr lang="en-US" sz="3100" b="1" dirty="0" smtClean="0">
              <a:solidFill>
                <a:srgbClr val="FF0000"/>
              </a:solidFill>
            </a:endParaRPr>
          </a:p>
          <a:p>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3</a:t>
            </a:fld>
            <a:endParaRPr lang="en-CA"/>
          </a:p>
        </p:txBody>
      </p:sp>
      <p:pic>
        <p:nvPicPr>
          <p:cNvPr id="10" name="Picture 3" descr="C:\Documents and Settings\Greg Steffan\My Documents\tmp\pics\datapower.jpg"/>
          <p:cNvPicPr>
            <a:picLocks noChangeAspect="1" noChangeArrowheads="1"/>
          </p:cNvPicPr>
          <p:nvPr/>
        </p:nvPicPr>
        <p:blipFill>
          <a:blip r:embed="rId2" cstate="screen"/>
          <a:srcRect/>
          <a:stretch>
            <a:fillRect/>
          </a:stretch>
        </p:blipFill>
        <p:spPr bwMode="auto">
          <a:xfrm>
            <a:off x="5901935" y="1332817"/>
            <a:ext cx="2716602" cy="927783"/>
          </a:xfrm>
          <a:prstGeom prst="rect">
            <a:avLst/>
          </a:prstGeom>
          <a:noFill/>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Initial Algorithm: List Scheduling</a:t>
            </a:r>
            <a:endParaRPr lang="en-CA" dirty="0"/>
          </a:p>
        </p:txBody>
      </p:sp>
      <p:sp>
        <p:nvSpPr>
          <p:cNvPr id="3" name="Content Placeholder 2"/>
          <p:cNvSpPr>
            <a:spLocks noGrp="1"/>
          </p:cNvSpPr>
          <p:nvPr>
            <p:ph idx="1"/>
          </p:nvPr>
        </p:nvSpPr>
        <p:spPr>
          <a:xfrm>
            <a:off x="457200" y="3708400"/>
            <a:ext cx="8229600" cy="2417763"/>
          </a:xfrm>
        </p:spPr>
        <p:txBody>
          <a:bodyPr/>
          <a:lstStyle/>
          <a:p>
            <a:r>
              <a:rPr lang="en-CA" dirty="0" smtClean="0"/>
              <a:t>Find nodes in DFG that have no predecessors or whose predecessors are already scheduled.</a:t>
            </a:r>
          </a:p>
          <a:p>
            <a:r>
              <a:rPr lang="en-CA" dirty="0" smtClean="0"/>
              <a:t>Schedule them in the earliest possible slot.</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a:p>
        </p:txBody>
      </p:sp>
      <p:sp>
        <p:nvSpPr>
          <p:cNvPr id="5" name="Slide Number Placeholder 4"/>
          <p:cNvSpPr>
            <a:spLocks noGrp="1"/>
          </p:cNvSpPr>
          <p:nvPr>
            <p:ph type="sldNum" sz="quarter" idx="12"/>
          </p:nvPr>
        </p:nvSpPr>
        <p:spPr/>
        <p:txBody>
          <a:bodyPr/>
          <a:lstStyle/>
          <a:p>
            <a:fld id="{C06A134B-BA34-49F0-B078-6C1F85E8D3FA}" type="slidenum">
              <a:rPr lang="en-CA" smtClean="0"/>
              <a:pPr/>
              <a:t>30</a:t>
            </a:fld>
            <a:endParaRPr lang="en-CA"/>
          </a:p>
        </p:txBody>
      </p:sp>
      <p:pic>
        <p:nvPicPr>
          <p:cNvPr id="6" name="Picture 5"/>
          <p:cNvPicPr/>
          <p:nvPr/>
        </p:nvPicPr>
        <p:blipFill>
          <a:blip r:embed="rId2" cstate="screen"/>
          <a:stretch>
            <a:fillRect/>
          </a:stretch>
        </p:blipFill>
        <p:spPr>
          <a:xfrm>
            <a:off x="1115064" y="1455751"/>
            <a:ext cx="2695680" cy="2029729"/>
          </a:xfrm>
          <a:prstGeom prst="rect">
            <a:avLst/>
          </a:prstGeom>
          <a:ln>
            <a:solidFill>
              <a:schemeClr val="accent1"/>
            </a:solidFill>
          </a:ln>
        </p:spPr>
      </p:pic>
      <p:graphicFrame>
        <p:nvGraphicFramePr>
          <p:cNvPr id="7" name="Table 6"/>
          <p:cNvGraphicFramePr>
            <a:graphicFrameLocks noGrp="1"/>
          </p:cNvGraphicFramePr>
          <p:nvPr/>
        </p:nvGraphicFramePr>
        <p:xfrm>
          <a:off x="5232400" y="1460500"/>
          <a:ext cx="2844800" cy="1993900"/>
        </p:xfrm>
        <a:graphic>
          <a:graphicData uri="http://schemas.openxmlformats.org/drawingml/2006/table">
            <a:tbl>
              <a:tblPr firstRow="1" bandRow="1">
                <a:tableStyleId>{5C22544A-7EE6-4342-B048-85BDC9FD1C3A}</a:tableStyleId>
              </a:tblPr>
              <a:tblGrid>
                <a:gridCol w="730774"/>
                <a:gridCol w="691626"/>
                <a:gridCol w="711200"/>
                <a:gridCol w="711200"/>
              </a:tblGrid>
              <a:tr h="398780">
                <a:tc>
                  <a:txBody>
                    <a:bodyPr/>
                    <a:lstStyle/>
                    <a:p>
                      <a:pPr algn="ctr"/>
                      <a:r>
                        <a:rPr lang="en-CA" dirty="0" smtClean="0"/>
                        <a:t>Cycle</a:t>
                      </a:r>
                      <a:endParaRPr lang="en-CA" dirty="0"/>
                    </a:p>
                  </a:txBody>
                  <a:tcPr/>
                </a:tc>
                <a:tc>
                  <a:txBody>
                    <a:bodyPr/>
                    <a:lstStyle/>
                    <a:p>
                      <a:pPr algn="ctr"/>
                      <a:r>
                        <a:rPr lang="en-CA" dirty="0" smtClean="0"/>
                        <a:t>+ , - </a:t>
                      </a:r>
                      <a:endParaRPr lang="en-CA" dirty="0"/>
                    </a:p>
                  </a:txBody>
                  <a:tcPr/>
                </a:tc>
                <a:tc>
                  <a:txBody>
                    <a:bodyPr/>
                    <a:lstStyle/>
                    <a:p>
                      <a:pPr algn="ctr"/>
                      <a:r>
                        <a:rPr lang="en-CA" dirty="0" smtClean="0"/>
                        <a:t>* </a:t>
                      </a:r>
                      <a:endParaRPr lang="en-CA" dirty="0"/>
                    </a:p>
                  </a:txBody>
                  <a:tcPr/>
                </a:tc>
                <a:tc>
                  <a:txBody>
                    <a:bodyPr/>
                    <a:lstStyle/>
                    <a:p>
                      <a:pPr algn="ctr"/>
                      <a:r>
                        <a:rPr lang="en-CA" dirty="0" smtClean="0"/>
                        <a:t>/</a:t>
                      </a:r>
                      <a:endParaRPr lang="en-CA" dirty="0"/>
                    </a:p>
                  </a:txBody>
                  <a:tcPr/>
                </a:tc>
              </a:tr>
              <a:tr h="398780">
                <a:tc>
                  <a:txBody>
                    <a:bodyPr/>
                    <a:lstStyle/>
                    <a:p>
                      <a:pPr algn="ctr"/>
                      <a:r>
                        <a:rPr lang="en-CA" b="1" dirty="0" smtClean="0"/>
                        <a:t>1</a:t>
                      </a:r>
                      <a:endParaRPr lang="en-CA" b="1" dirty="0"/>
                    </a:p>
                  </a:txBody>
                  <a:tcPr/>
                </a:tc>
                <a:tc>
                  <a:txBody>
                    <a:bodyPr/>
                    <a:lstStyle/>
                    <a:p>
                      <a:pPr algn="ctr"/>
                      <a:r>
                        <a:rPr lang="en-CA" dirty="0" smtClean="0"/>
                        <a:t>A</a:t>
                      </a:r>
                      <a:endParaRPr lang="en-CA" dirty="0"/>
                    </a:p>
                  </a:txBody>
                  <a:tcPr/>
                </a:tc>
                <a:tc>
                  <a:txBody>
                    <a:bodyPr/>
                    <a:lstStyle/>
                    <a:p>
                      <a:pPr algn="ctr"/>
                      <a:r>
                        <a:rPr lang="en-CA" dirty="0" smtClean="0"/>
                        <a:t>B</a:t>
                      </a:r>
                      <a:endParaRPr lang="en-CA" dirty="0"/>
                    </a:p>
                  </a:txBody>
                  <a:tcPr/>
                </a:tc>
                <a:tc>
                  <a:txBody>
                    <a:bodyPr/>
                    <a:lstStyle/>
                    <a:p>
                      <a:pPr algn="ctr"/>
                      <a:r>
                        <a:rPr lang="en-CA" dirty="0" smtClean="0"/>
                        <a:t>G</a:t>
                      </a:r>
                      <a:endParaRPr lang="en-CA" dirty="0"/>
                    </a:p>
                  </a:txBody>
                  <a:tcPr/>
                </a:tc>
              </a:tr>
              <a:tr h="398780">
                <a:tc>
                  <a:txBody>
                    <a:bodyPr/>
                    <a:lstStyle/>
                    <a:p>
                      <a:pPr algn="ctr"/>
                      <a:r>
                        <a:rPr lang="en-CA" b="1" dirty="0" smtClean="0"/>
                        <a:t>2</a:t>
                      </a:r>
                      <a:endParaRPr lang="en-CA" b="1" dirty="0"/>
                    </a:p>
                  </a:txBody>
                  <a:tcPr/>
                </a:tc>
                <a:tc>
                  <a:txBody>
                    <a:bodyPr/>
                    <a:lstStyle/>
                    <a:p>
                      <a:pPr algn="ctr"/>
                      <a:endParaRPr lang="en-CA" dirty="0"/>
                    </a:p>
                  </a:txBody>
                  <a:tcPr/>
                </a:tc>
                <a:tc>
                  <a:txBody>
                    <a:bodyPr/>
                    <a:lstStyle/>
                    <a:p>
                      <a:pPr algn="ctr"/>
                      <a:r>
                        <a:rPr lang="en-CA" dirty="0" smtClean="0"/>
                        <a:t>F</a:t>
                      </a:r>
                      <a:endParaRPr lang="en-CA" dirty="0"/>
                    </a:p>
                  </a:txBody>
                  <a:tcPr/>
                </a:tc>
                <a:tc>
                  <a:txBody>
                    <a:bodyPr/>
                    <a:lstStyle/>
                    <a:p>
                      <a:pPr algn="ctr"/>
                      <a:r>
                        <a:rPr lang="en-CA" dirty="0" smtClean="0"/>
                        <a:t>C</a:t>
                      </a:r>
                      <a:endParaRPr lang="en-CA" dirty="0"/>
                    </a:p>
                  </a:txBody>
                  <a:tcPr/>
                </a:tc>
              </a:tr>
              <a:tr h="398780">
                <a:tc>
                  <a:txBody>
                    <a:bodyPr/>
                    <a:lstStyle/>
                    <a:p>
                      <a:pPr algn="ctr"/>
                      <a:r>
                        <a:rPr lang="en-CA" b="1" dirty="0" smtClean="0"/>
                        <a:t>3</a:t>
                      </a:r>
                      <a:endParaRPr lang="en-CA" b="1" dirty="0"/>
                    </a:p>
                  </a:txBody>
                  <a:tcPr/>
                </a:tc>
                <a:tc>
                  <a:txBody>
                    <a:bodyPr/>
                    <a:lstStyle/>
                    <a:p>
                      <a:pPr algn="ctr"/>
                      <a:endParaRPr lang="en-CA"/>
                    </a:p>
                  </a:txBody>
                  <a:tcPr/>
                </a:tc>
                <a:tc>
                  <a:txBody>
                    <a:bodyPr/>
                    <a:lstStyle/>
                    <a:p>
                      <a:pPr algn="ctr"/>
                      <a:endParaRPr lang="en-CA" dirty="0"/>
                    </a:p>
                  </a:txBody>
                  <a:tcPr/>
                </a:tc>
                <a:tc>
                  <a:txBody>
                    <a:bodyPr/>
                    <a:lstStyle/>
                    <a:p>
                      <a:pPr algn="ctr"/>
                      <a:endParaRPr lang="en-CA"/>
                    </a:p>
                  </a:txBody>
                  <a:tcPr/>
                </a:tc>
              </a:tr>
              <a:tr h="398780">
                <a:tc>
                  <a:txBody>
                    <a:bodyPr/>
                    <a:lstStyle/>
                    <a:p>
                      <a:pPr algn="ctr"/>
                      <a:r>
                        <a:rPr lang="en-CA" b="1" dirty="0" smtClean="0"/>
                        <a:t>4</a:t>
                      </a:r>
                      <a:endParaRPr lang="en-CA" b="1" dirty="0"/>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r>
            </a:tbl>
          </a:graphicData>
        </a:graphic>
      </p:graphicFrame>
      <p:sp>
        <p:nvSpPr>
          <p:cNvPr id="8" name="Rounded Rectangle 7"/>
          <p:cNvSpPr/>
          <p:nvPr/>
        </p:nvSpPr>
        <p:spPr>
          <a:xfrm>
            <a:off x="1171848" y="1592064"/>
            <a:ext cx="1080120" cy="504056"/>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ounded Rectangle 8"/>
          <p:cNvSpPr/>
          <p:nvPr/>
        </p:nvSpPr>
        <p:spPr>
          <a:xfrm>
            <a:off x="2684016" y="1592064"/>
            <a:ext cx="1080120" cy="504056"/>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ounded Rectangle 9"/>
          <p:cNvSpPr/>
          <p:nvPr/>
        </p:nvSpPr>
        <p:spPr>
          <a:xfrm>
            <a:off x="2179960" y="2240136"/>
            <a:ext cx="567680" cy="504056"/>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5220413" y="5949434"/>
            <a:ext cx="3034587" cy="369332"/>
          </a:xfrm>
          <a:prstGeom prst="rect">
            <a:avLst/>
          </a:prstGeom>
        </p:spPr>
        <p:txBody>
          <a:bodyPr wrap="square">
            <a:spAutoFit/>
          </a:bodyPr>
          <a:lstStyle/>
          <a:p>
            <a:r>
              <a:rPr lang="en-CA" dirty="0" smtClean="0"/>
              <a:t>[M. Lam, ACM SIGPLAN, 1988]</a:t>
            </a:r>
            <a:endParaRPr lang="en-CA"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Initial Algorithm: List Scheduling</a:t>
            </a:r>
            <a:endParaRPr lang="en-CA" dirty="0"/>
          </a:p>
        </p:txBody>
      </p:sp>
      <p:sp>
        <p:nvSpPr>
          <p:cNvPr id="3" name="Content Placeholder 2"/>
          <p:cNvSpPr>
            <a:spLocks noGrp="1"/>
          </p:cNvSpPr>
          <p:nvPr>
            <p:ph idx="1"/>
          </p:nvPr>
        </p:nvSpPr>
        <p:spPr>
          <a:xfrm>
            <a:off x="457200" y="3708400"/>
            <a:ext cx="8229600" cy="2417763"/>
          </a:xfrm>
        </p:spPr>
        <p:txBody>
          <a:bodyPr/>
          <a:lstStyle/>
          <a:p>
            <a:r>
              <a:rPr lang="en-CA" dirty="0" smtClean="0"/>
              <a:t>Find nodes in DFG that have no predecessors or whose predecessors are already scheduled.</a:t>
            </a:r>
          </a:p>
          <a:p>
            <a:r>
              <a:rPr lang="en-CA" dirty="0" smtClean="0"/>
              <a:t>Schedule them in the earliest possible slot.</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a:p>
        </p:txBody>
      </p:sp>
      <p:sp>
        <p:nvSpPr>
          <p:cNvPr id="5" name="Slide Number Placeholder 4"/>
          <p:cNvSpPr>
            <a:spLocks noGrp="1"/>
          </p:cNvSpPr>
          <p:nvPr>
            <p:ph type="sldNum" sz="quarter" idx="12"/>
          </p:nvPr>
        </p:nvSpPr>
        <p:spPr/>
        <p:txBody>
          <a:bodyPr/>
          <a:lstStyle/>
          <a:p>
            <a:fld id="{C06A134B-BA34-49F0-B078-6C1F85E8D3FA}" type="slidenum">
              <a:rPr lang="en-CA" smtClean="0"/>
              <a:pPr/>
              <a:t>31</a:t>
            </a:fld>
            <a:endParaRPr lang="en-CA"/>
          </a:p>
        </p:txBody>
      </p:sp>
      <p:pic>
        <p:nvPicPr>
          <p:cNvPr id="6" name="Picture 5"/>
          <p:cNvPicPr/>
          <p:nvPr/>
        </p:nvPicPr>
        <p:blipFill>
          <a:blip r:embed="rId2" cstate="screen"/>
          <a:stretch>
            <a:fillRect/>
          </a:stretch>
        </p:blipFill>
        <p:spPr>
          <a:xfrm>
            <a:off x="1115064" y="1455751"/>
            <a:ext cx="2695680" cy="2029729"/>
          </a:xfrm>
          <a:prstGeom prst="rect">
            <a:avLst/>
          </a:prstGeom>
          <a:ln>
            <a:solidFill>
              <a:schemeClr val="accent1"/>
            </a:solidFill>
          </a:ln>
        </p:spPr>
      </p:pic>
      <p:graphicFrame>
        <p:nvGraphicFramePr>
          <p:cNvPr id="7" name="Table 6"/>
          <p:cNvGraphicFramePr>
            <a:graphicFrameLocks noGrp="1"/>
          </p:cNvGraphicFramePr>
          <p:nvPr/>
        </p:nvGraphicFramePr>
        <p:xfrm>
          <a:off x="5232400" y="1460500"/>
          <a:ext cx="2844800" cy="1993900"/>
        </p:xfrm>
        <a:graphic>
          <a:graphicData uri="http://schemas.openxmlformats.org/drawingml/2006/table">
            <a:tbl>
              <a:tblPr firstRow="1" bandRow="1">
                <a:tableStyleId>{5C22544A-7EE6-4342-B048-85BDC9FD1C3A}</a:tableStyleId>
              </a:tblPr>
              <a:tblGrid>
                <a:gridCol w="730774"/>
                <a:gridCol w="691626"/>
                <a:gridCol w="711200"/>
                <a:gridCol w="711200"/>
              </a:tblGrid>
              <a:tr h="398780">
                <a:tc>
                  <a:txBody>
                    <a:bodyPr/>
                    <a:lstStyle/>
                    <a:p>
                      <a:pPr algn="ctr"/>
                      <a:r>
                        <a:rPr lang="en-CA" dirty="0" smtClean="0"/>
                        <a:t>Cycle</a:t>
                      </a:r>
                      <a:endParaRPr lang="en-CA" dirty="0"/>
                    </a:p>
                  </a:txBody>
                  <a:tcPr/>
                </a:tc>
                <a:tc>
                  <a:txBody>
                    <a:bodyPr/>
                    <a:lstStyle/>
                    <a:p>
                      <a:pPr algn="ctr"/>
                      <a:r>
                        <a:rPr lang="en-CA" dirty="0" smtClean="0"/>
                        <a:t>+ , - </a:t>
                      </a:r>
                      <a:endParaRPr lang="en-CA" dirty="0"/>
                    </a:p>
                  </a:txBody>
                  <a:tcPr/>
                </a:tc>
                <a:tc>
                  <a:txBody>
                    <a:bodyPr/>
                    <a:lstStyle/>
                    <a:p>
                      <a:pPr algn="ctr"/>
                      <a:r>
                        <a:rPr lang="en-CA" dirty="0" smtClean="0"/>
                        <a:t>* </a:t>
                      </a:r>
                      <a:endParaRPr lang="en-CA" dirty="0"/>
                    </a:p>
                  </a:txBody>
                  <a:tcPr/>
                </a:tc>
                <a:tc>
                  <a:txBody>
                    <a:bodyPr/>
                    <a:lstStyle/>
                    <a:p>
                      <a:pPr algn="ctr"/>
                      <a:r>
                        <a:rPr lang="en-CA" dirty="0" smtClean="0"/>
                        <a:t>/</a:t>
                      </a:r>
                      <a:endParaRPr lang="en-CA" dirty="0"/>
                    </a:p>
                  </a:txBody>
                  <a:tcPr/>
                </a:tc>
              </a:tr>
              <a:tr h="398780">
                <a:tc>
                  <a:txBody>
                    <a:bodyPr/>
                    <a:lstStyle/>
                    <a:p>
                      <a:pPr algn="ctr"/>
                      <a:r>
                        <a:rPr lang="en-CA" b="1" dirty="0" smtClean="0"/>
                        <a:t>1</a:t>
                      </a:r>
                      <a:endParaRPr lang="en-CA" b="1" dirty="0"/>
                    </a:p>
                  </a:txBody>
                  <a:tcPr/>
                </a:tc>
                <a:tc>
                  <a:txBody>
                    <a:bodyPr/>
                    <a:lstStyle/>
                    <a:p>
                      <a:pPr algn="ctr"/>
                      <a:r>
                        <a:rPr lang="en-CA" dirty="0" smtClean="0"/>
                        <a:t>A</a:t>
                      </a:r>
                      <a:endParaRPr lang="en-CA" dirty="0"/>
                    </a:p>
                  </a:txBody>
                  <a:tcPr/>
                </a:tc>
                <a:tc>
                  <a:txBody>
                    <a:bodyPr/>
                    <a:lstStyle/>
                    <a:p>
                      <a:pPr algn="ctr"/>
                      <a:r>
                        <a:rPr lang="en-CA" dirty="0" smtClean="0"/>
                        <a:t>B</a:t>
                      </a:r>
                      <a:endParaRPr lang="en-CA" dirty="0"/>
                    </a:p>
                  </a:txBody>
                  <a:tcPr/>
                </a:tc>
                <a:tc>
                  <a:txBody>
                    <a:bodyPr/>
                    <a:lstStyle/>
                    <a:p>
                      <a:pPr algn="ctr"/>
                      <a:r>
                        <a:rPr lang="en-CA" dirty="0" smtClean="0"/>
                        <a:t>G</a:t>
                      </a:r>
                      <a:endParaRPr lang="en-CA" dirty="0"/>
                    </a:p>
                  </a:txBody>
                  <a:tcPr/>
                </a:tc>
              </a:tr>
              <a:tr h="398780">
                <a:tc>
                  <a:txBody>
                    <a:bodyPr/>
                    <a:lstStyle/>
                    <a:p>
                      <a:pPr algn="ctr"/>
                      <a:r>
                        <a:rPr lang="en-CA" b="1" dirty="0" smtClean="0"/>
                        <a:t>2</a:t>
                      </a:r>
                      <a:endParaRPr lang="en-CA" b="1" dirty="0"/>
                    </a:p>
                  </a:txBody>
                  <a:tcPr/>
                </a:tc>
                <a:tc>
                  <a:txBody>
                    <a:bodyPr/>
                    <a:lstStyle/>
                    <a:p>
                      <a:pPr algn="ctr"/>
                      <a:r>
                        <a:rPr lang="en-CA" dirty="0" smtClean="0">
                          <a:solidFill>
                            <a:schemeClr val="bg2">
                              <a:lumMod val="75000"/>
                            </a:schemeClr>
                          </a:solidFill>
                        </a:rPr>
                        <a:t>D</a:t>
                      </a:r>
                      <a:endParaRPr lang="en-CA" dirty="0">
                        <a:solidFill>
                          <a:schemeClr val="bg2">
                            <a:lumMod val="75000"/>
                          </a:schemeClr>
                        </a:solidFill>
                      </a:endParaRPr>
                    </a:p>
                  </a:txBody>
                  <a:tcPr/>
                </a:tc>
                <a:tc>
                  <a:txBody>
                    <a:bodyPr/>
                    <a:lstStyle/>
                    <a:p>
                      <a:pPr algn="ctr"/>
                      <a:r>
                        <a:rPr lang="en-CA" dirty="0" smtClean="0"/>
                        <a:t>F</a:t>
                      </a:r>
                      <a:endParaRPr lang="en-CA" dirty="0"/>
                    </a:p>
                  </a:txBody>
                  <a:tcPr/>
                </a:tc>
                <a:tc>
                  <a:txBody>
                    <a:bodyPr/>
                    <a:lstStyle/>
                    <a:p>
                      <a:pPr algn="ctr"/>
                      <a:r>
                        <a:rPr lang="en-CA" dirty="0" smtClean="0"/>
                        <a:t>C</a:t>
                      </a:r>
                      <a:endParaRPr lang="en-CA" dirty="0"/>
                    </a:p>
                  </a:txBody>
                  <a:tcPr/>
                </a:tc>
              </a:tr>
              <a:tr h="398780">
                <a:tc>
                  <a:txBody>
                    <a:bodyPr/>
                    <a:lstStyle/>
                    <a:p>
                      <a:pPr algn="ctr"/>
                      <a:r>
                        <a:rPr lang="en-CA" b="1" dirty="0" smtClean="0"/>
                        <a:t>3</a:t>
                      </a:r>
                      <a:endParaRPr lang="en-CA" b="1" dirty="0"/>
                    </a:p>
                  </a:txBody>
                  <a:tcPr/>
                </a:tc>
                <a:tc>
                  <a:txBody>
                    <a:bodyPr/>
                    <a:lstStyle/>
                    <a:p>
                      <a:pPr algn="ctr"/>
                      <a:endParaRPr lang="en-CA"/>
                    </a:p>
                  </a:txBody>
                  <a:tcPr/>
                </a:tc>
                <a:tc>
                  <a:txBody>
                    <a:bodyPr/>
                    <a:lstStyle/>
                    <a:p>
                      <a:pPr algn="ctr"/>
                      <a:endParaRPr lang="en-CA" dirty="0"/>
                    </a:p>
                  </a:txBody>
                  <a:tcPr/>
                </a:tc>
                <a:tc>
                  <a:txBody>
                    <a:bodyPr/>
                    <a:lstStyle/>
                    <a:p>
                      <a:pPr algn="ctr"/>
                      <a:r>
                        <a:rPr lang="en-CA" dirty="0" smtClean="0">
                          <a:solidFill>
                            <a:schemeClr val="bg2">
                              <a:lumMod val="75000"/>
                            </a:schemeClr>
                          </a:solidFill>
                        </a:rPr>
                        <a:t>H</a:t>
                      </a:r>
                      <a:endParaRPr lang="en-CA" dirty="0">
                        <a:solidFill>
                          <a:schemeClr val="bg2">
                            <a:lumMod val="75000"/>
                          </a:schemeClr>
                        </a:solidFill>
                      </a:endParaRPr>
                    </a:p>
                  </a:txBody>
                  <a:tcPr/>
                </a:tc>
              </a:tr>
              <a:tr h="398780">
                <a:tc>
                  <a:txBody>
                    <a:bodyPr/>
                    <a:lstStyle/>
                    <a:p>
                      <a:pPr algn="ctr"/>
                      <a:r>
                        <a:rPr lang="en-CA" b="1" dirty="0" smtClean="0"/>
                        <a:t>4</a:t>
                      </a:r>
                      <a:endParaRPr lang="en-CA" b="1" dirty="0"/>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r>
            </a:tbl>
          </a:graphicData>
        </a:graphic>
      </p:graphicFrame>
      <p:sp>
        <p:nvSpPr>
          <p:cNvPr id="8" name="Rounded Rectangle 7"/>
          <p:cNvSpPr/>
          <p:nvPr/>
        </p:nvSpPr>
        <p:spPr>
          <a:xfrm>
            <a:off x="1171848" y="1592064"/>
            <a:ext cx="1080120" cy="504056"/>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ounded Rectangle 8"/>
          <p:cNvSpPr/>
          <p:nvPr/>
        </p:nvSpPr>
        <p:spPr>
          <a:xfrm>
            <a:off x="2684016" y="1592064"/>
            <a:ext cx="1080120" cy="504056"/>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ounded Rectangle 9"/>
          <p:cNvSpPr/>
          <p:nvPr/>
        </p:nvSpPr>
        <p:spPr>
          <a:xfrm>
            <a:off x="2179960" y="2240136"/>
            <a:ext cx="567680" cy="504056"/>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ounded Rectangle 10"/>
          <p:cNvSpPr/>
          <p:nvPr/>
        </p:nvSpPr>
        <p:spPr>
          <a:xfrm>
            <a:off x="2921248" y="2240136"/>
            <a:ext cx="567680" cy="504056"/>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ounded Rectangle 11"/>
          <p:cNvSpPr/>
          <p:nvPr/>
        </p:nvSpPr>
        <p:spPr>
          <a:xfrm>
            <a:off x="1337072" y="2240136"/>
            <a:ext cx="567680" cy="504056"/>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5220413" y="5949434"/>
            <a:ext cx="3034587" cy="369332"/>
          </a:xfrm>
          <a:prstGeom prst="rect">
            <a:avLst/>
          </a:prstGeom>
        </p:spPr>
        <p:txBody>
          <a:bodyPr wrap="square">
            <a:spAutoFit/>
          </a:bodyPr>
          <a:lstStyle/>
          <a:p>
            <a:r>
              <a:rPr lang="en-CA" dirty="0" smtClean="0"/>
              <a:t>[M. Lam, ACM SIGPLAN, 1988]</a:t>
            </a:r>
            <a:endParaRPr lang="en-CA"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Operation Priorities</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a:p>
        </p:txBody>
      </p:sp>
      <p:sp>
        <p:nvSpPr>
          <p:cNvPr id="5" name="Slide Number Placeholder 4"/>
          <p:cNvSpPr>
            <a:spLocks noGrp="1"/>
          </p:cNvSpPr>
          <p:nvPr>
            <p:ph type="sldNum" sz="quarter" idx="12"/>
          </p:nvPr>
        </p:nvSpPr>
        <p:spPr/>
        <p:txBody>
          <a:bodyPr/>
          <a:lstStyle/>
          <a:p>
            <a:fld id="{C06A134B-BA34-49F0-B078-6C1F85E8D3FA}" type="slidenum">
              <a:rPr lang="en-CA" smtClean="0"/>
              <a:pPr/>
              <a:t>32</a:t>
            </a:fld>
            <a:endParaRPr lang="en-CA"/>
          </a:p>
        </p:txBody>
      </p:sp>
      <p:graphicFrame>
        <p:nvGraphicFramePr>
          <p:cNvPr id="6" name="Table 5"/>
          <p:cNvGraphicFramePr>
            <a:graphicFrameLocks noGrp="1"/>
          </p:cNvGraphicFramePr>
          <p:nvPr/>
        </p:nvGraphicFramePr>
        <p:xfrm>
          <a:off x="984300" y="1485652"/>
          <a:ext cx="2448272" cy="2926080"/>
        </p:xfrm>
        <a:graphic>
          <a:graphicData uri="http://schemas.openxmlformats.org/drawingml/2006/table">
            <a:tbl>
              <a:tblPr firstRow="1" bandRow="1">
                <a:tableStyleId>{5C22544A-7EE6-4342-B048-85BDC9FD1C3A}</a:tableStyleId>
              </a:tblPr>
              <a:tblGrid>
                <a:gridCol w="349753"/>
                <a:gridCol w="990967"/>
                <a:gridCol w="1107552"/>
              </a:tblGrid>
              <a:tr h="360040">
                <a:tc>
                  <a:txBody>
                    <a:bodyPr/>
                    <a:lstStyle/>
                    <a:p>
                      <a:endParaRPr lang="en-CA" dirty="0"/>
                    </a:p>
                  </a:txBody>
                  <a:tcPr/>
                </a:tc>
                <a:tc>
                  <a:txBody>
                    <a:bodyPr/>
                    <a:lstStyle/>
                    <a:p>
                      <a:r>
                        <a:rPr lang="en-CA" dirty="0" smtClean="0"/>
                        <a:t>Add </a:t>
                      </a:r>
                      <a:endParaRPr lang="en-CA" dirty="0"/>
                    </a:p>
                  </a:txBody>
                  <a:tcPr/>
                </a:tc>
                <a:tc>
                  <a:txBody>
                    <a:bodyPr/>
                    <a:lstStyle/>
                    <a:p>
                      <a:r>
                        <a:rPr lang="en-CA" dirty="0" smtClean="0"/>
                        <a:t>Sub</a:t>
                      </a:r>
                      <a:endParaRPr lang="en-CA" dirty="0"/>
                    </a:p>
                  </a:txBody>
                  <a:tcPr/>
                </a:tc>
              </a:tr>
              <a:tr h="360040">
                <a:tc>
                  <a:txBody>
                    <a:bodyPr/>
                    <a:lstStyle/>
                    <a:p>
                      <a:r>
                        <a:rPr lang="en-CA" dirty="0" smtClean="0"/>
                        <a:t>1</a:t>
                      </a:r>
                      <a:endParaRPr lang="en-CA" dirty="0"/>
                    </a:p>
                  </a:txBody>
                  <a:tcPr/>
                </a:tc>
                <a:tc>
                  <a:txBody>
                    <a:bodyPr/>
                    <a:lstStyle/>
                    <a:p>
                      <a:r>
                        <a:rPr lang="en-CA" dirty="0" smtClean="0"/>
                        <a:t>Op1</a:t>
                      </a:r>
                      <a:endParaRPr lang="en-CA" dirty="0"/>
                    </a:p>
                  </a:txBody>
                  <a:tcPr/>
                </a:tc>
                <a:tc>
                  <a:txBody>
                    <a:bodyPr/>
                    <a:lstStyle/>
                    <a:p>
                      <a:r>
                        <a:rPr lang="en-CA" dirty="0" smtClean="0"/>
                        <a:t>Op3</a:t>
                      </a:r>
                      <a:endParaRPr lang="en-CA" dirty="0"/>
                    </a:p>
                  </a:txBody>
                  <a:tcPr/>
                </a:tc>
              </a:tr>
              <a:tr h="360040">
                <a:tc>
                  <a:txBody>
                    <a:bodyPr/>
                    <a:lstStyle/>
                    <a:p>
                      <a:r>
                        <a:rPr lang="en-CA" dirty="0" smtClean="0"/>
                        <a:t>2</a:t>
                      </a:r>
                      <a:endParaRPr lang="en-CA" dirty="0"/>
                    </a:p>
                  </a:txBody>
                  <a:tcPr/>
                </a:tc>
                <a:tc>
                  <a:txBody>
                    <a:bodyPr/>
                    <a:lstStyle/>
                    <a:p>
                      <a:endParaRPr lang="en-CA" dirty="0"/>
                    </a:p>
                  </a:txBody>
                  <a:tcPr/>
                </a:tc>
                <a:tc>
                  <a:txBody>
                    <a:bodyPr/>
                    <a:lstStyle/>
                    <a:p>
                      <a:endParaRPr lang="en-CA" dirty="0"/>
                    </a:p>
                  </a:txBody>
                  <a:tcPr/>
                </a:tc>
              </a:tr>
              <a:tr h="360040">
                <a:tc>
                  <a:txBody>
                    <a:bodyPr/>
                    <a:lstStyle/>
                    <a:p>
                      <a:r>
                        <a:rPr lang="en-CA" dirty="0" smtClean="0"/>
                        <a:t>3</a:t>
                      </a:r>
                      <a:endParaRPr lang="en-CA" dirty="0"/>
                    </a:p>
                  </a:txBody>
                  <a:tcPr/>
                </a:tc>
                <a:tc>
                  <a:txBody>
                    <a:bodyPr/>
                    <a:lstStyle/>
                    <a:p>
                      <a:r>
                        <a:rPr lang="en-CA" dirty="0" smtClean="0"/>
                        <a:t>Op2</a:t>
                      </a:r>
                      <a:endParaRPr lang="en-CA" dirty="0"/>
                    </a:p>
                  </a:txBody>
                  <a:tcPr/>
                </a:tc>
                <a:tc>
                  <a:txBody>
                    <a:bodyPr/>
                    <a:lstStyle/>
                    <a:p>
                      <a:endParaRPr lang="en-CA" dirty="0"/>
                    </a:p>
                  </a:txBody>
                  <a:tcPr/>
                </a:tc>
              </a:tr>
              <a:tr h="360040">
                <a:tc>
                  <a:txBody>
                    <a:bodyPr/>
                    <a:lstStyle/>
                    <a:p>
                      <a:r>
                        <a:rPr lang="en-CA" dirty="0" smtClean="0"/>
                        <a:t>4</a:t>
                      </a:r>
                      <a:endParaRPr lang="en-CA" dirty="0"/>
                    </a:p>
                  </a:txBody>
                  <a:tcPr/>
                </a:tc>
                <a:tc>
                  <a:txBody>
                    <a:bodyPr/>
                    <a:lstStyle/>
                    <a:p>
                      <a:endParaRPr lang="en-CA" dirty="0"/>
                    </a:p>
                  </a:txBody>
                  <a:tcPr/>
                </a:tc>
                <a:tc>
                  <a:txBody>
                    <a:bodyPr/>
                    <a:lstStyle/>
                    <a:p>
                      <a:endParaRPr lang="en-CA" dirty="0"/>
                    </a:p>
                  </a:txBody>
                  <a:tcPr/>
                </a:tc>
              </a:tr>
              <a:tr h="360040">
                <a:tc>
                  <a:txBody>
                    <a:bodyPr/>
                    <a:lstStyle/>
                    <a:p>
                      <a:r>
                        <a:rPr lang="en-CA" dirty="0" smtClean="0"/>
                        <a:t>5</a:t>
                      </a:r>
                      <a:endParaRPr lang="en-CA" dirty="0"/>
                    </a:p>
                  </a:txBody>
                  <a:tcPr/>
                </a:tc>
                <a:tc>
                  <a:txBody>
                    <a:bodyPr/>
                    <a:lstStyle/>
                    <a:p>
                      <a:r>
                        <a:rPr lang="en-CA" dirty="0" smtClean="0"/>
                        <a:t>Op4</a:t>
                      </a:r>
                      <a:endParaRPr lang="en-CA" dirty="0"/>
                    </a:p>
                  </a:txBody>
                  <a:tcPr/>
                </a:tc>
                <a:tc>
                  <a:txBody>
                    <a:bodyPr/>
                    <a:lstStyle/>
                    <a:p>
                      <a:endParaRPr lang="en-CA" dirty="0"/>
                    </a:p>
                  </a:txBody>
                  <a:tcPr/>
                </a:tc>
              </a:tr>
              <a:tr h="360040">
                <a:tc>
                  <a:txBody>
                    <a:bodyPr/>
                    <a:lstStyle/>
                    <a:p>
                      <a:r>
                        <a:rPr lang="en-CA" dirty="0" smtClean="0"/>
                        <a:t>6</a:t>
                      </a:r>
                      <a:endParaRPr lang="en-CA" dirty="0"/>
                    </a:p>
                  </a:txBody>
                  <a:tcPr/>
                </a:tc>
                <a:tc>
                  <a:txBody>
                    <a:bodyPr/>
                    <a:lstStyle/>
                    <a:p>
                      <a:endParaRPr lang="en-CA" dirty="0"/>
                    </a:p>
                  </a:txBody>
                  <a:tcPr/>
                </a:tc>
                <a:tc>
                  <a:txBody>
                    <a:bodyPr/>
                    <a:lstStyle/>
                    <a:p>
                      <a:endParaRPr lang="en-CA" dirty="0"/>
                    </a:p>
                  </a:txBody>
                  <a:tcPr/>
                </a:tc>
              </a:tr>
              <a:tr h="360040">
                <a:tc>
                  <a:txBody>
                    <a:bodyPr/>
                    <a:lstStyle/>
                    <a:p>
                      <a:r>
                        <a:rPr lang="en-CA" dirty="0" smtClean="0"/>
                        <a:t>7</a:t>
                      </a:r>
                      <a:endParaRPr lang="en-CA" dirty="0"/>
                    </a:p>
                  </a:txBody>
                  <a:tcPr/>
                </a:tc>
                <a:tc>
                  <a:txBody>
                    <a:bodyPr/>
                    <a:lstStyle/>
                    <a:p>
                      <a:endParaRPr lang="en-CA"/>
                    </a:p>
                  </a:txBody>
                  <a:tcPr/>
                </a:tc>
                <a:tc>
                  <a:txBody>
                    <a:bodyPr/>
                    <a:lstStyle/>
                    <a:p>
                      <a:r>
                        <a:rPr lang="en-CA" dirty="0" smtClean="0"/>
                        <a:t>Op5</a:t>
                      </a:r>
                      <a:endParaRPr lang="en-CA" dirty="0"/>
                    </a:p>
                  </a:txBody>
                  <a:tcPr/>
                </a:tc>
              </a:tr>
            </a:tbl>
          </a:graphicData>
        </a:graphic>
      </p:graphicFrame>
      <p:cxnSp>
        <p:nvCxnSpPr>
          <p:cNvPr id="11" name="Straight Arrow Connector 10"/>
          <p:cNvCxnSpPr/>
          <p:nvPr/>
        </p:nvCxnSpPr>
        <p:spPr>
          <a:xfrm>
            <a:off x="1704380" y="2256532"/>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704380" y="2976612"/>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712492" y="2256532"/>
            <a:ext cx="0" cy="18722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704380" y="3696692"/>
            <a:ext cx="792088"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77900" y="4673600"/>
            <a:ext cx="2425700" cy="477054"/>
          </a:xfrm>
          <a:prstGeom prst="rect">
            <a:avLst/>
          </a:prstGeom>
          <a:noFill/>
        </p:spPr>
        <p:txBody>
          <a:bodyPr wrap="square" rtlCol="0">
            <a:spAutoFit/>
          </a:bodyPr>
          <a:lstStyle/>
          <a:p>
            <a:pPr algn="ctr"/>
            <a:r>
              <a:rPr lang="en-CA" sz="2500" dirty="0" smtClean="0">
                <a:solidFill>
                  <a:srgbClr val="FF0000"/>
                </a:solidFill>
              </a:rPr>
              <a:t>ASAP</a:t>
            </a:r>
            <a:endParaRPr lang="en-CA" sz="2500" dirty="0">
              <a:solidFill>
                <a:srgbClr val="FF0000"/>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Operation Priorities</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a:p>
        </p:txBody>
      </p:sp>
      <p:sp>
        <p:nvSpPr>
          <p:cNvPr id="5" name="Slide Number Placeholder 4"/>
          <p:cNvSpPr>
            <a:spLocks noGrp="1"/>
          </p:cNvSpPr>
          <p:nvPr>
            <p:ph type="sldNum" sz="quarter" idx="12"/>
          </p:nvPr>
        </p:nvSpPr>
        <p:spPr/>
        <p:txBody>
          <a:bodyPr/>
          <a:lstStyle/>
          <a:p>
            <a:fld id="{C06A134B-BA34-49F0-B078-6C1F85E8D3FA}" type="slidenum">
              <a:rPr lang="en-CA" smtClean="0"/>
              <a:pPr/>
              <a:t>33</a:t>
            </a:fld>
            <a:endParaRPr lang="en-CA"/>
          </a:p>
        </p:txBody>
      </p:sp>
      <p:graphicFrame>
        <p:nvGraphicFramePr>
          <p:cNvPr id="7" name="Table 6"/>
          <p:cNvGraphicFramePr>
            <a:graphicFrameLocks noGrp="1"/>
          </p:cNvGraphicFramePr>
          <p:nvPr/>
        </p:nvGraphicFramePr>
        <p:xfrm>
          <a:off x="5292080" y="1460252"/>
          <a:ext cx="2448272" cy="2926080"/>
        </p:xfrm>
        <a:graphic>
          <a:graphicData uri="http://schemas.openxmlformats.org/drawingml/2006/table">
            <a:tbl>
              <a:tblPr firstRow="1" bandRow="1">
                <a:tableStyleId>{5C22544A-7EE6-4342-B048-85BDC9FD1C3A}</a:tableStyleId>
              </a:tblPr>
              <a:tblGrid>
                <a:gridCol w="349753"/>
                <a:gridCol w="990967"/>
                <a:gridCol w="1107552"/>
              </a:tblGrid>
              <a:tr h="360040">
                <a:tc>
                  <a:txBody>
                    <a:bodyPr/>
                    <a:lstStyle/>
                    <a:p>
                      <a:endParaRPr lang="en-CA" dirty="0"/>
                    </a:p>
                  </a:txBody>
                  <a:tcPr/>
                </a:tc>
                <a:tc>
                  <a:txBody>
                    <a:bodyPr/>
                    <a:lstStyle/>
                    <a:p>
                      <a:r>
                        <a:rPr lang="en-CA" dirty="0" smtClean="0"/>
                        <a:t>Add </a:t>
                      </a:r>
                      <a:endParaRPr lang="en-CA" dirty="0"/>
                    </a:p>
                  </a:txBody>
                  <a:tcPr/>
                </a:tc>
                <a:tc>
                  <a:txBody>
                    <a:bodyPr/>
                    <a:lstStyle/>
                    <a:p>
                      <a:r>
                        <a:rPr lang="en-CA" dirty="0" smtClean="0"/>
                        <a:t>Sub</a:t>
                      </a:r>
                      <a:endParaRPr lang="en-CA" dirty="0"/>
                    </a:p>
                  </a:txBody>
                  <a:tcPr/>
                </a:tc>
              </a:tr>
              <a:tr h="360040">
                <a:tc>
                  <a:txBody>
                    <a:bodyPr/>
                    <a:lstStyle/>
                    <a:p>
                      <a:r>
                        <a:rPr lang="en-CA" dirty="0" smtClean="0"/>
                        <a:t>1</a:t>
                      </a:r>
                      <a:endParaRPr lang="en-CA" dirty="0"/>
                    </a:p>
                  </a:txBody>
                  <a:tcPr/>
                </a:tc>
                <a:tc>
                  <a:txBody>
                    <a:bodyPr/>
                    <a:lstStyle/>
                    <a:p>
                      <a:r>
                        <a:rPr lang="en-CA" dirty="0" smtClean="0"/>
                        <a:t>Op1</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i="0" dirty="0" smtClean="0">
                        <a:solidFill>
                          <a:schemeClr val="bg1">
                            <a:lumMod val="50000"/>
                          </a:schemeClr>
                        </a:solidFill>
                      </a:endParaRPr>
                    </a:p>
                  </a:txBody>
                  <a:tcPr/>
                </a:tc>
              </a:tr>
              <a:tr h="360040">
                <a:tc>
                  <a:txBody>
                    <a:bodyPr/>
                    <a:lstStyle/>
                    <a:p>
                      <a:r>
                        <a:rPr lang="en-CA" dirty="0" smtClean="0"/>
                        <a:t>2</a:t>
                      </a:r>
                      <a:endParaRPr lang="en-CA" dirty="0"/>
                    </a:p>
                  </a:txBody>
                  <a:tcPr/>
                </a:tc>
                <a:tc>
                  <a:txBody>
                    <a:bodyPr/>
                    <a:lstStyle/>
                    <a:p>
                      <a:endParaRPr lang="en-CA" dirty="0"/>
                    </a:p>
                  </a:txBody>
                  <a:tcPr/>
                </a:tc>
                <a:tc>
                  <a:txBody>
                    <a:bodyPr/>
                    <a:lstStyle/>
                    <a:p>
                      <a:endParaRPr lang="en-CA" dirty="0"/>
                    </a:p>
                  </a:txBody>
                  <a:tcPr/>
                </a:tc>
              </a:tr>
              <a:tr h="360040">
                <a:tc>
                  <a:txBody>
                    <a:bodyPr/>
                    <a:lstStyle/>
                    <a:p>
                      <a:r>
                        <a:rPr lang="en-CA" dirty="0" smtClean="0"/>
                        <a:t>3</a:t>
                      </a:r>
                      <a:endParaRPr lang="en-CA" dirty="0"/>
                    </a:p>
                  </a:txBody>
                  <a:tcPr/>
                </a:tc>
                <a:tc>
                  <a:txBody>
                    <a:bodyPr/>
                    <a:lstStyle/>
                    <a:p>
                      <a:r>
                        <a:rPr lang="en-CA" dirty="0" smtClean="0"/>
                        <a:t>Op2</a:t>
                      </a:r>
                      <a:endParaRPr lang="en-CA" dirty="0"/>
                    </a:p>
                  </a:txBody>
                  <a:tcPr/>
                </a:tc>
                <a:tc>
                  <a:txBody>
                    <a:bodyPr/>
                    <a:lstStyle/>
                    <a:p>
                      <a:endParaRPr lang="en-CA" dirty="0"/>
                    </a:p>
                  </a:txBody>
                  <a:tcPr/>
                </a:tc>
              </a:tr>
              <a:tr h="360040">
                <a:tc>
                  <a:txBody>
                    <a:bodyPr/>
                    <a:lstStyle/>
                    <a:p>
                      <a:r>
                        <a:rPr lang="en-CA" dirty="0" smtClean="0"/>
                        <a:t>4</a:t>
                      </a:r>
                      <a:endParaRPr lang="en-CA" dirty="0"/>
                    </a:p>
                  </a:txBody>
                  <a:tcPr/>
                </a:tc>
                <a:tc>
                  <a:txBody>
                    <a:bodyPr/>
                    <a:lstStyle/>
                    <a:p>
                      <a:endParaRPr lang="en-CA" dirty="0"/>
                    </a:p>
                  </a:txBody>
                  <a:tcPr/>
                </a:tc>
                <a:tc>
                  <a:txBody>
                    <a:bodyPr/>
                    <a:lstStyle/>
                    <a:p>
                      <a:endParaRPr lang="en-CA" dirty="0"/>
                    </a:p>
                  </a:txBody>
                  <a:tcPr/>
                </a:tc>
              </a:tr>
              <a:tr h="360040">
                <a:tc>
                  <a:txBody>
                    <a:bodyPr/>
                    <a:lstStyle/>
                    <a:p>
                      <a:r>
                        <a:rPr lang="en-CA" dirty="0" smtClean="0"/>
                        <a:t>5</a:t>
                      </a:r>
                      <a:endParaRPr lang="en-CA" dirty="0"/>
                    </a:p>
                  </a:txBody>
                  <a:tcPr/>
                </a:tc>
                <a:tc>
                  <a:txBody>
                    <a:bodyPr/>
                    <a:lstStyle/>
                    <a:p>
                      <a:r>
                        <a:rPr lang="en-CA" dirty="0" smtClean="0"/>
                        <a:t>Op4</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Op3</a:t>
                      </a:r>
                    </a:p>
                  </a:txBody>
                  <a:tcPr/>
                </a:tc>
              </a:tr>
              <a:tr h="360040">
                <a:tc>
                  <a:txBody>
                    <a:bodyPr/>
                    <a:lstStyle/>
                    <a:p>
                      <a:r>
                        <a:rPr lang="en-CA" dirty="0" smtClean="0"/>
                        <a:t>6</a:t>
                      </a:r>
                      <a:endParaRPr lang="en-CA" dirty="0"/>
                    </a:p>
                  </a:txBody>
                  <a:tcPr/>
                </a:tc>
                <a:tc>
                  <a:txBody>
                    <a:bodyPr/>
                    <a:lstStyle/>
                    <a:p>
                      <a:endParaRPr lang="en-CA" dirty="0"/>
                    </a:p>
                  </a:txBody>
                  <a:tcPr/>
                </a:tc>
                <a:tc>
                  <a:txBody>
                    <a:bodyPr/>
                    <a:lstStyle/>
                    <a:p>
                      <a:endParaRPr lang="en-CA" dirty="0"/>
                    </a:p>
                  </a:txBody>
                  <a:tcPr/>
                </a:tc>
              </a:tr>
              <a:tr h="360040">
                <a:tc>
                  <a:txBody>
                    <a:bodyPr/>
                    <a:lstStyle/>
                    <a:p>
                      <a:r>
                        <a:rPr lang="en-CA" dirty="0" smtClean="0"/>
                        <a:t>7</a:t>
                      </a:r>
                      <a:endParaRPr lang="en-CA" dirty="0"/>
                    </a:p>
                  </a:txBody>
                  <a:tcPr/>
                </a:tc>
                <a:tc>
                  <a:txBody>
                    <a:bodyPr/>
                    <a:lstStyle/>
                    <a:p>
                      <a:endParaRPr lang="en-CA"/>
                    </a:p>
                  </a:txBody>
                  <a:tcPr/>
                </a:tc>
                <a:tc>
                  <a:txBody>
                    <a:bodyPr/>
                    <a:lstStyle/>
                    <a:p>
                      <a:r>
                        <a:rPr lang="en-CA" dirty="0" smtClean="0"/>
                        <a:t>Op5</a:t>
                      </a:r>
                      <a:endParaRPr lang="en-CA" dirty="0"/>
                    </a:p>
                  </a:txBody>
                  <a:tcPr/>
                </a:tc>
              </a:tr>
            </a:tbl>
          </a:graphicData>
        </a:graphic>
      </p:graphicFrame>
      <p:cxnSp>
        <p:nvCxnSpPr>
          <p:cNvPr id="16" name="Straight Arrow Connector 15"/>
          <p:cNvCxnSpPr/>
          <p:nvPr/>
        </p:nvCxnSpPr>
        <p:spPr>
          <a:xfrm>
            <a:off x="6012160" y="2231132"/>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12160" y="2951212"/>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48264" y="3671292"/>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996980" y="3658592"/>
            <a:ext cx="792088"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686300"/>
            <a:ext cx="2425700" cy="477054"/>
          </a:xfrm>
          <a:prstGeom prst="rect">
            <a:avLst/>
          </a:prstGeom>
          <a:noFill/>
        </p:spPr>
        <p:txBody>
          <a:bodyPr wrap="square" rtlCol="0">
            <a:spAutoFit/>
          </a:bodyPr>
          <a:lstStyle/>
          <a:p>
            <a:pPr algn="ctr"/>
            <a:r>
              <a:rPr lang="en-CA" sz="2500" dirty="0" smtClean="0">
                <a:solidFill>
                  <a:srgbClr val="FF0000"/>
                </a:solidFill>
              </a:rPr>
              <a:t>ALAP</a:t>
            </a:r>
            <a:endParaRPr lang="en-CA" sz="2500" dirty="0">
              <a:solidFill>
                <a:srgbClr val="FF0000"/>
              </a:solidFill>
            </a:endParaRPr>
          </a:p>
        </p:txBody>
      </p:sp>
      <p:graphicFrame>
        <p:nvGraphicFramePr>
          <p:cNvPr id="11" name="Table 10"/>
          <p:cNvGraphicFramePr>
            <a:graphicFrameLocks noGrp="1"/>
          </p:cNvGraphicFramePr>
          <p:nvPr/>
        </p:nvGraphicFramePr>
        <p:xfrm>
          <a:off x="984300" y="1485652"/>
          <a:ext cx="2448272" cy="2926080"/>
        </p:xfrm>
        <a:graphic>
          <a:graphicData uri="http://schemas.openxmlformats.org/drawingml/2006/table">
            <a:tbl>
              <a:tblPr firstRow="1" bandRow="1">
                <a:tableStyleId>{5C22544A-7EE6-4342-B048-85BDC9FD1C3A}</a:tableStyleId>
              </a:tblPr>
              <a:tblGrid>
                <a:gridCol w="349753"/>
                <a:gridCol w="990967"/>
                <a:gridCol w="1107552"/>
              </a:tblGrid>
              <a:tr h="360040">
                <a:tc>
                  <a:txBody>
                    <a:bodyPr/>
                    <a:lstStyle/>
                    <a:p>
                      <a:endParaRPr lang="en-CA" dirty="0"/>
                    </a:p>
                  </a:txBody>
                  <a:tcPr/>
                </a:tc>
                <a:tc>
                  <a:txBody>
                    <a:bodyPr/>
                    <a:lstStyle/>
                    <a:p>
                      <a:r>
                        <a:rPr lang="en-CA" dirty="0" smtClean="0"/>
                        <a:t>Add </a:t>
                      </a:r>
                      <a:endParaRPr lang="en-CA" dirty="0"/>
                    </a:p>
                  </a:txBody>
                  <a:tcPr/>
                </a:tc>
                <a:tc>
                  <a:txBody>
                    <a:bodyPr/>
                    <a:lstStyle/>
                    <a:p>
                      <a:r>
                        <a:rPr lang="en-CA" dirty="0" smtClean="0"/>
                        <a:t>Sub</a:t>
                      </a:r>
                      <a:endParaRPr lang="en-CA" dirty="0"/>
                    </a:p>
                  </a:txBody>
                  <a:tcPr/>
                </a:tc>
              </a:tr>
              <a:tr h="360040">
                <a:tc>
                  <a:txBody>
                    <a:bodyPr/>
                    <a:lstStyle/>
                    <a:p>
                      <a:r>
                        <a:rPr lang="en-CA" dirty="0" smtClean="0"/>
                        <a:t>1</a:t>
                      </a:r>
                      <a:endParaRPr lang="en-CA" dirty="0"/>
                    </a:p>
                  </a:txBody>
                  <a:tcPr/>
                </a:tc>
                <a:tc>
                  <a:txBody>
                    <a:bodyPr/>
                    <a:lstStyle/>
                    <a:p>
                      <a:r>
                        <a:rPr lang="en-CA" dirty="0" smtClean="0"/>
                        <a:t>Op1</a:t>
                      </a:r>
                      <a:endParaRPr lang="en-CA" dirty="0"/>
                    </a:p>
                  </a:txBody>
                  <a:tcPr/>
                </a:tc>
                <a:tc>
                  <a:txBody>
                    <a:bodyPr/>
                    <a:lstStyle/>
                    <a:p>
                      <a:r>
                        <a:rPr lang="en-CA" dirty="0" smtClean="0"/>
                        <a:t>Op3</a:t>
                      </a:r>
                      <a:endParaRPr lang="en-CA" dirty="0"/>
                    </a:p>
                  </a:txBody>
                  <a:tcPr/>
                </a:tc>
              </a:tr>
              <a:tr h="360040">
                <a:tc>
                  <a:txBody>
                    <a:bodyPr/>
                    <a:lstStyle/>
                    <a:p>
                      <a:r>
                        <a:rPr lang="en-CA" dirty="0" smtClean="0"/>
                        <a:t>2</a:t>
                      </a:r>
                      <a:endParaRPr lang="en-CA" dirty="0"/>
                    </a:p>
                  </a:txBody>
                  <a:tcPr/>
                </a:tc>
                <a:tc>
                  <a:txBody>
                    <a:bodyPr/>
                    <a:lstStyle/>
                    <a:p>
                      <a:endParaRPr lang="en-CA" dirty="0"/>
                    </a:p>
                  </a:txBody>
                  <a:tcPr/>
                </a:tc>
                <a:tc>
                  <a:txBody>
                    <a:bodyPr/>
                    <a:lstStyle/>
                    <a:p>
                      <a:endParaRPr lang="en-CA" dirty="0"/>
                    </a:p>
                  </a:txBody>
                  <a:tcPr/>
                </a:tc>
              </a:tr>
              <a:tr h="360040">
                <a:tc>
                  <a:txBody>
                    <a:bodyPr/>
                    <a:lstStyle/>
                    <a:p>
                      <a:r>
                        <a:rPr lang="en-CA" dirty="0" smtClean="0"/>
                        <a:t>3</a:t>
                      </a:r>
                      <a:endParaRPr lang="en-CA" dirty="0"/>
                    </a:p>
                  </a:txBody>
                  <a:tcPr/>
                </a:tc>
                <a:tc>
                  <a:txBody>
                    <a:bodyPr/>
                    <a:lstStyle/>
                    <a:p>
                      <a:r>
                        <a:rPr lang="en-CA" dirty="0" smtClean="0"/>
                        <a:t>Op2</a:t>
                      </a:r>
                      <a:endParaRPr lang="en-CA" dirty="0"/>
                    </a:p>
                  </a:txBody>
                  <a:tcPr/>
                </a:tc>
                <a:tc>
                  <a:txBody>
                    <a:bodyPr/>
                    <a:lstStyle/>
                    <a:p>
                      <a:endParaRPr lang="en-CA" dirty="0"/>
                    </a:p>
                  </a:txBody>
                  <a:tcPr/>
                </a:tc>
              </a:tr>
              <a:tr h="360040">
                <a:tc>
                  <a:txBody>
                    <a:bodyPr/>
                    <a:lstStyle/>
                    <a:p>
                      <a:r>
                        <a:rPr lang="en-CA" dirty="0" smtClean="0"/>
                        <a:t>4</a:t>
                      </a:r>
                      <a:endParaRPr lang="en-CA" dirty="0"/>
                    </a:p>
                  </a:txBody>
                  <a:tcPr/>
                </a:tc>
                <a:tc>
                  <a:txBody>
                    <a:bodyPr/>
                    <a:lstStyle/>
                    <a:p>
                      <a:endParaRPr lang="en-CA" dirty="0"/>
                    </a:p>
                  </a:txBody>
                  <a:tcPr/>
                </a:tc>
                <a:tc>
                  <a:txBody>
                    <a:bodyPr/>
                    <a:lstStyle/>
                    <a:p>
                      <a:endParaRPr lang="en-CA" dirty="0"/>
                    </a:p>
                  </a:txBody>
                  <a:tcPr/>
                </a:tc>
              </a:tr>
              <a:tr h="360040">
                <a:tc>
                  <a:txBody>
                    <a:bodyPr/>
                    <a:lstStyle/>
                    <a:p>
                      <a:r>
                        <a:rPr lang="en-CA" dirty="0" smtClean="0"/>
                        <a:t>5</a:t>
                      </a:r>
                      <a:endParaRPr lang="en-CA" dirty="0"/>
                    </a:p>
                  </a:txBody>
                  <a:tcPr/>
                </a:tc>
                <a:tc>
                  <a:txBody>
                    <a:bodyPr/>
                    <a:lstStyle/>
                    <a:p>
                      <a:r>
                        <a:rPr lang="en-CA" dirty="0" smtClean="0"/>
                        <a:t>Op4</a:t>
                      </a:r>
                      <a:endParaRPr lang="en-CA" dirty="0"/>
                    </a:p>
                  </a:txBody>
                  <a:tcPr/>
                </a:tc>
                <a:tc>
                  <a:txBody>
                    <a:bodyPr/>
                    <a:lstStyle/>
                    <a:p>
                      <a:endParaRPr lang="en-CA" dirty="0"/>
                    </a:p>
                  </a:txBody>
                  <a:tcPr/>
                </a:tc>
              </a:tr>
              <a:tr h="360040">
                <a:tc>
                  <a:txBody>
                    <a:bodyPr/>
                    <a:lstStyle/>
                    <a:p>
                      <a:r>
                        <a:rPr lang="en-CA" dirty="0" smtClean="0"/>
                        <a:t>6</a:t>
                      </a:r>
                      <a:endParaRPr lang="en-CA" dirty="0"/>
                    </a:p>
                  </a:txBody>
                  <a:tcPr/>
                </a:tc>
                <a:tc>
                  <a:txBody>
                    <a:bodyPr/>
                    <a:lstStyle/>
                    <a:p>
                      <a:endParaRPr lang="en-CA" dirty="0"/>
                    </a:p>
                  </a:txBody>
                  <a:tcPr/>
                </a:tc>
                <a:tc>
                  <a:txBody>
                    <a:bodyPr/>
                    <a:lstStyle/>
                    <a:p>
                      <a:endParaRPr lang="en-CA" dirty="0"/>
                    </a:p>
                  </a:txBody>
                  <a:tcPr/>
                </a:tc>
              </a:tr>
              <a:tr h="360040">
                <a:tc>
                  <a:txBody>
                    <a:bodyPr/>
                    <a:lstStyle/>
                    <a:p>
                      <a:r>
                        <a:rPr lang="en-CA" dirty="0" smtClean="0"/>
                        <a:t>7</a:t>
                      </a:r>
                      <a:endParaRPr lang="en-CA" dirty="0"/>
                    </a:p>
                  </a:txBody>
                  <a:tcPr/>
                </a:tc>
                <a:tc>
                  <a:txBody>
                    <a:bodyPr/>
                    <a:lstStyle/>
                    <a:p>
                      <a:endParaRPr lang="en-CA"/>
                    </a:p>
                  </a:txBody>
                  <a:tcPr/>
                </a:tc>
                <a:tc>
                  <a:txBody>
                    <a:bodyPr/>
                    <a:lstStyle/>
                    <a:p>
                      <a:r>
                        <a:rPr lang="en-CA" dirty="0" smtClean="0"/>
                        <a:t>Op5</a:t>
                      </a:r>
                      <a:endParaRPr lang="en-CA" dirty="0"/>
                    </a:p>
                  </a:txBody>
                  <a:tcPr/>
                </a:tc>
              </a:tr>
            </a:tbl>
          </a:graphicData>
        </a:graphic>
      </p:graphicFrame>
      <p:cxnSp>
        <p:nvCxnSpPr>
          <p:cNvPr id="12" name="Straight Arrow Connector 11"/>
          <p:cNvCxnSpPr/>
          <p:nvPr/>
        </p:nvCxnSpPr>
        <p:spPr>
          <a:xfrm>
            <a:off x="1704380" y="2256532"/>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04380" y="2976612"/>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712492" y="2256532"/>
            <a:ext cx="0" cy="18722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704380" y="3696692"/>
            <a:ext cx="792088"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77900" y="4673600"/>
            <a:ext cx="2425700" cy="477054"/>
          </a:xfrm>
          <a:prstGeom prst="rect">
            <a:avLst/>
          </a:prstGeom>
          <a:noFill/>
        </p:spPr>
        <p:txBody>
          <a:bodyPr wrap="square" rtlCol="0">
            <a:spAutoFit/>
          </a:bodyPr>
          <a:lstStyle/>
          <a:p>
            <a:pPr algn="ctr"/>
            <a:r>
              <a:rPr lang="en-CA" sz="2500" dirty="0" smtClean="0"/>
              <a:t>ASAP</a:t>
            </a:r>
            <a:endParaRPr lang="en-CA" sz="25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Operation Priorities</a:t>
            </a:r>
            <a:endParaRPr lang="en-CA" dirty="0"/>
          </a:p>
        </p:txBody>
      </p:sp>
      <p:sp>
        <p:nvSpPr>
          <p:cNvPr id="3" name="Content Placeholder 2"/>
          <p:cNvSpPr>
            <a:spLocks noGrp="1"/>
          </p:cNvSpPr>
          <p:nvPr>
            <p:ph idx="1"/>
          </p:nvPr>
        </p:nvSpPr>
        <p:spPr>
          <a:xfrm>
            <a:off x="457200" y="5105400"/>
            <a:ext cx="8229600" cy="1020763"/>
          </a:xfrm>
        </p:spPr>
        <p:txBody>
          <a:bodyPr>
            <a:normAutofit fontScale="92500" lnSpcReduction="10000"/>
          </a:bodyPr>
          <a:lstStyle/>
          <a:p>
            <a:r>
              <a:rPr lang="en-CA" dirty="0" smtClean="0"/>
              <a:t>Mobility = ALAP(op) – ASAP(op)</a:t>
            </a:r>
          </a:p>
          <a:p>
            <a:r>
              <a:rPr lang="en-CA" dirty="0" smtClean="0"/>
              <a:t>Lower mobility indicates higher priority</a:t>
            </a:r>
          </a:p>
          <a:p>
            <a:endParaRPr lang="en-CA" dirty="0" smtClean="0"/>
          </a:p>
          <a:p>
            <a:endParaRPr lang="en-CA" dirty="0" smtClean="0"/>
          </a:p>
          <a:p>
            <a:endParaRPr lang="en-CA" dirty="0" smtClean="0"/>
          </a:p>
          <a:p>
            <a:pPr lvl="1"/>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a:p>
        </p:txBody>
      </p:sp>
      <p:sp>
        <p:nvSpPr>
          <p:cNvPr id="5" name="Slide Number Placeholder 4"/>
          <p:cNvSpPr>
            <a:spLocks noGrp="1"/>
          </p:cNvSpPr>
          <p:nvPr>
            <p:ph type="sldNum" sz="quarter" idx="12"/>
          </p:nvPr>
        </p:nvSpPr>
        <p:spPr/>
        <p:txBody>
          <a:bodyPr/>
          <a:lstStyle/>
          <a:p>
            <a:fld id="{C06A134B-BA34-49F0-B078-6C1F85E8D3FA}" type="slidenum">
              <a:rPr lang="en-CA" smtClean="0"/>
              <a:pPr/>
              <a:t>34</a:t>
            </a:fld>
            <a:endParaRPr lang="en-CA"/>
          </a:p>
        </p:txBody>
      </p:sp>
      <p:graphicFrame>
        <p:nvGraphicFramePr>
          <p:cNvPr id="6" name="Table 5"/>
          <p:cNvGraphicFramePr>
            <a:graphicFrameLocks noGrp="1"/>
          </p:cNvGraphicFramePr>
          <p:nvPr/>
        </p:nvGraphicFramePr>
        <p:xfrm>
          <a:off x="984300" y="1485652"/>
          <a:ext cx="2448272" cy="2926080"/>
        </p:xfrm>
        <a:graphic>
          <a:graphicData uri="http://schemas.openxmlformats.org/drawingml/2006/table">
            <a:tbl>
              <a:tblPr firstRow="1" bandRow="1">
                <a:tableStyleId>{5C22544A-7EE6-4342-B048-85BDC9FD1C3A}</a:tableStyleId>
              </a:tblPr>
              <a:tblGrid>
                <a:gridCol w="349753"/>
                <a:gridCol w="990967"/>
                <a:gridCol w="1107552"/>
              </a:tblGrid>
              <a:tr h="360040">
                <a:tc>
                  <a:txBody>
                    <a:bodyPr/>
                    <a:lstStyle/>
                    <a:p>
                      <a:endParaRPr lang="en-CA" dirty="0"/>
                    </a:p>
                  </a:txBody>
                  <a:tcPr/>
                </a:tc>
                <a:tc>
                  <a:txBody>
                    <a:bodyPr/>
                    <a:lstStyle/>
                    <a:p>
                      <a:r>
                        <a:rPr lang="en-CA" dirty="0" smtClean="0"/>
                        <a:t>Add </a:t>
                      </a:r>
                      <a:endParaRPr lang="en-CA" dirty="0"/>
                    </a:p>
                  </a:txBody>
                  <a:tcPr/>
                </a:tc>
                <a:tc>
                  <a:txBody>
                    <a:bodyPr/>
                    <a:lstStyle/>
                    <a:p>
                      <a:r>
                        <a:rPr lang="en-CA" dirty="0" smtClean="0"/>
                        <a:t>Sub</a:t>
                      </a:r>
                      <a:endParaRPr lang="en-CA" dirty="0"/>
                    </a:p>
                  </a:txBody>
                  <a:tcPr/>
                </a:tc>
              </a:tr>
              <a:tr h="360040">
                <a:tc>
                  <a:txBody>
                    <a:bodyPr/>
                    <a:lstStyle/>
                    <a:p>
                      <a:r>
                        <a:rPr lang="en-CA" dirty="0" smtClean="0"/>
                        <a:t>1</a:t>
                      </a:r>
                      <a:endParaRPr lang="en-CA" dirty="0"/>
                    </a:p>
                  </a:txBody>
                  <a:tcPr/>
                </a:tc>
                <a:tc>
                  <a:txBody>
                    <a:bodyPr/>
                    <a:lstStyle/>
                    <a:p>
                      <a:r>
                        <a:rPr lang="en-CA" dirty="0" smtClean="0"/>
                        <a:t>Op1</a:t>
                      </a:r>
                      <a:endParaRPr lang="en-CA" dirty="0"/>
                    </a:p>
                  </a:txBody>
                  <a:tcPr/>
                </a:tc>
                <a:tc>
                  <a:txBody>
                    <a:bodyPr/>
                    <a:lstStyle/>
                    <a:p>
                      <a:r>
                        <a:rPr lang="en-CA" dirty="0" smtClean="0"/>
                        <a:t>Op3</a:t>
                      </a:r>
                      <a:endParaRPr lang="en-CA" dirty="0"/>
                    </a:p>
                  </a:txBody>
                  <a:tcPr>
                    <a:solidFill>
                      <a:srgbClr val="FFFF00"/>
                    </a:solidFill>
                  </a:tcPr>
                </a:tc>
              </a:tr>
              <a:tr h="360040">
                <a:tc>
                  <a:txBody>
                    <a:bodyPr/>
                    <a:lstStyle/>
                    <a:p>
                      <a:r>
                        <a:rPr lang="en-CA" dirty="0" smtClean="0"/>
                        <a:t>2</a:t>
                      </a:r>
                      <a:endParaRPr lang="en-CA" dirty="0"/>
                    </a:p>
                  </a:txBody>
                  <a:tcPr/>
                </a:tc>
                <a:tc>
                  <a:txBody>
                    <a:bodyPr/>
                    <a:lstStyle/>
                    <a:p>
                      <a:endParaRPr lang="en-CA" dirty="0"/>
                    </a:p>
                  </a:txBody>
                  <a:tcPr/>
                </a:tc>
                <a:tc>
                  <a:txBody>
                    <a:bodyPr/>
                    <a:lstStyle/>
                    <a:p>
                      <a:endParaRPr lang="en-CA" dirty="0"/>
                    </a:p>
                  </a:txBody>
                  <a:tcPr/>
                </a:tc>
              </a:tr>
              <a:tr h="360040">
                <a:tc>
                  <a:txBody>
                    <a:bodyPr/>
                    <a:lstStyle/>
                    <a:p>
                      <a:r>
                        <a:rPr lang="en-CA" dirty="0" smtClean="0"/>
                        <a:t>3</a:t>
                      </a:r>
                      <a:endParaRPr lang="en-CA" dirty="0"/>
                    </a:p>
                  </a:txBody>
                  <a:tcPr/>
                </a:tc>
                <a:tc>
                  <a:txBody>
                    <a:bodyPr/>
                    <a:lstStyle/>
                    <a:p>
                      <a:r>
                        <a:rPr lang="en-CA" dirty="0" smtClean="0"/>
                        <a:t>Op2</a:t>
                      </a:r>
                      <a:endParaRPr lang="en-CA" dirty="0"/>
                    </a:p>
                  </a:txBody>
                  <a:tcPr/>
                </a:tc>
                <a:tc>
                  <a:txBody>
                    <a:bodyPr/>
                    <a:lstStyle/>
                    <a:p>
                      <a:endParaRPr lang="en-CA" dirty="0"/>
                    </a:p>
                  </a:txBody>
                  <a:tcPr/>
                </a:tc>
              </a:tr>
              <a:tr h="360040">
                <a:tc>
                  <a:txBody>
                    <a:bodyPr/>
                    <a:lstStyle/>
                    <a:p>
                      <a:r>
                        <a:rPr lang="en-CA" dirty="0" smtClean="0"/>
                        <a:t>4</a:t>
                      </a:r>
                      <a:endParaRPr lang="en-CA" dirty="0"/>
                    </a:p>
                  </a:txBody>
                  <a:tcPr/>
                </a:tc>
                <a:tc>
                  <a:txBody>
                    <a:bodyPr/>
                    <a:lstStyle/>
                    <a:p>
                      <a:endParaRPr lang="en-CA" dirty="0"/>
                    </a:p>
                  </a:txBody>
                  <a:tcPr/>
                </a:tc>
                <a:tc>
                  <a:txBody>
                    <a:bodyPr/>
                    <a:lstStyle/>
                    <a:p>
                      <a:endParaRPr lang="en-CA" dirty="0"/>
                    </a:p>
                  </a:txBody>
                  <a:tcPr/>
                </a:tc>
              </a:tr>
              <a:tr h="360040">
                <a:tc>
                  <a:txBody>
                    <a:bodyPr/>
                    <a:lstStyle/>
                    <a:p>
                      <a:r>
                        <a:rPr lang="en-CA" dirty="0" smtClean="0"/>
                        <a:t>5</a:t>
                      </a:r>
                      <a:endParaRPr lang="en-CA" dirty="0"/>
                    </a:p>
                  </a:txBody>
                  <a:tcPr/>
                </a:tc>
                <a:tc>
                  <a:txBody>
                    <a:bodyPr/>
                    <a:lstStyle/>
                    <a:p>
                      <a:r>
                        <a:rPr lang="en-CA" dirty="0" smtClean="0"/>
                        <a:t>Op4</a:t>
                      </a:r>
                      <a:endParaRPr lang="en-CA" dirty="0"/>
                    </a:p>
                  </a:txBody>
                  <a:tcPr/>
                </a:tc>
                <a:tc>
                  <a:txBody>
                    <a:bodyPr/>
                    <a:lstStyle/>
                    <a:p>
                      <a:endParaRPr lang="en-CA" dirty="0"/>
                    </a:p>
                  </a:txBody>
                  <a:tcPr/>
                </a:tc>
              </a:tr>
              <a:tr h="360040">
                <a:tc>
                  <a:txBody>
                    <a:bodyPr/>
                    <a:lstStyle/>
                    <a:p>
                      <a:r>
                        <a:rPr lang="en-CA" dirty="0" smtClean="0"/>
                        <a:t>6</a:t>
                      </a:r>
                      <a:endParaRPr lang="en-CA" dirty="0"/>
                    </a:p>
                  </a:txBody>
                  <a:tcPr/>
                </a:tc>
                <a:tc>
                  <a:txBody>
                    <a:bodyPr/>
                    <a:lstStyle/>
                    <a:p>
                      <a:endParaRPr lang="en-CA" dirty="0"/>
                    </a:p>
                  </a:txBody>
                  <a:tcPr/>
                </a:tc>
                <a:tc>
                  <a:txBody>
                    <a:bodyPr/>
                    <a:lstStyle/>
                    <a:p>
                      <a:endParaRPr lang="en-CA" dirty="0"/>
                    </a:p>
                  </a:txBody>
                  <a:tcPr/>
                </a:tc>
              </a:tr>
              <a:tr h="360040">
                <a:tc>
                  <a:txBody>
                    <a:bodyPr/>
                    <a:lstStyle/>
                    <a:p>
                      <a:r>
                        <a:rPr lang="en-CA" dirty="0" smtClean="0"/>
                        <a:t>7</a:t>
                      </a:r>
                      <a:endParaRPr lang="en-CA" dirty="0"/>
                    </a:p>
                  </a:txBody>
                  <a:tcPr/>
                </a:tc>
                <a:tc>
                  <a:txBody>
                    <a:bodyPr/>
                    <a:lstStyle/>
                    <a:p>
                      <a:endParaRPr lang="en-CA"/>
                    </a:p>
                  </a:txBody>
                  <a:tcPr/>
                </a:tc>
                <a:tc>
                  <a:txBody>
                    <a:bodyPr/>
                    <a:lstStyle/>
                    <a:p>
                      <a:r>
                        <a:rPr lang="en-CA" dirty="0" smtClean="0"/>
                        <a:t>Op5</a:t>
                      </a:r>
                      <a:endParaRPr lang="en-CA" dirty="0"/>
                    </a:p>
                  </a:txBody>
                  <a:tcPr/>
                </a:tc>
              </a:tr>
            </a:tbl>
          </a:graphicData>
        </a:graphic>
      </p:graphicFrame>
      <p:graphicFrame>
        <p:nvGraphicFramePr>
          <p:cNvPr id="7" name="Table 6"/>
          <p:cNvGraphicFramePr>
            <a:graphicFrameLocks noGrp="1"/>
          </p:cNvGraphicFramePr>
          <p:nvPr/>
        </p:nvGraphicFramePr>
        <p:xfrm>
          <a:off x="5292080" y="1460252"/>
          <a:ext cx="2448272" cy="2926080"/>
        </p:xfrm>
        <a:graphic>
          <a:graphicData uri="http://schemas.openxmlformats.org/drawingml/2006/table">
            <a:tbl>
              <a:tblPr firstRow="1" bandRow="1">
                <a:tableStyleId>{5C22544A-7EE6-4342-B048-85BDC9FD1C3A}</a:tableStyleId>
              </a:tblPr>
              <a:tblGrid>
                <a:gridCol w="349753"/>
                <a:gridCol w="990967"/>
                <a:gridCol w="1107552"/>
              </a:tblGrid>
              <a:tr h="360040">
                <a:tc>
                  <a:txBody>
                    <a:bodyPr/>
                    <a:lstStyle/>
                    <a:p>
                      <a:endParaRPr lang="en-CA" dirty="0"/>
                    </a:p>
                  </a:txBody>
                  <a:tcPr/>
                </a:tc>
                <a:tc>
                  <a:txBody>
                    <a:bodyPr/>
                    <a:lstStyle/>
                    <a:p>
                      <a:r>
                        <a:rPr lang="en-CA" dirty="0" smtClean="0"/>
                        <a:t>Add </a:t>
                      </a:r>
                      <a:endParaRPr lang="en-CA" dirty="0"/>
                    </a:p>
                  </a:txBody>
                  <a:tcPr/>
                </a:tc>
                <a:tc>
                  <a:txBody>
                    <a:bodyPr/>
                    <a:lstStyle/>
                    <a:p>
                      <a:r>
                        <a:rPr lang="en-CA" dirty="0" smtClean="0"/>
                        <a:t>Sub</a:t>
                      </a:r>
                      <a:endParaRPr lang="en-CA" dirty="0"/>
                    </a:p>
                  </a:txBody>
                  <a:tcPr/>
                </a:tc>
              </a:tr>
              <a:tr h="360040">
                <a:tc>
                  <a:txBody>
                    <a:bodyPr/>
                    <a:lstStyle/>
                    <a:p>
                      <a:r>
                        <a:rPr lang="en-CA" dirty="0" smtClean="0"/>
                        <a:t>1</a:t>
                      </a:r>
                      <a:endParaRPr lang="en-CA" dirty="0"/>
                    </a:p>
                  </a:txBody>
                  <a:tcPr/>
                </a:tc>
                <a:tc>
                  <a:txBody>
                    <a:bodyPr/>
                    <a:lstStyle/>
                    <a:p>
                      <a:r>
                        <a:rPr lang="en-CA" dirty="0" smtClean="0"/>
                        <a:t>Op1</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smtClean="0">
                          <a:solidFill>
                            <a:schemeClr val="bg1">
                              <a:lumMod val="50000"/>
                            </a:schemeClr>
                          </a:solidFill>
                        </a:rPr>
                        <a:t>Op3</a:t>
                      </a:r>
                    </a:p>
                  </a:txBody>
                  <a:tcPr>
                    <a:solidFill>
                      <a:srgbClr val="FFFF00"/>
                    </a:solidFill>
                  </a:tcPr>
                </a:tc>
              </a:tr>
              <a:tr h="360040">
                <a:tc>
                  <a:txBody>
                    <a:bodyPr/>
                    <a:lstStyle/>
                    <a:p>
                      <a:r>
                        <a:rPr lang="en-CA" dirty="0" smtClean="0"/>
                        <a:t>2</a:t>
                      </a:r>
                      <a:endParaRPr lang="en-CA" dirty="0"/>
                    </a:p>
                  </a:txBody>
                  <a:tcPr/>
                </a:tc>
                <a:tc>
                  <a:txBody>
                    <a:bodyPr/>
                    <a:lstStyle/>
                    <a:p>
                      <a:endParaRPr lang="en-CA" dirty="0"/>
                    </a:p>
                  </a:txBody>
                  <a:tcPr/>
                </a:tc>
                <a:tc>
                  <a:txBody>
                    <a:bodyPr/>
                    <a:lstStyle/>
                    <a:p>
                      <a:endParaRPr lang="en-CA" dirty="0"/>
                    </a:p>
                  </a:txBody>
                  <a:tcPr/>
                </a:tc>
              </a:tr>
              <a:tr h="360040">
                <a:tc>
                  <a:txBody>
                    <a:bodyPr/>
                    <a:lstStyle/>
                    <a:p>
                      <a:r>
                        <a:rPr lang="en-CA" dirty="0" smtClean="0"/>
                        <a:t>3</a:t>
                      </a:r>
                      <a:endParaRPr lang="en-CA" dirty="0"/>
                    </a:p>
                  </a:txBody>
                  <a:tcPr/>
                </a:tc>
                <a:tc>
                  <a:txBody>
                    <a:bodyPr/>
                    <a:lstStyle/>
                    <a:p>
                      <a:r>
                        <a:rPr lang="en-CA" dirty="0" smtClean="0"/>
                        <a:t>Op2</a:t>
                      </a:r>
                      <a:endParaRPr lang="en-CA" dirty="0"/>
                    </a:p>
                  </a:txBody>
                  <a:tcPr/>
                </a:tc>
                <a:tc>
                  <a:txBody>
                    <a:bodyPr/>
                    <a:lstStyle/>
                    <a:p>
                      <a:endParaRPr lang="en-CA" dirty="0"/>
                    </a:p>
                  </a:txBody>
                  <a:tcPr/>
                </a:tc>
              </a:tr>
              <a:tr h="360040">
                <a:tc>
                  <a:txBody>
                    <a:bodyPr/>
                    <a:lstStyle/>
                    <a:p>
                      <a:r>
                        <a:rPr lang="en-CA" dirty="0" smtClean="0"/>
                        <a:t>4</a:t>
                      </a:r>
                      <a:endParaRPr lang="en-CA" dirty="0"/>
                    </a:p>
                  </a:txBody>
                  <a:tcPr/>
                </a:tc>
                <a:tc>
                  <a:txBody>
                    <a:bodyPr/>
                    <a:lstStyle/>
                    <a:p>
                      <a:endParaRPr lang="en-CA" dirty="0"/>
                    </a:p>
                  </a:txBody>
                  <a:tcPr/>
                </a:tc>
                <a:tc>
                  <a:txBody>
                    <a:bodyPr/>
                    <a:lstStyle/>
                    <a:p>
                      <a:endParaRPr lang="en-CA" dirty="0"/>
                    </a:p>
                  </a:txBody>
                  <a:tcPr/>
                </a:tc>
              </a:tr>
              <a:tr h="360040">
                <a:tc>
                  <a:txBody>
                    <a:bodyPr/>
                    <a:lstStyle/>
                    <a:p>
                      <a:r>
                        <a:rPr lang="en-CA" dirty="0" smtClean="0"/>
                        <a:t>5</a:t>
                      </a:r>
                      <a:endParaRPr lang="en-CA" dirty="0"/>
                    </a:p>
                  </a:txBody>
                  <a:tcPr/>
                </a:tc>
                <a:tc>
                  <a:txBody>
                    <a:bodyPr/>
                    <a:lstStyle/>
                    <a:p>
                      <a:r>
                        <a:rPr lang="en-CA" dirty="0" smtClean="0"/>
                        <a:t>Op4</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Op3</a:t>
                      </a:r>
                    </a:p>
                  </a:txBody>
                  <a:tcPr>
                    <a:solidFill>
                      <a:srgbClr val="FFFF00"/>
                    </a:solidFill>
                  </a:tcPr>
                </a:tc>
              </a:tr>
              <a:tr h="360040">
                <a:tc>
                  <a:txBody>
                    <a:bodyPr/>
                    <a:lstStyle/>
                    <a:p>
                      <a:r>
                        <a:rPr lang="en-CA" dirty="0" smtClean="0"/>
                        <a:t>6</a:t>
                      </a:r>
                      <a:endParaRPr lang="en-CA" dirty="0"/>
                    </a:p>
                  </a:txBody>
                  <a:tcPr/>
                </a:tc>
                <a:tc>
                  <a:txBody>
                    <a:bodyPr/>
                    <a:lstStyle/>
                    <a:p>
                      <a:endParaRPr lang="en-CA" dirty="0"/>
                    </a:p>
                  </a:txBody>
                  <a:tcPr/>
                </a:tc>
                <a:tc>
                  <a:txBody>
                    <a:bodyPr/>
                    <a:lstStyle/>
                    <a:p>
                      <a:endParaRPr lang="en-CA" dirty="0"/>
                    </a:p>
                  </a:txBody>
                  <a:tcPr/>
                </a:tc>
              </a:tr>
              <a:tr h="360040">
                <a:tc>
                  <a:txBody>
                    <a:bodyPr/>
                    <a:lstStyle/>
                    <a:p>
                      <a:r>
                        <a:rPr lang="en-CA" dirty="0" smtClean="0"/>
                        <a:t>7</a:t>
                      </a:r>
                      <a:endParaRPr lang="en-CA" dirty="0"/>
                    </a:p>
                  </a:txBody>
                  <a:tcPr/>
                </a:tc>
                <a:tc>
                  <a:txBody>
                    <a:bodyPr/>
                    <a:lstStyle/>
                    <a:p>
                      <a:endParaRPr lang="en-CA"/>
                    </a:p>
                  </a:txBody>
                  <a:tcPr/>
                </a:tc>
                <a:tc>
                  <a:txBody>
                    <a:bodyPr/>
                    <a:lstStyle/>
                    <a:p>
                      <a:r>
                        <a:rPr lang="en-CA" dirty="0" smtClean="0"/>
                        <a:t>Op5</a:t>
                      </a:r>
                      <a:endParaRPr lang="en-CA" dirty="0"/>
                    </a:p>
                  </a:txBody>
                  <a:tcPr/>
                </a:tc>
              </a:tr>
            </a:tbl>
          </a:graphicData>
        </a:graphic>
      </p:graphicFrame>
      <p:cxnSp>
        <p:nvCxnSpPr>
          <p:cNvPr id="11" name="Straight Arrow Connector 10"/>
          <p:cNvCxnSpPr/>
          <p:nvPr/>
        </p:nvCxnSpPr>
        <p:spPr>
          <a:xfrm>
            <a:off x="1704380" y="2256532"/>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704380" y="2976612"/>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712492" y="2256532"/>
            <a:ext cx="0" cy="18722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012160" y="2231132"/>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12160" y="2951212"/>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48264" y="3671292"/>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948264" y="2231132"/>
            <a:ext cx="0" cy="1152128"/>
          </a:xfrm>
          <a:prstGeom prst="straightConnector1">
            <a:avLst/>
          </a:prstGeom>
          <a:ln w="25400">
            <a:solidFill>
              <a:schemeClr val="tx1">
                <a:lumMod val="95000"/>
                <a:lumOff val="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704380" y="3696692"/>
            <a:ext cx="792088"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996980" y="3658592"/>
            <a:ext cx="792088"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391400" y="2628900"/>
            <a:ext cx="965200" cy="369332"/>
          </a:xfrm>
          <a:prstGeom prst="rect">
            <a:avLst/>
          </a:prstGeom>
          <a:noFill/>
        </p:spPr>
        <p:txBody>
          <a:bodyPr wrap="square" rtlCol="0">
            <a:spAutoFit/>
          </a:bodyPr>
          <a:lstStyle/>
          <a:p>
            <a:r>
              <a:rPr lang="en-CA" i="1" dirty="0" smtClean="0"/>
              <a:t>Mobility</a:t>
            </a:r>
            <a:endParaRPr lang="en-CA" i="1" dirty="0"/>
          </a:p>
        </p:txBody>
      </p:sp>
      <p:sp>
        <p:nvSpPr>
          <p:cNvPr id="23" name="Right Brace 22"/>
          <p:cNvSpPr/>
          <p:nvPr/>
        </p:nvSpPr>
        <p:spPr>
          <a:xfrm>
            <a:off x="7099300" y="2260600"/>
            <a:ext cx="279400" cy="1066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4" name="TextBox 23"/>
          <p:cNvSpPr txBox="1"/>
          <p:nvPr/>
        </p:nvSpPr>
        <p:spPr>
          <a:xfrm>
            <a:off x="977900" y="4673600"/>
            <a:ext cx="2425700" cy="477054"/>
          </a:xfrm>
          <a:prstGeom prst="rect">
            <a:avLst/>
          </a:prstGeom>
          <a:noFill/>
        </p:spPr>
        <p:txBody>
          <a:bodyPr wrap="square" rtlCol="0">
            <a:spAutoFit/>
          </a:bodyPr>
          <a:lstStyle/>
          <a:p>
            <a:pPr algn="ctr"/>
            <a:r>
              <a:rPr lang="en-CA" sz="2500" dirty="0" smtClean="0"/>
              <a:t>ASAP</a:t>
            </a:r>
            <a:endParaRPr lang="en-CA" sz="2500" dirty="0"/>
          </a:p>
        </p:txBody>
      </p:sp>
      <p:sp>
        <p:nvSpPr>
          <p:cNvPr id="25" name="TextBox 24"/>
          <p:cNvSpPr txBox="1"/>
          <p:nvPr/>
        </p:nvSpPr>
        <p:spPr>
          <a:xfrm>
            <a:off x="5257800" y="4686300"/>
            <a:ext cx="2425700" cy="477054"/>
          </a:xfrm>
          <a:prstGeom prst="rect">
            <a:avLst/>
          </a:prstGeom>
          <a:noFill/>
        </p:spPr>
        <p:txBody>
          <a:bodyPr wrap="square" rtlCol="0">
            <a:spAutoFit/>
          </a:bodyPr>
          <a:lstStyle/>
          <a:p>
            <a:pPr algn="ctr"/>
            <a:r>
              <a:rPr lang="en-CA" sz="2500" dirty="0" smtClean="0"/>
              <a:t>ALAP</a:t>
            </a:r>
            <a:endParaRPr lang="en-CA" sz="2500" dirty="0"/>
          </a:p>
        </p:txBody>
      </p:sp>
      <p:sp>
        <p:nvSpPr>
          <p:cNvPr id="26" name="Rectangle 25"/>
          <p:cNvSpPr/>
          <p:nvPr/>
        </p:nvSpPr>
        <p:spPr>
          <a:xfrm>
            <a:off x="3927227" y="6305034"/>
            <a:ext cx="4250010" cy="369332"/>
          </a:xfrm>
          <a:prstGeom prst="rect">
            <a:avLst/>
          </a:prstGeom>
        </p:spPr>
        <p:txBody>
          <a:bodyPr wrap="none">
            <a:spAutoFit/>
          </a:bodyPr>
          <a:lstStyle/>
          <a:p>
            <a:r>
              <a:rPr lang="fr-FR" dirty="0" smtClean="0"/>
              <a:t>[C.-T. </a:t>
            </a:r>
            <a:r>
              <a:rPr lang="fr-FR" dirty="0" err="1" smtClean="0"/>
              <a:t>Hwang</a:t>
            </a:r>
            <a:r>
              <a:rPr lang="fr-FR" dirty="0" smtClean="0"/>
              <a:t>, et al, IEEE Transactions, 1991]</a:t>
            </a:r>
            <a:endParaRPr lang="en-CA"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Scheduling Variations</a:t>
            </a:r>
            <a:endParaRPr lang="en-CA"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CA" dirty="0" smtClean="0"/>
              <a:t>Greedy</a:t>
            </a:r>
          </a:p>
          <a:p>
            <a:pPr marL="514350" indent="-514350">
              <a:buFont typeface="+mj-lt"/>
              <a:buAutoNum type="arabicPeriod"/>
            </a:pPr>
            <a:r>
              <a:rPr lang="en-CA" dirty="0" smtClean="0"/>
              <a:t>Greedy Mix</a:t>
            </a:r>
          </a:p>
          <a:p>
            <a:pPr marL="514350" indent="-514350">
              <a:buFont typeface="+mj-lt"/>
              <a:buAutoNum type="arabicPeriod"/>
            </a:pPr>
            <a:r>
              <a:rPr lang="en-CA" dirty="0" smtClean="0"/>
              <a:t>Greedy with Variable Groups</a:t>
            </a:r>
          </a:p>
          <a:p>
            <a:pPr marL="514350" indent="-514350">
              <a:buFont typeface="+mj-lt"/>
              <a:buAutoNum type="arabicPeriod"/>
            </a:pPr>
            <a:r>
              <a:rPr lang="en-CA" dirty="0" smtClean="0"/>
              <a:t>Longest Path</a:t>
            </a:r>
          </a:p>
          <a:p>
            <a:pPr marL="514350" indent="-514350">
              <a:buFont typeface="+mj-lt"/>
              <a:buAutoNum type="arabicPeriod"/>
            </a:pPr>
            <a:endParaRPr lang="en-CA" dirty="0" smtClean="0"/>
          </a:p>
          <a:p>
            <a:pPr marL="514350" indent="-514350">
              <a:buFont typeface="+mj-lt"/>
              <a:buAutoNum type="arabicPeriod"/>
            </a:pP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a:p>
        </p:txBody>
      </p:sp>
      <p:sp>
        <p:nvSpPr>
          <p:cNvPr id="5" name="Slide Number Placeholder 4"/>
          <p:cNvSpPr>
            <a:spLocks noGrp="1"/>
          </p:cNvSpPr>
          <p:nvPr>
            <p:ph type="sldNum" sz="quarter" idx="12"/>
          </p:nvPr>
        </p:nvSpPr>
        <p:spPr/>
        <p:txBody>
          <a:bodyPr/>
          <a:lstStyle/>
          <a:p>
            <a:fld id="{C06A134B-BA34-49F0-B078-6C1F85E8D3FA}" type="slidenum">
              <a:rPr lang="en-CA" smtClean="0"/>
              <a:pPr/>
              <a:t>35</a:t>
            </a:fld>
            <a:endParaRPr lang="en-CA"/>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Greedy</a:t>
            </a:r>
            <a:endParaRPr lang="en-CA" dirty="0"/>
          </a:p>
        </p:txBody>
      </p:sp>
      <p:sp>
        <p:nvSpPr>
          <p:cNvPr id="3" name="Content Placeholder 2"/>
          <p:cNvSpPr>
            <a:spLocks noGrp="1"/>
          </p:cNvSpPr>
          <p:nvPr>
            <p:ph idx="1"/>
          </p:nvPr>
        </p:nvSpPr>
        <p:spPr>
          <a:xfrm>
            <a:off x="457200" y="4635500"/>
            <a:ext cx="8229600" cy="1490663"/>
          </a:xfrm>
        </p:spPr>
        <p:txBody>
          <a:bodyPr/>
          <a:lstStyle/>
          <a:p>
            <a:r>
              <a:rPr lang="en-CA" dirty="0" smtClean="0"/>
              <a:t>Schedule each thread fully</a:t>
            </a:r>
          </a:p>
          <a:p>
            <a:r>
              <a:rPr lang="en-CA" dirty="0" smtClean="0"/>
              <a:t>Schedule next thread in remaining spots</a:t>
            </a:r>
          </a:p>
          <a:p>
            <a:pPr>
              <a:buNone/>
            </a:pPr>
            <a:endParaRPr lang="en-CA" dirty="0" smtClean="0"/>
          </a:p>
        </p:txBody>
      </p:sp>
      <p:sp>
        <p:nvSpPr>
          <p:cNvPr id="4" name="Footer Placeholder 3"/>
          <p:cNvSpPr>
            <a:spLocks noGrp="1"/>
          </p:cNvSpPr>
          <p:nvPr>
            <p:ph type="ftr" sz="quarter" idx="11"/>
          </p:nvPr>
        </p:nvSpPr>
        <p:spPr/>
        <p:txBody>
          <a:bodyPr/>
          <a:lstStyle/>
          <a:p>
            <a:r>
              <a:rPr lang="en-CA" dirty="0"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36</a:t>
            </a:fld>
            <a:endParaRPr lang="en-CA"/>
          </a:p>
        </p:txBody>
      </p:sp>
      <p:pic>
        <p:nvPicPr>
          <p:cNvPr id="16387" name="Picture 3"/>
          <p:cNvPicPr>
            <a:picLocks noChangeAspect="1" noChangeArrowheads="1"/>
          </p:cNvPicPr>
          <p:nvPr/>
        </p:nvPicPr>
        <p:blipFill>
          <a:blip r:embed="rId2" cstate="screen"/>
          <a:srcRect/>
          <a:stretch>
            <a:fillRect/>
          </a:stretch>
        </p:blipFill>
        <p:spPr bwMode="auto">
          <a:xfrm>
            <a:off x="3248769" y="1279100"/>
            <a:ext cx="2619375" cy="32861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cstate="screen"/>
          <a:srcRect/>
          <a:stretch>
            <a:fillRect/>
          </a:stretch>
        </p:blipFill>
        <p:spPr bwMode="auto">
          <a:xfrm>
            <a:off x="3248769" y="1288400"/>
            <a:ext cx="2619375" cy="32956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CA" dirty="0" smtClean="0"/>
              <a:t>Greedy</a:t>
            </a:r>
            <a:endParaRPr lang="en-CA" dirty="0"/>
          </a:p>
        </p:txBody>
      </p:sp>
      <p:sp>
        <p:nvSpPr>
          <p:cNvPr id="3" name="Content Placeholder 2"/>
          <p:cNvSpPr>
            <a:spLocks noGrp="1"/>
          </p:cNvSpPr>
          <p:nvPr>
            <p:ph idx="1"/>
          </p:nvPr>
        </p:nvSpPr>
        <p:spPr>
          <a:xfrm>
            <a:off x="457200" y="4635500"/>
            <a:ext cx="8229600" cy="1490663"/>
          </a:xfrm>
        </p:spPr>
        <p:txBody>
          <a:bodyPr/>
          <a:lstStyle/>
          <a:p>
            <a:r>
              <a:rPr lang="en-CA" dirty="0" smtClean="0"/>
              <a:t>Schedule each thread fully</a:t>
            </a:r>
          </a:p>
          <a:p>
            <a:r>
              <a:rPr lang="en-CA" dirty="0" smtClean="0"/>
              <a:t>Schedule next thread in remaining spots</a:t>
            </a:r>
          </a:p>
          <a:p>
            <a:pPr>
              <a:buNone/>
            </a:pPr>
            <a:endParaRPr lang="en-CA" dirty="0" smtClean="0"/>
          </a:p>
        </p:txBody>
      </p:sp>
      <p:sp>
        <p:nvSpPr>
          <p:cNvPr id="4" name="Footer Placeholder 3"/>
          <p:cNvSpPr>
            <a:spLocks noGrp="1"/>
          </p:cNvSpPr>
          <p:nvPr>
            <p:ph type="ftr" sz="quarter" idx="11"/>
          </p:nvPr>
        </p:nvSpPr>
        <p:spPr/>
        <p:txBody>
          <a:bodyPr/>
          <a:lstStyle/>
          <a:p>
            <a:r>
              <a:rPr lang="en-CA" dirty="0"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37</a:t>
            </a:fld>
            <a:endParaRPr lang="en-CA"/>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cstate="screen"/>
          <a:srcRect/>
          <a:stretch>
            <a:fillRect/>
          </a:stretch>
        </p:blipFill>
        <p:spPr bwMode="auto">
          <a:xfrm>
            <a:off x="3247200" y="1288400"/>
            <a:ext cx="2619375" cy="3286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CA" dirty="0" smtClean="0"/>
              <a:t>Greedy</a:t>
            </a:r>
            <a:endParaRPr lang="en-CA" dirty="0"/>
          </a:p>
        </p:txBody>
      </p:sp>
      <p:sp>
        <p:nvSpPr>
          <p:cNvPr id="3" name="Content Placeholder 2"/>
          <p:cNvSpPr>
            <a:spLocks noGrp="1"/>
          </p:cNvSpPr>
          <p:nvPr>
            <p:ph idx="1"/>
          </p:nvPr>
        </p:nvSpPr>
        <p:spPr>
          <a:xfrm>
            <a:off x="457200" y="4635500"/>
            <a:ext cx="8229600" cy="1490663"/>
          </a:xfrm>
        </p:spPr>
        <p:txBody>
          <a:bodyPr/>
          <a:lstStyle/>
          <a:p>
            <a:r>
              <a:rPr lang="en-CA" dirty="0" smtClean="0"/>
              <a:t>Schedule each thread fully</a:t>
            </a:r>
          </a:p>
          <a:p>
            <a:r>
              <a:rPr lang="en-CA" dirty="0" smtClean="0"/>
              <a:t>Schedule next thread in remaining spots</a:t>
            </a:r>
          </a:p>
          <a:p>
            <a:pPr>
              <a:buNone/>
            </a:pPr>
            <a:endParaRPr lang="en-CA" dirty="0" smtClean="0"/>
          </a:p>
        </p:txBody>
      </p:sp>
      <p:sp>
        <p:nvSpPr>
          <p:cNvPr id="4" name="Footer Placeholder 3"/>
          <p:cNvSpPr>
            <a:spLocks noGrp="1"/>
          </p:cNvSpPr>
          <p:nvPr>
            <p:ph type="ftr" sz="quarter" idx="11"/>
          </p:nvPr>
        </p:nvSpPr>
        <p:spPr/>
        <p:txBody>
          <a:bodyPr/>
          <a:lstStyle/>
          <a:p>
            <a:r>
              <a:rPr lang="en-CA" dirty="0"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38</a:t>
            </a:fld>
            <a:endParaRPr lang="en-CA"/>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cstate="screen"/>
          <a:srcRect/>
          <a:stretch>
            <a:fillRect/>
          </a:stretch>
        </p:blipFill>
        <p:spPr bwMode="auto">
          <a:xfrm>
            <a:off x="3247200" y="1288400"/>
            <a:ext cx="2619375" cy="3286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CA" dirty="0" smtClean="0"/>
              <a:t>Greedy</a:t>
            </a:r>
            <a:endParaRPr lang="en-CA" dirty="0"/>
          </a:p>
        </p:txBody>
      </p:sp>
      <p:sp>
        <p:nvSpPr>
          <p:cNvPr id="3" name="Content Placeholder 2"/>
          <p:cNvSpPr>
            <a:spLocks noGrp="1"/>
          </p:cNvSpPr>
          <p:nvPr>
            <p:ph idx="1"/>
          </p:nvPr>
        </p:nvSpPr>
        <p:spPr>
          <a:xfrm>
            <a:off x="457200" y="4635500"/>
            <a:ext cx="8229600" cy="1490663"/>
          </a:xfrm>
        </p:spPr>
        <p:txBody>
          <a:bodyPr/>
          <a:lstStyle/>
          <a:p>
            <a:r>
              <a:rPr lang="en-CA" dirty="0" smtClean="0"/>
              <a:t>Schedule each thread fully</a:t>
            </a:r>
          </a:p>
          <a:p>
            <a:r>
              <a:rPr lang="en-CA" dirty="0" smtClean="0"/>
              <a:t>Schedule next thread in remaining spots</a:t>
            </a:r>
          </a:p>
          <a:p>
            <a:pPr>
              <a:buNone/>
            </a:pPr>
            <a:endParaRPr lang="en-CA" dirty="0" smtClean="0"/>
          </a:p>
        </p:txBody>
      </p:sp>
      <p:sp>
        <p:nvSpPr>
          <p:cNvPr id="4" name="Footer Placeholder 3"/>
          <p:cNvSpPr>
            <a:spLocks noGrp="1"/>
          </p:cNvSpPr>
          <p:nvPr>
            <p:ph type="ftr" sz="quarter" idx="11"/>
          </p:nvPr>
        </p:nvSpPr>
        <p:spPr/>
        <p:txBody>
          <a:bodyPr/>
          <a:lstStyle/>
          <a:p>
            <a:r>
              <a:rPr lang="en-CA" dirty="0"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39</a:t>
            </a:fld>
            <a:endParaRPr lang="en-CA"/>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FPGA Programming</a:t>
            </a:r>
            <a:endParaRPr lang="en-CA" dirty="0"/>
          </a:p>
        </p:txBody>
      </p:sp>
      <p:sp>
        <p:nvSpPr>
          <p:cNvPr id="3" name="Content Placeholder 2"/>
          <p:cNvSpPr>
            <a:spLocks noGrp="1"/>
          </p:cNvSpPr>
          <p:nvPr>
            <p:ph idx="1"/>
          </p:nvPr>
        </p:nvSpPr>
        <p:spPr>
          <a:xfrm>
            <a:off x="203200" y="4445000"/>
            <a:ext cx="8661400" cy="1473200"/>
          </a:xfrm>
        </p:spPr>
        <p:txBody>
          <a:bodyPr>
            <a:normAutofit fontScale="92500" lnSpcReduction="10000"/>
          </a:bodyPr>
          <a:lstStyle/>
          <a:p>
            <a:r>
              <a:rPr lang="en-CA" dirty="0" smtClean="0"/>
              <a:t>Requires expert hardware designer</a:t>
            </a:r>
          </a:p>
          <a:p>
            <a:r>
              <a:rPr lang="en-CA" dirty="0" smtClean="0"/>
              <a:t>Long compile times </a:t>
            </a:r>
          </a:p>
          <a:p>
            <a:pPr lvl="1"/>
            <a:r>
              <a:rPr lang="en-CA" dirty="0" smtClean="0"/>
              <a:t>up to a day for a large design</a:t>
            </a:r>
          </a:p>
          <a:p>
            <a:pPr>
              <a:buNone/>
            </a:pP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4</a:t>
            </a:fld>
            <a:endParaRPr lang="en-CA"/>
          </a:p>
        </p:txBody>
      </p:sp>
      <p:pic>
        <p:nvPicPr>
          <p:cNvPr id="1028" name="Picture 4" descr="http://www.altera.com/products/devkits/altera/images/fig1-cyclone2-staterkit.jpg"/>
          <p:cNvPicPr>
            <a:picLocks noChangeAspect="1" noChangeArrowheads="1"/>
          </p:cNvPicPr>
          <p:nvPr/>
        </p:nvPicPr>
        <p:blipFill>
          <a:blip r:embed="rId2" cstate="screen"/>
          <a:srcRect/>
          <a:stretch>
            <a:fillRect/>
          </a:stretch>
        </p:blipFill>
        <p:spPr bwMode="auto">
          <a:xfrm>
            <a:off x="4435475" y="1879600"/>
            <a:ext cx="3228975" cy="2619375"/>
          </a:xfrm>
          <a:prstGeom prst="rect">
            <a:avLst/>
          </a:prstGeom>
          <a:noFill/>
        </p:spPr>
      </p:pic>
      <p:pic>
        <p:nvPicPr>
          <p:cNvPr id="1029" name="Picture 5" descr="C:\Users\Ilian\AppData\Local\Microsoft\Windows\Temporary Internet Files\Content.IE5\7D2YGG9M\MC900441902[1].wmf"/>
          <p:cNvPicPr>
            <a:picLocks noChangeAspect="1" noChangeArrowheads="1"/>
          </p:cNvPicPr>
          <p:nvPr/>
        </p:nvPicPr>
        <p:blipFill>
          <a:blip r:embed="rId3" cstate="screen"/>
          <a:srcRect/>
          <a:stretch>
            <a:fillRect/>
          </a:stretch>
        </p:blipFill>
        <p:spPr bwMode="auto">
          <a:xfrm>
            <a:off x="1957387" y="2073275"/>
            <a:ext cx="1520825" cy="1797050"/>
          </a:xfrm>
          <a:prstGeom prst="rect">
            <a:avLst/>
          </a:prstGeom>
          <a:noFill/>
        </p:spPr>
      </p:pic>
      <p:sp>
        <p:nvSpPr>
          <p:cNvPr id="8" name="TextBox 7"/>
          <p:cNvSpPr txBox="1"/>
          <p:nvPr/>
        </p:nvSpPr>
        <p:spPr>
          <a:xfrm>
            <a:off x="190500" y="5918200"/>
            <a:ext cx="8801100" cy="461665"/>
          </a:xfrm>
          <a:prstGeom prst="rect">
            <a:avLst/>
          </a:prstGeom>
          <a:noFill/>
        </p:spPr>
        <p:txBody>
          <a:bodyPr wrap="square" rtlCol="0">
            <a:spAutoFit/>
          </a:bodyPr>
          <a:lstStyle/>
          <a:p>
            <a:pPr algn="ctr"/>
            <a:r>
              <a:rPr lang="en-CA" sz="2400" b="1" dirty="0" smtClean="0">
                <a:solidFill>
                  <a:srgbClr val="FF0000"/>
                </a:solidFill>
              </a:rPr>
              <a:t>-&gt; Options for programming with high-level languages?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Greedy Mix</a:t>
            </a:r>
            <a:endParaRPr lang="en-CA" dirty="0"/>
          </a:p>
        </p:txBody>
      </p:sp>
      <p:sp>
        <p:nvSpPr>
          <p:cNvPr id="3" name="Content Placeholder 2"/>
          <p:cNvSpPr>
            <a:spLocks noGrp="1"/>
          </p:cNvSpPr>
          <p:nvPr>
            <p:ph idx="1"/>
          </p:nvPr>
        </p:nvSpPr>
        <p:spPr>
          <a:xfrm>
            <a:off x="457200" y="4838700"/>
            <a:ext cx="8229600" cy="1287463"/>
          </a:xfrm>
        </p:spPr>
        <p:txBody>
          <a:bodyPr/>
          <a:lstStyle/>
          <a:p>
            <a:r>
              <a:rPr lang="en-CA" dirty="0" smtClean="0"/>
              <a:t>Round-robin scheduling across threads</a:t>
            </a:r>
          </a:p>
          <a:p>
            <a:endParaRPr lang="en-CA" dirty="0" smtClean="0"/>
          </a:p>
          <a:p>
            <a:pPr lvl="1"/>
            <a:endParaRPr lang="en-CA" dirty="0"/>
          </a:p>
        </p:txBody>
      </p:sp>
      <p:sp>
        <p:nvSpPr>
          <p:cNvPr id="4" name="Footer Placeholder 3"/>
          <p:cNvSpPr>
            <a:spLocks noGrp="1"/>
          </p:cNvSpPr>
          <p:nvPr>
            <p:ph type="ftr" sz="quarter" idx="11"/>
          </p:nvPr>
        </p:nvSpPr>
        <p:spPr/>
        <p:txBody>
          <a:bodyPr/>
          <a:lstStyle/>
          <a:p>
            <a:r>
              <a:rPr lang="en-CA" dirty="0"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40</a:t>
            </a:fld>
            <a:endParaRPr lang="en-CA"/>
          </a:p>
        </p:txBody>
      </p:sp>
      <p:pic>
        <p:nvPicPr>
          <p:cNvPr id="46083" name="Picture 3"/>
          <p:cNvPicPr>
            <a:picLocks noChangeAspect="1" noChangeArrowheads="1"/>
          </p:cNvPicPr>
          <p:nvPr/>
        </p:nvPicPr>
        <p:blipFill>
          <a:blip r:embed="rId2" cstate="screen"/>
          <a:srcRect/>
          <a:stretch>
            <a:fillRect/>
          </a:stretch>
        </p:blipFill>
        <p:spPr bwMode="auto">
          <a:xfrm>
            <a:off x="3382963" y="1260009"/>
            <a:ext cx="2471737" cy="292114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cstate="screen"/>
          <a:srcRect/>
          <a:stretch>
            <a:fillRect/>
          </a:stretch>
        </p:blipFill>
        <p:spPr bwMode="auto">
          <a:xfrm>
            <a:off x="3381500" y="1271999"/>
            <a:ext cx="2460500" cy="290980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CA" dirty="0" smtClean="0"/>
              <a:t>Greedy Mix</a:t>
            </a:r>
            <a:endParaRPr lang="en-CA" dirty="0"/>
          </a:p>
        </p:txBody>
      </p:sp>
      <p:sp>
        <p:nvSpPr>
          <p:cNvPr id="3" name="Content Placeholder 2"/>
          <p:cNvSpPr>
            <a:spLocks noGrp="1"/>
          </p:cNvSpPr>
          <p:nvPr>
            <p:ph idx="1"/>
          </p:nvPr>
        </p:nvSpPr>
        <p:spPr>
          <a:xfrm>
            <a:off x="457200" y="4838700"/>
            <a:ext cx="8229600" cy="1287463"/>
          </a:xfrm>
        </p:spPr>
        <p:txBody>
          <a:bodyPr/>
          <a:lstStyle/>
          <a:p>
            <a:r>
              <a:rPr lang="en-CA" dirty="0" smtClean="0"/>
              <a:t>Round-robin scheduling across threads</a:t>
            </a:r>
          </a:p>
          <a:p>
            <a:endParaRPr lang="en-CA" dirty="0" smtClean="0"/>
          </a:p>
          <a:p>
            <a:pPr lvl="1"/>
            <a:endParaRPr lang="en-CA" dirty="0"/>
          </a:p>
        </p:txBody>
      </p:sp>
      <p:sp>
        <p:nvSpPr>
          <p:cNvPr id="4" name="Footer Placeholder 3"/>
          <p:cNvSpPr>
            <a:spLocks noGrp="1"/>
          </p:cNvSpPr>
          <p:nvPr>
            <p:ph type="ftr" sz="quarter" idx="11"/>
          </p:nvPr>
        </p:nvSpPr>
        <p:spPr/>
        <p:txBody>
          <a:bodyPr/>
          <a:lstStyle/>
          <a:p>
            <a:r>
              <a:rPr lang="en-CA" dirty="0"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41</a:t>
            </a:fld>
            <a:endParaRPr lang="en-CA"/>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screen"/>
          <a:srcRect/>
          <a:stretch>
            <a:fillRect/>
          </a:stretch>
        </p:blipFill>
        <p:spPr bwMode="auto">
          <a:xfrm>
            <a:off x="3381500" y="1272000"/>
            <a:ext cx="2473200" cy="2924828"/>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CA" dirty="0" smtClean="0"/>
              <a:t>Greedy Mix</a:t>
            </a:r>
            <a:endParaRPr lang="en-CA" dirty="0"/>
          </a:p>
        </p:txBody>
      </p:sp>
      <p:sp>
        <p:nvSpPr>
          <p:cNvPr id="3" name="Content Placeholder 2"/>
          <p:cNvSpPr>
            <a:spLocks noGrp="1"/>
          </p:cNvSpPr>
          <p:nvPr>
            <p:ph idx="1"/>
          </p:nvPr>
        </p:nvSpPr>
        <p:spPr>
          <a:xfrm>
            <a:off x="457200" y="4838700"/>
            <a:ext cx="8229600" cy="1287463"/>
          </a:xfrm>
        </p:spPr>
        <p:txBody>
          <a:bodyPr/>
          <a:lstStyle/>
          <a:p>
            <a:r>
              <a:rPr lang="en-CA" dirty="0" smtClean="0"/>
              <a:t>Round-robin scheduling across threads</a:t>
            </a:r>
          </a:p>
          <a:p>
            <a:endParaRPr lang="en-CA" dirty="0" smtClean="0"/>
          </a:p>
          <a:p>
            <a:pPr lvl="1"/>
            <a:endParaRPr lang="en-CA" dirty="0"/>
          </a:p>
        </p:txBody>
      </p:sp>
      <p:sp>
        <p:nvSpPr>
          <p:cNvPr id="4" name="Footer Placeholder 3"/>
          <p:cNvSpPr>
            <a:spLocks noGrp="1"/>
          </p:cNvSpPr>
          <p:nvPr>
            <p:ph type="ftr" sz="quarter" idx="11"/>
          </p:nvPr>
        </p:nvSpPr>
        <p:spPr/>
        <p:txBody>
          <a:bodyPr/>
          <a:lstStyle/>
          <a:p>
            <a:r>
              <a:rPr lang="en-CA" dirty="0"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42</a:t>
            </a:fld>
            <a:endParaRPr lang="en-CA"/>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screen"/>
          <a:srcRect/>
          <a:stretch>
            <a:fillRect/>
          </a:stretch>
        </p:blipFill>
        <p:spPr bwMode="auto">
          <a:xfrm>
            <a:off x="3381500" y="1272000"/>
            <a:ext cx="2468272" cy="2919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CA" dirty="0" smtClean="0"/>
              <a:t>Greedy Mix</a:t>
            </a:r>
            <a:endParaRPr lang="en-CA" dirty="0"/>
          </a:p>
        </p:txBody>
      </p:sp>
      <p:sp>
        <p:nvSpPr>
          <p:cNvPr id="3" name="Content Placeholder 2"/>
          <p:cNvSpPr>
            <a:spLocks noGrp="1"/>
          </p:cNvSpPr>
          <p:nvPr>
            <p:ph idx="1"/>
          </p:nvPr>
        </p:nvSpPr>
        <p:spPr>
          <a:xfrm>
            <a:off x="457200" y="4838700"/>
            <a:ext cx="8229600" cy="1287463"/>
          </a:xfrm>
        </p:spPr>
        <p:txBody>
          <a:bodyPr/>
          <a:lstStyle/>
          <a:p>
            <a:r>
              <a:rPr lang="en-CA" dirty="0" smtClean="0"/>
              <a:t>Round-robin scheduling across threads</a:t>
            </a:r>
          </a:p>
          <a:p>
            <a:endParaRPr lang="en-CA" dirty="0" smtClean="0"/>
          </a:p>
          <a:p>
            <a:pPr lvl="1"/>
            <a:endParaRPr lang="en-CA" dirty="0"/>
          </a:p>
        </p:txBody>
      </p:sp>
      <p:sp>
        <p:nvSpPr>
          <p:cNvPr id="4" name="Footer Placeholder 3"/>
          <p:cNvSpPr>
            <a:spLocks noGrp="1"/>
          </p:cNvSpPr>
          <p:nvPr>
            <p:ph type="ftr" sz="quarter" idx="11"/>
          </p:nvPr>
        </p:nvSpPr>
        <p:spPr/>
        <p:txBody>
          <a:bodyPr/>
          <a:lstStyle/>
          <a:p>
            <a:r>
              <a:rPr lang="en-CA" dirty="0"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43</a:t>
            </a:fld>
            <a:endParaRPr lang="en-CA"/>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4638"/>
            <a:ext cx="8394700" cy="1143000"/>
          </a:xfrm>
        </p:spPr>
        <p:txBody>
          <a:bodyPr>
            <a:normAutofit/>
          </a:bodyPr>
          <a:lstStyle/>
          <a:p>
            <a:r>
              <a:rPr lang="en-CA" dirty="0" smtClean="0"/>
              <a:t>Greedy with Variable Groups</a:t>
            </a:r>
            <a:endParaRPr lang="en-CA" dirty="0"/>
          </a:p>
        </p:txBody>
      </p:sp>
      <p:sp>
        <p:nvSpPr>
          <p:cNvPr id="3" name="Content Placeholder 2"/>
          <p:cNvSpPr>
            <a:spLocks noGrp="1"/>
          </p:cNvSpPr>
          <p:nvPr>
            <p:ph idx="1"/>
          </p:nvPr>
        </p:nvSpPr>
        <p:spPr>
          <a:xfrm>
            <a:off x="241300" y="4826000"/>
            <a:ext cx="8509000" cy="1300163"/>
          </a:xfrm>
        </p:spPr>
        <p:txBody>
          <a:bodyPr>
            <a:normAutofit/>
          </a:bodyPr>
          <a:lstStyle/>
          <a:p>
            <a:r>
              <a:rPr lang="en-CA" dirty="0" smtClean="0"/>
              <a:t>Group = number of threads that are fully scheduled before scheduling the next group</a:t>
            </a:r>
          </a:p>
        </p:txBody>
      </p:sp>
      <p:sp>
        <p:nvSpPr>
          <p:cNvPr id="4" name="Footer Placeholder 3"/>
          <p:cNvSpPr>
            <a:spLocks noGrp="1"/>
          </p:cNvSpPr>
          <p:nvPr>
            <p:ph type="ftr" sz="quarter" idx="11"/>
          </p:nvPr>
        </p:nvSpPr>
        <p:spPr/>
        <p:txBody>
          <a:bodyPr/>
          <a:lstStyle/>
          <a:p>
            <a:r>
              <a:rPr lang="en-CA" dirty="0"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44</a:t>
            </a:fld>
            <a:endParaRPr lang="en-CA"/>
          </a:p>
        </p:txBody>
      </p:sp>
      <p:pic>
        <p:nvPicPr>
          <p:cNvPr id="8" name="Picture 7"/>
          <p:cNvPicPr/>
          <p:nvPr/>
        </p:nvPicPr>
        <p:blipFill>
          <a:blip r:embed="rId3" cstate="screen"/>
          <a:stretch>
            <a:fillRect/>
          </a:stretch>
        </p:blipFill>
        <p:spPr>
          <a:xfrm>
            <a:off x="3491880" y="1214760"/>
            <a:ext cx="2371320" cy="3285720"/>
          </a:xfrm>
          <a:prstGeom prst="rect">
            <a:avLst/>
          </a:prstGeom>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Longest Path</a:t>
            </a:r>
            <a:endParaRPr lang="en-CA" dirty="0"/>
          </a:p>
        </p:txBody>
      </p:sp>
      <p:sp>
        <p:nvSpPr>
          <p:cNvPr id="3" name="Content Placeholder 2"/>
          <p:cNvSpPr>
            <a:spLocks noGrp="1"/>
          </p:cNvSpPr>
          <p:nvPr>
            <p:ph idx="1"/>
          </p:nvPr>
        </p:nvSpPr>
        <p:spPr>
          <a:xfrm>
            <a:off x="457200" y="4648200"/>
            <a:ext cx="8229600" cy="1477963"/>
          </a:xfrm>
        </p:spPr>
        <p:txBody>
          <a:bodyPr/>
          <a:lstStyle/>
          <a:p>
            <a:r>
              <a:rPr lang="en-CA" dirty="0" smtClean="0"/>
              <a:t>First schedule the nodes in the longest path</a:t>
            </a:r>
          </a:p>
          <a:p>
            <a:r>
              <a:rPr lang="en-CA" dirty="0" smtClean="0"/>
              <a:t>Use Prioritized Greedy Mix or Variable Groups</a:t>
            </a:r>
            <a:endParaRPr lang="en-CA" dirty="0"/>
          </a:p>
        </p:txBody>
      </p:sp>
      <p:sp>
        <p:nvSpPr>
          <p:cNvPr id="4" name="Footer Placeholder 3"/>
          <p:cNvSpPr>
            <a:spLocks noGrp="1"/>
          </p:cNvSpPr>
          <p:nvPr>
            <p:ph type="ftr" sz="quarter" idx="11"/>
          </p:nvPr>
        </p:nvSpPr>
        <p:spPr/>
        <p:txBody>
          <a:bodyPr/>
          <a:lstStyle/>
          <a:p>
            <a:r>
              <a:rPr lang="en-CA" dirty="0"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45</a:t>
            </a:fld>
            <a:endParaRPr lang="en-CA" dirty="0"/>
          </a:p>
        </p:txBody>
      </p:sp>
      <p:pic>
        <p:nvPicPr>
          <p:cNvPr id="7" name="Picture 6"/>
          <p:cNvPicPr/>
          <p:nvPr/>
        </p:nvPicPr>
        <p:blipFill>
          <a:blip r:embed="rId2" cstate="screen"/>
          <a:stretch>
            <a:fillRect/>
          </a:stretch>
        </p:blipFill>
        <p:spPr>
          <a:xfrm>
            <a:off x="5203304" y="1260760"/>
            <a:ext cx="2937396" cy="2803240"/>
          </a:xfrm>
          <a:prstGeom prst="rect">
            <a:avLst/>
          </a:prstGeom>
        </p:spPr>
      </p:pic>
      <p:grpSp>
        <p:nvGrpSpPr>
          <p:cNvPr id="11" name="Group 10"/>
          <p:cNvGrpSpPr/>
          <p:nvPr/>
        </p:nvGrpSpPr>
        <p:grpSpPr>
          <a:xfrm>
            <a:off x="1263948" y="1452116"/>
            <a:ext cx="3041352" cy="2237400"/>
            <a:chOff x="1302048" y="3573016"/>
            <a:chExt cx="3041352" cy="2237400"/>
          </a:xfrm>
        </p:grpSpPr>
        <p:pic>
          <p:nvPicPr>
            <p:cNvPr id="9" name="Picture 8"/>
            <p:cNvPicPr/>
            <p:nvPr/>
          </p:nvPicPr>
          <p:blipFill>
            <a:blip r:embed="rId3" cstate="screen"/>
            <a:stretch>
              <a:fillRect/>
            </a:stretch>
          </p:blipFill>
          <p:spPr>
            <a:xfrm>
              <a:off x="1371600" y="3573016"/>
              <a:ext cx="2971800" cy="2237400"/>
            </a:xfrm>
            <a:prstGeom prst="rect">
              <a:avLst/>
            </a:prstGeom>
          </p:spPr>
        </p:pic>
        <p:sp>
          <p:nvSpPr>
            <p:cNvPr id="10" name="Rounded Rectangle 9"/>
            <p:cNvSpPr/>
            <p:nvPr/>
          </p:nvSpPr>
          <p:spPr>
            <a:xfrm>
              <a:off x="1302048" y="3645024"/>
              <a:ext cx="1728192" cy="2160240"/>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2" name="Rounded Rectangle 11"/>
          <p:cNvSpPr/>
          <p:nvPr/>
        </p:nvSpPr>
        <p:spPr>
          <a:xfrm>
            <a:off x="3060700" y="1536700"/>
            <a:ext cx="1244600" cy="1485900"/>
          </a:xfrm>
          <a:prstGeom prst="roundRect">
            <a:avLst/>
          </a:prstGeom>
          <a:solidFill>
            <a:srgbClr val="FFFF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p:cNvSpPr txBox="1"/>
          <p:nvPr/>
        </p:nvSpPr>
        <p:spPr>
          <a:xfrm>
            <a:off x="1155700" y="3848100"/>
            <a:ext cx="2044700" cy="369332"/>
          </a:xfrm>
          <a:prstGeom prst="rect">
            <a:avLst/>
          </a:prstGeom>
          <a:solidFill>
            <a:srgbClr val="FF0000"/>
          </a:solidFill>
        </p:spPr>
        <p:txBody>
          <a:bodyPr wrap="square" lIns="36000" rIns="36000" rtlCol="0">
            <a:spAutoFit/>
          </a:bodyPr>
          <a:lstStyle/>
          <a:p>
            <a:r>
              <a:rPr lang="en-CA" dirty="0" smtClean="0"/>
              <a:t>Longest Path Nodes</a:t>
            </a:r>
            <a:endParaRPr lang="en-CA" dirty="0"/>
          </a:p>
        </p:txBody>
      </p:sp>
      <p:sp>
        <p:nvSpPr>
          <p:cNvPr id="16" name="TextBox 15"/>
          <p:cNvSpPr txBox="1"/>
          <p:nvPr/>
        </p:nvSpPr>
        <p:spPr>
          <a:xfrm>
            <a:off x="3060700" y="3848100"/>
            <a:ext cx="1600200" cy="369332"/>
          </a:xfrm>
          <a:prstGeom prst="rect">
            <a:avLst/>
          </a:prstGeom>
          <a:solidFill>
            <a:srgbClr val="FFFF00"/>
          </a:solidFill>
        </p:spPr>
        <p:txBody>
          <a:bodyPr wrap="square" rtlCol="0">
            <a:spAutoFit/>
          </a:bodyPr>
          <a:lstStyle/>
          <a:p>
            <a:r>
              <a:rPr lang="en-CA" dirty="0" smtClean="0"/>
              <a:t>Rest of Nodes</a:t>
            </a:r>
            <a:endParaRPr lang="en-CA" dirty="0"/>
          </a:p>
        </p:txBody>
      </p:sp>
      <p:sp>
        <p:nvSpPr>
          <p:cNvPr id="13" name="Rectangle 12"/>
          <p:cNvSpPr/>
          <p:nvPr/>
        </p:nvSpPr>
        <p:spPr>
          <a:xfrm>
            <a:off x="4888825" y="5898634"/>
            <a:ext cx="3461397" cy="369332"/>
          </a:xfrm>
          <a:prstGeom prst="rect">
            <a:avLst/>
          </a:prstGeom>
        </p:spPr>
        <p:txBody>
          <a:bodyPr wrap="none">
            <a:spAutoFit/>
          </a:bodyPr>
          <a:lstStyle/>
          <a:p>
            <a:r>
              <a:rPr lang="fr-FR" dirty="0" smtClean="0"/>
              <a:t>[Xu et al, IEEE </a:t>
            </a:r>
            <a:r>
              <a:rPr lang="fr-FR" dirty="0" err="1" smtClean="0"/>
              <a:t>Conf</a:t>
            </a:r>
            <a:r>
              <a:rPr lang="fr-FR" dirty="0" smtClean="0"/>
              <a:t>. on CSAE, 2011]</a:t>
            </a:r>
            <a:endParaRPr lang="en-CA"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All Scheduling Algorithms</a:t>
            </a:r>
            <a:endParaRPr lang="en-CA" dirty="0"/>
          </a:p>
        </p:txBody>
      </p:sp>
      <p:sp>
        <p:nvSpPr>
          <p:cNvPr id="4" name="Footer Placeholder 3"/>
          <p:cNvSpPr>
            <a:spLocks noGrp="1"/>
          </p:cNvSpPr>
          <p:nvPr>
            <p:ph type="ftr" sz="quarter" idx="11"/>
          </p:nvPr>
        </p:nvSpPr>
        <p:spPr/>
        <p:txBody>
          <a:bodyPr/>
          <a:lstStyle/>
          <a:p>
            <a:r>
              <a:rPr lang="en-CA" dirty="0"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46</a:t>
            </a:fld>
            <a:endParaRPr lang="en-CA" dirty="0"/>
          </a:p>
        </p:txBody>
      </p:sp>
      <p:pic>
        <p:nvPicPr>
          <p:cNvPr id="6" name="Content Placeholder 5"/>
          <p:cNvPicPr>
            <a:picLocks noGrp="1"/>
          </p:cNvPicPr>
          <p:nvPr>
            <p:ph idx="1"/>
          </p:nvPr>
        </p:nvPicPr>
        <p:blipFill>
          <a:blip r:embed="rId2" cstate="screen"/>
          <a:stretch>
            <a:fillRect/>
          </a:stretch>
        </p:blipFill>
        <p:spPr>
          <a:xfrm>
            <a:off x="7034212" y="1953419"/>
            <a:ext cx="2109788" cy="2313781"/>
          </a:xfrm>
          <a:prstGeom prst="rect">
            <a:avLst/>
          </a:prstGeom>
        </p:spPr>
      </p:pic>
      <p:pic>
        <p:nvPicPr>
          <p:cNvPr id="7" name="Picture 6"/>
          <p:cNvPicPr/>
          <p:nvPr/>
        </p:nvPicPr>
        <p:blipFill>
          <a:blip r:embed="rId3" cstate="screen"/>
          <a:stretch>
            <a:fillRect/>
          </a:stretch>
        </p:blipFill>
        <p:spPr>
          <a:xfrm>
            <a:off x="4758705" y="1964061"/>
            <a:ext cx="2232645" cy="3179440"/>
          </a:xfrm>
          <a:prstGeom prst="rect">
            <a:avLst/>
          </a:prstGeom>
        </p:spPr>
      </p:pic>
      <p:pic>
        <p:nvPicPr>
          <p:cNvPr id="8" name="Picture 4"/>
          <p:cNvPicPr>
            <a:picLocks noChangeAspect="1" noChangeArrowheads="1"/>
          </p:cNvPicPr>
          <p:nvPr/>
        </p:nvPicPr>
        <p:blipFill>
          <a:blip r:embed="rId4" cstate="screen"/>
          <a:srcRect/>
          <a:stretch>
            <a:fillRect/>
          </a:stretch>
        </p:blipFill>
        <p:spPr bwMode="auto">
          <a:xfrm>
            <a:off x="2432176" y="1995900"/>
            <a:ext cx="2263650" cy="2785650"/>
          </a:xfrm>
          <a:prstGeom prst="rect">
            <a:avLst/>
          </a:prstGeom>
          <a:noFill/>
          <a:ln w="9525">
            <a:noFill/>
            <a:miter lim="800000"/>
            <a:headEnd/>
            <a:tailEnd/>
          </a:ln>
          <a:effectLst/>
        </p:spPr>
      </p:pic>
      <p:pic>
        <p:nvPicPr>
          <p:cNvPr id="9" name="Picture 3"/>
          <p:cNvPicPr>
            <a:picLocks noChangeAspect="1" noChangeArrowheads="1"/>
          </p:cNvPicPr>
          <p:nvPr/>
        </p:nvPicPr>
        <p:blipFill>
          <a:blip r:embed="rId5" cstate="screen"/>
          <a:srcRect/>
          <a:stretch>
            <a:fillRect/>
          </a:stretch>
        </p:blipFill>
        <p:spPr bwMode="auto">
          <a:xfrm>
            <a:off x="75377" y="1986901"/>
            <a:ext cx="2286824" cy="2947049"/>
          </a:xfrm>
          <a:prstGeom prst="rect">
            <a:avLst/>
          </a:prstGeom>
          <a:noFill/>
          <a:ln w="9525">
            <a:noFill/>
            <a:miter lim="800000"/>
            <a:headEnd/>
            <a:tailEnd/>
          </a:ln>
          <a:effectLst/>
        </p:spPr>
      </p:pic>
      <p:sp>
        <p:nvSpPr>
          <p:cNvPr id="10" name="TextBox 9"/>
          <p:cNvSpPr txBox="1"/>
          <p:nvPr/>
        </p:nvSpPr>
        <p:spPr>
          <a:xfrm>
            <a:off x="266700" y="5588000"/>
            <a:ext cx="8699500" cy="415498"/>
          </a:xfrm>
          <a:prstGeom prst="rect">
            <a:avLst/>
          </a:prstGeom>
          <a:noFill/>
        </p:spPr>
        <p:txBody>
          <a:bodyPr wrap="square" rtlCol="0">
            <a:spAutoFit/>
          </a:bodyPr>
          <a:lstStyle/>
          <a:p>
            <a:r>
              <a:rPr lang="en-CA" sz="2100" b="1" dirty="0" smtClean="0">
                <a:solidFill>
                  <a:srgbClr val="FF0000"/>
                </a:solidFill>
              </a:rPr>
              <a:t>Longest path scheduling can produce a shorter schedule than other methods</a:t>
            </a:r>
            <a:endParaRPr lang="en-CA" sz="2100" b="1" dirty="0">
              <a:solidFill>
                <a:srgbClr val="FF0000"/>
              </a:solidFill>
            </a:endParaRPr>
          </a:p>
        </p:txBody>
      </p:sp>
      <p:sp>
        <p:nvSpPr>
          <p:cNvPr id="11" name="TextBox 10"/>
          <p:cNvSpPr txBox="1"/>
          <p:nvPr/>
        </p:nvSpPr>
        <p:spPr>
          <a:xfrm>
            <a:off x="63500" y="1524000"/>
            <a:ext cx="2298700" cy="369332"/>
          </a:xfrm>
          <a:prstGeom prst="rect">
            <a:avLst/>
          </a:prstGeom>
          <a:noFill/>
        </p:spPr>
        <p:txBody>
          <a:bodyPr wrap="square" rtlCol="0">
            <a:spAutoFit/>
          </a:bodyPr>
          <a:lstStyle/>
          <a:p>
            <a:r>
              <a:rPr lang="en-CA" b="1" dirty="0" smtClean="0">
                <a:solidFill>
                  <a:schemeClr val="tx2"/>
                </a:solidFill>
              </a:rPr>
              <a:t>Greedy</a:t>
            </a:r>
            <a:endParaRPr lang="en-CA" b="1" dirty="0">
              <a:solidFill>
                <a:schemeClr val="tx2"/>
              </a:solidFill>
            </a:endParaRPr>
          </a:p>
        </p:txBody>
      </p:sp>
      <p:sp>
        <p:nvSpPr>
          <p:cNvPr id="12" name="TextBox 11"/>
          <p:cNvSpPr txBox="1"/>
          <p:nvPr/>
        </p:nvSpPr>
        <p:spPr>
          <a:xfrm>
            <a:off x="2400300" y="1524000"/>
            <a:ext cx="2324100" cy="369332"/>
          </a:xfrm>
          <a:prstGeom prst="rect">
            <a:avLst/>
          </a:prstGeom>
          <a:noFill/>
        </p:spPr>
        <p:txBody>
          <a:bodyPr wrap="square" rtlCol="0">
            <a:spAutoFit/>
          </a:bodyPr>
          <a:lstStyle/>
          <a:p>
            <a:r>
              <a:rPr lang="en-CA" b="1" dirty="0" smtClean="0">
                <a:solidFill>
                  <a:schemeClr val="tx2"/>
                </a:solidFill>
              </a:rPr>
              <a:t>Greedy Mix</a:t>
            </a:r>
            <a:endParaRPr lang="en-CA" b="1" dirty="0">
              <a:solidFill>
                <a:schemeClr val="tx2"/>
              </a:solidFill>
            </a:endParaRPr>
          </a:p>
        </p:txBody>
      </p:sp>
      <p:sp>
        <p:nvSpPr>
          <p:cNvPr id="13" name="TextBox 12"/>
          <p:cNvSpPr txBox="1"/>
          <p:nvPr/>
        </p:nvSpPr>
        <p:spPr>
          <a:xfrm>
            <a:off x="4749800" y="1522800"/>
            <a:ext cx="2146300" cy="369332"/>
          </a:xfrm>
          <a:prstGeom prst="rect">
            <a:avLst/>
          </a:prstGeom>
          <a:noFill/>
        </p:spPr>
        <p:txBody>
          <a:bodyPr wrap="square" rtlCol="0">
            <a:spAutoFit/>
          </a:bodyPr>
          <a:lstStyle/>
          <a:p>
            <a:r>
              <a:rPr lang="en-CA" b="1" dirty="0" smtClean="0">
                <a:solidFill>
                  <a:schemeClr val="tx2"/>
                </a:solidFill>
              </a:rPr>
              <a:t>Variable Groups</a:t>
            </a:r>
            <a:endParaRPr lang="en-CA" b="1" dirty="0">
              <a:solidFill>
                <a:schemeClr val="tx2"/>
              </a:solidFill>
            </a:endParaRPr>
          </a:p>
        </p:txBody>
      </p:sp>
      <p:sp>
        <p:nvSpPr>
          <p:cNvPr id="14" name="TextBox 13"/>
          <p:cNvSpPr txBox="1"/>
          <p:nvPr/>
        </p:nvSpPr>
        <p:spPr>
          <a:xfrm>
            <a:off x="7023100" y="1522800"/>
            <a:ext cx="1930400" cy="369332"/>
          </a:xfrm>
          <a:prstGeom prst="rect">
            <a:avLst/>
          </a:prstGeom>
          <a:noFill/>
        </p:spPr>
        <p:txBody>
          <a:bodyPr wrap="square" rtlCol="0">
            <a:spAutoFit/>
          </a:bodyPr>
          <a:lstStyle/>
          <a:p>
            <a:r>
              <a:rPr lang="en-CA" b="1" dirty="0" smtClean="0">
                <a:solidFill>
                  <a:schemeClr val="tx2"/>
                </a:solidFill>
              </a:rPr>
              <a:t>Longest Path</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CA" dirty="0" smtClean="0"/>
              <a:t>Compilation Results</a:t>
            </a:r>
            <a:endParaRPr lang="en-CA" dirty="0"/>
          </a:p>
        </p:txBody>
      </p:sp>
      <p:sp>
        <p:nvSpPr>
          <p:cNvPr id="9" name="Subtitle 8"/>
          <p:cNvSpPr>
            <a:spLocks noGrp="1"/>
          </p:cNvSpPr>
          <p:nvPr>
            <p:ph type="subTitle" idx="1"/>
          </p:nvPr>
        </p:nvSpPr>
        <p:spPr/>
        <p:txBody>
          <a:bodyPr/>
          <a:lstStyle/>
          <a:p>
            <a:endParaRPr lang="en-CA"/>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47</a:t>
            </a:fld>
            <a:endParaRPr lang="en-CA"/>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5346700" cy="4525963"/>
          </a:xfrm>
        </p:spPr>
        <p:txBody>
          <a:bodyPr>
            <a:normAutofit/>
          </a:bodyPr>
          <a:lstStyle/>
          <a:p>
            <a:r>
              <a:rPr lang="en-CA" dirty="0" smtClean="0"/>
              <a:t>Hodgkin-Huxley </a:t>
            </a:r>
          </a:p>
          <a:p>
            <a:r>
              <a:rPr lang="en-CA" dirty="0" smtClean="0"/>
              <a:t>Differential equations</a:t>
            </a:r>
          </a:p>
          <a:p>
            <a:r>
              <a:rPr lang="en-CA" dirty="0" smtClean="0"/>
              <a:t>Computationally intensive</a:t>
            </a:r>
          </a:p>
          <a:p>
            <a:r>
              <a:rPr lang="en-CA" dirty="0" smtClean="0"/>
              <a:t>Floating point operations:</a:t>
            </a:r>
          </a:p>
          <a:p>
            <a:pPr lvl="1"/>
            <a:r>
              <a:rPr lang="en-CA" dirty="0" smtClean="0"/>
              <a:t>Add, Subtract, Divide, Multiply, Exponent</a:t>
            </a:r>
            <a:endParaRPr lang="en-CA" dirty="0"/>
          </a:p>
        </p:txBody>
      </p:sp>
      <p:sp>
        <p:nvSpPr>
          <p:cNvPr id="2" name="Title 1"/>
          <p:cNvSpPr>
            <a:spLocks noGrp="1"/>
          </p:cNvSpPr>
          <p:nvPr>
            <p:ph type="title"/>
          </p:nvPr>
        </p:nvSpPr>
        <p:spPr/>
        <p:txBody>
          <a:bodyPr>
            <a:normAutofit/>
          </a:bodyPr>
          <a:lstStyle/>
          <a:p>
            <a:r>
              <a:rPr lang="en-CA" dirty="0" smtClean="0"/>
              <a:t>Sample App: Neuron Simulation</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a:p>
        </p:txBody>
      </p:sp>
      <p:sp>
        <p:nvSpPr>
          <p:cNvPr id="5" name="Slide Number Placeholder 4"/>
          <p:cNvSpPr>
            <a:spLocks noGrp="1"/>
          </p:cNvSpPr>
          <p:nvPr>
            <p:ph type="sldNum" sz="quarter" idx="12"/>
          </p:nvPr>
        </p:nvSpPr>
        <p:spPr/>
        <p:txBody>
          <a:bodyPr/>
          <a:lstStyle/>
          <a:p>
            <a:fld id="{C06A134B-BA34-49F0-B078-6C1F85E8D3FA}" type="slidenum">
              <a:rPr lang="en-CA" smtClean="0"/>
              <a:pPr/>
              <a:t>48</a:t>
            </a:fld>
            <a:endParaRPr lang="en-CA"/>
          </a:p>
        </p:txBody>
      </p:sp>
      <p:pic>
        <p:nvPicPr>
          <p:cNvPr id="9" name="Picture 2" descr="C:\Users\Ilian\AppData\Local\Microsoft\Windows\Temporary Internet Files\Content.IE5\W5X61GWT\MC900438727[1].jpg"/>
          <p:cNvPicPr>
            <a:picLocks noChangeAspect="1" noChangeArrowheads="1"/>
          </p:cNvPicPr>
          <p:nvPr/>
        </p:nvPicPr>
        <p:blipFill>
          <a:blip r:embed="rId2" cstate="screen"/>
          <a:srcRect/>
          <a:stretch>
            <a:fillRect/>
          </a:stretch>
        </p:blipFill>
        <p:spPr bwMode="auto">
          <a:xfrm>
            <a:off x="5892800" y="1727200"/>
            <a:ext cx="3014134" cy="2260600"/>
          </a:xfrm>
          <a:prstGeom prst="rect">
            <a:avLst/>
          </a:prstGeom>
          <a:noFill/>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11800"/>
            <a:ext cx="8153400" cy="677863"/>
          </a:xfrm>
        </p:spPr>
        <p:txBody>
          <a:bodyPr>
            <a:normAutofit/>
          </a:bodyPr>
          <a:lstStyle/>
          <a:p>
            <a:r>
              <a:rPr lang="en-CA" dirty="0" smtClean="0"/>
              <a:t>High level overview of data flow</a:t>
            </a:r>
            <a:endParaRPr lang="en-CA" dirty="0"/>
          </a:p>
        </p:txBody>
      </p:sp>
      <p:sp>
        <p:nvSpPr>
          <p:cNvPr id="2" name="Title 1"/>
          <p:cNvSpPr>
            <a:spLocks noGrp="1"/>
          </p:cNvSpPr>
          <p:nvPr>
            <p:ph type="title"/>
          </p:nvPr>
        </p:nvSpPr>
        <p:spPr>
          <a:xfrm>
            <a:off x="457200" y="71438"/>
            <a:ext cx="8229600" cy="1143000"/>
          </a:xfrm>
        </p:spPr>
        <p:txBody>
          <a:bodyPr/>
          <a:lstStyle/>
          <a:p>
            <a:r>
              <a:rPr lang="en-CA" dirty="0" smtClean="0"/>
              <a:t>Hodgkin-Huxley</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a:p>
        </p:txBody>
      </p:sp>
      <p:sp>
        <p:nvSpPr>
          <p:cNvPr id="5" name="Slide Number Placeholder 4"/>
          <p:cNvSpPr>
            <a:spLocks noGrp="1"/>
          </p:cNvSpPr>
          <p:nvPr>
            <p:ph type="sldNum" sz="quarter" idx="12"/>
          </p:nvPr>
        </p:nvSpPr>
        <p:spPr/>
        <p:txBody>
          <a:bodyPr/>
          <a:lstStyle/>
          <a:p>
            <a:fld id="{C06A134B-BA34-49F0-B078-6C1F85E8D3FA}" type="slidenum">
              <a:rPr lang="en-CA" smtClean="0"/>
              <a:pPr/>
              <a:t>49</a:t>
            </a:fld>
            <a:endParaRPr lang="en-CA"/>
          </a:p>
        </p:txBody>
      </p:sp>
      <p:pic>
        <p:nvPicPr>
          <p:cNvPr id="68610" name="Picture 2" descr="C:\Users\Ilian\AppData\Local\Temp\hh_pipeline_full.png"/>
          <p:cNvPicPr>
            <a:picLocks noChangeArrowheads="1"/>
          </p:cNvPicPr>
          <p:nvPr/>
        </p:nvPicPr>
        <p:blipFill>
          <a:blip r:embed="rId2" cstate="email"/>
          <a:srcRect/>
          <a:stretch>
            <a:fillRect/>
          </a:stretch>
        </p:blipFill>
        <p:spPr bwMode="auto">
          <a:xfrm>
            <a:off x="584201" y="1037462"/>
            <a:ext cx="7975599" cy="4233038"/>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Option 1: Behavioural Synthesis</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5</a:t>
            </a:fld>
            <a:endParaRPr lang="en-CA"/>
          </a:p>
        </p:txBody>
      </p:sp>
      <p:grpSp>
        <p:nvGrpSpPr>
          <p:cNvPr id="11" name="Group 10"/>
          <p:cNvGrpSpPr/>
          <p:nvPr/>
        </p:nvGrpSpPr>
        <p:grpSpPr>
          <a:xfrm>
            <a:off x="1041400" y="1676400"/>
            <a:ext cx="7391400" cy="3045600"/>
            <a:chOff x="1155700" y="1117600"/>
            <a:chExt cx="7391400" cy="3045600"/>
          </a:xfrm>
        </p:grpSpPr>
        <p:sp>
          <p:nvSpPr>
            <p:cNvPr id="6" name="Rounded Rectangle 5"/>
            <p:cNvSpPr/>
            <p:nvPr/>
          </p:nvSpPr>
          <p:spPr>
            <a:xfrm>
              <a:off x="5016500" y="1117600"/>
              <a:ext cx="3530600" cy="30456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900" dirty="0" smtClean="0">
                  <a:solidFill>
                    <a:schemeClr val="bg1"/>
                  </a:solidFill>
                </a:rPr>
                <a:t>Hardware</a:t>
              </a:r>
              <a:endParaRPr lang="en-CA" sz="2900" dirty="0">
                <a:solidFill>
                  <a:schemeClr val="bg1"/>
                </a:solidFill>
              </a:endParaRPr>
            </a:p>
          </p:txBody>
        </p:sp>
        <p:sp>
          <p:nvSpPr>
            <p:cNvPr id="7" name="Right Arrow 6"/>
            <p:cNvSpPr/>
            <p:nvPr/>
          </p:nvSpPr>
          <p:spPr>
            <a:xfrm>
              <a:off x="3149600" y="2311400"/>
              <a:ext cx="1447800" cy="698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1155700" y="2349500"/>
              <a:ext cx="1563248" cy="615553"/>
            </a:xfrm>
            <a:prstGeom prst="rect">
              <a:avLst/>
            </a:prstGeom>
            <a:noFill/>
          </p:spPr>
          <p:txBody>
            <a:bodyPr wrap="none" rtlCol="0">
              <a:spAutoFit/>
            </a:bodyPr>
            <a:lstStyle/>
            <a:p>
              <a:r>
                <a:rPr lang="en-CA" sz="3400" dirty="0" err="1" smtClean="0"/>
                <a:t>OpenCL</a:t>
              </a:r>
              <a:endParaRPr lang="en-CA" sz="3400" dirty="0"/>
            </a:p>
          </p:txBody>
        </p:sp>
      </p:grpSp>
      <p:sp>
        <p:nvSpPr>
          <p:cNvPr id="10" name="Content Placeholder 2"/>
          <p:cNvSpPr>
            <a:spLocks noGrp="1"/>
          </p:cNvSpPr>
          <p:nvPr>
            <p:ph idx="1"/>
          </p:nvPr>
        </p:nvSpPr>
        <p:spPr>
          <a:xfrm>
            <a:off x="457200" y="4927600"/>
            <a:ext cx="8229600" cy="1274763"/>
          </a:xfrm>
        </p:spPr>
        <p:txBody>
          <a:bodyPr>
            <a:normAutofit fontScale="92500" lnSpcReduction="20000"/>
          </a:bodyPr>
          <a:lstStyle/>
          <a:p>
            <a:r>
              <a:rPr lang="en-CA" dirty="0" smtClean="0"/>
              <a:t>Mapping high-level languages to hardware</a:t>
            </a:r>
          </a:p>
          <a:p>
            <a:pPr lvl="1"/>
            <a:r>
              <a:rPr lang="nn-NO" dirty="0" smtClean="0"/>
              <a:t>Eg., liquid metal, ImpulseC, LegUp</a:t>
            </a:r>
          </a:p>
          <a:p>
            <a:pPr lvl="1"/>
            <a:r>
              <a:rPr lang="en-CA" dirty="0" smtClean="0"/>
              <a:t> </a:t>
            </a:r>
            <a:r>
              <a:rPr lang="en-CA" dirty="0" err="1" smtClean="0"/>
              <a:t>OpenCL</a:t>
            </a:r>
            <a:r>
              <a:rPr lang="en-CA" dirty="0" smtClean="0"/>
              <a:t>: increasingly popular acceleration language</a:t>
            </a:r>
          </a:p>
          <a:p>
            <a:endParaRPr lang="en-CA"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138"/>
            <a:ext cx="8229600" cy="1143000"/>
          </a:xfrm>
        </p:spPr>
        <p:txBody>
          <a:bodyPr/>
          <a:lstStyle/>
          <a:p>
            <a:r>
              <a:rPr lang="en-CA" dirty="0" smtClean="0"/>
              <a:t>Schedule Utilization</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a:p>
        </p:txBody>
      </p:sp>
      <p:sp>
        <p:nvSpPr>
          <p:cNvPr id="5" name="Slide Number Placeholder 4"/>
          <p:cNvSpPr>
            <a:spLocks noGrp="1"/>
          </p:cNvSpPr>
          <p:nvPr>
            <p:ph type="sldNum" sz="quarter" idx="12"/>
          </p:nvPr>
        </p:nvSpPr>
        <p:spPr/>
        <p:txBody>
          <a:bodyPr/>
          <a:lstStyle/>
          <a:p>
            <a:fld id="{C06A134B-BA34-49F0-B078-6C1F85E8D3FA}" type="slidenum">
              <a:rPr lang="en-CA" smtClean="0"/>
              <a:pPr/>
              <a:t>50</a:t>
            </a:fld>
            <a:endParaRPr lang="en-CA"/>
          </a:p>
        </p:txBody>
      </p:sp>
      <p:sp>
        <p:nvSpPr>
          <p:cNvPr id="6" name="TextBox 5"/>
          <p:cNvSpPr txBox="1"/>
          <p:nvPr/>
        </p:nvSpPr>
        <p:spPr>
          <a:xfrm>
            <a:off x="482600" y="5575300"/>
            <a:ext cx="8305800" cy="1569660"/>
          </a:xfrm>
          <a:prstGeom prst="rect">
            <a:avLst/>
          </a:prstGeom>
          <a:noFill/>
        </p:spPr>
        <p:txBody>
          <a:bodyPr wrap="square" rtlCol="0">
            <a:spAutoFit/>
          </a:bodyPr>
          <a:lstStyle/>
          <a:p>
            <a:pPr algn="ctr"/>
            <a:r>
              <a:rPr lang="en-CA" sz="2400" b="1" dirty="0" smtClean="0">
                <a:solidFill>
                  <a:schemeClr val="tx2"/>
                </a:solidFill>
              </a:rPr>
              <a:t>-&gt; No significant benefit going beyond 16 threads</a:t>
            </a:r>
            <a:br>
              <a:rPr lang="en-CA" sz="2400" b="1" dirty="0" smtClean="0">
                <a:solidFill>
                  <a:schemeClr val="tx2"/>
                </a:solidFill>
              </a:rPr>
            </a:br>
            <a:r>
              <a:rPr lang="en-CA" sz="2400" b="1" dirty="0" smtClean="0">
                <a:solidFill>
                  <a:schemeClr val="tx2"/>
                </a:solidFill>
              </a:rPr>
              <a:t>-&gt; Best algorithm varies by case</a:t>
            </a:r>
          </a:p>
          <a:p>
            <a:endParaRPr lang="en-CA" sz="2400" b="1" dirty="0" smtClean="0">
              <a:solidFill>
                <a:schemeClr val="tx2"/>
              </a:solidFill>
            </a:endParaRPr>
          </a:p>
          <a:p>
            <a:endParaRPr lang="en-CA" sz="2400" b="1" dirty="0">
              <a:solidFill>
                <a:schemeClr val="tx2"/>
              </a:solidFill>
            </a:endParaRPr>
          </a:p>
        </p:txBody>
      </p:sp>
      <p:pic>
        <p:nvPicPr>
          <p:cNvPr id="3074" name="Picture 2"/>
          <p:cNvPicPr>
            <a:picLocks noGrp="1" noChangeAspect="1" noChangeArrowheads="1"/>
          </p:cNvPicPr>
          <p:nvPr>
            <p:ph idx="1"/>
          </p:nvPr>
        </p:nvPicPr>
        <p:blipFill>
          <a:blip r:embed="rId3" cstate="print"/>
          <a:srcRect l="769" t="11586" r="594" b="1855"/>
          <a:stretch>
            <a:fillRect/>
          </a:stretch>
        </p:blipFill>
        <p:spPr bwMode="auto">
          <a:xfrm>
            <a:off x="381000" y="1384300"/>
            <a:ext cx="8432800" cy="4127500"/>
          </a:xfrm>
          <a:prstGeom prst="rect">
            <a:avLst/>
          </a:prstGeom>
          <a:noFill/>
          <a:ln w="9525">
            <a:noFill/>
            <a:miter lim="800000"/>
            <a:headEnd/>
            <a:tailEnd/>
          </a:ln>
          <a:effectLst/>
        </p:spPr>
      </p:pic>
      <p:sp>
        <p:nvSpPr>
          <p:cNvPr id="7" name="Rectangle 6"/>
          <p:cNvSpPr/>
          <p:nvPr/>
        </p:nvSpPr>
        <p:spPr>
          <a:xfrm>
            <a:off x="4927600" y="1955800"/>
            <a:ext cx="812800" cy="264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Arrow Connector 8"/>
          <p:cNvCxnSpPr/>
          <p:nvPr/>
        </p:nvCxnSpPr>
        <p:spPr>
          <a:xfrm flipV="1">
            <a:off x="317500" y="1739900"/>
            <a:ext cx="0" cy="2552700"/>
          </a:xfrm>
          <a:prstGeom prst="straightConnector1">
            <a:avLst/>
          </a:prstGeom>
          <a:ln w="635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Design Space Considered</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51</a:t>
            </a:fld>
            <a:endParaRPr lang="en-CA"/>
          </a:p>
        </p:txBody>
      </p:sp>
      <p:sp>
        <p:nvSpPr>
          <p:cNvPr id="6" name="Rounded Rectangle 5"/>
          <p:cNvSpPr/>
          <p:nvPr/>
        </p:nvSpPr>
        <p:spPr>
          <a:xfrm>
            <a:off x="1676400" y="1752600"/>
            <a:ext cx="11811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Add/Sub</a:t>
            </a:r>
            <a:endParaRPr lang="en-CA" b="1" dirty="0"/>
          </a:p>
        </p:txBody>
      </p:sp>
      <p:sp>
        <p:nvSpPr>
          <p:cNvPr id="7" name="Rounded Rectangle 6"/>
          <p:cNvSpPr/>
          <p:nvPr/>
        </p:nvSpPr>
        <p:spPr>
          <a:xfrm>
            <a:off x="3060700" y="1752600"/>
            <a:ext cx="1181100" cy="4445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err="1" smtClean="0"/>
              <a:t>Mult</a:t>
            </a:r>
            <a:endParaRPr lang="en-CA" b="1" dirty="0"/>
          </a:p>
        </p:txBody>
      </p:sp>
      <p:sp>
        <p:nvSpPr>
          <p:cNvPr id="8" name="Rounded Rectangle 7"/>
          <p:cNvSpPr/>
          <p:nvPr/>
        </p:nvSpPr>
        <p:spPr>
          <a:xfrm>
            <a:off x="4419600" y="1752600"/>
            <a:ext cx="1181100" cy="4445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Div</a:t>
            </a:r>
            <a:endParaRPr lang="en-CA" b="1" dirty="0"/>
          </a:p>
        </p:txBody>
      </p:sp>
      <p:sp>
        <p:nvSpPr>
          <p:cNvPr id="9" name="Rounded Rectangle 8"/>
          <p:cNvSpPr/>
          <p:nvPr/>
        </p:nvSpPr>
        <p:spPr>
          <a:xfrm>
            <a:off x="5854700" y="1752600"/>
            <a:ext cx="1181100" cy="4445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Exp</a:t>
            </a:r>
            <a:endParaRPr lang="en-CA" b="1" dirty="0"/>
          </a:p>
        </p:txBody>
      </p:sp>
      <p:sp>
        <p:nvSpPr>
          <p:cNvPr id="20" name="Rounded Rectangle 19"/>
          <p:cNvSpPr/>
          <p:nvPr/>
        </p:nvSpPr>
        <p:spPr>
          <a:xfrm>
            <a:off x="1651000" y="1219200"/>
            <a:ext cx="590400" cy="44450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T0</a:t>
            </a:r>
            <a:endParaRPr lang="en-CA" b="1" dirty="0">
              <a:solidFill>
                <a:schemeClr val="tx1"/>
              </a:solidFill>
            </a:endParaRPr>
          </a:p>
        </p:txBody>
      </p:sp>
      <p:sp>
        <p:nvSpPr>
          <p:cNvPr id="32" name="Content Placeholder 2"/>
          <p:cNvSpPr txBox="1">
            <a:spLocks/>
          </p:cNvSpPr>
          <p:nvPr/>
        </p:nvSpPr>
        <p:spPr>
          <a:xfrm>
            <a:off x="457200" y="4533900"/>
            <a:ext cx="8229600" cy="16764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CA" sz="3200" b="0" i="0" u="none" strike="noStrike" kern="1200" cap="none" spc="0" normalizeH="0" baseline="0" noProof="0" dirty="0" smtClean="0">
                <a:ln>
                  <a:noFill/>
                </a:ln>
                <a:solidFill>
                  <a:schemeClr val="tx2"/>
                </a:solidFill>
                <a:effectLst/>
                <a:uLnTx/>
                <a:uFillTx/>
                <a:latin typeface="+mn-lt"/>
                <a:ea typeface="+mn-ea"/>
                <a:cs typeface="+mn-cs"/>
              </a:rPr>
              <a:t>Varying number of threads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CA" sz="3200" b="0" i="0" u="none" strike="noStrike" kern="1200" cap="none" spc="0" normalizeH="0" baseline="0" noProof="0" dirty="0" smtClean="0">
                <a:ln>
                  <a:noFill/>
                </a:ln>
                <a:solidFill>
                  <a:schemeClr val="tx2"/>
                </a:solidFill>
                <a:effectLst/>
                <a:uLnTx/>
                <a:uFillTx/>
                <a:latin typeface="+mn-lt"/>
                <a:ea typeface="+mn-ea"/>
                <a:cs typeface="+mn-cs"/>
              </a:rPr>
              <a:t>Varying FU instance counts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CA" sz="3200" b="0" i="0" u="none" strike="noStrike" kern="1200" cap="none" spc="0" normalizeH="0" baseline="0" noProof="0" dirty="0" smtClean="0">
                <a:ln>
                  <a:noFill/>
                </a:ln>
                <a:solidFill>
                  <a:schemeClr val="tx2"/>
                </a:solidFill>
                <a:effectLst/>
                <a:uLnTx/>
                <a:uFillTx/>
                <a:latin typeface="+mn-lt"/>
                <a:ea typeface="+mn-ea"/>
                <a:cs typeface="+mn-cs"/>
              </a:rPr>
              <a:t>Using Longest Path Groups Algorithm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CA"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CA" sz="32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p:cNvSpPr txBox="1">
            <a:spLocks/>
          </p:cNvSpPr>
          <p:nvPr/>
        </p:nvSpPr>
        <p:spPr>
          <a:xfrm>
            <a:off x="457200" y="4533900"/>
            <a:ext cx="8229600" cy="16764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CA" sz="3200" b="0" i="0" u="none" strike="noStrike" kern="1200" cap="none" spc="0" normalizeH="0" baseline="0" noProof="0" dirty="0" smtClean="0">
                <a:ln>
                  <a:noFill/>
                </a:ln>
                <a:solidFill>
                  <a:schemeClr val="tx2"/>
                </a:solidFill>
                <a:effectLst/>
                <a:uLnTx/>
                <a:uFillTx/>
                <a:latin typeface="+mn-lt"/>
                <a:ea typeface="+mn-ea"/>
                <a:cs typeface="+mn-cs"/>
              </a:rPr>
              <a:t>Varying number of threads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CA" sz="3200" b="0" i="0" u="none" strike="noStrike" kern="1200" cap="none" spc="0" normalizeH="0" baseline="0" noProof="0" dirty="0" smtClean="0">
                <a:ln>
                  <a:noFill/>
                </a:ln>
                <a:solidFill>
                  <a:schemeClr val="tx2"/>
                </a:solidFill>
                <a:effectLst/>
                <a:uLnTx/>
                <a:uFillTx/>
                <a:latin typeface="+mn-lt"/>
                <a:ea typeface="+mn-ea"/>
                <a:cs typeface="+mn-cs"/>
              </a:rPr>
              <a:t>Varying FU instance counts</a:t>
            </a:r>
          </a:p>
          <a:p>
            <a:pPr marL="342900" lvl="0" indent="-342900">
              <a:spcBef>
                <a:spcPct val="20000"/>
              </a:spcBef>
              <a:buFont typeface="Arial" pitchFamily="34" charset="0"/>
              <a:buChar char="•"/>
            </a:pPr>
            <a:r>
              <a:rPr lang="en-CA" sz="3200" dirty="0" smtClean="0">
                <a:solidFill>
                  <a:schemeClr val="tx2"/>
                </a:solidFill>
              </a:rPr>
              <a:t>Using Longest Path Groups Algorithm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CA"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CA"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2" name="Title 1"/>
          <p:cNvSpPr>
            <a:spLocks noGrp="1"/>
          </p:cNvSpPr>
          <p:nvPr>
            <p:ph type="title"/>
          </p:nvPr>
        </p:nvSpPr>
        <p:spPr/>
        <p:txBody>
          <a:bodyPr/>
          <a:lstStyle/>
          <a:p>
            <a:r>
              <a:rPr lang="en-CA" dirty="0" smtClean="0"/>
              <a:t>Design Space Considered</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52</a:t>
            </a:fld>
            <a:endParaRPr lang="en-CA"/>
          </a:p>
        </p:txBody>
      </p:sp>
      <p:sp>
        <p:nvSpPr>
          <p:cNvPr id="6" name="Rounded Rectangle 5"/>
          <p:cNvSpPr/>
          <p:nvPr/>
        </p:nvSpPr>
        <p:spPr>
          <a:xfrm>
            <a:off x="1676400" y="1752600"/>
            <a:ext cx="11811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Add/Sub</a:t>
            </a:r>
            <a:endParaRPr lang="en-CA" b="1" dirty="0"/>
          </a:p>
        </p:txBody>
      </p:sp>
      <p:sp>
        <p:nvSpPr>
          <p:cNvPr id="7" name="Rounded Rectangle 6"/>
          <p:cNvSpPr/>
          <p:nvPr/>
        </p:nvSpPr>
        <p:spPr>
          <a:xfrm>
            <a:off x="3060700" y="1752600"/>
            <a:ext cx="1181100" cy="4445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err="1" smtClean="0"/>
              <a:t>Mult</a:t>
            </a:r>
            <a:endParaRPr lang="en-CA" b="1" dirty="0"/>
          </a:p>
        </p:txBody>
      </p:sp>
      <p:sp>
        <p:nvSpPr>
          <p:cNvPr id="8" name="Rounded Rectangle 7"/>
          <p:cNvSpPr/>
          <p:nvPr/>
        </p:nvSpPr>
        <p:spPr>
          <a:xfrm>
            <a:off x="4419600" y="1752600"/>
            <a:ext cx="1181100" cy="4445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Div</a:t>
            </a:r>
            <a:endParaRPr lang="en-CA" b="1" dirty="0"/>
          </a:p>
        </p:txBody>
      </p:sp>
      <p:sp>
        <p:nvSpPr>
          <p:cNvPr id="9" name="Rounded Rectangle 8"/>
          <p:cNvSpPr/>
          <p:nvPr/>
        </p:nvSpPr>
        <p:spPr>
          <a:xfrm>
            <a:off x="5854700" y="1752600"/>
            <a:ext cx="1181100" cy="4445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Exp</a:t>
            </a:r>
            <a:endParaRPr lang="en-CA" b="1" dirty="0"/>
          </a:p>
        </p:txBody>
      </p:sp>
      <p:sp>
        <p:nvSpPr>
          <p:cNvPr id="10" name="Rounded Rectangle 9"/>
          <p:cNvSpPr/>
          <p:nvPr/>
        </p:nvSpPr>
        <p:spPr>
          <a:xfrm>
            <a:off x="1676400" y="2311400"/>
            <a:ext cx="11811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Add/Sub</a:t>
            </a:r>
            <a:endParaRPr lang="en-CA" b="1" dirty="0"/>
          </a:p>
        </p:txBody>
      </p:sp>
      <p:sp>
        <p:nvSpPr>
          <p:cNvPr id="20" name="Rounded Rectangle 19"/>
          <p:cNvSpPr/>
          <p:nvPr/>
        </p:nvSpPr>
        <p:spPr>
          <a:xfrm>
            <a:off x="1651000" y="1219200"/>
            <a:ext cx="590400" cy="44450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ysClr val="windowText" lastClr="000000"/>
                </a:solidFill>
              </a:rPr>
              <a:t>T0</a:t>
            </a:r>
            <a:endParaRPr lang="en-CA" b="1" dirty="0">
              <a:solidFill>
                <a:sysClr val="windowText" lastClr="000000"/>
              </a:solidFill>
            </a:endParaRPr>
          </a:p>
        </p:txBody>
      </p:sp>
      <p:sp>
        <p:nvSpPr>
          <p:cNvPr id="24" name="Rounded Rectangle 23"/>
          <p:cNvSpPr/>
          <p:nvPr/>
        </p:nvSpPr>
        <p:spPr>
          <a:xfrm>
            <a:off x="2324100" y="1219200"/>
            <a:ext cx="590400" cy="44450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ysClr val="windowText" lastClr="000000"/>
                </a:solidFill>
              </a:rPr>
              <a:t>T1</a:t>
            </a:r>
            <a:endParaRPr lang="en-CA" b="1" dirty="0">
              <a:solidFill>
                <a:sysClr val="windowText" lastClr="000000"/>
              </a:solidFill>
            </a:endParaRPr>
          </a:p>
        </p:txBody>
      </p:sp>
      <p:sp>
        <p:nvSpPr>
          <p:cNvPr id="25" name="Rounded Rectangle 24"/>
          <p:cNvSpPr/>
          <p:nvPr/>
        </p:nvSpPr>
        <p:spPr>
          <a:xfrm>
            <a:off x="3048000" y="1219200"/>
            <a:ext cx="590400" cy="44450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ysClr val="windowText" lastClr="000000"/>
                </a:solidFill>
              </a:rPr>
              <a:t>T2</a:t>
            </a:r>
            <a:endParaRPr lang="en-CA" b="1" dirty="0">
              <a:solidFill>
                <a:sysClr val="windowText" lastClr="000000"/>
              </a:solidFill>
            </a:endParaRPr>
          </a:p>
        </p:txBody>
      </p:sp>
      <p:sp>
        <p:nvSpPr>
          <p:cNvPr id="26" name="Rounded Rectangle 25"/>
          <p:cNvSpPr/>
          <p:nvPr/>
        </p:nvSpPr>
        <p:spPr>
          <a:xfrm>
            <a:off x="3721100" y="1219200"/>
            <a:ext cx="590400" cy="44450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ysClr val="windowText" lastClr="000000"/>
                </a:solidFill>
              </a:rPr>
              <a:t>T3</a:t>
            </a:r>
            <a:endParaRPr lang="en-CA" b="1" dirty="0">
              <a:solidFill>
                <a:sysClr val="windowText" lastClr="000000"/>
              </a:solidFill>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2"/>
          <p:cNvSpPr txBox="1">
            <a:spLocks/>
          </p:cNvSpPr>
          <p:nvPr/>
        </p:nvSpPr>
        <p:spPr>
          <a:xfrm>
            <a:off x="457200" y="4533900"/>
            <a:ext cx="8229600" cy="16764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CA" sz="3200" b="0" i="0" u="none" strike="noStrike" kern="1200" cap="none" spc="0" normalizeH="0" baseline="0" noProof="0" dirty="0" smtClean="0">
                <a:ln>
                  <a:noFill/>
                </a:ln>
                <a:solidFill>
                  <a:schemeClr val="tx2"/>
                </a:solidFill>
                <a:effectLst/>
                <a:uLnTx/>
                <a:uFillTx/>
                <a:latin typeface="+mn-lt"/>
                <a:ea typeface="+mn-ea"/>
                <a:cs typeface="+mn-cs"/>
              </a:rPr>
              <a:t>Varying number of threads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CA" sz="3200" b="0" i="0" u="none" strike="noStrike" kern="1200" cap="none" spc="0" normalizeH="0" baseline="0" noProof="0" dirty="0" smtClean="0">
                <a:ln>
                  <a:noFill/>
                </a:ln>
                <a:solidFill>
                  <a:schemeClr val="tx2"/>
                </a:solidFill>
                <a:effectLst/>
                <a:uLnTx/>
                <a:uFillTx/>
                <a:latin typeface="+mn-lt"/>
                <a:ea typeface="+mn-ea"/>
                <a:cs typeface="+mn-cs"/>
              </a:rPr>
              <a:t>Varying FU instance counts</a:t>
            </a:r>
          </a:p>
          <a:p>
            <a:pPr marL="342900" lvl="0" indent="-342900">
              <a:spcBef>
                <a:spcPct val="20000"/>
              </a:spcBef>
              <a:buFont typeface="Arial" pitchFamily="34" charset="0"/>
              <a:buChar char="•"/>
            </a:pPr>
            <a:r>
              <a:rPr kumimoji="0" lang="en-CA" sz="3200" b="0" i="0" u="none" strike="noStrike" kern="1200" cap="none" spc="0" normalizeH="0" baseline="0" noProof="0" dirty="0" smtClean="0">
                <a:ln>
                  <a:noFill/>
                </a:ln>
                <a:solidFill>
                  <a:schemeClr val="tx2"/>
                </a:solidFill>
                <a:effectLst/>
                <a:uLnTx/>
                <a:uFillTx/>
                <a:latin typeface="+mn-lt"/>
                <a:ea typeface="+mn-ea"/>
                <a:cs typeface="+mn-cs"/>
              </a:rPr>
              <a:t>Using Longest </a:t>
            </a:r>
            <a:r>
              <a:rPr lang="en-CA" sz="3200" dirty="0" smtClean="0">
                <a:solidFill>
                  <a:schemeClr val="tx2"/>
                </a:solidFill>
              </a:rPr>
              <a:t>Path Groups Algorithm</a:t>
            </a:r>
            <a:endParaRPr kumimoji="0" lang="en-CA" sz="3200" b="0" i="0" u="none" strike="noStrike" kern="1200" cap="none" spc="0" normalizeH="0" baseline="0" noProof="0" dirty="0" smtClean="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CA"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CA"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2" name="Title 1"/>
          <p:cNvSpPr>
            <a:spLocks noGrp="1"/>
          </p:cNvSpPr>
          <p:nvPr>
            <p:ph type="title"/>
          </p:nvPr>
        </p:nvSpPr>
        <p:spPr/>
        <p:txBody>
          <a:bodyPr/>
          <a:lstStyle/>
          <a:p>
            <a:r>
              <a:rPr lang="en-CA" dirty="0" smtClean="0"/>
              <a:t>Design Space Considered</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53</a:t>
            </a:fld>
            <a:endParaRPr lang="en-CA"/>
          </a:p>
        </p:txBody>
      </p:sp>
      <p:sp>
        <p:nvSpPr>
          <p:cNvPr id="6" name="Rounded Rectangle 5"/>
          <p:cNvSpPr/>
          <p:nvPr/>
        </p:nvSpPr>
        <p:spPr>
          <a:xfrm>
            <a:off x="1676400" y="1752600"/>
            <a:ext cx="11811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Add/Sub</a:t>
            </a:r>
            <a:endParaRPr lang="en-CA" b="1" dirty="0"/>
          </a:p>
        </p:txBody>
      </p:sp>
      <p:sp>
        <p:nvSpPr>
          <p:cNvPr id="7" name="Rounded Rectangle 6"/>
          <p:cNvSpPr/>
          <p:nvPr/>
        </p:nvSpPr>
        <p:spPr>
          <a:xfrm>
            <a:off x="3060700" y="1752600"/>
            <a:ext cx="1181100" cy="4445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err="1" smtClean="0"/>
              <a:t>Mult</a:t>
            </a:r>
            <a:endParaRPr lang="en-CA" b="1" dirty="0"/>
          </a:p>
        </p:txBody>
      </p:sp>
      <p:sp>
        <p:nvSpPr>
          <p:cNvPr id="8" name="Rounded Rectangle 7"/>
          <p:cNvSpPr/>
          <p:nvPr/>
        </p:nvSpPr>
        <p:spPr>
          <a:xfrm>
            <a:off x="4419600" y="1752600"/>
            <a:ext cx="1181100" cy="4445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Div</a:t>
            </a:r>
            <a:endParaRPr lang="en-CA" b="1" dirty="0"/>
          </a:p>
        </p:txBody>
      </p:sp>
      <p:sp>
        <p:nvSpPr>
          <p:cNvPr id="9" name="Rounded Rectangle 8"/>
          <p:cNvSpPr/>
          <p:nvPr/>
        </p:nvSpPr>
        <p:spPr>
          <a:xfrm>
            <a:off x="5854700" y="1752600"/>
            <a:ext cx="1181100" cy="4445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Exp</a:t>
            </a:r>
            <a:endParaRPr lang="en-CA" b="1" dirty="0"/>
          </a:p>
        </p:txBody>
      </p:sp>
      <p:sp>
        <p:nvSpPr>
          <p:cNvPr id="10" name="Rounded Rectangle 9"/>
          <p:cNvSpPr/>
          <p:nvPr/>
        </p:nvSpPr>
        <p:spPr>
          <a:xfrm>
            <a:off x="1676400" y="2311400"/>
            <a:ext cx="11811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Add/Sub</a:t>
            </a:r>
            <a:endParaRPr lang="en-CA" b="1" dirty="0"/>
          </a:p>
        </p:txBody>
      </p:sp>
      <p:sp>
        <p:nvSpPr>
          <p:cNvPr id="11" name="Rounded Rectangle 10"/>
          <p:cNvSpPr/>
          <p:nvPr/>
        </p:nvSpPr>
        <p:spPr>
          <a:xfrm>
            <a:off x="3060700" y="2311400"/>
            <a:ext cx="1181100" cy="4445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err="1" smtClean="0"/>
              <a:t>Mult</a:t>
            </a:r>
            <a:endParaRPr lang="en-CA" b="1" dirty="0"/>
          </a:p>
        </p:txBody>
      </p:sp>
      <p:sp>
        <p:nvSpPr>
          <p:cNvPr id="20" name="Rounded Rectangle 19"/>
          <p:cNvSpPr/>
          <p:nvPr/>
        </p:nvSpPr>
        <p:spPr>
          <a:xfrm>
            <a:off x="1651000" y="1219200"/>
            <a:ext cx="590400" cy="44450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T0</a:t>
            </a:r>
            <a:endParaRPr lang="en-CA" b="1" dirty="0">
              <a:solidFill>
                <a:schemeClr val="tx1"/>
              </a:solidFill>
            </a:endParaRPr>
          </a:p>
        </p:txBody>
      </p:sp>
      <p:sp>
        <p:nvSpPr>
          <p:cNvPr id="24" name="Rounded Rectangle 23"/>
          <p:cNvSpPr/>
          <p:nvPr/>
        </p:nvSpPr>
        <p:spPr>
          <a:xfrm>
            <a:off x="2324100" y="1219200"/>
            <a:ext cx="590400" cy="44450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T1</a:t>
            </a:r>
            <a:endParaRPr lang="en-CA" b="1" dirty="0">
              <a:solidFill>
                <a:schemeClr val="tx1"/>
              </a:solidFill>
            </a:endParaRPr>
          </a:p>
        </p:txBody>
      </p:sp>
      <p:sp>
        <p:nvSpPr>
          <p:cNvPr id="25" name="Rounded Rectangle 24"/>
          <p:cNvSpPr/>
          <p:nvPr/>
        </p:nvSpPr>
        <p:spPr>
          <a:xfrm>
            <a:off x="3048000" y="1219200"/>
            <a:ext cx="590400" cy="44450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T2</a:t>
            </a:r>
            <a:endParaRPr lang="en-CA" b="1" dirty="0">
              <a:solidFill>
                <a:schemeClr val="tx1"/>
              </a:solidFill>
            </a:endParaRPr>
          </a:p>
        </p:txBody>
      </p:sp>
      <p:sp>
        <p:nvSpPr>
          <p:cNvPr id="26" name="Rounded Rectangle 25"/>
          <p:cNvSpPr/>
          <p:nvPr/>
        </p:nvSpPr>
        <p:spPr>
          <a:xfrm>
            <a:off x="3721100" y="1219200"/>
            <a:ext cx="590400" cy="44450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T3</a:t>
            </a:r>
            <a:endParaRPr lang="en-CA" b="1" dirty="0">
              <a:solidFill>
                <a:schemeClr val="tx1"/>
              </a:solidFill>
            </a:endParaRPr>
          </a:p>
        </p:txBody>
      </p:sp>
      <p:sp>
        <p:nvSpPr>
          <p:cNvPr id="27" name="Rounded Rectangle 26"/>
          <p:cNvSpPr/>
          <p:nvPr/>
        </p:nvSpPr>
        <p:spPr>
          <a:xfrm>
            <a:off x="4394200" y="1219200"/>
            <a:ext cx="590400" cy="44450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T4</a:t>
            </a:r>
            <a:endParaRPr lang="en-CA" b="1" dirty="0">
              <a:solidFill>
                <a:schemeClr val="tx1"/>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Design Space Considered</a:t>
            </a:r>
            <a:endParaRPr lang="en-CA" dirty="0"/>
          </a:p>
        </p:txBody>
      </p:sp>
      <p:sp>
        <p:nvSpPr>
          <p:cNvPr id="3" name="Content Placeholder 2"/>
          <p:cNvSpPr>
            <a:spLocks noGrp="1"/>
          </p:cNvSpPr>
          <p:nvPr>
            <p:ph idx="1"/>
          </p:nvPr>
        </p:nvSpPr>
        <p:spPr>
          <a:xfrm>
            <a:off x="457200" y="4533900"/>
            <a:ext cx="8229600" cy="1397000"/>
          </a:xfrm>
        </p:spPr>
        <p:txBody>
          <a:bodyPr>
            <a:normAutofit fontScale="92500" lnSpcReduction="20000"/>
          </a:bodyPr>
          <a:lstStyle/>
          <a:p>
            <a:r>
              <a:rPr lang="en-CA" dirty="0" smtClean="0"/>
              <a:t>Varying number of threads</a:t>
            </a:r>
          </a:p>
          <a:p>
            <a:r>
              <a:rPr lang="en-CA" dirty="0" smtClean="0"/>
              <a:t>Varying FU instance counts</a:t>
            </a:r>
          </a:p>
          <a:p>
            <a:r>
              <a:rPr lang="en-CA" dirty="0" smtClean="0"/>
              <a:t>Using Longest Path Groups Algorithm</a:t>
            </a:r>
          </a:p>
          <a:p>
            <a:pPr lvl="1"/>
            <a:endParaRPr lang="en-CA" dirty="0" smtClean="0"/>
          </a:p>
          <a:p>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54</a:t>
            </a:fld>
            <a:endParaRPr lang="en-CA"/>
          </a:p>
        </p:txBody>
      </p:sp>
      <p:sp>
        <p:nvSpPr>
          <p:cNvPr id="6" name="Rounded Rectangle 5"/>
          <p:cNvSpPr/>
          <p:nvPr/>
        </p:nvSpPr>
        <p:spPr>
          <a:xfrm>
            <a:off x="1676400" y="1752600"/>
            <a:ext cx="11811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Add/Sub</a:t>
            </a:r>
            <a:endParaRPr lang="en-CA" b="1" dirty="0"/>
          </a:p>
        </p:txBody>
      </p:sp>
      <p:sp>
        <p:nvSpPr>
          <p:cNvPr id="7" name="Rounded Rectangle 6"/>
          <p:cNvSpPr/>
          <p:nvPr/>
        </p:nvSpPr>
        <p:spPr>
          <a:xfrm>
            <a:off x="3060700" y="1752600"/>
            <a:ext cx="1181100" cy="4445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err="1" smtClean="0"/>
              <a:t>Mult</a:t>
            </a:r>
            <a:endParaRPr lang="en-CA" b="1" dirty="0"/>
          </a:p>
        </p:txBody>
      </p:sp>
      <p:sp>
        <p:nvSpPr>
          <p:cNvPr id="8" name="Rounded Rectangle 7"/>
          <p:cNvSpPr/>
          <p:nvPr/>
        </p:nvSpPr>
        <p:spPr>
          <a:xfrm>
            <a:off x="4419600" y="1752600"/>
            <a:ext cx="1181100" cy="4445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Div</a:t>
            </a:r>
            <a:endParaRPr lang="en-CA" b="1" dirty="0"/>
          </a:p>
        </p:txBody>
      </p:sp>
      <p:sp>
        <p:nvSpPr>
          <p:cNvPr id="9" name="Rounded Rectangle 8"/>
          <p:cNvSpPr/>
          <p:nvPr/>
        </p:nvSpPr>
        <p:spPr>
          <a:xfrm>
            <a:off x="5854700" y="1752600"/>
            <a:ext cx="1181100" cy="4445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Exp</a:t>
            </a:r>
            <a:endParaRPr lang="en-CA" b="1" dirty="0"/>
          </a:p>
        </p:txBody>
      </p:sp>
      <p:sp>
        <p:nvSpPr>
          <p:cNvPr id="10" name="Rounded Rectangle 9"/>
          <p:cNvSpPr/>
          <p:nvPr/>
        </p:nvSpPr>
        <p:spPr>
          <a:xfrm>
            <a:off x="1676400" y="2311400"/>
            <a:ext cx="11811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Add/Sub</a:t>
            </a:r>
            <a:endParaRPr lang="en-CA" b="1" dirty="0"/>
          </a:p>
        </p:txBody>
      </p:sp>
      <p:sp>
        <p:nvSpPr>
          <p:cNvPr id="11" name="Rounded Rectangle 10"/>
          <p:cNvSpPr/>
          <p:nvPr/>
        </p:nvSpPr>
        <p:spPr>
          <a:xfrm>
            <a:off x="3060700" y="2311400"/>
            <a:ext cx="1181100" cy="4445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err="1" smtClean="0"/>
              <a:t>Mult</a:t>
            </a:r>
            <a:endParaRPr lang="en-CA" b="1" dirty="0"/>
          </a:p>
        </p:txBody>
      </p:sp>
      <p:sp>
        <p:nvSpPr>
          <p:cNvPr id="12" name="Rounded Rectangle 11"/>
          <p:cNvSpPr/>
          <p:nvPr/>
        </p:nvSpPr>
        <p:spPr>
          <a:xfrm>
            <a:off x="1676400" y="2921000"/>
            <a:ext cx="11811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Add/Sub</a:t>
            </a:r>
            <a:endParaRPr lang="en-CA" b="1" dirty="0"/>
          </a:p>
        </p:txBody>
      </p:sp>
      <p:sp>
        <p:nvSpPr>
          <p:cNvPr id="13" name="Rounded Rectangle 12"/>
          <p:cNvSpPr/>
          <p:nvPr/>
        </p:nvSpPr>
        <p:spPr>
          <a:xfrm>
            <a:off x="4406900" y="2324100"/>
            <a:ext cx="1181100" cy="4445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Div</a:t>
            </a:r>
            <a:endParaRPr lang="en-CA" b="1" dirty="0"/>
          </a:p>
        </p:txBody>
      </p:sp>
      <p:sp>
        <p:nvSpPr>
          <p:cNvPr id="14" name="Right Brace 13"/>
          <p:cNvSpPr/>
          <p:nvPr/>
        </p:nvSpPr>
        <p:spPr>
          <a:xfrm rot="5400000">
            <a:off x="4013198" y="1143001"/>
            <a:ext cx="704852" cy="5340351"/>
          </a:xfrm>
          <a:prstGeom prst="rightBrace">
            <a:avLst/>
          </a:prstGeom>
          <a:noFill/>
          <a:ln w="349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TextBox 14"/>
          <p:cNvSpPr txBox="1"/>
          <p:nvPr/>
        </p:nvSpPr>
        <p:spPr>
          <a:xfrm>
            <a:off x="2857500" y="4140200"/>
            <a:ext cx="3124200" cy="430887"/>
          </a:xfrm>
          <a:prstGeom prst="rect">
            <a:avLst/>
          </a:prstGeom>
          <a:noFill/>
        </p:spPr>
        <p:txBody>
          <a:bodyPr wrap="square" rtlCol="0">
            <a:spAutoFit/>
          </a:bodyPr>
          <a:lstStyle/>
          <a:p>
            <a:r>
              <a:rPr lang="en-CA" sz="2200" b="1" dirty="0" smtClean="0"/>
              <a:t>Maximum 8 FUs in total</a:t>
            </a:r>
            <a:endParaRPr lang="en-CA" sz="2200" b="1" dirty="0"/>
          </a:p>
        </p:txBody>
      </p:sp>
      <p:sp>
        <p:nvSpPr>
          <p:cNvPr id="20" name="Rounded Rectangle 19"/>
          <p:cNvSpPr/>
          <p:nvPr/>
        </p:nvSpPr>
        <p:spPr>
          <a:xfrm>
            <a:off x="1651000" y="1219200"/>
            <a:ext cx="590400" cy="44450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ysClr val="windowText" lastClr="000000"/>
                </a:solidFill>
              </a:rPr>
              <a:t>T0</a:t>
            </a:r>
            <a:endParaRPr lang="en-CA" b="1" dirty="0">
              <a:solidFill>
                <a:sysClr val="windowText" lastClr="000000"/>
              </a:solidFill>
            </a:endParaRPr>
          </a:p>
        </p:txBody>
      </p:sp>
      <p:sp>
        <p:nvSpPr>
          <p:cNvPr id="24" name="Rounded Rectangle 23"/>
          <p:cNvSpPr/>
          <p:nvPr/>
        </p:nvSpPr>
        <p:spPr>
          <a:xfrm>
            <a:off x="2324100" y="1219200"/>
            <a:ext cx="590400" cy="44450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ysClr val="windowText" lastClr="000000"/>
                </a:solidFill>
              </a:rPr>
              <a:t>T1</a:t>
            </a:r>
            <a:endParaRPr lang="en-CA" b="1" dirty="0">
              <a:solidFill>
                <a:sysClr val="windowText" lastClr="000000"/>
              </a:solidFill>
            </a:endParaRPr>
          </a:p>
        </p:txBody>
      </p:sp>
      <p:sp>
        <p:nvSpPr>
          <p:cNvPr id="25" name="Rounded Rectangle 24"/>
          <p:cNvSpPr/>
          <p:nvPr/>
        </p:nvSpPr>
        <p:spPr>
          <a:xfrm>
            <a:off x="3048000" y="1219200"/>
            <a:ext cx="590400" cy="44450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ysClr val="windowText" lastClr="000000"/>
                </a:solidFill>
              </a:rPr>
              <a:t>T2</a:t>
            </a:r>
            <a:endParaRPr lang="en-CA" b="1" dirty="0">
              <a:solidFill>
                <a:sysClr val="windowText" lastClr="000000"/>
              </a:solidFill>
            </a:endParaRPr>
          </a:p>
        </p:txBody>
      </p:sp>
      <p:sp>
        <p:nvSpPr>
          <p:cNvPr id="26" name="Rounded Rectangle 25"/>
          <p:cNvSpPr/>
          <p:nvPr/>
        </p:nvSpPr>
        <p:spPr>
          <a:xfrm>
            <a:off x="3721100" y="1219200"/>
            <a:ext cx="590400" cy="44450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ysClr val="windowText" lastClr="000000"/>
                </a:solidFill>
              </a:rPr>
              <a:t>T3</a:t>
            </a:r>
            <a:endParaRPr lang="en-CA" b="1" dirty="0">
              <a:solidFill>
                <a:sysClr val="windowText" lastClr="000000"/>
              </a:solidFill>
            </a:endParaRPr>
          </a:p>
        </p:txBody>
      </p:sp>
      <p:sp>
        <p:nvSpPr>
          <p:cNvPr id="27" name="Rounded Rectangle 26"/>
          <p:cNvSpPr/>
          <p:nvPr/>
        </p:nvSpPr>
        <p:spPr>
          <a:xfrm>
            <a:off x="4394200" y="1219200"/>
            <a:ext cx="590400" cy="44450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ysClr val="windowText" lastClr="000000"/>
                </a:solidFill>
              </a:rPr>
              <a:t>T4</a:t>
            </a:r>
            <a:endParaRPr lang="en-CA" b="1" dirty="0">
              <a:solidFill>
                <a:sysClr val="windowText" lastClr="000000"/>
              </a:solidFill>
            </a:endParaRPr>
          </a:p>
        </p:txBody>
      </p:sp>
      <p:sp>
        <p:nvSpPr>
          <p:cNvPr id="28" name="Rounded Rectangle 27"/>
          <p:cNvSpPr/>
          <p:nvPr/>
        </p:nvSpPr>
        <p:spPr>
          <a:xfrm>
            <a:off x="5067300" y="1219200"/>
            <a:ext cx="590400" cy="44450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ysClr val="windowText" lastClr="000000"/>
                </a:solidFill>
              </a:rPr>
              <a:t>T5</a:t>
            </a:r>
            <a:endParaRPr lang="en-CA" b="1" dirty="0">
              <a:solidFill>
                <a:sysClr val="windowText" lastClr="000000"/>
              </a:solidFill>
            </a:endParaRPr>
          </a:p>
        </p:txBody>
      </p:sp>
      <p:sp>
        <p:nvSpPr>
          <p:cNvPr id="29" name="Rounded Rectangle 28"/>
          <p:cNvSpPr/>
          <p:nvPr/>
        </p:nvSpPr>
        <p:spPr>
          <a:xfrm>
            <a:off x="5791200" y="1219200"/>
            <a:ext cx="590400" cy="444500"/>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ysClr val="windowText" lastClr="000000"/>
                </a:solidFill>
              </a:rPr>
              <a:t>T6</a:t>
            </a:r>
            <a:endParaRPr lang="en-CA" b="1" dirty="0">
              <a:solidFill>
                <a:sysClr val="windowText" lastClr="000000"/>
              </a:solidFill>
            </a:endParaRPr>
          </a:p>
        </p:txBody>
      </p:sp>
      <p:sp>
        <p:nvSpPr>
          <p:cNvPr id="31" name="TextBox 30"/>
          <p:cNvSpPr txBox="1"/>
          <p:nvPr/>
        </p:nvSpPr>
        <p:spPr>
          <a:xfrm>
            <a:off x="228600" y="5880100"/>
            <a:ext cx="8699500" cy="415498"/>
          </a:xfrm>
          <a:prstGeom prst="rect">
            <a:avLst/>
          </a:prstGeom>
          <a:noFill/>
        </p:spPr>
        <p:txBody>
          <a:bodyPr wrap="square" rtlCol="0">
            <a:spAutoFit/>
          </a:bodyPr>
          <a:lstStyle/>
          <a:p>
            <a:pPr algn="ctr"/>
            <a:r>
              <a:rPr lang="en-CA" sz="2100" b="1" dirty="0" smtClean="0">
                <a:solidFill>
                  <a:srgbClr val="FF0000"/>
                </a:solidFill>
              </a:rPr>
              <a:t>-&gt; 490 designs considered</a:t>
            </a:r>
            <a:endParaRPr lang="en-CA" sz="2100" b="1" dirty="0">
              <a:solidFill>
                <a:srgbClr val="FF0000"/>
              </a:solidFill>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38"/>
            <a:ext cx="8229600" cy="1143000"/>
          </a:xfrm>
        </p:spPr>
        <p:txBody>
          <a:bodyPr/>
          <a:lstStyle/>
          <a:p>
            <a:r>
              <a:rPr lang="en-CA" dirty="0" smtClean="0"/>
              <a:t>Throughput </a:t>
            </a:r>
            <a:r>
              <a:rPr lang="en-CA" dirty="0" err="1" smtClean="0"/>
              <a:t>vs</a:t>
            </a:r>
            <a:r>
              <a:rPr lang="en-CA" dirty="0" smtClean="0"/>
              <a:t> num threads</a:t>
            </a:r>
            <a:endParaRPr lang="en-CA" dirty="0"/>
          </a:p>
        </p:txBody>
      </p:sp>
      <p:sp>
        <p:nvSpPr>
          <p:cNvPr id="3" name="Content Placeholder 2"/>
          <p:cNvSpPr>
            <a:spLocks noGrp="1"/>
          </p:cNvSpPr>
          <p:nvPr>
            <p:ph idx="1"/>
          </p:nvPr>
        </p:nvSpPr>
        <p:spPr/>
        <p:txBody>
          <a:bodyPr>
            <a:normAutofit fontScale="92500" lnSpcReduction="10000"/>
          </a:bodyPr>
          <a:lstStyle/>
          <a:p>
            <a:endParaRPr lang="en-CA" dirty="0" smtClean="0"/>
          </a:p>
          <a:p>
            <a:endParaRPr lang="en-CA" dirty="0" smtClean="0"/>
          </a:p>
          <a:p>
            <a:endParaRPr lang="en-CA" dirty="0" smtClean="0"/>
          </a:p>
          <a:p>
            <a:endParaRPr lang="en-CA" dirty="0" smtClean="0"/>
          </a:p>
          <a:p>
            <a:endParaRPr lang="en-CA" dirty="0" smtClean="0"/>
          </a:p>
          <a:p>
            <a:pPr>
              <a:buNone/>
            </a:pPr>
            <a:endParaRPr lang="en-CA" dirty="0" smtClean="0"/>
          </a:p>
          <a:p>
            <a:endParaRPr lang="en-CA" dirty="0" smtClean="0"/>
          </a:p>
          <a:p>
            <a:r>
              <a:rPr lang="en-CA" dirty="0" smtClean="0"/>
              <a:t>Throughput depends on configuration of FU mix and number of threads </a:t>
            </a:r>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55</a:t>
            </a:fld>
            <a:endParaRPr lang="en-CA"/>
          </a:p>
        </p:txBody>
      </p:sp>
      <p:pic>
        <p:nvPicPr>
          <p:cNvPr id="3077" name="Picture 5"/>
          <p:cNvPicPr>
            <a:picLocks noChangeAspect="1" noChangeArrowheads="1"/>
          </p:cNvPicPr>
          <p:nvPr/>
        </p:nvPicPr>
        <p:blipFill>
          <a:blip r:embed="rId3" cstate="screen"/>
          <a:srcRect t="12275"/>
          <a:stretch>
            <a:fillRect/>
          </a:stretch>
        </p:blipFill>
        <p:spPr bwMode="auto">
          <a:xfrm>
            <a:off x="749300" y="1435100"/>
            <a:ext cx="7772400" cy="3624565"/>
          </a:xfrm>
          <a:prstGeom prst="rect">
            <a:avLst/>
          </a:prstGeom>
          <a:noFill/>
          <a:ln w="9525">
            <a:noFill/>
            <a:miter lim="800000"/>
            <a:headEnd/>
            <a:tailEnd/>
          </a:ln>
        </p:spPr>
      </p:pic>
      <p:sp>
        <p:nvSpPr>
          <p:cNvPr id="8" name="TextBox 7"/>
          <p:cNvSpPr txBox="1"/>
          <p:nvPr/>
        </p:nvSpPr>
        <p:spPr>
          <a:xfrm>
            <a:off x="254000" y="3048000"/>
            <a:ext cx="533400" cy="369332"/>
          </a:xfrm>
          <a:prstGeom prst="rect">
            <a:avLst/>
          </a:prstGeom>
          <a:solidFill>
            <a:schemeClr val="bg1"/>
          </a:solidFill>
        </p:spPr>
        <p:txBody>
          <a:bodyPr wrap="square" rtlCol="0">
            <a:spAutoFit/>
          </a:bodyPr>
          <a:lstStyle/>
          <a:p>
            <a:r>
              <a:rPr lang="en-CA" b="1" dirty="0" smtClean="0"/>
              <a:t>IPC</a:t>
            </a:r>
            <a:endParaRPr lang="en-CA" b="1"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38"/>
            <a:ext cx="8229600" cy="1143000"/>
          </a:xfrm>
        </p:spPr>
        <p:txBody>
          <a:bodyPr/>
          <a:lstStyle/>
          <a:p>
            <a:r>
              <a:rPr lang="en-CA" dirty="0" smtClean="0"/>
              <a:t>Throughput </a:t>
            </a:r>
            <a:r>
              <a:rPr lang="en-CA" dirty="0" err="1" smtClean="0"/>
              <a:t>vs</a:t>
            </a:r>
            <a:r>
              <a:rPr lang="en-CA" dirty="0" smtClean="0"/>
              <a:t> num threads</a:t>
            </a:r>
            <a:endParaRPr lang="en-CA" dirty="0"/>
          </a:p>
        </p:txBody>
      </p:sp>
      <p:sp>
        <p:nvSpPr>
          <p:cNvPr id="3" name="Content Placeholder 2"/>
          <p:cNvSpPr>
            <a:spLocks noGrp="1"/>
          </p:cNvSpPr>
          <p:nvPr>
            <p:ph idx="1"/>
          </p:nvPr>
        </p:nvSpPr>
        <p:spPr/>
        <p:txBody>
          <a:bodyPr>
            <a:normAutofit fontScale="92500" lnSpcReduction="10000"/>
          </a:bodyPr>
          <a:lstStyle/>
          <a:p>
            <a:endParaRPr lang="en-CA" dirty="0" smtClean="0"/>
          </a:p>
          <a:p>
            <a:endParaRPr lang="en-CA" dirty="0" smtClean="0"/>
          </a:p>
          <a:p>
            <a:endParaRPr lang="en-CA" dirty="0" smtClean="0"/>
          </a:p>
          <a:p>
            <a:endParaRPr lang="en-CA" dirty="0" smtClean="0"/>
          </a:p>
          <a:p>
            <a:endParaRPr lang="en-CA" dirty="0" smtClean="0"/>
          </a:p>
          <a:p>
            <a:pPr>
              <a:buNone/>
            </a:pPr>
            <a:endParaRPr lang="en-CA" dirty="0" smtClean="0"/>
          </a:p>
          <a:p>
            <a:endParaRPr lang="en-CA" dirty="0" smtClean="0"/>
          </a:p>
          <a:p>
            <a:r>
              <a:rPr lang="en-CA" dirty="0" smtClean="0"/>
              <a:t>Throughput depends on configuration of FU mix and number of threads </a:t>
            </a:r>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56</a:t>
            </a:fld>
            <a:endParaRPr lang="en-CA"/>
          </a:p>
        </p:txBody>
      </p:sp>
      <p:pic>
        <p:nvPicPr>
          <p:cNvPr id="3077" name="Picture 5"/>
          <p:cNvPicPr>
            <a:picLocks noChangeAspect="1" noChangeArrowheads="1"/>
          </p:cNvPicPr>
          <p:nvPr/>
        </p:nvPicPr>
        <p:blipFill>
          <a:blip r:embed="rId3" cstate="screen"/>
          <a:srcRect t="12275"/>
          <a:stretch>
            <a:fillRect/>
          </a:stretch>
        </p:blipFill>
        <p:spPr bwMode="auto">
          <a:xfrm>
            <a:off x="749300" y="1435100"/>
            <a:ext cx="7772400" cy="3624565"/>
          </a:xfrm>
          <a:prstGeom prst="rect">
            <a:avLst/>
          </a:prstGeom>
          <a:noFill/>
          <a:ln w="9525">
            <a:noFill/>
            <a:miter lim="800000"/>
            <a:headEnd/>
            <a:tailEnd/>
          </a:ln>
        </p:spPr>
      </p:pic>
      <p:sp>
        <p:nvSpPr>
          <p:cNvPr id="8" name="TextBox 7"/>
          <p:cNvSpPr txBox="1"/>
          <p:nvPr/>
        </p:nvSpPr>
        <p:spPr>
          <a:xfrm>
            <a:off x="254000" y="3048000"/>
            <a:ext cx="533400" cy="369332"/>
          </a:xfrm>
          <a:prstGeom prst="rect">
            <a:avLst/>
          </a:prstGeom>
          <a:solidFill>
            <a:schemeClr val="bg1"/>
          </a:solidFill>
        </p:spPr>
        <p:txBody>
          <a:bodyPr wrap="square" rtlCol="0">
            <a:spAutoFit/>
          </a:bodyPr>
          <a:lstStyle/>
          <a:p>
            <a:r>
              <a:rPr lang="en-CA" b="1" dirty="0" smtClean="0"/>
              <a:t>IPC</a:t>
            </a:r>
            <a:endParaRPr lang="en-CA" b="1" dirty="0"/>
          </a:p>
        </p:txBody>
      </p:sp>
      <p:sp>
        <p:nvSpPr>
          <p:cNvPr id="9" name="Oval 8"/>
          <p:cNvSpPr/>
          <p:nvPr/>
        </p:nvSpPr>
        <p:spPr>
          <a:xfrm>
            <a:off x="6096000" y="25939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5829300" y="1600200"/>
            <a:ext cx="2628900" cy="369332"/>
          </a:xfrm>
          <a:prstGeom prst="rect">
            <a:avLst/>
          </a:prstGeom>
          <a:noFill/>
        </p:spPr>
        <p:txBody>
          <a:bodyPr wrap="square" rtlCol="0">
            <a:spAutoFit/>
          </a:bodyPr>
          <a:lstStyle/>
          <a:p>
            <a:r>
              <a:rPr lang="en-CA" b="1" dirty="0" smtClean="0"/>
              <a:t>3-add/2-mul/2-div/1-exp</a:t>
            </a:r>
            <a:endParaRPr lang="en-CA" b="1" dirty="0"/>
          </a:p>
        </p:txBody>
      </p:sp>
      <p:cxnSp>
        <p:nvCxnSpPr>
          <p:cNvPr id="11" name="Straight Arrow Connector 10"/>
          <p:cNvCxnSpPr/>
          <p:nvPr/>
        </p:nvCxnSpPr>
        <p:spPr>
          <a:xfrm flipH="1">
            <a:off x="6305550" y="1944132"/>
            <a:ext cx="838200" cy="73398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137400" y="22002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Arrow Connector 12"/>
          <p:cNvCxnSpPr/>
          <p:nvPr/>
        </p:nvCxnSpPr>
        <p:spPr>
          <a:xfrm>
            <a:off x="7143750" y="1944132"/>
            <a:ext cx="98425" cy="23074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166100" y="19843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5" name="Straight Arrow Connector 14"/>
          <p:cNvCxnSpPr/>
          <p:nvPr/>
        </p:nvCxnSpPr>
        <p:spPr>
          <a:xfrm>
            <a:off x="7143750" y="1944132"/>
            <a:ext cx="1022350" cy="12438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CA" dirty="0" smtClean="0"/>
              <a:t>Real Hardware Results</a:t>
            </a:r>
            <a:endParaRPr lang="en-CA" dirty="0"/>
          </a:p>
        </p:txBody>
      </p:sp>
      <p:sp>
        <p:nvSpPr>
          <p:cNvPr id="7" name="Subtitle 6"/>
          <p:cNvSpPr>
            <a:spLocks noGrp="1"/>
          </p:cNvSpPr>
          <p:nvPr>
            <p:ph type="subTitle" idx="1"/>
          </p:nvPr>
        </p:nvSpPr>
        <p:spPr/>
        <p:txBody>
          <a:bodyPr/>
          <a:lstStyle/>
          <a:p>
            <a:endParaRPr lang="en-CA"/>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57</a:t>
            </a:fld>
            <a:endParaRPr lang="en-CA"/>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Methodology </a:t>
            </a:r>
            <a:endParaRPr lang="en-CA" dirty="0"/>
          </a:p>
        </p:txBody>
      </p:sp>
      <p:sp>
        <p:nvSpPr>
          <p:cNvPr id="3" name="Content Placeholder 2"/>
          <p:cNvSpPr>
            <a:spLocks noGrp="1"/>
          </p:cNvSpPr>
          <p:nvPr>
            <p:ph idx="1"/>
          </p:nvPr>
        </p:nvSpPr>
        <p:spPr/>
        <p:txBody>
          <a:bodyPr/>
          <a:lstStyle/>
          <a:p>
            <a:r>
              <a:rPr lang="en-CA" dirty="0" smtClean="0"/>
              <a:t>Design built on FPGA</a:t>
            </a:r>
          </a:p>
          <a:p>
            <a:r>
              <a:rPr lang="en-CA" dirty="0" err="1" smtClean="0"/>
              <a:t>Altera</a:t>
            </a:r>
            <a:r>
              <a:rPr lang="en-CA" dirty="0" smtClean="0"/>
              <a:t> </a:t>
            </a:r>
            <a:r>
              <a:rPr lang="en-CA" dirty="0" err="1" smtClean="0"/>
              <a:t>Stratix</a:t>
            </a:r>
            <a:r>
              <a:rPr lang="en-CA" dirty="0" smtClean="0"/>
              <a:t> IV (EP4SGX530)</a:t>
            </a:r>
          </a:p>
          <a:p>
            <a:r>
              <a:rPr lang="en-CA" dirty="0" err="1" smtClean="0"/>
              <a:t>Quartus</a:t>
            </a:r>
            <a:r>
              <a:rPr lang="en-CA" dirty="0" smtClean="0"/>
              <a:t> 12.0</a:t>
            </a:r>
          </a:p>
          <a:p>
            <a:r>
              <a:rPr lang="en-CA" dirty="0" smtClean="0"/>
              <a:t>Area = equivalent ALMs</a:t>
            </a:r>
          </a:p>
          <a:p>
            <a:pPr lvl="1"/>
            <a:r>
              <a:rPr lang="en-CA" dirty="0" smtClean="0"/>
              <a:t>Takes into account BRAM (memory) requirement</a:t>
            </a:r>
          </a:p>
          <a:p>
            <a:r>
              <a:rPr lang="en-CA" dirty="0" smtClean="0"/>
              <a:t>IEEE-754 compliant floating point units</a:t>
            </a:r>
          </a:p>
          <a:p>
            <a:pPr lvl="1"/>
            <a:r>
              <a:rPr lang="en-CA" dirty="0" smtClean="0"/>
              <a:t>Clock Frequency at least 200MHz</a:t>
            </a:r>
          </a:p>
          <a:p>
            <a:endParaRPr lang="en-CA" dirty="0" smtClean="0"/>
          </a:p>
          <a:p>
            <a:endParaRPr lang="en-CA" dirty="0" smtClean="0"/>
          </a:p>
          <a:p>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58</a:t>
            </a:fld>
            <a:endParaRPr lang="en-CA"/>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Area </a:t>
            </a:r>
            <a:r>
              <a:rPr lang="en-CA" dirty="0" err="1" smtClean="0"/>
              <a:t>vs</a:t>
            </a:r>
            <a:r>
              <a:rPr lang="en-CA" dirty="0" smtClean="0"/>
              <a:t> threads</a:t>
            </a:r>
            <a:endParaRPr lang="en-CA" dirty="0"/>
          </a:p>
        </p:txBody>
      </p:sp>
      <p:sp>
        <p:nvSpPr>
          <p:cNvPr id="3" name="Content Placeholder 2"/>
          <p:cNvSpPr>
            <a:spLocks noGrp="1"/>
          </p:cNvSpPr>
          <p:nvPr>
            <p:ph idx="1"/>
          </p:nvPr>
        </p:nvSpPr>
        <p:spPr>
          <a:xfrm>
            <a:off x="368300" y="1816100"/>
            <a:ext cx="8318500" cy="4648200"/>
          </a:xfrm>
        </p:spPr>
        <p:txBody>
          <a:bodyPr>
            <a:normAutofit fontScale="92500"/>
          </a:bodyPr>
          <a:lstStyle/>
          <a:p>
            <a:endParaRPr lang="en-CA" dirty="0" smtClean="0"/>
          </a:p>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Area depends on instances of FU and num threads</a:t>
            </a:r>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59</a:t>
            </a:fld>
            <a:endParaRPr lang="en-CA"/>
          </a:p>
        </p:txBody>
      </p:sp>
      <p:pic>
        <p:nvPicPr>
          <p:cNvPr id="4100" name="Picture 4"/>
          <p:cNvPicPr>
            <a:picLocks noChangeAspect="1" noChangeArrowheads="1"/>
          </p:cNvPicPr>
          <p:nvPr/>
        </p:nvPicPr>
        <p:blipFill>
          <a:blip r:embed="rId2" cstate="screen"/>
          <a:srcRect l="971" t="1432" r="910" b="9371"/>
          <a:stretch>
            <a:fillRect/>
          </a:stretch>
        </p:blipFill>
        <p:spPr bwMode="auto">
          <a:xfrm>
            <a:off x="698500" y="1206500"/>
            <a:ext cx="7718848" cy="4132800"/>
          </a:xfrm>
          <a:prstGeom prst="rect">
            <a:avLst/>
          </a:prstGeom>
          <a:noFill/>
          <a:ln w="9525">
            <a:noFill/>
            <a:miter lim="800000"/>
            <a:headEnd/>
            <a:tailEnd/>
          </a:ln>
        </p:spPr>
      </p:pic>
      <p:sp>
        <p:nvSpPr>
          <p:cNvPr id="7" name="TextBox 6"/>
          <p:cNvSpPr txBox="1"/>
          <p:nvPr/>
        </p:nvSpPr>
        <p:spPr>
          <a:xfrm>
            <a:off x="4775200" y="1282700"/>
            <a:ext cx="1143000" cy="446276"/>
          </a:xfrm>
          <a:prstGeom prst="rect">
            <a:avLst/>
          </a:prstGeom>
          <a:solidFill>
            <a:schemeClr val="bg1"/>
          </a:solidFill>
        </p:spPr>
        <p:txBody>
          <a:bodyPr wrap="square" rtlCol="0">
            <a:spAutoFit/>
          </a:bodyPr>
          <a:lstStyle/>
          <a:p>
            <a:r>
              <a:rPr lang="en-CA" sz="2300" b="1" dirty="0" smtClean="0"/>
              <a:t>(</a:t>
            </a:r>
            <a:r>
              <a:rPr lang="en-CA" sz="2300" b="1" dirty="0" err="1" smtClean="0"/>
              <a:t>eALM</a:t>
            </a:r>
            <a:r>
              <a:rPr lang="en-CA" sz="2300" b="1" dirty="0" smtClean="0"/>
              <a:t>)</a:t>
            </a:r>
            <a:endParaRPr lang="en-CA" sz="2300" b="1" dirty="0"/>
          </a:p>
        </p:txBody>
      </p:sp>
      <p:sp>
        <p:nvSpPr>
          <p:cNvPr id="8" name="TextBox 7"/>
          <p:cNvSpPr txBox="1"/>
          <p:nvPr/>
        </p:nvSpPr>
        <p:spPr>
          <a:xfrm>
            <a:off x="0" y="3263900"/>
            <a:ext cx="812800" cy="400110"/>
          </a:xfrm>
          <a:prstGeom prst="rect">
            <a:avLst/>
          </a:prstGeom>
          <a:noFill/>
        </p:spPr>
        <p:txBody>
          <a:bodyPr wrap="square" rtlCol="0">
            <a:spAutoFit/>
          </a:bodyPr>
          <a:lstStyle/>
          <a:p>
            <a:r>
              <a:rPr lang="en-CA" sz="2000" b="1" dirty="0" err="1" smtClean="0"/>
              <a:t>eALM</a:t>
            </a:r>
            <a:endParaRPr lang="en-CA" sz="2000" b="1" dirty="0"/>
          </a:p>
        </p:txBody>
      </p:sp>
      <p:sp>
        <p:nvSpPr>
          <p:cNvPr id="9" name="TextBox 8"/>
          <p:cNvSpPr txBox="1"/>
          <p:nvPr/>
        </p:nvSpPr>
        <p:spPr>
          <a:xfrm>
            <a:off x="2832100" y="1295400"/>
            <a:ext cx="3365500" cy="400110"/>
          </a:xfrm>
          <a:prstGeom prst="rect">
            <a:avLst/>
          </a:prstGeom>
          <a:solidFill>
            <a:schemeClr val="bg1"/>
          </a:solidFill>
        </p:spPr>
        <p:txBody>
          <a:bodyPr wrap="square" rtlCol="0">
            <a:spAutoFit/>
          </a:bodyPr>
          <a:lstStyle/>
          <a:p>
            <a:endParaRPr lang="en-CA" sz="2000" b="1"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Option 2: Overlay Processing Engines</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6</a:t>
            </a:fld>
            <a:endParaRPr lang="en-CA"/>
          </a:p>
        </p:txBody>
      </p:sp>
      <p:grpSp>
        <p:nvGrpSpPr>
          <p:cNvPr id="3" name="Group 10"/>
          <p:cNvGrpSpPr/>
          <p:nvPr/>
        </p:nvGrpSpPr>
        <p:grpSpPr>
          <a:xfrm>
            <a:off x="1041400" y="1676400"/>
            <a:ext cx="7391400" cy="3045600"/>
            <a:chOff x="1155700" y="1117600"/>
            <a:chExt cx="7391400" cy="3045600"/>
          </a:xfrm>
        </p:grpSpPr>
        <p:sp>
          <p:nvSpPr>
            <p:cNvPr id="6" name="Rounded Rectangle 5"/>
            <p:cNvSpPr/>
            <p:nvPr/>
          </p:nvSpPr>
          <p:spPr>
            <a:xfrm>
              <a:off x="5016500" y="1117600"/>
              <a:ext cx="3530600" cy="30456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900" dirty="0">
                <a:solidFill>
                  <a:schemeClr val="bg1"/>
                </a:solidFill>
              </a:endParaRPr>
            </a:p>
          </p:txBody>
        </p:sp>
        <p:sp>
          <p:nvSpPr>
            <p:cNvPr id="7" name="Right Arrow 6"/>
            <p:cNvSpPr/>
            <p:nvPr/>
          </p:nvSpPr>
          <p:spPr>
            <a:xfrm>
              <a:off x="3149600" y="2311400"/>
              <a:ext cx="1447800" cy="698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1155700" y="2349500"/>
              <a:ext cx="1563248" cy="615553"/>
            </a:xfrm>
            <a:prstGeom prst="rect">
              <a:avLst/>
            </a:prstGeom>
            <a:noFill/>
          </p:spPr>
          <p:txBody>
            <a:bodyPr wrap="none" rtlCol="0">
              <a:spAutoFit/>
            </a:bodyPr>
            <a:lstStyle/>
            <a:p>
              <a:r>
                <a:rPr lang="en-CA" sz="3400" dirty="0" err="1" smtClean="0"/>
                <a:t>OpenCL</a:t>
              </a:r>
              <a:endParaRPr lang="en-CA" sz="3400" dirty="0"/>
            </a:p>
          </p:txBody>
        </p:sp>
      </p:grpSp>
      <p:sp>
        <p:nvSpPr>
          <p:cNvPr id="10" name="Content Placeholder 2"/>
          <p:cNvSpPr>
            <a:spLocks noGrp="1"/>
          </p:cNvSpPr>
          <p:nvPr>
            <p:ph idx="1"/>
          </p:nvPr>
        </p:nvSpPr>
        <p:spPr>
          <a:xfrm>
            <a:off x="457200" y="4876800"/>
            <a:ext cx="8229600" cy="1249363"/>
          </a:xfrm>
        </p:spPr>
        <p:txBody>
          <a:bodyPr>
            <a:normAutofit fontScale="85000" lnSpcReduction="20000"/>
          </a:bodyPr>
          <a:lstStyle/>
          <a:p>
            <a:r>
              <a:rPr lang="en-CA" dirty="0" smtClean="0"/>
              <a:t>Quickly reprogrammed </a:t>
            </a:r>
            <a:r>
              <a:rPr lang="en-CA" dirty="0" smtClean="0">
                <a:solidFill>
                  <a:schemeClr val="tx1"/>
                </a:solidFill>
              </a:rPr>
              <a:t>(</a:t>
            </a:r>
            <a:r>
              <a:rPr lang="en-CA" dirty="0" err="1" smtClean="0">
                <a:solidFill>
                  <a:schemeClr val="tx1"/>
                </a:solidFill>
              </a:rPr>
              <a:t>vs</a:t>
            </a:r>
            <a:r>
              <a:rPr lang="en-CA" dirty="0" smtClean="0">
                <a:solidFill>
                  <a:schemeClr val="tx1"/>
                </a:solidFill>
              </a:rPr>
              <a:t> regenerating hardware)</a:t>
            </a:r>
          </a:p>
          <a:p>
            <a:r>
              <a:rPr lang="en-CA" dirty="0" smtClean="0"/>
              <a:t>Versatile </a:t>
            </a:r>
            <a:r>
              <a:rPr lang="en-CA" dirty="0" smtClean="0">
                <a:solidFill>
                  <a:schemeClr val="tx1"/>
                </a:solidFill>
              </a:rPr>
              <a:t>(multiple software functions per area)</a:t>
            </a:r>
          </a:p>
          <a:p>
            <a:r>
              <a:rPr lang="en-CA" dirty="0" smtClean="0"/>
              <a:t>Ideally high </a:t>
            </a:r>
            <a:r>
              <a:rPr lang="en-CA" u="sng" dirty="0" smtClean="0"/>
              <a:t>throughput-per-area</a:t>
            </a:r>
            <a:r>
              <a:rPr lang="en-CA" dirty="0" smtClean="0"/>
              <a:t> </a:t>
            </a:r>
            <a:r>
              <a:rPr lang="en-CA" dirty="0" smtClean="0">
                <a:solidFill>
                  <a:schemeClr val="tx1"/>
                </a:solidFill>
              </a:rPr>
              <a:t>(area efficient)</a:t>
            </a:r>
            <a:endParaRPr lang="en-CA" u="sng" dirty="0" smtClean="0"/>
          </a:p>
        </p:txBody>
      </p:sp>
      <p:grpSp>
        <p:nvGrpSpPr>
          <p:cNvPr id="39" name="Group 38"/>
          <p:cNvGrpSpPr/>
          <p:nvPr/>
        </p:nvGrpSpPr>
        <p:grpSpPr>
          <a:xfrm>
            <a:off x="5105400" y="1816100"/>
            <a:ext cx="952500" cy="914400"/>
            <a:chOff x="1536700" y="3962400"/>
            <a:chExt cx="952500" cy="914400"/>
          </a:xfrm>
        </p:grpSpPr>
        <p:pic>
          <p:nvPicPr>
            <p:cNvPr id="37" name="Picture 4" descr="C:\Users\Ilian\AppData\Local\Microsoft\Windows\Temporary Internet Files\Content.IE5\T6ZH4YQN\MC900432614[1].png"/>
            <p:cNvPicPr>
              <a:picLocks noChangeAspect="1" noChangeArrowheads="1"/>
            </p:cNvPicPr>
            <p:nvPr/>
          </p:nvPicPr>
          <p:blipFill>
            <a:blip r:embed="rId2" cstate="screen"/>
            <a:srcRect/>
            <a:stretch>
              <a:fillRect/>
            </a:stretch>
          </p:blipFill>
          <p:spPr bwMode="auto">
            <a:xfrm>
              <a:off x="1727314" y="4318114"/>
              <a:ext cx="558686" cy="558686"/>
            </a:xfrm>
            <a:prstGeom prst="rect">
              <a:avLst/>
            </a:prstGeom>
            <a:noFill/>
            <a:ln>
              <a:solidFill>
                <a:schemeClr val="tx1"/>
              </a:solidFill>
            </a:ln>
          </p:spPr>
        </p:pic>
        <p:sp>
          <p:nvSpPr>
            <p:cNvPr id="38" name="TextBox 37"/>
            <p:cNvSpPr txBox="1"/>
            <p:nvPr/>
          </p:nvSpPr>
          <p:spPr>
            <a:xfrm>
              <a:off x="1536700" y="3962400"/>
              <a:ext cx="952500" cy="369332"/>
            </a:xfrm>
            <a:prstGeom prst="rect">
              <a:avLst/>
            </a:prstGeom>
            <a:noFill/>
          </p:spPr>
          <p:txBody>
            <a:bodyPr wrap="square" rtlCol="0">
              <a:spAutoFit/>
            </a:bodyPr>
            <a:lstStyle/>
            <a:p>
              <a:r>
                <a:rPr lang="en-CA" b="1" dirty="0" smtClean="0">
                  <a:solidFill>
                    <a:schemeClr val="bg1"/>
                  </a:solidFill>
                </a:rPr>
                <a:t>ENGINE</a:t>
              </a:r>
              <a:endParaRPr lang="en-CA" b="1" dirty="0">
                <a:solidFill>
                  <a:schemeClr val="bg1"/>
                </a:solidFill>
              </a:endParaRPr>
            </a:p>
          </p:txBody>
        </p:sp>
      </p:gr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Compute Density</a:t>
            </a:r>
            <a:endParaRPr lang="en-CA" dirty="0"/>
          </a:p>
        </p:txBody>
      </p:sp>
      <p:sp>
        <p:nvSpPr>
          <p:cNvPr id="3" name="Content Placeholder 2"/>
          <p:cNvSpPr>
            <a:spLocks noGrp="1"/>
          </p:cNvSpPr>
          <p:nvPr>
            <p:ph idx="1"/>
          </p:nvPr>
        </p:nvSpPr>
        <p:spPr/>
        <p:txBody>
          <a:bodyPr>
            <a:normAutofit/>
          </a:bodyPr>
          <a:lstStyle/>
          <a:p>
            <a:endParaRPr lang="en-CA" dirty="0" smtClean="0"/>
          </a:p>
          <a:p>
            <a:pPr>
              <a:buNone/>
            </a:pPr>
            <a:endParaRPr lang="en-CA" dirty="0" smtClean="0"/>
          </a:p>
          <a:p>
            <a:endParaRPr lang="en-CA" dirty="0" smtClean="0"/>
          </a:p>
          <a:p>
            <a:endParaRPr lang="en-CA" dirty="0" smtClean="0"/>
          </a:p>
          <a:p>
            <a:endParaRPr lang="en-CA" dirty="0" smtClean="0"/>
          </a:p>
          <a:p>
            <a:pPr>
              <a:buNone/>
            </a:pPr>
            <a:endParaRPr lang="en-CA" dirty="0" smtClean="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60</a:t>
            </a:fld>
            <a:endParaRPr lang="en-CA"/>
          </a:p>
        </p:txBody>
      </p:sp>
      <p:pic>
        <p:nvPicPr>
          <p:cNvPr id="18" name="Picture 3"/>
          <p:cNvPicPr>
            <a:picLocks noChangeAspect="1" noChangeArrowheads="1"/>
          </p:cNvPicPr>
          <p:nvPr/>
        </p:nvPicPr>
        <p:blipFill>
          <a:blip r:embed="rId2" cstate="screen"/>
          <a:srcRect/>
          <a:stretch>
            <a:fillRect/>
          </a:stretch>
        </p:blipFill>
        <p:spPr bwMode="auto">
          <a:xfrm>
            <a:off x="6121400" y="2740026"/>
            <a:ext cx="2844800" cy="1653128"/>
          </a:xfrm>
          <a:prstGeom prst="rect">
            <a:avLst/>
          </a:prstGeom>
          <a:noFill/>
          <a:ln w="28575">
            <a:solidFill>
              <a:srgbClr val="FF0000"/>
            </a:solidFill>
            <a:miter lim="800000"/>
            <a:headEnd/>
            <a:tailEnd/>
          </a:ln>
        </p:spPr>
      </p:pic>
      <p:grpSp>
        <p:nvGrpSpPr>
          <p:cNvPr id="20" name="Group 19"/>
          <p:cNvGrpSpPr/>
          <p:nvPr/>
        </p:nvGrpSpPr>
        <p:grpSpPr>
          <a:xfrm>
            <a:off x="177800" y="1562101"/>
            <a:ext cx="5943600" cy="3606799"/>
            <a:chOff x="482600" y="1600201"/>
            <a:chExt cx="5943600" cy="3606799"/>
          </a:xfrm>
        </p:grpSpPr>
        <p:pic>
          <p:nvPicPr>
            <p:cNvPr id="4100" name="Picture 4"/>
            <p:cNvPicPr>
              <a:picLocks noChangeAspect="1" noChangeArrowheads="1"/>
            </p:cNvPicPr>
            <p:nvPr/>
          </p:nvPicPr>
          <p:blipFill>
            <a:blip r:embed="rId3" cstate="screen"/>
            <a:srcRect/>
            <a:stretch>
              <a:fillRect/>
            </a:stretch>
          </p:blipFill>
          <p:spPr bwMode="auto">
            <a:xfrm>
              <a:off x="3190874" y="3541714"/>
              <a:ext cx="2827465" cy="1665286"/>
            </a:xfrm>
            <a:prstGeom prst="rect">
              <a:avLst/>
            </a:prstGeom>
            <a:noFill/>
            <a:ln w="9525">
              <a:noFill/>
              <a:miter lim="800000"/>
              <a:headEnd/>
              <a:tailEnd/>
            </a:ln>
          </p:spPr>
        </p:pic>
        <p:sp>
          <p:nvSpPr>
            <p:cNvPr id="8" name="TextBox 7"/>
            <p:cNvSpPr txBox="1"/>
            <p:nvPr/>
          </p:nvSpPr>
          <p:spPr>
            <a:xfrm>
              <a:off x="482600" y="3187700"/>
              <a:ext cx="2705100" cy="861774"/>
            </a:xfrm>
            <a:prstGeom prst="rect">
              <a:avLst/>
            </a:prstGeom>
            <a:noFill/>
          </p:spPr>
          <p:txBody>
            <a:bodyPr wrap="square" rtlCol="0">
              <a:spAutoFit/>
            </a:bodyPr>
            <a:lstStyle/>
            <a:p>
              <a:r>
                <a:rPr lang="en-CA" sz="2500" b="1" dirty="0" smtClean="0"/>
                <a:t>Compute Density =</a:t>
              </a:r>
            </a:p>
            <a:p>
              <a:r>
                <a:rPr lang="en-CA" sz="2500" b="1" i="1" dirty="0" smtClean="0"/>
                <a:t> </a:t>
              </a:r>
              <a:r>
                <a:rPr lang="en-CA" sz="2500" i="1" dirty="0" smtClean="0"/>
                <a:t>(</a:t>
              </a:r>
              <a:r>
                <a:rPr lang="en-CA" sz="2500" i="1" dirty="0" err="1" smtClean="0"/>
                <a:t>instr</a:t>
              </a:r>
              <a:r>
                <a:rPr lang="en-CA" sz="2500" i="1" dirty="0" smtClean="0"/>
                <a:t>/cycle/area)</a:t>
              </a:r>
              <a:endParaRPr lang="en-CA" sz="2500" i="1" dirty="0"/>
            </a:p>
          </p:txBody>
        </p:sp>
        <p:cxnSp>
          <p:nvCxnSpPr>
            <p:cNvPr id="12" name="Straight Connector 11"/>
            <p:cNvCxnSpPr/>
            <p:nvPr/>
          </p:nvCxnSpPr>
          <p:spPr>
            <a:xfrm>
              <a:off x="3136900" y="3441700"/>
              <a:ext cx="2908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5"/>
            <p:cNvPicPr>
              <a:picLocks noChangeAspect="1" noChangeArrowheads="1"/>
            </p:cNvPicPr>
            <p:nvPr/>
          </p:nvPicPr>
          <p:blipFill>
            <a:blip r:embed="rId4" cstate="screen"/>
            <a:srcRect/>
            <a:stretch>
              <a:fillRect/>
            </a:stretch>
          </p:blipFill>
          <p:spPr bwMode="auto">
            <a:xfrm>
              <a:off x="3198812" y="1600201"/>
              <a:ext cx="2827420" cy="1736320"/>
            </a:xfrm>
            <a:prstGeom prst="rect">
              <a:avLst/>
            </a:prstGeom>
            <a:noFill/>
            <a:ln w="9525">
              <a:noFill/>
              <a:miter lim="800000"/>
              <a:headEnd/>
              <a:tailEnd/>
            </a:ln>
          </p:spPr>
        </p:pic>
        <p:sp>
          <p:nvSpPr>
            <p:cNvPr id="19" name="TextBox 18"/>
            <p:cNvSpPr txBox="1"/>
            <p:nvPr/>
          </p:nvSpPr>
          <p:spPr>
            <a:xfrm>
              <a:off x="6070600" y="3200400"/>
              <a:ext cx="355600" cy="477054"/>
            </a:xfrm>
            <a:prstGeom prst="rect">
              <a:avLst/>
            </a:prstGeom>
            <a:noFill/>
          </p:spPr>
          <p:txBody>
            <a:bodyPr wrap="square" rtlCol="0">
              <a:spAutoFit/>
            </a:bodyPr>
            <a:lstStyle/>
            <a:p>
              <a:r>
                <a:rPr lang="en-CA" sz="2500" b="1" dirty="0" smtClean="0"/>
                <a:t>=</a:t>
              </a:r>
              <a:endParaRPr lang="en-CA" sz="2500" b="1" dirty="0"/>
            </a:p>
          </p:txBody>
        </p:sp>
      </p:gr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Compute Density</a:t>
            </a:r>
            <a:endParaRPr lang="en-CA" dirty="0"/>
          </a:p>
        </p:txBody>
      </p:sp>
      <p:sp>
        <p:nvSpPr>
          <p:cNvPr id="3" name="Content Placeholder 2"/>
          <p:cNvSpPr>
            <a:spLocks noGrp="1"/>
          </p:cNvSpPr>
          <p:nvPr>
            <p:ph idx="1"/>
          </p:nvPr>
        </p:nvSpPr>
        <p:spPr>
          <a:xfrm>
            <a:off x="431800" y="2070100"/>
            <a:ext cx="8229600" cy="4525963"/>
          </a:xfrm>
        </p:spPr>
        <p:txBody>
          <a:bodyPr>
            <a:normAutofit/>
          </a:bodyPr>
          <a:lstStyle/>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Balance of throughput and area consumption</a:t>
            </a:r>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61</a:t>
            </a:fld>
            <a:endParaRPr lang="en-CA"/>
          </a:p>
        </p:txBody>
      </p:sp>
      <p:pic>
        <p:nvPicPr>
          <p:cNvPr id="5123" name="Picture 3"/>
          <p:cNvPicPr>
            <a:picLocks noChangeAspect="1" noChangeArrowheads="1"/>
          </p:cNvPicPr>
          <p:nvPr/>
        </p:nvPicPr>
        <p:blipFill>
          <a:blip r:embed="rId2" cstate="screen"/>
          <a:srcRect/>
          <a:stretch>
            <a:fillRect/>
          </a:stretch>
        </p:blipFill>
        <p:spPr bwMode="auto">
          <a:xfrm>
            <a:off x="850900" y="1714500"/>
            <a:ext cx="7453148" cy="3492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Compute Density</a:t>
            </a:r>
            <a:endParaRPr lang="en-CA" dirty="0"/>
          </a:p>
        </p:txBody>
      </p:sp>
      <p:sp>
        <p:nvSpPr>
          <p:cNvPr id="3" name="Content Placeholder 2"/>
          <p:cNvSpPr>
            <a:spLocks noGrp="1"/>
          </p:cNvSpPr>
          <p:nvPr>
            <p:ph idx="1"/>
          </p:nvPr>
        </p:nvSpPr>
        <p:spPr>
          <a:xfrm>
            <a:off x="431800" y="2070100"/>
            <a:ext cx="8229600" cy="4525963"/>
          </a:xfrm>
        </p:spPr>
        <p:txBody>
          <a:bodyPr>
            <a:normAutofit/>
          </a:bodyPr>
          <a:lstStyle/>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Balance of throughput and area consumption</a:t>
            </a:r>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62</a:t>
            </a:fld>
            <a:endParaRPr lang="en-CA"/>
          </a:p>
        </p:txBody>
      </p:sp>
      <p:pic>
        <p:nvPicPr>
          <p:cNvPr id="5123" name="Picture 3"/>
          <p:cNvPicPr>
            <a:picLocks noChangeAspect="1" noChangeArrowheads="1"/>
          </p:cNvPicPr>
          <p:nvPr/>
        </p:nvPicPr>
        <p:blipFill>
          <a:blip r:embed="rId2" cstate="screen"/>
          <a:srcRect/>
          <a:stretch>
            <a:fillRect/>
          </a:stretch>
        </p:blipFill>
        <p:spPr bwMode="auto">
          <a:xfrm>
            <a:off x="850900" y="1714500"/>
            <a:ext cx="7453148" cy="3492500"/>
          </a:xfrm>
          <a:prstGeom prst="rect">
            <a:avLst/>
          </a:prstGeom>
          <a:noFill/>
          <a:ln w="9525">
            <a:noFill/>
            <a:miter lim="800000"/>
            <a:headEnd/>
            <a:tailEnd/>
          </a:ln>
        </p:spPr>
      </p:pic>
      <p:sp>
        <p:nvSpPr>
          <p:cNvPr id="7" name="Oval 6"/>
          <p:cNvSpPr/>
          <p:nvPr/>
        </p:nvSpPr>
        <p:spPr>
          <a:xfrm>
            <a:off x="4800600" y="21113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5727700" y="20605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6121400" y="20859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3962400" y="1460500"/>
            <a:ext cx="2540000" cy="369332"/>
          </a:xfrm>
          <a:prstGeom prst="rect">
            <a:avLst/>
          </a:prstGeom>
          <a:noFill/>
        </p:spPr>
        <p:txBody>
          <a:bodyPr wrap="square" rtlCol="0">
            <a:spAutoFit/>
          </a:bodyPr>
          <a:lstStyle/>
          <a:p>
            <a:r>
              <a:rPr lang="en-CA" dirty="0" smtClean="0"/>
              <a:t>2-add/1-mul/1-div/1-exp</a:t>
            </a:r>
            <a:endParaRPr lang="en-CA" dirty="0"/>
          </a:p>
        </p:txBody>
      </p:sp>
      <p:sp>
        <p:nvSpPr>
          <p:cNvPr id="11" name="TextBox 10"/>
          <p:cNvSpPr txBox="1"/>
          <p:nvPr/>
        </p:nvSpPr>
        <p:spPr>
          <a:xfrm>
            <a:off x="6324600" y="1638301"/>
            <a:ext cx="2527300" cy="369332"/>
          </a:xfrm>
          <a:prstGeom prst="rect">
            <a:avLst/>
          </a:prstGeom>
          <a:noFill/>
        </p:spPr>
        <p:txBody>
          <a:bodyPr wrap="square" rtlCol="0">
            <a:spAutoFit/>
          </a:bodyPr>
          <a:lstStyle/>
          <a:p>
            <a:r>
              <a:rPr lang="en-CA" dirty="0" smtClean="0"/>
              <a:t>3-add/2-mul/2-div/1-exp</a:t>
            </a:r>
            <a:endParaRPr lang="en-CA" dirty="0"/>
          </a:p>
        </p:txBody>
      </p:sp>
      <p:cxnSp>
        <p:nvCxnSpPr>
          <p:cNvPr id="13" name="Straight Arrow Connector 12"/>
          <p:cNvCxnSpPr>
            <a:stCxn id="10" idx="2"/>
            <a:endCxn id="7" idx="7"/>
          </p:cNvCxnSpPr>
          <p:nvPr/>
        </p:nvCxnSpPr>
        <p:spPr>
          <a:xfrm flipH="1">
            <a:off x="4979462" y="1829832"/>
            <a:ext cx="252938" cy="31362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a:endCxn id="8" idx="1"/>
          </p:cNvCxnSpPr>
          <p:nvPr/>
        </p:nvCxnSpPr>
        <p:spPr>
          <a:xfrm>
            <a:off x="5232400" y="1829832"/>
            <a:ext cx="525988" cy="26282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a:endCxn id="9" idx="6"/>
          </p:cNvCxnSpPr>
          <p:nvPr/>
        </p:nvCxnSpPr>
        <p:spPr>
          <a:xfrm flipH="1">
            <a:off x="6330950" y="2007633"/>
            <a:ext cx="1257300" cy="1878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381500" y="1955800"/>
            <a:ext cx="1981200" cy="3238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ysClr val="windowText" lastClr="000000"/>
              </a:solidFill>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Compute Density</a:t>
            </a:r>
            <a:endParaRPr lang="en-CA" dirty="0"/>
          </a:p>
        </p:txBody>
      </p:sp>
      <p:sp>
        <p:nvSpPr>
          <p:cNvPr id="3" name="Content Placeholder 2"/>
          <p:cNvSpPr>
            <a:spLocks noGrp="1"/>
          </p:cNvSpPr>
          <p:nvPr>
            <p:ph idx="1"/>
          </p:nvPr>
        </p:nvSpPr>
        <p:spPr>
          <a:xfrm>
            <a:off x="431800" y="2070100"/>
            <a:ext cx="8229600" cy="4525963"/>
          </a:xfrm>
        </p:spPr>
        <p:txBody>
          <a:bodyPr>
            <a:normAutofit/>
          </a:bodyPr>
          <a:lstStyle/>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Best configuration at 8 or 16 threads.</a:t>
            </a:r>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63</a:t>
            </a:fld>
            <a:endParaRPr lang="en-CA"/>
          </a:p>
        </p:txBody>
      </p:sp>
      <p:pic>
        <p:nvPicPr>
          <p:cNvPr id="5123" name="Picture 3"/>
          <p:cNvPicPr>
            <a:picLocks noChangeAspect="1" noChangeArrowheads="1"/>
          </p:cNvPicPr>
          <p:nvPr/>
        </p:nvPicPr>
        <p:blipFill>
          <a:blip r:embed="rId2" cstate="screen"/>
          <a:srcRect/>
          <a:stretch>
            <a:fillRect/>
          </a:stretch>
        </p:blipFill>
        <p:spPr bwMode="auto">
          <a:xfrm>
            <a:off x="850900" y="1714500"/>
            <a:ext cx="7453148" cy="3492500"/>
          </a:xfrm>
          <a:prstGeom prst="rect">
            <a:avLst/>
          </a:prstGeom>
          <a:noFill/>
          <a:ln w="9525">
            <a:noFill/>
            <a:miter lim="800000"/>
            <a:headEnd/>
            <a:tailEnd/>
          </a:ln>
        </p:spPr>
      </p:pic>
      <p:sp>
        <p:nvSpPr>
          <p:cNvPr id="7" name="Oval 6"/>
          <p:cNvSpPr/>
          <p:nvPr/>
        </p:nvSpPr>
        <p:spPr>
          <a:xfrm>
            <a:off x="4800600" y="21113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5727700" y="20605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6121400" y="20859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3962400" y="1460500"/>
            <a:ext cx="2540000" cy="369332"/>
          </a:xfrm>
          <a:prstGeom prst="rect">
            <a:avLst/>
          </a:prstGeom>
          <a:noFill/>
        </p:spPr>
        <p:txBody>
          <a:bodyPr wrap="square" rtlCol="0">
            <a:spAutoFit/>
          </a:bodyPr>
          <a:lstStyle/>
          <a:p>
            <a:r>
              <a:rPr lang="en-CA" dirty="0" smtClean="0"/>
              <a:t>2-add/1-mul/1-div/1-exp</a:t>
            </a:r>
            <a:endParaRPr lang="en-CA" dirty="0"/>
          </a:p>
        </p:txBody>
      </p:sp>
      <p:sp>
        <p:nvSpPr>
          <p:cNvPr id="11" name="TextBox 10"/>
          <p:cNvSpPr txBox="1"/>
          <p:nvPr/>
        </p:nvSpPr>
        <p:spPr>
          <a:xfrm>
            <a:off x="6324600" y="1638301"/>
            <a:ext cx="2527300" cy="369332"/>
          </a:xfrm>
          <a:prstGeom prst="rect">
            <a:avLst/>
          </a:prstGeom>
          <a:noFill/>
        </p:spPr>
        <p:txBody>
          <a:bodyPr wrap="square" rtlCol="0">
            <a:spAutoFit/>
          </a:bodyPr>
          <a:lstStyle/>
          <a:p>
            <a:r>
              <a:rPr lang="en-CA" dirty="0" smtClean="0"/>
              <a:t>3-add/2-mul/2-div/1-exp</a:t>
            </a:r>
            <a:endParaRPr lang="en-CA" dirty="0"/>
          </a:p>
        </p:txBody>
      </p:sp>
      <p:cxnSp>
        <p:nvCxnSpPr>
          <p:cNvPr id="13" name="Straight Arrow Connector 12"/>
          <p:cNvCxnSpPr>
            <a:stCxn id="10" idx="2"/>
            <a:endCxn id="7" idx="7"/>
          </p:cNvCxnSpPr>
          <p:nvPr/>
        </p:nvCxnSpPr>
        <p:spPr>
          <a:xfrm flipH="1">
            <a:off x="4979462" y="1829832"/>
            <a:ext cx="252938" cy="31362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a:endCxn id="8" idx="1"/>
          </p:cNvCxnSpPr>
          <p:nvPr/>
        </p:nvCxnSpPr>
        <p:spPr>
          <a:xfrm>
            <a:off x="5232400" y="1829832"/>
            <a:ext cx="525988" cy="26282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a:endCxn id="9" idx="6"/>
          </p:cNvCxnSpPr>
          <p:nvPr/>
        </p:nvCxnSpPr>
        <p:spPr>
          <a:xfrm flipH="1">
            <a:off x="6330950" y="2007633"/>
            <a:ext cx="1257300" cy="1878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81500" y="1955800"/>
            <a:ext cx="1981200" cy="3238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ysClr val="windowText" lastClr="000000"/>
              </a:solidFill>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Compute Density</a:t>
            </a:r>
            <a:endParaRPr lang="en-CA" dirty="0"/>
          </a:p>
        </p:txBody>
      </p:sp>
      <p:sp>
        <p:nvSpPr>
          <p:cNvPr id="3" name="Content Placeholder 2"/>
          <p:cNvSpPr>
            <a:spLocks noGrp="1"/>
          </p:cNvSpPr>
          <p:nvPr>
            <p:ph idx="1"/>
          </p:nvPr>
        </p:nvSpPr>
        <p:spPr>
          <a:xfrm>
            <a:off x="431800" y="2070100"/>
            <a:ext cx="8229600" cy="4525963"/>
          </a:xfrm>
        </p:spPr>
        <p:txBody>
          <a:bodyPr>
            <a:normAutofit/>
          </a:bodyPr>
          <a:lstStyle/>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Less than 8 – </a:t>
            </a:r>
            <a:r>
              <a:rPr lang="en-CA" dirty="0" smtClean="0">
                <a:solidFill>
                  <a:srgbClr val="FF0000"/>
                </a:solidFill>
              </a:rPr>
              <a:t>not enough parallelism</a:t>
            </a:r>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64</a:t>
            </a:fld>
            <a:endParaRPr lang="en-CA"/>
          </a:p>
        </p:txBody>
      </p:sp>
      <p:pic>
        <p:nvPicPr>
          <p:cNvPr id="5123" name="Picture 3"/>
          <p:cNvPicPr>
            <a:picLocks noChangeAspect="1" noChangeArrowheads="1"/>
          </p:cNvPicPr>
          <p:nvPr/>
        </p:nvPicPr>
        <p:blipFill>
          <a:blip r:embed="rId2" cstate="screen"/>
          <a:srcRect/>
          <a:stretch>
            <a:fillRect/>
          </a:stretch>
        </p:blipFill>
        <p:spPr bwMode="auto">
          <a:xfrm>
            <a:off x="850900" y="1714500"/>
            <a:ext cx="7453148" cy="3492500"/>
          </a:xfrm>
          <a:prstGeom prst="rect">
            <a:avLst/>
          </a:prstGeom>
          <a:noFill/>
          <a:ln w="9525">
            <a:noFill/>
            <a:miter lim="800000"/>
            <a:headEnd/>
            <a:tailEnd/>
          </a:ln>
        </p:spPr>
      </p:pic>
      <p:sp>
        <p:nvSpPr>
          <p:cNvPr id="7" name="Oval 6"/>
          <p:cNvSpPr/>
          <p:nvPr/>
        </p:nvSpPr>
        <p:spPr>
          <a:xfrm>
            <a:off x="4800600" y="21113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5727700" y="20605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6121400" y="20859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3962400" y="1460500"/>
            <a:ext cx="2540000" cy="369332"/>
          </a:xfrm>
          <a:prstGeom prst="rect">
            <a:avLst/>
          </a:prstGeom>
          <a:noFill/>
        </p:spPr>
        <p:txBody>
          <a:bodyPr wrap="square" rtlCol="0">
            <a:spAutoFit/>
          </a:bodyPr>
          <a:lstStyle/>
          <a:p>
            <a:r>
              <a:rPr lang="en-CA" dirty="0" smtClean="0"/>
              <a:t>2-add/1-mul/1-div/1-exp</a:t>
            </a:r>
            <a:endParaRPr lang="en-CA" dirty="0"/>
          </a:p>
        </p:txBody>
      </p:sp>
      <p:sp>
        <p:nvSpPr>
          <p:cNvPr id="11" name="TextBox 10"/>
          <p:cNvSpPr txBox="1"/>
          <p:nvPr/>
        </p:nvSpPr>
        <p:spPr>
          <a:xfrm>
            <a:off x="6324600" y="1638301"/>
            <a:ext cx="2527300" cy="369332"/>
          </a:xfrm>
          <a:prstGeom prst="rect">
            <a:avLst/>
          </a:prstGeom>
          <a:noFill/>
        </p:spPr>
        <p:txBody>
          <a:bodyPr wrap="square" rtlCol="0">
            <a:spAutoFit/>
          </a:bodyPr>
          <a:lstStyle/>
          <a:p>
            <a:r>
              <a:rPr lang="en-CA" dirty="0" smtClean="0"/>
              <a:t>3-add/2-mul/2-div/1-exp</a:t>
            </a:r>
            <a:endParaRPr lang="en-CA" dirty="0"/>
          </a:p>
        </p:txBody>
      </p:sp>
      <p:cxnSp>
        <p:nvCxnSpPr>
          <p:cNvPr id="13" name="Straight Arrow Connector 12"/>
          <p:cNvCxnSpPr>
            <a:stCxn id="10" idx="2"/>
            <a:endCxn id="7" idx="7"/>
          </p:cNvCxnSpPr>
          <p:nvPr/>
        </p:nvCxnSpPr>
        <p:spPr>
          <a:xfrm flipH="1">
            <a:off x="4979462" y="1829832"/>
            <a:ext cx="252938" cy="31362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a:endCxn id="8" idx="1"/>
          </p:cNvCxnSpPr>
          <p:nvPr/>
        </p:nvCxnSpPr>
        <p:spPr>
          <a:xfrm>
            <a:off x="5232400" y="1829832"/>
            <a:ext cx="525988" cy="26282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a:endCxn id="9" idx="6"/>
          </p:cNvCxnSpPr>
          <p:nvPr/>
        </p:nvCxnSpPr>
        <p:spPr>
          <a:xfrm flipH="1">
            <a:off x="6330950" y="2007633"/>
            <a:ext cx="1257300" cy="1878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81500" y="1955800"/>
            <a:ext cx="1981200" cy="3238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ysClr val="windowText" lastClr="000000"/>
              </a:solidFill>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Compute Density</a:t>
            </a:r>
            <a:endParaRPr lang="en-CA" dirty="0"/>
          </a:p>
        </p:txBody>
      </p:sp>
      <p:sp>
        <p:nvSpPr>
          <p:cNvPr id="3" name="Content Placeholder 2"/>
          <p:cNvSpPr>
            <a:spLocks noGrp="1"/>
          </p:cNvSpPr>
          <p:nvPr>
            <p:ph idx="1"/>
          </p:nvPr>
        </p:nvSpPr>
        <p:spPr>
          <a:xfrm>
            <a:off x="431800" y="2070100"/>
            <a:ext cx="8229600" cy="4525963"/>
          </a:xfrm>
        </p:spPr>
        <p:txBody>
          <a:bodyPr>
            <a:normAutofit/>
          </a:bodyPr>
          <a:lstStyle/>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More than 16 – </a:t>
            </a:r>
            <a:r>
              <a:rPr lang="en-CA" dirty="0" smtClean="0">
                <a:solidFill>
                  <a:srgbClr val="FF0000"/>
                </a:solidFill>
              </a:rPr>
              <a:t>too expensive</a:t>
            </a:r>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65</a:t>
            </a:fld>
            <a:endParaRPr lang="en-CA"/>
          </a:p>
        </p:txBody>
      </p:sp>
      <p:pic>
        <p:nvPicPr>
          <p:cNvPr id="5123" name="Picture 3"/>
          <p:cNvPicPr>
            <a:picLocks noChangeAspect="1" noChangeArrowheads="1"/>
          </p:cNvPicPr>
          <p:nvPr/>
        </p:nvPicPr>
        <p:blipFill>
          <a:blip r:embed="rId2" cstate="screen"/>
          <a:srcRect/>
          <a:stretch>
            <a:fillRect/>
          </a:stretch>
        </p:blipFill>
        <p:spPr bwMode="auto">
          <a:xfrm>
            <a:off x="850900" y="1714500"/>
            <a:ext cx="7453148" cy="3492500"/>
          </a:xfrm>
          <a:prstGeom prst="rect">
            <a:avLst/>
          </a:prstGeom>
          <a:noFill/>
          <a:ln w="9525">
            <a:noFill/>
            <a:miter lim="800000"/>
            <a:headEnd/>
            <a:tailEnd/>
          </a:ln>
        </p:spPr>
      </p:pic>
      <p:sp>
        <p:nvSpPr>
          <p:cNvPr id="7" name="Oval 6"/>
          <p:cNvSpPr/>
          <p:nvPr/>
        </p:nvSpPr>
        <p:spPr>
          <a:xfrm>
            <a:off x="4800600" y="21113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5727700" y="20605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6121400" y="20859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3962400" y="1460500"/>
            <a:ext cx="2540000" cy="369332"/>
          </a:xfrm>
          <a:prstGeom prst="rect">
            <a:avLst/>
          </a:prstGeom>
          <a:noFill/>
        </p:spPr>
        <p:txBody>
          <a:bodyPr wrap="square" rtlCol="0">
            <a:spAutoFit/>
          </a:bodyPr>
          <a:lstStyle/>
          <a:p>
            <a:r>
              <a:rPr lang="en-CA" dirty="0" smtClean="0"/>
              <a:t>2-add/1-mul/1-div/1-exp</a:t>
            </a:r>
            <a:endParaRPr lang="en-CA" dirty="0"/>
          </a:p>
        </p:txBody>
      </p:sp>
      <p:sp>
        <p:nvSpPr>
          <p:cNvPr id="11" name="TextBox 10"/>
          <p:cNvSpPr txBox="1"/>
          <p:nvPr/>
        </p:nvSpPr>
        <p:spPr>
          <a:xfrm>
            <a:off x="6324600" y="1638301"/>
            <a:ext cx="2527300" cy="369332"/>
          </a:xfrm>
          <a:prstGeom prst="rect">
            <a:avLst/>
          </a:prstGeom>
          <a:noFill/>
        </p:spPr>
        <p:txBody>
          <a:bodyPr wrap="square" rtlCol="0">
            <a:spAutoFit/>
          </a:bodyPr>
          <a:lstStyle/>
          <a:p>
            <a:r>
              <a:rPr lang="en-CA" dirty="0" smtClean="0"/>
              <a:t>3-add/2-mul/2-div/1-exp</a:t>
            </a:r>
            <a:endParaRPr lang="en-CA" dirty="0"/>
          </a:p>
        </p:txBody>
      </p:sp>
      <p:cxnSp>
        <p:nvCxnSpPr>
          <p:cNvPr id="13" name="Straight Arrow Connector 12"/>
          <p:cNvCxnSpPr>
            <a:stCxn id="10" idx="2"/>
            <a:endCxn id="7" idx="7"/>
          </p:cNvCxnSpPr>
          <p:nvPr/>
        </p:nvCxnSpPr>
        <p:spPr>
          <a:xfrm flipH="1">
            <a:off x="4979462" y="1829832"/>
            <a:ext cx="252938" cy="31362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a:endCxn id="8" idx="1"/>
          </p:cNvCxnSpPr>
          <p:nvPr/>
        </p:nvCxnSpPr>
        <p:spPr>
          <a:xfrm>
            <a:off x="5232400" y="1829832"/>
            <a:ext cx="525988" cy="26282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a:endCxn id="9" idx="6"/>
          </p:cNvCxnSpPr>
          <p:nvPr/>
        </p:nvCxnSpPr>
        <p:spPr>
          <a:xfrm flipH="1">
            <a:off x="6330950" y="2007633"/>
            <a:ext cx="1257300" cy="1878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81500" y="1955800"/>
            <a:ext cx="1981200" cy="3238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ysClr val="windowText" lastClr="000000"/>
              </a:solidFill>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Compute Density</a:t>
            </a:r>
            <a:endParaRPr lang="en-CA" dirty="0"/>
          </a:p>
        </p:txBody>
      </p:sp>
      <p:sp>
        <p:nvSpPr>
          <p:cNvPr id="3" name="Content Placeholder 2"/>
          <p:cNvSpPr>
            <a:spLocks noGrp="1"/>
          </p:cNvSpPr>
          <p:nvPr>
            <p:ph idx="1"/>
          </p:nvPr>
        </p:nvSpPr>
        <p:spPr>
          <a:xfrm>
            <a:off x="431800" y="2070100"/>
            <a:ext cx="8229600" cy="4525963"/>
          </a:xfrm>
        </p:spPr>
        <p:txBody>
          <a:bodyPr>
            <a:normAutofit/>
          </a:bodyPr>
          <a:lstStyle/>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FU mix is crucial to getting the best density</a:t>
            </a:r>
            <a:endParaRPr lang="en-CA" dirty="0" smtClean="0">
              <a:solidFill>
                <a:srgbClr val="FF0000"/>
              </a:solidFill>
            </a:endParaRPr>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66</a:t>
            </a:fld>
            <a:endParaRPr lang="en-CA"/>
          </a:p>
        </p:txBody>
      </p:sp>
      <p:pic>
        <p:nvPicPr>
          <p:cNvPr id="5123" name="Picture 3"/>
          <p:cNvPicPr>
            <a:picLocks noChangeAspect="1" noChangeArrowheads="1"/>
          </p:cNvPicPr>
          <p:nvPr/>
        </p:nvPicPr>
        <p:blipFill>
          <a:blip r:embed="rId2" cstate="screen"/>
          <a:srcRect/>
          <a:stretch>
            <a:fillRect/>
          </a:stretch>
        </p:blipFill>
        <p:spPr bwMode="auto">
          <a:xfrm>
            <a:off x="850900" y="1714500"/>
            <a:ext cx="7453148" cy="3492500"/>
          </a:xfrm>
          <a:prstGeom prst="rect">
            <a:avLst/>
          </a:prstGeom>
          <a:noFill/>
          <a:ln w="9525">
            <a:noFill/>
            <a:miter lim="800000"/>
            <a:headEnd/>
            <a:tailEnd/>
          </a:ln>
        </p:spPr>
      </p:pic>
      <p:sp>
        <p:nvSpPr>
          <p:cNvPr id="7" name="Oval 6"/>
          <p:cNvSpPr/>
          <p:nvPr/>
        </p:nvSpPr>
        <p:spPr>
          <a:xfrm>
            <a:off x="4800600" y="21113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5727700" y="20605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6121400" y="20859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3962400" y="1460500"/>
            <a:ext cx="2540000" cy="369332"/>
          </a:xfrm>
          <a:prstGeom prst="rect">
            <a:avLst/>
          </a:prstGeom>
          <a:noFill/>
        </p:spPr>
        <p:txBody>
          <a:bodyPr wrap="square" rtlCol="0">
            <a:spAutoFit/>
          </a:bodyPr>
          <a:lstStyle/>
          <a:p>
            <a:r>
              <a:rPr lang="en-CA" dirty="0" smtClean="0"/>
              <a:t>2-add/1-mul/1-div/1-exp</a:t>
            </a:r>
            <a:endParaRPr lang="en-CA" dirty="0"/>
          </a:p>
        </p:txBody>
      </p:sp>
      <p:sp>
        <p:nvSpPr>
          <p:cNvPr id="11" name="TextBox 10"/>
          <p:cNvSpPr txBox="1"/>
          <p:nvPr/>
        </p:nvSpPr>
        <p:spPr>
          <a:xfrm>
            <a:off x="6324600" y="1638301"/>
            <a:ext cx="2527300" cy="369332"/>
          </a:xfrm>
          <a:prstGeom prst="rect">
            <a:avLst/>
          </a:prstGeom>
          <a:noFill/>
        </p:spPr>
        <p:txBody>
          <a:bodyPr wrap="square" rtlCol="0">
            <a:spAutoFit/>
          </a:bodyPr>
          <a:lstStyle/>
          <a:p>
            <a:r>
              <a:rPr lang="en-CA" dirty="0" smtClean="0"/>
              <a:t>3-add/2-mul/2-div/1-exp</a:t>
            </a:r>
            <a:endParaRPr lang="en-CA" dirty="0"/>
          </a:p>
        </p:txBody>
      </p:sp>
      <p:cxnSp>
        <p:nvCxnSpPr>
          <p:cNvPr id="13" name="Straight Arrow Connector 12"/>
          <p:cNvCxnSpPr>
            <a:stCxn id="10" idx="2"/>
            <a:endCxn id="7" idx="7"/>
          </p:cNvCxnSpPr>
          <p:nvPr/>
        </p:nvCxnSpPr>
        <p:spPr>
          <a:xfrm flipH="1">
            <a:off x="4979462" y="1829832"/>
            <a:ext cx="252938" cy="31362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a:endCxn id="8" idx="1"/>
          </p:cNvCxnSpPr>
          <p:nvPr/>
        </p:nvCxnSpPr>
        <p:spPr>
          <a:xfrm>
            <a:off x="5232400" y="1829832"/>
            <a:ext cx="525988" cy="26282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a:endCxn id="9" idx="6"/>
          </p:cNvCxnSpPr>
          <p:nvPr/>
        </p:nvCxnSpPr>
        <p:spPr>
          <a:xfrm flipH="1">
            <a:off x="6330950" y="2007633"/>
            <a:ext cx="1257300" cy="1878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81500" y="1955800"/>
            <a:ext cx="1981200" cy="3238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ysClr val="windowText" lastClr="000000"/>
              </a:solidFill>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Compute Density</a:t>
            </a:r>
            <a:endParaRPr lang="en-CA" dirty="0"/>
          </a:p>
        </p:txBody>
      </p:sp>
      <p:sp>
        <p:nvSpPr>
          <p:cNvPr id="3" name="Content Placeholder 2"/>
          <p:cNvSpPr>
            <a:spLocks noGrp="1"/>
          </p:cNvSpPr>
          <p:nvPr>
            <p:ph idx="1"/>
          </p:nvPr>
        </p:nvSpPr>
        <p:spPr>
          <a:xfrm>
            <a:off x="431800" y="2070100"/>
            <a:ext cx="8229600" cy="4525963"/>
          </a:xfrm>
        </p:spPr>
        <p:txBody>
          <a:bodyPr>
            <a:normAutofit/>
          </a:bodyPr>
          <a:lstStyle/>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Normalized FU Usage in DFG = [3.2,1.6,1.87,1]</a:t>
            </a:r>
            <a:endParaRPr lang="en-CA" dirty="0" smtClean="0">
              <a:solidFill>
                <a:srgbClr val="FF0000"/>
              </a:solidFill>
            </a:endParaRPr>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67</a:t>
            </a:fld>
            <a:endParaRPr lang="en-CA"/>
          </a:p>
        </p:txBody>
      </p:sp>
      <p:pic>
        <p:nvPicPr>
          <p:cNvPr id="5123" name="Picture 3"/>
          <p:cNvPicPr>
            <a:picLocks noChangeAspect="1" noChangeArrowheads="1"/>
          </p:cNvPicPr>
          <p:nvPr/>
        </p:nvPicPr>
        <p:blipFill>
          <a:blip r:embed="rId2" cstate="screen"/>
          <a:srcRect/>
          <a:stretch>
            <a:fillRect/>
          </a:stretch>
        </p:blipFill>
        <p:spPr bwMode="auto">
          <a:xfrm>
            <a:off x="850900" y="1714500"/>
            <a:ext cx="7453148" cy="3492500"/>
          </a:xfrm>
          <a:prstGeom prst="rect">
            <a:avLst/>
          </a:prstGeom>
          <a:noFill/>
          <a:ln w="9525">
            <a:noFill/>
            <a:miter lim="800000"/>
            <a:headEnd/>
            <a:tailEnd/>
          </a:ln>
        </p:spPr>
      </p:pic>
      <p:sp>
        <p:nvSpPr>
          <p:cNvPr id="7" name="Oval 6"/>
          <p:cNvSpPr/>
          <p:nvPr/>
        </p:nvSpPr>
        <p:spPr>
          <a:xfrm>
            <a:off x="4800600" y="21113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5727700" y="20605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6121400" y="2085975"/>
            <a:ext cx="209550" cy="21907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3962400" y="1460500"/>
            <a:ext cx="2540000" cy="369332"/>
          </a:xfrm>
          <a:prstGeom prst="rect">
            <a:avLst/>
          </a:prstGeom>
          <a:noFill/>
        </p:spPr>
        <p:txBody>
          <a:bodyPr wrap="square" rtlCol="0">
            <a:spAutoFit/>
          </a:bodyPr>
          <a:lstStyle/>
          <a:p>
            <a:r>
              <a:rPr lang="en-CA" dirty="0" smtClean="0"/>
              <a:t>2-add/1-mul/1-div/1-exp</a:t>
            </a:r>
            <a:endParaRPr lang="en-CA" dirty="0"/>
          </a:p>
        </p:txBody>
      </p:sp>
      <p:sp>
        <p:nvSpPr>
          <p:cNvPr id="11" name="TextBox 10"/>
          <p:cNvSpPr txBox="1"/>
          <p:nvPr/>
        </p:nvSpPr>
        <p:spPr>
          <a:xfrm>
            <a:off x="6324600" y="1638301"/>
            <a:ext cx="2527300" cy="369332"/>
          </a:xfrm>
          <a:prstGeom prst="rect">
            <a:avLst/>
          </a:prstGeom>
          <a:noFill/>
        </p:spPr>
        <p:txBody>
          <a:bodyPr wrap="square" rtlCol="0">
            <a:spAutoFit/>
          </a:bodyPr>
          <a:lstStyle/>
          <a:p>
            <a:r>
              <a:rPr lang="en-CA" dirty="0" smtClean="0"/>
              <a:t>3-add/2-mul/2-div/1-exp</a:t>
            </a:r>
            <a:endParaRPr lang="en-CA" dirty="0"/>
          </a:p>
        </p:txBody>
      </p:sp>
      <p:cxnSp>
        <p:nvCxnSpPr>
          <p:cNvPr id="13" name="Straight Arrow Connector 12"/>
          <p:cNvCxnSpPr>
            <a:stCxn id="10" idx="2"/>
            <a:endCxn id="7" idx="7"/>
          </p:cNvCxnSpPr>
          <p:nvPr/>
        </p:nvCxnSpPr>
        <p:spPr>
          <a:xfrm flipH="1">
            <a:off x="4979462" y="1829832"/>
            <a:ext cx="252938" cy="31362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a:endCxn id="8" idx="1"/>
          </p:cNvCxnSpPr>
          <p:nvPr/>
        </p:nvCxnSpPr>
        <p:spPr>
          <a:xfrm>
            <a:off x="5232400" y="1829832"/>
            <a:ext cx="525988" cy="26282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a:endCxn id="9" idx="6"/>
          </p:cNvCxnSpPr>
          <p:nvPr/>
        </p:nvCxnSpPr>
        <p:spPr>
          <a:xfrm flipH="1">
            <a:off x="6330950" y="2007633"/>
            <a:ext cx="1257300" cy="1878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993534" y="6076434"/>
            <a:ext cx="1524866" cy="523220"/>
          </a:xfrm>
          <a:prstGeom prst="rect">
            <a:avLst/>
          </a:prstGeom>
        </p:spPr>
        <p:txBody>
          <a:bodyPr wrap="square">
            <a:spAutoFit/>
          </a:bodyPr>
          <a:lstStyle/>
          <a:p>
            <a:r>
              <a:rPr lang="en-CA" sz="2800" dirty="0" smtClean="0">
                <a:solidFill>
                  <a:schemeClr val="tx2"/>
                </a:solidFill>
              </a:rPr>
              <a:t>(3,2,2,1)</a:t>
            </a:r>
            <a:endParaRPr lang="en-CA" sz="2800" dirty="0">
              <a:solidFill>
                <a:schemeClr val="tx2"/>
              </a:solidFill>
            </a:endParaRPr>
          </a:p>
        </p:txBody>
      </p:sp>
      <p:sp>
        <p:nvSpPr>
          <p:cNvPr id="18" name="Rectangle 17"/>
          <p:cNvSpPr/>
          <p:nvPr/>
        </p:nvSpPr>
        <p:spPr>
          <a:xfrm>
            <a:off x="4381500" y="1955800"/>
            <a:ext cx="1981200" cy="3238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ysClr val="windowText" lastClr="000000"/>
              </a:solidFill>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Conclusions</a:t>
            </a:r>
            <a:endParaRPr lang="en-CA" dirty="0"/>
          </a:p>
        </p:txBody>
      </p:sp>
      <p:sp>
        <p:nvSpPr>
          <p:cNvPr id="3" name="Content Placeholder 2"/>
          <p:cNvSpPr>
            <a:spLocks noGrp="1"/>
          </p:cNvSpPr>
          <p:nvPr>
            <p:ph idx="1"/>
          </p:nvPr>
        </p:nvSpPr>
        <p:spPr>
          <a:xfrm>
            <a:off x="101600" y="1600200"/>
            <a:ext cx="8991600" cy="4525963"/>
          </a:xfrm>
        </p:spPr>
        <p:txBody>
          <a:bodyPr/>
          <a:lstStyle/>
          <a:p>
            <a:r>
              <a:rPr lang="en-CA" dirty="0" smtClean="0"/>
              <a:t>Longest Path Scheduling seems best</a:t>
            </a:r>
          </a:p>
          <a:p>
            <a:pPr lvl="1"/>
            <a:r>
              <a:rPr lang="en-CA" dirty="0" smtClean="0"/>
              <a:t>Highest utilization on average </a:t>
            </a:r>
          </a:p>
          <a:p>
            <a:r>
              <a:rPr lang="en-CA" dirty="0" smtClean="0"/>
              <a:t>Best compute density found through simulation</a:t>
            </a:r>
          </a:p>
          <a:p>
            <a:pPr lvl="1"/>
            <a:r>
              <a:rPr lang="en-CA" dirty="0" smtClean="0"/>
              <a:t>8 and 16 threads give best compute densities</a:t>
            </a:r>
          </a:p>
          <a:p>
            <a:pPr lvl="1"/>
            <a:r>
              <a:rPr lang="en-CA" dirty="0" smtClean="0"/>
              <a:t>Best FU mix proportional to FU usage in DFG</a:t>
            </a:r>
          </a:p>
          <a:p>
            <a:pPr marL="355600" indent="-355600"/>
            <a:r>
              <a:rPr lang="en-CA" dirty="0" smtClean="0"/>
              <a:t>Compiler finds best </a:t>
            </a:r>
            <a:r>
              <a:rPr lang="en-CA" smtClean="0"/>
              <a:t>hardware configuration</a:t>
            </a:r>
            <a:endParaRPr lang="en-CA" dirty="0" smtClean="0"/>
          </a:p>
          <a:p>
            <a:pPr lvl="1"/>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a:p>
        </p:txBody>
      </p:sp>
      <p:sp>
        <p:nvSpPr>
          <p:cNvPr id="5" name="Slide Number Placeholder 4"/>
          <p:cNvSpPr>
            <a:spLocks noGrp="1"/>
          </p:cNvSpPr>
          <p:nvPr>
            <p:ph type="sldNum" sz="quarter" idx="12"/>
          </p:nvPr>
        </p:nvSpPr>
        <p:spPr/>
        <p:txBody>
          <a:bodyPr/>
          <a:lstStyle/>
          <a:p>
            <a:fld id="{C06A134B-BA34-49F0-B078-6C1F85E8D3FA}" type="slidenum">
              <a:rPr lang="en-CA" smtClean="0"/>
              <a:pPr/>
              <a:t>68</a:t>
            </a:fld>
            <a:endParaRPr lang="en-CA"/>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Related Work</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69</a:t>
            </a:fld>
            <a:endParaRPr lang="en-CA" dirty="0"/>
          </a:p>
        </p:txBody>
      </p:sp>
      <p:sp>
        <p:nvSpPr>
          <p:cNvPr id="7" name="Content Placeholder 6"/>
          <p:cNvSpPr>
            <a:spLocks noGrp="1"/>
          </p:cNvSpPr>
          <p:nvPr>
            <p:ph idx="1"/>
          </p:nvPr>
        </p:nvSpPr>
        <p:spPr/>
        <p:txBody>
          <a:bodyPr/>
          <a:lstStyle/>
          <a:p>
            <a:r>
              <a:rPr lang="en-CA" dirty="0" smtClean="0"/>
              <a:t>VESPA : FPGA-Based Vector Processors</a:t>
            </a:r>
          </a:p>
          <a:p>
            <a:r>
              <a:rPr lang="en-CA" dirty="0" smtClean="0"/>
              <a:t>CUSTARD : A customisable Threaded FPGA Soft Processor and Tools</a:t>
            </a:r>
          </a:p>
          <a:p>
            <a:r>
              <a:rPr lang="en-CA" dirty="0" err="1" smtClean="0"/>
              <a:t>NetTM</a:t>
            </a:r>
            <a:r>
              <a:rPr lang="en-CA" dirty="0" smtClean="0"/>
              <a:t>: soft multithreaded </a:t>
            </a:r>
            <a:r>
              <a:rPr lang="en-CA" dirty="0" err="1" smtClean="0"/>
              <a:t>multicores</a:t>
            </a:r>
            <a:r>
              <a:rPr lang="en-CA" dirty="0" smtClean="0"/>
              <a:t> for packets</a:t>
            </a:r>
          </a:p>
          <a:p>
            <a:r>
              <a:rPr lang="en-CA" dirty="0" smtClean="0"/>
              <a:t>Octavo: towards soft app-specific GPU</a:t>
            </a:r>
          </a:p>
          <a:p>
            <a:r>
              <a:rPr lang="en-CA" dirty="0" err="1" smtClean="0"/>
              <a:t>LegUp</a:t>
            </a:r>
            <a:r>
              <a:rPr lang="en-CA" dirty="0" smtClean="0"/>
              <a:t> : High level synthesis tool, C to </a:t>
            </a:r>
            <a:r>
              <a:rPr lang="en-CA" dirty="0" err="1" smtClean="0"/>
              <a:t>Verilog</a:t>
            </a:r>
            <a:endParaRPr lang="en-CA" dirty="0" smtClean="0"/>
          </a:p>
          <a:p>
            <a:endParaRPr lang="en-CA"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Option 2: Overlay Processing Engines</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7</a:t>
            </a:fld>
            <a:endParaRPr lang="en-CA"/>
          </a:p>
        </p:txBody>
      </p:sp>
      <p:grpSp>
        <p:nvGrpSpPr>
          <p:cNvPr id="3" name="Group 10"/>
          <p:cNvGrpSpPr/>
          <p:nvPr/>
        </p:nvGrpSpPr>
        <p:grpSpPr>
          <a:xfrm>
            <a:off x="1041400" y="1676400"/>
            <a:ext cx="7391400" cy="3045600"/>
            <a:chOff x="1155700" y="1117600"/>
            <a:chExt cx="7391400" cy="3045600"/>
          </a:xfrm>
        </p:grpSpPr>
        <p:sp>
          <p:nvSpPr>
            <p:cNvPr id="6" name="Rounded Rectangle 5"/>
            <p:cNvSpPr/>
            <p:nvPr/>
          </p:nvSpPr>
          <p:spPr>
            <a:xfrm>
              <a:off x="5016500" y="1117600"/>
              <a:ext cx="3530600" cy="30456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900" dirty="0">
                <a:solidFill>
                  <a:schemeClr val="bg1"/>
                </a:solidFill>
              </a:endParaRPr>
            </a:p>
          </p:txBody>
        </p:sp>
        <p:sp>
          <p:nvSpPr>
            <p:cNvPr id="7" name="Right Arrow 6"/>
            <p:cNvSpPr/>
            <p:nvPr/>
          </p:nvSpPr>
          <p:spPr>
            <a:xfrm>
              <a:off x="3149600" y="2311400"/>
              <a:ext cx="1447800" cy="698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1155700" y="2349500"/>
              <a:ext cx="1563248" cy="615553"/>
            </a:xfrm>
            <a:prstGeom prst="rect">
              <a:avLst/>
            </a:prstGeom>
            <a:noFill/>
          </p:spPr>
          <p:txBody>
            <a:bodyPr wrap="none" rtlCol="0">
              <a:spAutoFit/>
            </a:bodyPr>
            <a:lstStyle/>
            <a:p>
              <a:r>
                <a:rPr lang="en-CA" sz="3400" dirty="0" err="1" smtClean="0"/>
                <a:t>OpenCL</a:t>
              </a:r>
              <a:endParaRPr lang="en-CA" sz="3400" dirty="0"/>
            </a:p>
          </p:txBody>
        </p:sp>
      </p:grpSp>
      <p:sp>
        <p:nvSpPr>
          <p:cNvPr id="10" name="Content Placeholder 2"/>
          <p:cNvSpPr>
            <a:spLocks noGrp="1"/>
          </p:cNvSpPr>
          <p:nvPr>
            <p:ph idx="1"/>
          </p:nvPr>
        </p:nvSpPr>
        <p:spPr>
          <a:xfrm>
            <a:off x="457200" y="4762500"/>
            <a:ext cx="8229600" cy="1249363"/>
          </a:xfrm>
        </p:spPr>
        <p:txBody>
          <a:bodyPr>
            <a:normAutofit fontScale="85000" lnSpcReduction="20000"/>
          </a:bodyPr>
          <a:lstStyle/>
          <a:p>
            <a:r>
              <a:rPr lang="en-CA" dirty="0" smtClean="0"/>
              <a:t>Quickly reprogrammed </a:t>
            </a:r>
            <a:r>
              <a:rPr lang="en-CA" dirty="0" smtClean="0">
                <a:solidFill>
                  <a:schemeClr val="tx1"/>
                </a:solidFill>
              </a:rPr>
              <a:t>(</a:t>
            </a:r>
            <a:r>
              <a:rPr lang="en-CA" dirty="0" err="1" smtClean="0">
                <a:solidFill>
                  <a:schemeClr val="tx1"/>
                </a:solidFill>
              </a:rPr>
              <a:t>vs</a:t>
            </a:r>
            <a:r>
              <a:rPr lang="en-CA" dirty="0" smtClean="0">
                <a:solidFill>
                  <a:schemeClr val="tx1"/>
                </a:solidFill>
              </a:rPr>
              <a:t> regenerating hardware)</a:t>
            </a:r>
          </a:p>
          <a:p>
            <a:r>
              <a:rPr lang="en-CA" dirty="0" smtClean="0"/>
              <a:t>Versatile </a:t>
            </a:r>
            <a:r>
              <a:rPr lang="en-CA" dirty="0" smtClean="0">
                <a:solidFill>
                  <a:schemeClr val="tx1"/>
                </a:solidFill>
              </a:rPr>
              <a:t>(multiple software functions per area)</a:t>
            </a:r>
          </a:p>
          <a:p>
            <a:r>
              <a:rPr lang="en-CA" dirty="0" smtClean="0"/>
              <a:t>Ideally high </a:t>
            </a:r>
            <a:r>
              <a:rPr lang="en-CA" u="sng" dirty="0" smtClean="0"/>
              <a:t>throughput-per-area</a:t>
            </a:r>
            <a:r>
              <a:rPr lang="en-CA" dirty="0" smtClean="0"/>
              <a:t> </a:t>
            </a:r>
            <a:r>
              <a:rPr lang="en-CA" dirty="0" smtClean="0">
                <a:solidFill>
                  <a:schemeClr val="tx1"/>
                </a:solidFill>
              </a:rPr>
              <a:t>(area efficient)</a:t>
            </a:r>
            <a:endParaRPr lang="en-CA" u="sng" dirty="0" smtClean="0"/>
          </a:p>
        </p:txBody>
      </p:sp>
      <p:grpSp>
        <p:nvGrpSpPr>
          <p:cNvPr id="9" name="Group 38"/>
          <p:cNvGrpSpPr/>
          <p:nvPr/>
        </p:nvGrpSpPr>
        <p:grpSpPr>
          <a:xfrm>
            <a:off x="5105400" y="1816100"/>
            <a:ext cx="952500" cy="914400"/>
            <a:chOff x="1536700" y="3962400"/>
            <a:chExt cx="952500" cy="914400"/>
          </a:xfrm>
        </p:grpSpPr>
        <p:pic>
          <p:nvPicPr>
            <p:cNvPr id="37" name="Picture 4" descr="C:\Users\Ilian\AppData\Local\Microsoft\Windows\Temporary Internet Files\Content.IE5\T6ZH4YQN\MC900432614[1].png"/>
            <p:cNvPicPr>
              <a:picLocks noChangeAspect="1" noChangeArrowheads="1"/>
            </p:cNvPicPr>
            <p:nvPr/>
          </p:nvPicPr>
          <p:blipFill>
            <a:blip r:embed="rId2" cstate="screen"/>
            <a:srcRect/>
            <a:stretch>
              <a:fillRect/>
            </a:stretch>
          </p:blipFill>
          <p:spPr bwMode="auto">
            <a:xfrm>
              <a:off x="1727314" y="4318114"/>
              <a:ext cx="558686" cy="558686"/>
            </a:xfrm>
            <a:prstGeom prst="rect">
              <a:avLst/>
            </a:prstGeom>
            <a:noFill/>
            <a:ln>
              <a:solidFill>
                <a:schemeClr val="tx1"/>
              </a:solidFill>
            </a:ln>
          </p:spPr>
        </p:pic>
        <p:sp>
          <p:nvSpPr>
            <p:cNvPr id="38" name="TextBox 37"/>
            <p:cNvSpPr txBox="1"/>
            <p:nvPr/>
          </p:nvSpPr>
          <p:spPr>
            <a:xfrm>
              <a:off x="1536700" y="3962400"/>
              <a:ext cx="952500" cy="369332"/>
            </a:xfrm>
            <a:prstGeom prst="rect">
              <a:avLst/>
            </a:prstGeom>
            <a:noFill/>
          </p:spPr>
          <p:txBody>
            <a:bodyPr wrap="square" rtlCol="0">
              <a:spAutoFit/>
            </a:bodyPr>
            <a:lstStyle/>
            <a:p>
              <a:r>
                <a:rPr lang="en-CA" b="1" dirty="0" smtClean="0">
                  <a:solidFill>
                    <a:schemeClr val="bg1"/>
                  </a:solidFill>
                </a:rPr>
                <a:t>ENGINE</a:t>
              </a:r>
              <a:endParaRPr lang="en-CA" b="1" dirty="0">
                <a:solidFill>
                  <a:schemeClr val="bg1"/>
                </a:solidFill>
              </a:endParaRPr>
            </a:p>
          </p:txBody>
        </p:sp>
      </p:grpSp>
      <p:grpSp>
        <p:nvGrpSpPr>
          <p:cNvPr id="11" name="Group 39"/>
          <p:cNvGrpSpPr/>
          <p:nvPr/>
        </p:nvGrpSpPr>
        <p:grpSpPr>
          <a:xfrm>
            <a:off x="6235700" y="1816100"/>
            <a:ext cx="952500" cy="914400"/>
            <a:chOff x="1536700" y="3962400"/>
            <a:chExt cx="952500" cy="914400"/>
          </a:xfrm>
        </p:grpSpPr>
        <p:pic>
          <p:nvPicPr>
            <p:cNvPr id="41" name="Picture 4" descr="C:\Users\Ilian\AppData\Local\Microsoft\Windows\Temporary Internet Files\Content.IE5\T6ZH4YQN\MC900432614[1].png"/>
            <p:cNvPicPr>
              <a:picLocks noChangeAspect="1" noChangeArrowheads="1"/>
            </p:cNvPicPr>
            <p:nvPr/>
          </p:nvPicPr>
          <p:blipFill>
            <a:blip r:embed="rId2" cstate="screen"/>
            <a:srcRect/>
            <a:stretch>
              <a:fillRect/>
            </a:stretch>
          </p:blipFill>
          <p:spPr bwMode="auto">
            <a:xfrm>
              <a:off x="1727314" y="4318114"/>
              <a:ext cx="558686" cy="558686"/>
            </a:xfrm>
            <a:prstGeom prst="rect">
              <a:avLst/>
            </a:prstGeom>
            <a:noFill/>
            <a:ln>
              <a:solidFill>
                <a:schemeClr val="tx1"/>
              </a:solidFill>
            </a:ln>
          </p:spPr>
        </p:pic>
        <p:sp>
          <p:nvSpPr>
            <p:cNvPr id="42" name="TextBox 41"/>
            <p:cNvSpPr txBox="1"/>
            <p:nvPr/>
          </p:nvSpPr>
          <p:spPr>
            <a:xfrm>
              <a:off x="1536700" y="3962400"/>
              <a:ext cx="952500" cy="369332"/>
            </a:xfrm>
            <a:prstGeom prst="rect">
              <a:avLst/>
            </a:prstGeom>
            <a:noFill/>
          </p:spPr>
          <p:txBody>
            <a:bodyPr wrap="square" rtlCol="0">
              <a:spAutoFit/>
            </a:bodyPr>
            <a:lstStyle/>
            <a:p>
              <a:r>
                <a:rPr lang="en-CA" b="1" dirty="0" smtClean="0">
                  <a:solidFill>
                    <a:schemeClr val="bg1"/>
                  </a:solidFill>
                </a:rPr>
                <a:t>ENGINE</a:t>
              </a:r>
              <a:endParaRPr lang="en-CA" b="1" dirty="0">
                <a:solidFill>
                  <a:schemeClr val="bg1"/>
                </a:solidFill>
              </a:endParaRPr>
            </a:p>
          </p:txBody>
        </p:sp>
      </p:grpSp>
      <p:grpSp>
        <p:nvGrpSpPr>
          <p:cNvPr id="12" name="Group 48"/>
          <p:cNvGrpSpPr/>
          <p:nvPr/>
        </p:nvGrpSpPr>
        <p:grpSpPr>
          <a:xfrm>
            <a:off x="5118100" y="2844800"/>
            <a:ext cx="952500" cy="914400"/>
            <a:chOff x="1536700" y="3962400"/>
            <a:chExt cx="952500" cy="914400"/>
          </a:xfrm>
        </p:grpSpPr>
        <p:pic>
          <p:nvPicPr>
            <p:cNvPr id="50" name="Picture 4" descr="C:\Users\Ilian\AppData\Local\Microsoft\Windows\Temporary Internet Files\Content.IE5\T6ZH4YQN\MC900432614[1].png"/>
            <p:cNvPicPr>
              <a:picLocks noChangeAspect="1" noChangeArrowheads="1"/>
            </p:cNvPicPr>
            <p:nvPr/>
          </p:nvPicPr>
          <p:blipFill>
            <a:blip r:embed="rId2" cstate="screen"/>
            <a:srcRect/>
            <a:stretch>
              <a:fillRect/>
            </a:stretch>
          </p:blipFill>
          <p:spPr bwMode="auto">
            <a:xfrm>
              <a:off x="1727314" y="4318114"/>
              <a:ext cx="558686" cy="558686"/>
            </a:xfrm>
            <a:prstGeom prst="rect">
              <a:avLst/>
            </a:prstGeom>
            <a:noFill/>
            <a:ln>
              <a:solidFill>
                <a:schemeClr val="tx1"/>
              </a:solidFill>
            </a:ln>
          </p:spPr>
        </p:pic>
        <p:sp>
          <p:nvSpPr>
            <p:cNvPr id="51" name="TextBox 50"/>
            <p:cNvSpPr txBox="1"/>
            <p:nvPr/>
          </p:nvSpPr>
          <p:spPr>
            <a:xfrm>
              <a:off x="1536700" y="3962400"/>
              <a:ext cx="952500" cy="369332"/>
            </a:xfrm>
            <a:prstGeom prst="rect">
              <a:avLst/>
            </a:prstGeom>
            <a:noFill/>
          </p:spPr>
          <p:txBody>
            <a:bodyPr wrap="square" rtlCol="0">
              <a:spAutoFit/>
            </a:bodyPr>
            <a:lstStyle/>
            <a:p>
              <a:r>
                <a:rPr lang="en-CA" b="1" dirty="0" smtClean="0">
                  <a:solidFill>
                    <a:schemeClr val="bg1"/>
                  </a:solidFill>
                </a:rPr>
                <a:t>ENGINE</a:t>
              </a:r>
              <a:endParaRPr lang="en-CA" b="1" dirty="0">
                <a:solidFill>
                  <a:schemeClr val="bg1"/>
                </a:solidFill>
              </a:endParaRPr>
            </a:p>
          </p:txBody>
        </p:sp>
      </p:grpSp>
      <p:grpSp>
        <p:nvGrpSpPr>
          <p:cNvPr id="13" name="Group 51"/>
          <p:cNvGrpSpPr/>
          <p:nvPr/>
        </p:nvGrpSpPr>
        <p:grpSpPr>
          <a:xfrm>
            <a:off x="6248400" y="2844800"/>
            <a:ext cx="952500" cy="914400"/>
            <a:chOff x="1536700" y="3962400"/>
            <a:chExt cx="952500" cy="914400"/>
          </a:xfrm>
        </p:grpSpPr>
        <p:pic>
          <p:nvPicPr>
            <p:cNvPr id="53" name="Picture 4" descr="C:\Users\Ilian\AppData\Local\Microsoft\Windows\Temporary Internet Files\Content.IE5\T6ZH4YQN\MC900432614[1].png"/>
            <p:cNvPicPr>
              <a:picLocks noChangeAspect="1" noChangeArrowheads="1"/>
            </p:cNvPicPr>
            <p:nvPr/>
          </p:nvPicPr>
          <p:blipFill>
            <a:blip r:embed="rId2" cstate="screen"/>
            <a:srcRect/>
            <a:stretch>
              <a:fillRect/>
            </a:stretch>
          </p:blipFill>
          <p:spPr bwMode="auto">
            <a:xfrm>
              <a:off x="1727314" y="4318114"/>
              <a:ext cx="558686" cy="558686"/>
            </a:xfrm>
            <a:prstGeom prst="rect">
              <a:avLst/>
            </a:prstGeom>
            <a:noFill/>
            <a:ln>
              <a:solidFill>
                <a:schemeClr val="tx1"/>
              </a:solidFill>
            </a:ln>
          </p:spPr>
        </p:pic>
        <p:sp>
          <p:nvSpPr>
            <p:cNvPr id="54" name="TextBox 53"/>
            <p:cNvSpPr txBox="1"/>
            <p:nvPr/>
          </p:nvSpPr>
          <p:spPr>
            <a:xfrm>
              <a:off x="1536700" y="3962400"/>
              <a:ext cx="952500" cy="369332"/>
            </a:xfrm>
            <a:prstGeom prst="rect">
              <a:avLst/>
            </a:prstGeom>
            <a:noFill/>
          </p:spPr>
          <p:txBody>
            <a:bodyPr wrap="square" rtlCol="0">
              <a:spAutoFit/>
            </a:bodyPr>
            <a:lstStyle/>
            <a:p>
              <a:r>
                <a:rPr lang="en-CA" b="1" dirty="0" smtClean="0">
                  <a:solidFill>
                    <a:schemeClr val="bg1"/>
                  </a:solidFill>
                </a:rPr>
                <a:t>ENGINE</a:t>
              </a:r>
              <a:endParaRPr lang="en-CA" b="1" dirty="0">
                <a:solidFill>
                  <a:schemeClr val="bg1"/>
                </a:solidFill>
              </a:endParaRPr>
            </a:p>
          </p:txBody>
        </p:sp>
      </p:grpSp>
      <p:grpSp>
        <p:nvGrpSpPr>
          <p:cNvPr id="14" name="Group 54"/>
          <p:cNvGrpSpPr/>
          <p:nvPr/>
        </p:nvGrpSpPr>
        <p:grpSpPr>
          <a:xfrm>
            <a:off x="7289800" y="1803400"/>
            <a:ext cx="952500" cy="914400"/>
            <a:chOff x="1536700" y="3962400"/>
            <a:chExt cx="952500" cy="914400"/>
          </a:xfrm>
        </p:grpSpPr>
        <p:pic>
          <p:nvPicPr>
            <p:cNvPr id="56" name="Picture 4" descr="C:\Users\Ilian\AppData\Local\Microsoft\Windows\Temporary Internet Files\Content.IE5\T6ZH4YQN\MC900432614[1].png"/>
            <p:cNvPicPr>
              <a:picLocks noChangeAspect="1" noChangeArrowheads="1"/>
            </p:cNvPicPr>
            <p:nvPr/>
          </p:nvPicPr>
          <p:blipFill>
            <a:blip r:embed="rId2" cstate="screen"/>
            <a:srcRect/>
            <a:stretch>
              <a:fillRect/>
            </a:stretch>
          </p:blipFill>
          <p:spPr bwMode="auto">
            <a:xfrm>
              <a:off x="1727314" y="4318114"/>
              <a:ext cx="558686" cy="558686"/>
            </a:xfrm>
            <a:prstGeom prst="rect">
              <a:avLst/>
            </a:prstGeom>
            <a:noFill/>
            <a:ln>
              <a:solidFill>
                <a:schemeClr val="tx1"/>
              </a:solidFill>
            </a:ln>
          </p:spPr>
        </p:pic>
        <p:sp>
          <p:nvSpPr>
            <p:cNvPr id="57" name="TextBox 56"/>
            <p:cNvSpPr txBox="1"/>
            <p:nvPr/>
          </p:nvSpPr>
          <p:spPr>
            <a:xfrm>
              <a:off x="1536700" y="3962400"/>
              <a:ext cx="952500" cy="369332"/>
            </a:xfrm>
            <a:prstGeom prst="rect">
              <a:avLst/>
            </a:prstGeom>
            <a:noFill/>
          </p:spPr>
          <p:txBody>
            <a:bodyPr wrap="square" rtlCol="0">
              <a:spAutoFit/>
            </a:bodyPr>
            <a:lstStyle/>
            <a:p>
              <a:r>
                <a:rPr lang="en-CA" b="1" dirty="0" smtClean="0">
                  <a:solidFill>
                    <a:schemeClr val="bg1"/>
                  </a:solidFill>
                </a:rPr>
                <a:t>ENGINE</a:t>
              </a:r>
              <a:endParaRPr lang="en-CA" b="1" dirty="0">
                <a:solidFill>
                  <a:schemeClr val="bg1"/>
                </a:solidFill>
              </a:endParaRPr>
            </a:p>
          </p:txBody>
        </p:sp>
      </p:grpSp>
      <p:grpSp>
        <p:nvGrpSpPr>
          <p:cNvPr id="15" name="Group 57"/>
          <p:cNvGrpSpPr/>
          <p:nvPr/>
        </p:nvGrpSpPr>
        <p:grpSpPr>
          <a:xfrm>
            <a:off x="7302500" y="2832100"/>
            <a:ext cx="952500" cy="914400"/>
            <a:chOff x="1536700" y="3962400"/>
            <a:chExt cx="952500" cy="914400"/>
          </a:xfrm>
        </p:grpSpPr>
        <p:pic>
          <p:nvPicPr>
            <p:cNvPr id="59" name="Picture 4" descr="C:\Users\Ilian\AppData\Local\Microsoft\Windows\Temporary Internet Files\Content.IE5\T6ZH4YQN\MC900432614[1].png"/>
            <p:cNvPicPr>
              <a:picLocks noChangeAspect="1" noChangeArrowheads="1"/>
            </p:cNvPicPr>
            <p:nvPr/>
          </p:nvPicPr>
          <p:blipFill>
            <a:blip r:embed="rId2" cstate="screen"/>
            <a:srcRect/>
            <a:stretch>
              <a:fillRect/>
            </a:stretch>
          </p:blipFill>
          <p:spPr bwMode="auto">
            <a:xfrm>
              <a:off x="1727314" y="4318114"/>
              <a:ext cx="558686" cy="558686"/>
            </a:xfrm>
            <a:prstGeom prst="rect">
              <a:avLst/>
            </a:prstGeom>
            <a:noFill/>
            <a:ln>
              <a:solidFill>
                <a:schemeClr val="tx1"/>
              </a:solidFill>
            </a:ln>
          </p:spPr>
        </p:pic>
        <p:sp>
          <p:nvSpPr>
            <p:cNvPr id="60" name="TextBox 59"/>
            <p:cNvSpPr txBox="1"/>
            <p:nvPr/>
          </p:nvSpPr>
          <p:spPr>
            <a:xfrm>
              <a:off x="1536700" y="3962400"/>
              <a:ext cx="952500" cy="369332"/>
            </a:xfrm>
            <a:prstGeom prst="rect">
              <a:avLst/>
            </a:prstGeom>
            <a:noFill/>
          </p:spPr>
          <p:txBody>
            <a:bodyPr wrap="square" rtlCol="0">
              <a:spAutoFit/>
            </a:bodyPr>
            <a:lstStyle/>
            <a:p>
              <a:r>
                <a:rPr lang="en-CA" b="1" dirty="0" smtClean="0">
                  <a:solidFill>
                    <a:schemeClr val="bg1"/>
                  </a:solidFill>
                </a:rPr>
                <a:t>ENGINE</a:t>
              </a:r>
              <a:endParaRPr lang="en-CA" b="1" dirty="0">
                <a:solidFill>
                  <a:schemeClr val="bg1"/>
                </a:solidFill>
              </a:endParaRPr>
            </a:p>
          </p:txBody>
        </p:sp>
      </p:grpSp>
      <p:sp>
        <p:nvSpPr>
          <p:cNvPr id="29" name="TextBox 28"/>
          <p:cNvSpPr txBox="1"/>
          <p:nvPr/>
        </p:nvSpPr>
        <p:spPr>
          <a:xfrm>
            <a:off x="190500" y="5943600"/>
            <a:ext cx="8801100" cy="461665"/>
          </a:xfrm>
          <a:prstGeom prst="rect">
            <a:avLst/>
          </a:prstGeom>
          <a:noFill/>
        </p:spPr>
        <p:txBody>
          <a:bodyPr wrap="square" rtlCol="0">
            <a:spAutoFit/>
          </a:bodyPr>
          <a:lstStyle/>
          <a:p>
            <a:pPr algn="ctr"/>
            <a:r>
              <a:rPr lang="en-CA" sz="2400" b="1" dirty="0" smtClean="0">
                <a:solidFill>
                  <a:srgbClr val="FF0000"/>
                </a:solidFill>
              </a:rPr>
              <a:t>-&gt; Opportunity to architect novel processor designs</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Hodgkin-Huxley Equations</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70</a:t>
            </a:fld>
            <a:endParaRPr lang="en-CA"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1779587" y="1785144"/>
            <a:ext cx="4924425" cy="67627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414588" y="2814638"/>
            <a:ext cx="4314825" cy="619125"/>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2036763" y="3846513"/>
            <a:ext cx="4638675" cy="561975"/>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2111375" y="4659313"/>
            <a:ext cx="4591050" cy="409575"/>
          </a:xfrm>
          <a:prstGeom prst="rect">
            <a:avLst/>
          </a:prstGeom>
          <a:noFill/>
          <a:ln w="9525">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Option 3: Option 1 + Option 2</a:t>
            </a:r>
            <a:endParaRPr lang="en-CA" dirty="0"/>
          </a:p>
        </p:txBody>
      </p:sp>
      <p:sp>
        <p:nvSpPr>
          <p:cNvPr id="4" name="Footer Placeholder 3"/>
          <p:cNvSpPr>
            <a:spLocks noGrp="1"/>
          </p:cNvSpPr>
          <p:nvPr>
            <p:ph type="ftr" sz="quarter" idx="11"/>
          </p:nvPr>
        </p:nvSpPr>
        <p:spPr/>
        <p:txBody>
          <a:bodyPr/>
          <a:lstStyle/>
          <a:p>
            <a:r>
              <a:rPr lang="en-CA" smtClean="0"/>
              <a:t>University of Toronto</a:t>
            </a:r>
            <a:endParaRPr lang="en-CA" dirty="0"/>
          </a:p>
        </p:txBody>
      </p:sp>
      <p:sp>
        <p:nvSpPr>
          <p:cNvPr id="5" name="Slide Number Placeholder 4"/>
          <p:cNvSpPr>
            <a:spLocks noGrp="1"/>
          </p:cNvSpPr>
          <p:nvPr>
            <p:ph type="sldNum" sz="quarter" idx="12"/>
          </p:nvPr>
        </p:nvSpPr>
        <p:spPr/>
        <p:txBody>
          <a:bodyPr/>
          <a:lstStyle/>
          <a:p>
            <a:fld id="{C06A134B-BA34-49F0-B078-6C1F85E8D3FA}" type="slidenum">
              <a:rPr lang="en-CA" smtClean="0"/>
              <a:pPr/>
              <a:t>8</a:t>
            </a:fld>
            <a:endParaRPr lang="en-CA"/>
          </a:p>
        </p:txBody>
      </p:sp>
      <p:grpSp>
        <p:nvGrpSpPr>
          <p:cNvPr id="3" name="Group 10"/>
          <p:cNvGrpSpPr/>
          <p:nvPr/>
        </p:nvGrpSpPr>
        <p:grpSpPr>
          <a:xfrm>
            <a:off x="1041400" y="1676400"/>
            <a:ext cx="7391400" cy="3045600"/>
            <a:chOff x="1155700" y="1117600"/>
            <a:chExt cx="7391400" cy="3045600"/>
          </a:xfrm>
        </p:grpSpPr>
        <p:sp>
          <p:nvSpPr>
            <p:cNvPr id="6" name="Rounded Rectangle 5"/>
            <p:cNvSpPr/>
            <p:nvPr/>
          </p:nvSpPr>
          <p:spPr>
            <a:xfrm>
              <a:off x="5016500" y="1117600"/>
              <a:ext cx="3530600" cy="30456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900" dirty="0">
                <a:solidFill>
                  <a:schemeClr val="bg1"/>
                </a:solidFill>
              </a:endParaRPr>
            </a:p>
          </p:txBody>
        </p:sp>
        <p:sp>
          <p:nvSpPr>
            <p:cNvPr id="7" name="Right Arrow 6"/>
            <p:cNvSpPr/>
            <p:nvPr/>
          </p:nvSpPr>
          <p:spPr>
            <a:xfrm>
              <a:off x="3149600" y="2311400"/>
              <a:ext cx="1447800" cy="698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1155700" y="2349500"/>
              <a:ext cx="1563248" cy="615553"/>
            </a:xfrm>
            <a:prstGeom prst="rect">
              <a:avLst/>
            </a:prstGeom>
            <a:noFill/>
          </p:spPr>
          <p:txBody>
            <a:bodyPr wrap="none" rtlCol="0">
              <a:spAutoFit/>
            </a:bodyPr>
            <a:lstStyle/>
            <a:p>
              <a:r>
                <a:rPr lang="en-CA" sz="3400" dirty="0" err="1" smtClean="0"/>
                <a:t>OpenCL</a:t>
              </a:r>
              <a:endParaRPr lang="en-CA" sz="3400" dirty="0"/>
            </a:p>
          </p:txBody>
        </p:sp>
      </p:grpSp>
      <p:sp>
        <p:nvSpPr>
          <p:cNvPr id="10" name="Content Placeholder 2"/>
          <p:cNvSpPr>
            <a:spLocks noGrp="1"/>
          </p:cNvSpPr>
          <p:nvPr>
            <p:ph idx="1"/>
          </p:nvPr>
        </p:nvSpPr>
        <p:spPr>
          <a:xfrm>
            <a:off x="457200" y="5283200"/>
            <a:ext cx="8229600" cy="842963"/>
          </a:xfrm>
        </p:spPr>
        <p:txBody>
          <a:bodyPr>
            <a:normAutofit fontScale="92500"/>
          </a:bodyPr>
          <a:lstStyle/>
          <a:p>
            <a:r>
              <a:rPr lang="en-CA" dirty="0" smtClean="0"/>
              <a:t>Engines and custom circuit can be used in concert</a:t>
            </a:r>
          </a:p>
        </p:txBody>
      </p:sp>
      <p:grpSp>
        <p:nvGrpSpPr>
          <p:cNvPr id="9" name="Group 38"/>
          <p:cNvGrpSpPr/>
          <p:nvPr/>
        </p:nvGrpSpPr>
        <p:grpSpPr>
          <a:xfrm>
            <a:off x="5105400" y="1816100"/>
            <a:ext cx="952500" cy="914400"/>
            <a:chOff x="1536700" y="3962400"/>
            <a:chExt cx="952500" cy="914400"/>
          </a:xfrm>
        </p:grpSpPr>
        <p:pic>
          <p:nvPicPr>
            <p:cNvPr id="37" name="Picture 4" descr="C:\Users\Ilian\AppData\Local\Microsoft\Windows\Temporary Internet Files\Content.IE5\T6ZH4YQN\MC900432614[1].png"/>
            <p:cNvPicPr>
              <a:picLocks noChangeAspect="1" noChangeArrowheads="1"/>
            </p:cNvPicPr>
            <p:nvPr/>
          </p:nvPicPr>
          <p:blipFill>
            <a:blip r:embed="rId2" cstate="screen"/>
            <a:srcRect/>
            <a:stretch>
              <a:fillRect/>
            </a:stretch>
          </p:blipFill>
          <p:spPr bwMode="auto">
            <a:xfrm>
              <a:off x="1727314" y="4318114"/>
              <a:ext cx="558686" cy="558686"/>
            </a:xfrm>
            <a:prstGeom prst="rect">
              <a:avLst/>
            </a:prstGeom>
            <a:noFill/>
            <a:ln>
              <a:solidFill>
                <a:schemeClr val="tx1"/>
              </a:solidFill>
            </a:ln>
          </p:spPr>
        </p:pic>
        <p:sp>
          <p:nvSpPr>
            <p:cNvPr id="38" name="TextBox 37"/>
            <p:cNvSpPr txBox="1"/>
            <p:nvPr/>
          </p:nvSpPr>
          <p:spPr>
            <a:xfrm>
              <a:off x="1536700" y="3962400"/>
              <a:ext cx="952500" cy="369332"/>
            </a:xfrm>
            <a:prstGeom prst="rect">
              <a:avLst/>
            </a:prstGeom>
            <a:noFill/>
          </p:spPr>
          <p:txBody>
            <a:bodyPr wrap="square" rtlCol="0">
              <a:spAutoFit/>
            </a:bodyPr>
            <a:lstStyle/>
            <a:p>
              <a:r>
                <a:rPr lang="en-CA" b="1" dirty="0" smtClean="0">
                  <a:solidFill>
                    <a:schemeClr val="bg1"/>
                  </a:solidFill>
                </a:rPr>
                <a:t>ENGINE</a:t>
              </a:r>
              <a:endParaRPr lang="en-CA" b="1" dirty="0">
                <a:solidFill>
                  <a:schemeClr val="bg1"/>
                </a:solidFill>
              </a:endParaRPr>
            </a:p>
          </p:txBody>
        </p:sp>
      </p:grpSp>
      <p:grpSp>
        <p:nvGrpSpPr>
          <p:cNvPr id="12" name="Group 48"/>
          <p:cNvGrpSpPr/>
          <p:nvPr/>
        </p:nvGrpSpPr>
        <p:grpSpPr>
          <a:xfrm>
            <a:off x="5118100" y="2844800"/>
            <a:ext cx="952500" cy="914400"/>
            <a:chOff x="1536700" y="3962400"/>
            <a:chExt cx="952500" cy="914400"/>
          </a:xfrm>
        </p:grpSpPr>
        <p:pic>
          <p:nvPicPr>
            <p:cNvPr id="50" name="Picture 4" descr="C:\Users\Ilian\AppData\Local\Microsoft\Windows\Temporary Internet Files\Content.IE5\T6ZH4YQN\MC900432614[1].png"/>
            <p:cNvPicPr>
              <a:picLocks noChangeAspect="1" noChangeArrowheads="1"/>
            </p:cNvPicPr>
            <p:nvPr/>
          </p:nvPicPr>
          <p:blipFill>
            <a:blip r:embed="rId2" cstate="screen"/>
            <a:srcRect/>
            <a:stretch>
              <a:fillRect/>
            </a:stretch>
          </p:blipFill>
          <p:spPr bwMode="auto">
            <a:xfrm>
              <a:off x="1727314" y="4318114"/>
              <a:ext cx="558686" cy="558686"/>
            </a:xfrm>
            <a:prstGeom prst="rect">
              <a:avLst/>
            </a:prstGeom>
            <a:noFill/>
            <a:ln>
              <a:solidFill>
                <a:schemeClr val="tx1"/>
              </a:solidFill>
            </a:ln>
          </p:spPr>
        </p:pic>
        <p:sp>
          <p:nvSpPr>
            <p:cNvPr id="51" name="TextBox 50"/>
            <p:cNvSpPr txBox="1"/>
            <p:nvPr/>
          </p:nvSpPr>
          <p:spPr>
            <a:xfrm>
              <a:off x="1536700" y="3962400"/>
              <a:ext cx="952500" cy="369332"/>
            </a:xfrm>
            <a:prstGeom prst="rect">
              <a:avLst/>
            </a:prstGeom>
            <a:noFill/>
          </p:spPr>
          <p:txBody>
            <a:bodyPr wrap="square" rtlCol="0">
              <a:spAutoFit/>
            </a:bodyPr>
            <a:lstStyle/>
            <a:p>
              <a:r>
                <a:rPr lang="en-CA" b="1" dirty="0" smtClean="0">
                  <a:solidFill>
                    <a:schemeClr val="bg1"/>
                  </a:solidFill>
                </a:rPr>
                <a:t>ENGINE</a:t>
              </a:r>
              <a:endParaRPr lang="en-CA" b="1" dirty="0">
                <a:solidFill>
                  <a:schemeClr val="bg1"/>
                </a:solidFill>
              </a:endParaRPr>
            </a:p>
          </p:txBody>
        </p:sp>
      </p:grpSp>
      <p:sp>
        <p:nvSpPr>
          <p:cNvPr id="28" name="TextBox 27"/>
          <p:cNvSpPr txBox="1"/>
          <p:nvPr/>
        </p:nvSpPr>
        <p:spPr>
          <a:xfrm>
            <a:off x="6375400" y="2908300"/>
            <a:ext cx="1549400" cy="369332"/>
          </a:xfrm>
          <a:prstGeom prst="rect">
            <a:avLst/>
          </a:prstGeom>
          <a:noFill/>
        </p:spPr>
        <p:txBody>
          <a:bodyPr wrap="square" rtlCol="0">
            <a:spAutoFit/>
          </a:bodyPr>
          <a:lstStyle/>
          <a:p>
            <a:r>
              <a:rPr lang="en-CA" b="1" dirty="0" smtClean="0">
                <a:solidFill>
                  <a:schemeClr val="bg1"/>
                </a:solidFill>
              </a:rPr>
              <a:t>HARDWARE</a:t>
            </a:r>
            <a:endParaRPr lang="en-CA" b="1" dirty="0">
              <a:solidFill>
                <a:schemeClr val="bg1"/>
              </a:solidFill>
            </a:endParaRPr>
          </a:p>
        </p:txBody>
      </p:sp>
      <p:cxnSp>
        <p:nvCxnSpPr>
          <p:cNvPr id="30" name="Straight Connector 29"/>
          <p:cNvCxnSpPr/>
          <p:nvPr/>
        </p:nvCxnSpPr>
        <p:spPr>
          <a:xfrm>
            <a:off x="6108700" y="1689100"/>
            <a:ext cx="12700" cy="3009900"/>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86100" y="2362200"/>
            <a:ext cx="1219200" cy="400110"/>
          </a:xfrm>
          <a:prstGeom prst="rect">
            <a:avLst/>
          </a:prstGeom>
          <a:noFill/>
        </p:spPr>
        <p:txBody>
          <a:bodyPr wrap="square" rtlCol="0">
            <a:spAutoFit/>
          </a:bodyPr>
          <a:lstStyle/>
          <a:p>
            <a:r>
              <a:rPr lang="en-CA" sz="2000" b="1" dirty="0" smtClean="0"/>
              <a:t>Synthesis</a:t>
            </a:r>
            <a:endParaRPr lang="en-CA" sz="2000" b="1"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109538"/>
            <a:ext cx="8991600" cy="1143000"/>
          </a:xfrm>
        </p:spPr>
        <p:txBody>
          <a:bodyPr>
            <a:normAutofit fontScale="90000"/>
          </a:bodyPr>
          <a:lstStyle/>
          <a:p>
            <a:r>
              <a:rPr lang="en-CA" dirty="0" smtClean="0"/>
              <a:t>This talk: wide-issue multithreaded overlay engines</a:t>
            </a:r>
            <a:endParaRPr lang="en-CA" dirty="0"/>
          </a:p>
        </p:txBody>
      </p:sp>
      <p:sp>
        <p:nvSpPr>
          <p:cNvPr id="4" name="Slide Number Placeholder 3"/>
          <p:cNvSpPr>
            <a:spLocks noGrp="1"/>
          </p:cNvSpPr>
          <p:nvPr>
            <p:ph type="sldNum" sz="quarter" idx="12"/>
          </p:nvPr>
        </p:nvSpPr>
        <p:spPr/>
        <p:txBody>
          <a:bodyPr/>
          <a:lstStyle/>
          <a:p>
            <a:fld id="{C06A134B-BA34-49F0-B078-6C1F85E8D3FA}" type="slidenum">
              <a:rPr lang="en-CA" smtClean="0"/>
              <a:pPr/>
              <a:t>9</a:t>
            </a:fld>
            <a:endParaRPr lang="en-CA"/>
          </a:p>
        </p:txBody>
      </p:sp>
      <p:sp>
        <p:nvSpPr>
          <p:cNvPr id="5" name="Footer Placeholder 4"/>
          <p:cNvSpPr>
            <a:spLocks noGrp="1"/>
          </p:cNvSpPr>
          <p:nvPr>
            <p:ph type="ftr" sz="quarter" idx="11"/>
          </p:nvPr>
        </p:nvSpPr>
        <p:spPr/>
        <p:txBody>
          <a:bodyPr/>
          <a:lstStyle/>
          <a:p>
            <a:r>
              <a:rPr lang="en-CA" smtClean="0"/>
              <a:t>University of Toronto</a:t>
            </a:r>
            <a:endParaRPr lang="en-CA"/>
          </a:p>
        </p:txBody>
      </p:sp>
      <p:grpSp>
        <p:nvGrpSpPr>
          <p:cNvPr id="58" name="Group 57"/>
          <p:cNvGrpSpPr/>
          <p:nvPr/>
        </p:nvGrpSpPr>
        <p:grpSpPr>
          <a:xfrm>
            <a:off x="50800" y="2166455"/>
            <a:ext cx="3850179" cy="3485045"/>
            <a:chOff x="1191079" y="2219325"/>
            <a:chExt cx="4979534" cy="4207907"/>
          </a:xfrm>
        </p:grpSpPr>
        <p:grpSp>
          <p:nvGrpSpPr>
            <p:cNvPr id="56" name="Group 55"/>
            <p:cNvGrpSpPr/>
            <p:nvPr/>
          </p:nvGrpSpPr>
          <p:grpSpPr>
            <a:xfrm>
              <a:off x="1191079" y="2219325"/>
              <a:ext cx="4979534" cy="3832225"/>
              <a:chOff x="1191079" y="2219325"/>
              <a:chExt cx="4979534" cy="3832225"/>
            </a:xfrm>
          </p:grpSpPr>
          <p:grpSp>
            <p:nvGrpSpPr>
              <p:cNvPr id="6" name="Group 20"/>
              <p:cNvGrpSpPr>
                <a:grpSpLocks/>
              </p:cNvGrpSpPr>
              <p:nvPr/>
            </p:nvGrpSpPr>
            <p:grpSpPr bwMode="auto">
              <a:xfrm>
                <a:off x="3289300" y="2511425"/>
                <a:ext cx="358775" cy="1079500"/>
                <a:chOff x="1984" y="1525"/>
                <a:chExt cx="567" cy="1701"/>
              </a:xfrm>
              <a:solidFill>
                <a:srgbClr val="FFFF00"/>
              </a:solidFill>
            </p:grpSpPr>
            <p:sp>
              <p:nvSpPr>
                <p:cNvPr id="7" name="Rectangle 21"/>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8" name="Rectangle 22"/>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9" name="Rectangle 23"/>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nvGrpSpPr>
              <p:cNvPr id="10" name="Group 24"/>
              <p:cNvGrpSpPr>
                <a:grpSpLocks/>
              </p:cNvGrpSpPr>
              <p:nvPr/>
            </p:nvGrpSpPr>
            <p:grpSpPr bwMode="auto">
              <a:xfrm>
                <a:off x="3933825" y="2511425"/>
                <a:ext cx="358775" cy="2160588"/>
                <a:chOff x="3083" y="1525"/>
                <a:chExt cx="567" cy="3402"/>
              </a:xfrm>
              <a:solidFill>
                <a:schemeClr val="accent3">
                  <a:lumMod val="75000"/>
                </a:schemeClr>
              </a:solidFill>
            </p:grpSpPr>
            <p:grpSp>
              <p:nvGrpSpPr>
                <p:cNvPr id="11" name="Group 25"/>
                <p:cNvGrpSpPr>
                  <a:grpSpLocks/>
                </p:cNvGrpSpPr>
                <p:nvPr/>
              </p:nvGrpSpPr>
              <p:grpSpPr bwMode="auto">
                <a:xfrm>
                  <a:off x="3083" y="1525"/>
                  <a:ext cx="567" cy="1701"/>
                  <a:chOff x="3083" y="1525"/>
                  <a:chExt cx="567" cy="1701"/>
                </a:xfrm>
                <a:grpFill/>
              </p:grpSpPr>
              <p:sp>
                <p:nvSpPr>
                  <p:cNvPr id="15" name="Rectangle 26"/>
                  <p:cNvSpPr>
                    <a:spLocks noChangeArrowheads="1"/>
                  </p:cNvSpPr>
                  <p:nvPr/>
                </p:nvSpPr>
                <p:spPr bwMode="auto">
                  <a:xfrm>
                    <a:off x="3083"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6" name="Rectangle 27"/>
                  <p:cNvSpPr>
                    <a:spLocks noChangeArrowheads="1"/>
                  </p:cNvSpPr>
                  <p:nvPr/>
                </p:nvSpPr>
                <p:spPr bwMode="auto">
                  <a:xfrm>
                    <a:off x="3083"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7" name="Rectangle 28"/>
                  <p:cNvSpPr>
                    <a:spLocks noChangeArrowheads="1"/>
                  </p:cNvSpPr>
                  <p:nvPr/>
                </p:nvSpPr>
                <p:spPr bwMode="auto">
                  <a:xfrm>
                    <a:off x="3083"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12" name="Rectangle 29"/>
                <p:cNvSpPr>
                  <a:spLocks noChangeArrowheads="1"/>
                </p:cNvSpPr>
                <p:nvPr/>
              </p:nvSpPr>
              <p:spPr bwMode="auto">
                <a:xfrm>
                  <a:off x="3083"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3" name="Rectangle 30"/>
                <p:cNvSpPr>
                  <a:spLocks noChangeArrowheads="1"/>
                </p:cNvSpPr>
                <p:nvPr/>
              </p:nvSpPr>
              <p:spPr bwMode="auto">
                <a:xfrm>
                  <a:off x="3083" y="3793"/>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14" name="Rectangle 31"/>
                <p:cNvSpPr>
                  <a:spLocks noChangeArrowheads="1"/>
                </p:cNvSpPr>
                <p:nvPr/>
              </p:nvSpPr>
              <p:spPr bwMode="auto">
                <a:xfrm>
                  <a:off x="3083" y="4360"/>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nvGrpSpPr>
              <p:cNvPr id="18" name="Group 32"/>
              <p:cNvGrpSpPr>
                <a:grpSpLocks/>
              </p:cNvGrpSpPr>
              <p:nvPr/>
            </p:nvGrpSpPr>
            <p:grpSpPr bwMode="auto">
              <a:xfrm>
                <a:off x="4541838" y="2511425"/>
                <a:ext cx="360362" cy="1439863"/>
                <a:chOff x="4164" y="1525"/>
                <a:chExt cx="567" cy="2268"/>
              </a:xfrm>
              <a:solidFill>
                <a:schemeClr val="tx2">
                  <a:lumMod val="60000"/>
                  <a:lumOff val="40000"/>
                </a:schemeClr>
              </a:solidFill>
            </p:grpSpPr>
            <p:sp>
              <p:nvSpPr>
                <p:cNvPr id="19" name="Rectangle 33"/>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nvGrpSpPr>
                <p:cNvPr id="20" name="Group 34"/>
                <p:cNvGrpSpPr>
                  <a:grpSpLocks/>
                </p:cNvGrpSpPr>
                <p:nvPr/>
              </p:nvGrpSpPr>
              <p:grpSpPr bwMode="auto">
                <a:xfrm>
                  <a:off x="4164" y="1525"/>
                  <a:ext cx="567" cy="1701"/>
                  <a:chOff x="1984" y="1525"/>
                  <a:chExt cx="567" cy="1701"/>
                </a:xfrm>
                <a:grpFill/>
              </p:grpSpPr>
              <p:sp>
                <p:nvSpPr>
                  <p:cNvPr id="21" name="Rectangle 35"/>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2" name="Rectangle 36"/>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3" name="Rectangle 37"/>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grpSp>
            <p:nvGrpSpPr>
              <p:cNvPr id="24" name="Group 38"/>
              <p:cNvGrpSpPr>
                <a:grpSpLocks/>
              </p:cNvGrpSpPr>
              <p:nvPr/>
            </p:nvGrpSpPr>
            <p:grpSpPr bwMode="auto">
              <a:xfrm>
                <a:off x="5194300" y="2511425"/>
                <a:ext cx="360363" cy="1439863"/>
                <a:chOff x="4164" y="1525"/>
                <a:chExt cx="567" cy="2268"/>
              </a:xfrm>
              <a:solidFill>
                <a:schemeClr val="tx2">
                  <a:lumMod val="60000"/>
                  <a:lumOff val="40000"/>
                </a:schemeClr>
              </a:solidFill>
            </p:grpSpPr>
            <p:sp>
              <p:nvSpPr>
                <p:cNvPr id="25" name="Rectangle 39"/>
                <p:cNvSpPr>
                  <a:spLocks noChangeArrowheads="1"/>
                </p:cNvSpPr>
                <p:nvPr/>
              </p:nvSpPr>
              <p:spPr bwMode="auto">
                <a:xfrm>
                  <a:off x="4164" y="3226"/>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nvGrpSpPr>
                <p:cNvPr id="26" name="Group 40"/>
                <p:cNvGrpSpPr>
                  <a:grpSpLocks/>
                </p:cNvGrpSpPr>
                <p:nvPr/>
              </p:nvGrpSpPr>
              <p:grpSpPr bwMode="auto">
                <a:xfrm>
                  <a:off x="4164" y="1525"/>
                  <a:ext cx="567" cy="1701"/>
                  <a:chOff x="1984" y="1525"/>
                  <a:chExt cx="567" cy="1701"/>
                </a:xfrm>
                <a:grpFill/>
              </p:grpSpPr>
              <p:sp>
                <p:nvSpPr>
                  <p:cNvPr id="27" name="Rectangle 41"/>
                  <p:cNvSpPr>
                    <a:spLocks noChangeArrowheads="1"/>
                  </p:cNvSpPr>
                  <p:nvPr/>
                </p:nvSpPr>
                <p:spPr bwMode="auto">
                  <a:xfrm>
                    <a:off x="1984" y="1525"/>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8" name="Rectangle 42"/>
                  <p:cNvSpPr>
                    <a:spLocks noChangeArrowheads="1"/>
                  </p:cNvSpPr>
                  <p:nvPr/>
                </p:nvSpPr>
                <p:spPr bwMode="auto">
                  <a:xfrm>
                    <a:off x="1984" y="2092"/>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29" name="Rectangle 43"/>
                  <p:cNvSpPr>
                    <a:spLocks noChangeArrowheads="1"/>
                  </p:cNvSpPr>
                  <p:nvPr/>
                </p:nvSpPr>
                <p:spPr bwMode="auto">
                  <a:xfrm>
                    <a:off x="1984" y="2659"/>
                    <a:ext cx="567" cy="567"/>
                  </a:xfrm>
                  <a:prstGeom prst="rect">
                    <a:avLst/>
                  </a:pr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grpSp>
          <p:grpSp>
            <p:nvGrpSpPr>
              <p:cNvPr id="30" name="Group 44"/>
              <p:cNvGrpSpPr>
                <a:grpSpLocks/>
              </p:cNvGrpSpPr>
              <p:nvPr/>
            </p:nvGrpSpPr>
            <p:grpSpPr bwMode="auto">
              <a:xfrm>
                <a:off x="5810250" y="2511425"/>
                <a:ext cx="360363" cy="2879725"/>
                <a:chOff x="6052" y="1525"/>
                <a:chExt cx="567" cy="4536"/>
              </a:xfrm>
              <a:solidFill>
                <a:srgbClr val="FF0000"/>
              </a:solidFill>
            </p:grpSpPr>
            <p:grpSp>
              <p:nvGrpSpPr>
                <p:cNvPr id="31" name="Group 45"/>
                <p:cNvGrpSpPr>
                  <a:grpSpLocks/>
                </p:cNvGrpSpPr>
                <p:nvPr/>
              </p:nvGrpSpPr>
              <p:grpSpPr bwMode="auto">
                <a:xfrm>
                  <a:off x="6052" y="1525"/>
                  <a:ext cx="567" cy="3402"/>
                  <a:chOff x="3083" y="1525"/>
                  <a:chExt cx="567" cy="3402"/>
                </a:xfrm>
                <a:grpFill/>
              </p:grpSpPr>
              <p:grpSp>
                <p:nvGrpSpPr>
                  <p:cNvPr id="34" name="Group 46"/>
                  <p:cNvGrpSpPr>
                    <a:grpSpLocks/>
                  </p:cNvGrpSpPr>
                  <p:nvPr/>
                </p:nvGrpSpPr>
                <p:grpSpPr bwMode="auto">
                  <a:xfrm>
                    <a:off x="3083" y="1525"/>
                    <a:ext cx="567" cy="1701"/>
                    <a:chOff x="3083" y="1525"/>
                    <a:chExt cx="567" cy="1701"/>
                  </a:xfrm>
                  <a:grpFill/>
                </p:grpSpPr>
                <p:sp>
                  <p:nvSpPr>
                    <p:cNvPr id="38" name="Rectangle 47"/>
                    <p:cNvSpPr>
                      <a:spLocks noChangeArrowheads="1"/>
                    </p:cNvSpPr>
                    <p:nvPr/>
                  </p:nvSpPr>
                  <p:spPr bwMode="auto">
                    <a:xfrm>
                      <a:off x="3083" y="1525"/>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9" name="Rectangle 48"/>
                    <p:cNvSpPr>
                      <a:spLocks noChangeArrowheads="1"/>
                    </p:cNvSpPr>
                    <p:nvPr/>
                  </p:nvSpPr>
                  <p:spPr bwMode="auto">
                    <a:xfrm>
                      <a:off x="3083" y="2092"/>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40" name="Rectangle 49"/>
                    <p:cNvSpPr>
                      <a:spLocks noChangeArrowheads="1"/>
                    </p:cNvSpPr>
                    <p:nvPr/>
                  </p:nvSpPr>
                  <p:spPr bwMode="auto">
                    <a:xfrm>
                      <a:off x="3083" y="2659"/>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35" name="Rectangle 50"/>
                  <p:cNvSpPr>
                    <a:spLocks noChangeArrowheads="1"/>
                  </p:cNvSpPr>
                  <p:nvPr/>
                </p:nvSpPr>
                <p:spPr bwMode="auto">
                  <a:xfrm>
                    <a:off x="3083" y="3226"/>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6" name="Rectangle 51"/>
                  <p:cNvSpPr>
                    <a:spLocks noChangeArrowheads="1"/>
                  </p:cNvSpPr>
                  <p:nvPr/>
                </p:nvSpPr>
                <p:spPr bwMode="auto">
                  <a:xfrm>
                    <a:off x="3083" y="3793"/>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7" name="Rectangle 52"/>
                  <p:cNvSpPr>
                    <a:spLocks noChangeArrowheads="1"/>
                  </p:cNvSpPr>
                  <p:nvPr/>
                </p:nvSpPr>
                <p:spPr bwMode="auto">
                  <a:xfrm>
                    <a:off x="3083" y="4360"/>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sp>
              <p:nvSpPr>
                <p:cNvPr id="32" name="Rectangle 53"/>
                <p:cNvSpPr>
                  <a:spLocks noChangeArrowheads="1"/>
                </p:cNvSpPr>
                <p:nvPr/>
              </p:nvSpPr>
              <p:spPr bwMode="auto">
                <a:xfrm>
                  <a:off x="6052" y="4927"/>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sp>
              <p:nvSpPr>
                <p:cNvPr id="33" name="Rectangle 54"/>
                <p:cNvSpPr>
                  <a:spLocks noChangeArrowheads="1"/>
                </p:cNvSpPr>
                <p:nvPr/>
              </p:nvSpPr>
              <p:spPr bwMode="auto">
                <a:xfrm>
                  <a:off x="6052" y="5494"/>
                  <a:ext cx="567" cy="567"/>
                </a:xfrm>
                <a:prstGeom prst="rect">
                  <a:avLst/>
                </a:prstGeom>
                <a:solidFill>
                  <a:srgbClr val="FFC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endParaRPr lang="en-CA"/>
                </a:p>
              </p:txBody>
            </p:sp>
          </p:grpSp>
          <p:cxnSp>
            <p:nvCxnSpPr>
              <p:cNvPr id="42" name="Straight Connector 41"/>
              <p:cNvCxnSpPr>
                <a:endCxn id="7" idx="0"/>
              </p:cNvCxnSpPr>
              <p:nvPr/>
            </p:nvCxnSpPr>
            <p:spPr>
              <a:xfrm>
                <a:off x="3467100" y="2238375"/>
                <a:ext cx="1588" cy="27305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15" idx="0"/>
              </p:cNvCxnSpPr>
              <p:nvPr/>
            </p:nvCxnSpPr>
            <p:spPr>
              <a:xfrm flipH="1">
                <a:off x="4113213" y="2219325"/>
                <a:ext cx="1587"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1" idx="0"/>
              </p:cNvCxnSpPr>
              <p:nvPr/>
            </p:nvCxnSpPr>
            <p:spPr>
              <a:xfrm>
                <a:off x="4719637" y="2228850"/>
                <a:ext cx="2382" cy="2825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27" idx="0"/>
              </p:cNvCxnSpPr>
              <p:nvPr/>
            </p:nvCxnSpPr>
            <p:spPr>
              <a:xfrm>
                <a:off x="5372100" y="2219325"/>
                <a:ext cx="2382" cy="2921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38" idx="0"/>
              </p:cNvCxnSpPr>
              <p:nvPr/>
            </p:nvCxnSpPr>
            <p:spPr>
              <a:xfrm flipH="1">
                <a:off x="5990432" y="2228850"/>
                <a:ext cx="793" cy="28257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647950" y="2466975"/>
                <a:ext cx="0" cy="287655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191079" y="3585691"/>
                <a:ext cx="1604836" cy="533133"/>
              </a:xfrm>
              <a:prstGeom prst="rect">
                <a:avLst/>
              </a:prstGeom>
              <a:noFill/>
            </p:spPr>
            <p:txBody>
              <a:bodyPr wrap="square" rtlCol="0">
                <a:spAutoFit/>
              </a:bodyPr>
              <a:lstStyle/>
              <a:p>
                <a:pPr algn="ctr"/>
                <a:r>
                  <a:rPr lang="en-CA" dirty="0" smtClean="0"/>
                  <a:t>Pipeline</a:t>
                </a:r>
                <a:endParaRPr lang="en-CA" dirty="0"/>
              </a:p>
            </p:txBody>
          </p:sp>
          <p:cxnSp>
            <p:nvCxnSpPr>
              <p:cNvPr id="54" name="Straight Connector 53"/>
              <p:cNvCxnSpPr/>
              <p:nvPr/>
            </p:nvCxnSpPr>
            <p:spPr>
              <a:xfrm>
                <a:off x="3457575" y="2352675"/>
                <a:ext cx="2543175" cy="952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ight Brace 54"/>
              <p:cNvSpPr/>
              <p:nvPr/>
            </p:nvSpPr>
            <p:spPr>
              <a:xfrm rot="5400000">
                <a:off x="4381500" y="4318000"/>
                <a:ext cx="584200" cy="2882900"/>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sp>
          <p:nvSpPr>
            <p:cNvPr id="57" name="TextBox 56"/>
            <p:cNvSpPr txBox="1"/>
            <p:nvPr/>
          </p:nvSpPr>
          <p:spPr>
            <a:xfrm>
              <a:off x="3759200" y="6057900"/>
              <a:ext cx="1710725" cy="369332"/>
            </a:xfrm>
            <a:prstGeom prst="rect">
              <a:avLst/>
            </a:prstGeom>
            <a:noFill/>
          </p:spPr>
          <p:txBody>
            <a:bodyPr wrap="none" rtlCol="0">
              <a:spAutoFit/>
            </a:bodyPr>
            <a:lstStyle/>
            <a:p>
              <a:r>
                <a:rPr lang="en-CA" dirty="0" smtClean="0"/>
                <a:t>Functional Units</a:t>
              </a:r>
              <a:endParaRPr lang="en-CA" dirty="0"/>
            </a:p>
          </p:txBody>
        </p:sp>
      </p:grpSp>
      <p:sp>
        <p:nvSpPr>
          <p:cNvPr id="63" name="Content Placeholder 62"/>
          <p:cNvSpPr>
            <a:spLocks noGrp="1"/>
          </p:cNvSpPr>
          <p:nvPr>
            <p:ph idx="1"/>
          </p:nvPr>
        </p:nvSpPr>
        <p:spPr/>
        <p:txBody>
          <a:bodyPr/>
          <a:lstStyle/>
          <a:p>
            <a:endParaRPr lang="en-CA"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3117</TotalTime>
  <Words>1968</Words>
  <Application>Microsoft Office PowerPoint</Application>
  <PresentationFormat>On-screen Show (4:3)</PresentationFormat>
  <Paragraphs>783</Paragraphs>
  <Slides>70</Slides>
  <Notes>11</Notes>
  <HiddenSlides>2</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Compiler Scheduling for a Wide-Issue Multithreaded FPGA-Based Compute Engine</vt:lpstr>
      <vt:lpstr>What is an FPGA?</vt:lpstr>
      <vt:lpstr>IBM and FPGAs</vt:lpstr>
      <vt:lpstr>FPGA Programming</vt:lpstr>
      <vt:lpstr>Option 1: Behavioural Synthesis</vt:lpstr>
      <vt:lpstr>Option 2: Overlay Processing Engines</vt:lpstr>
      <vt:lpstr>Option 2: Overlay Processing Engines</vt:lpstr>
      <vt:lpstr>Option 3: Option 1 + Option 2</vt:lpstr>
      <vt:lpstr>This talk: wide-issue multithreaded overlay engines</vt:lpstr>
      <vt:lpstr>This talk: wide-issue multithreaded overlay engines</vt:lpstr>
      <vt:lpstr>This talk: wide-issue multithreaded overlay engines</vt:lpstr>
      <vt:lpstr>This talk: wide-issue multithreaded overlay engines</vt:lpstr>
      <vt:lpstr>Our Approach</vt:lpstr>
      <vt:lpstr>Our Objective</vt:lpstr>
      <vt:lpstr>Hardware Architecture Possibilities</vt:lpstr>
      <vt:lpstr>Single-Threaded Single-Issue</vt:lpstr>
      <vt:lpstr>Single-Threaded Multiple-Issue </vt:lpstr>
      <vt:lpstr>Multi-Threaded Single-Issue</vt:lpstr>
      <vt:lpstr>Our Base Hardware Architecture</vt:lpstr>
      <vt:lpstr>TLP Increase</vt:lpstr>
      <vt:lpstr>ILP Increase</vt:lpstr>
      <vt:lpstr>Design space exploration</vt:lpstr>
      <vt:lpstr>Compiler Scheduling</vt:lpstr>
      <vt:lpstr>Compiler Flow</vt:lpstr>
      <vt:lpstr>Compiler Flow</vt:lpstr>
      <vt:lpstr>Compiler Flow</vt:lpstr>
      <vt:lpstr>Data Flow Graph</vt:lpstr>
      <vt:lpstr>Initial Algorithm: List Scheduling</vt:lpstr>
      <vt:lpstr>Initial Algorithm: List Scheduling</vt:lpstr>
      <vt:lpstr>Initial Algorithm: List Scheduling</vt:lpstr>
      <vt:lpstr>Initial Algorithm: List Scheduling</vt:lpstr>
      <vt:lpstr>Operation Priorities</vt:lpstr>
      <vt:lpstr>Operation Priorities</vt:lpstr>
      <vt:lpstr>Operation Priorities</vt:lpstr>
      <vt:lpstr>Scheduling Variations</vt:lpstr>
      <vt:lpstr>Greedy</vt:lpstr>
      <vt:lpstr>Greedy</vt:lpstr>
      <vt:lpstr>Greedy</vt:lpstr>
      <vt:lpstr>Greedy</vt:lpstr>
      <vt:lpstr>Greedy Mix</vt:lpstr>
      <vt:lpstr>Greedy Mix</vt:lpstr>
      <vt:lpstr>Greedy Mix</vt:lpstr>
      <vt:lpstr>Greedy Mix</vt:lpstr>
      <vt:lpstr>Greedy with Variable Groups</vt:lpstr>
      <vt:lpstr>Longest Path</vt:lpstr>
      <vt:lpstr>All Scheduling Algorithms</vt:lpstr>
      <vt:lpstr>Compilation Results</vt:lpstr>
      <vt:lpstr>Sample App: Neuron Simulation</vt:lpstr>
      <vt:lpstr>Hodgkin-Huxley</vt:lpstr>
      <vt:lpstr>Schedule Utilization</vt:lpstr>
      <vt:lpstr>Design Space Considered</vt:lpstr>
      <vt:lpstr>Design Space Considered</vt:lpstr>
      <vt:lpstr>Design Space Considered</vt:lpstr>
      <vt:lpstr>Design Space Considered</vt:lpstr>
      <vt:lpstr>Throughput vs num threads</vt:lpstr>
      <vt:lpstr>Throughput vs num threads</vt:lpstr>
      <vt:lpstr>Real Hardware Results</vt:lpstr>
      <vt:lpstr>Methodology </vt:lpstr>
      <vt:lpstr>Area vs threads</vt:lpstr>
      <vt:lpstr>Compute Density</vt:lpstr>
      <vt:lpstr>Compute Density</vt:lpstr>
      <vt:lpstr>Compute Density</vt:lpstr>
      <vt:lpstr>Compute Density</vt:lpstr>
      <vt:lpstr>Compute Density</vt:lpstr>
      <vt:lpstr>Compute Density</vt:lpstr>
      <vt:lpstr>Compute Density</vt:lpstr>
      <vt:lpstr>Compute Density</vt:lpstr>
      <vt:lpstr>Conclusions</vt:lpstr>
      <vt:lpstr>Related Work</vt:lpstr>
      <vt:lpstr>Hodgkin-Huxley Equations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Scheduling for a Wide-Issue Multithreaded FPGA-Based Compute Engine</dc:title>
  <dc:creator>Ilian</dc:creator>
  <cp:lastModifiedBy>Ilian</cp:lastModifiedBy>
  <cp:revision>356</cp:revision>
  <dcterms:created xsi:type="dcterms:W3CDTF">2012-10-14T20:55:02Z</dcterms:created>
  <dcterms:modified xsi:type="dcterms:W3CDTF">2012-11-17T03:57:04Z</dcterms:modified>
</cp:coreProperties>
</file>