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6" r:id="rId2"/>
    <p:sldId id="261" r:id="rId3"/>
    <p:sldId id="528" r:id="rId4"/>
    <p:sldId id="533" r:id="rId5"/>
    <p:sldId id="504" r:id="rId6"/>
    <p:sldId id="553" r:id="rId7"/>
    <p:sldId id="555" r:id="rId8"/>
    <p:sldId id="538" r:id="rId9"/>
    <p:sldId id="550" r:id="rId10"/>
    <p:sldId id="539" r:id="rId11"/>
    <p:sldId id="509" r:id="rId12"/>
    <p:sldId id="540" r:id="rId13"/>
    <p:sldId id="556" r:id="rId14"/>
    <p:sldId id="562" r:id="rId15"/>
    <p:sldId id="561" r:id="rId16"/>
    <p:sldId id="563" r:id="rId17"/>
    <p:sldId id="564" r:id="rId18"/>
    <p:sldId id="565" r:id="rId19"/>
    <p:sldId id="567" r:id="rId20"/>
    <p:sldId id="568" r:id="rId21"/>
    <p:sldId id="569" r:id="rId22"/>
    <p:sldId id="570" r:id="rId23"/>
    <p:sldId id="594" r:id="rId24"/>
    <p:sldId id="591" r:id="rId25"/>
    <p:sldId id="573" r:id="rId26"/>
    <p:sldId id="574" r:id="rId27"/>
    <p:sldId id="575" r:id="rId28"/>
    <p:sldId id="512" r:id="rId29"/>
    <p:sldId id="544" r:id="rId30"/>
    <p:sldId id="546" r:id="rId31"/>
    <p:sldId id="523" r:id="rId32"/>
    <p:sldId id="527" r:id="rId33"/>
    <p:sldId id="545" r:id="rId34"/>
    <p:sldId id="580" r:id="rId35"/>
    <p:sldId id="579" r:id="rId36"/>
    <p:sldId id="588" r:id="rId37"/>
    <p:sldId id="589" r:id="rId38"/>
    <p:sldId id="582" r:id="rId39"/>
    <p:sldId id="590" r:id="rId40"/>
    <p:sldId id="586" r:id="rId41"/>
    <p:sldId id="54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1E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352" autoAdjust="0"/>
  </p:normalViewPr>
  <p:slideViewPr>
    <p:cSldViewPr snapToObjects="1" showGuides="1">
      <p:cViewPr>
        <p:scale>
          <a:sx n="100" d="100"/>
          <a:sy n="100" d="100"/>
        </p:scale>
        <p:origin x="-1080" y="-224"/>
      </p:cViewPr>
      <p:guideLst>
        <p:guide orient="horz" pos="4264"/>
        <p:guide/>
      </p:guideLst>
    </p:cSldViewPr>
  </p:slideViewPr>
  <p:notesTextViewPr>
    <p:cViewPr>
      <p:scale>
        <a:sx n="100" d="100"/>
        <a:sy n="100" d="100"/>
      </p:scale>
      <p:origin x="0" y="0"/>
    </p:cViewPr>
  </p:notesTextViewPr>
  <p:sorterViewPr>
    <p:cViewPr>
      <p:scale>
        <a:sx n="66" d="100"/>
        <a:sy n="66" d="100"/>
      </p:scale>
      <p:origin x="0" y="2192"/>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04DF9F-8025-7548-8605-C5CA9F141935}" type="datetimeFigureOut">
              <a:rPr lang="en-US" smtClean="0"/>
              <a:t>13-11-20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12839A-BF11-B548-9574-6E2496C169AA}" type="slidenum">
              <a:rPr lang="en-US" smtClean="0"/>
              <a:t>‹#›</a:t>
            </a:fld>
            <a:endParaRPr lang="en-US"/>
          </a:p>
        </p:txBody>
      </p:sp>
    </p:spTree>
    <p:extLst>
      <p:ext uri="{BB962C8B-B14F-4D97-AF65-F5344CB8AC3E}">
        <p14:creationId xmlns:p14="http://schemas.microsoft.com/office/powerpoint/2010/main" val="2642552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EBCB0C-C135-D943-BAAE-77367F462E12}" type="datetimeFigureOut">
              <a:rPr lang="en-US" smtClean="0"/>
              <a:t>13-11-20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69D60-A958-584C-AA06-8FDEF4C3192E}" type="slidenum">
              <a:rPr lang="en-US" smtClean="0"/>
              <a:t>‹#›</a:t>
            </a:fld>
            <a:endParaRPr lang="en-US"/>
          </a:p>
        </p:txBody>
      </p:sp>
    </p:spTree>
    <p:extLst>
      <p:ext uri="{BB962C8B-B14F-4D97-AF65-F5344CB8AC3E}">
        <p14:creationId xmlns:p14="http://schemas.microsoft.com/office/powerpoint/2010/main" val="13444283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90"/>
                </a:solidFill>
              </a:rPr>
              <a:t>They store significant amounts of data for computation and may be accessed frequently</a:t>
            </a:r>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a:t>
            </a:fld>
            <a:endParaRPr lang="en-US"/>
          </a:p>
        </p:txBody>
      </p:sp>
    </p:spTree>
    <p:extLst>
      <p:ext uri="{BB962C8B-B14F-4D97-AF65-F5344CB8AC3E}">
        <p14:creationId xmlns:p14="http://schemas.microsoft.com/office/powerpoint/2010/main" val="2740680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node has part of the directory</a:t>
            </a:r>
          </a:p>
          <a:p>
            <a:pPr lvl="1"/>
            <a:r>
              <a:rPr lang="en-US" dirty="0" smtClean="0"/>
              <a:t> stores information about SV allocated in its memory</a:t>
            </a:r>
          </a:p>
          <a:p>
            <a:pPr lvl="1"/>
            <a:endParaRPr lang="en-US" dirty="0" smtClean="0"/>
          </a:p>
          <a:p>
            <a:r>
              <a:rPr lang="en-US" dirty="0" smtClean="0"/>
              <a:t>Each SV has a </a:t>
            </a:r>
            <a:r>
              <a:rPr lang="en-US" i="1" dirty="0" smtClean="0"/>
              <a:t>home node</a:t>
            </a:r>
            <a:r>
              <a:rPr lang="en-US" dirty="0" smtClean="0"/>
              <a:t>.</a:t>
            </a:r>
          </a:p>
          <a:p>
            <a:pPr lvl="1"/>
            <a:r>
              <a:rPr lang="en-US" dirty="0" smtClean="0"/>
              <a:t>On a miss in a </a:t>
            </a:r>
            <a:r>
              <a:rPr lang="en-US" i="1" dirty="0" smtClean="0"/>
              <a:t>remote node</a:t>
            </a:r>
          </a:p>
          <a:p>
            <a:pPr lvl="2"/>
            <a:r>
              <a:rPr lang="en-US" dirty="0" smtClean="0"/>
              <a:t>Request is sent to home node</a:t>
            </a:r>
          </a:p>
          <a:p>
            <a:pPr lvl="2"/>
            <a:endParaRPr lang="en-US" dirty="0" smtClean="0"/>
          </a:p>
          <a:p>
            <a:r>
              <a:rPr lang="en-US" dirty="0" smtClean="0"/>
              <a:t>Replaced dirty lines</a:t>
            </a:r>
          </a:p>
          <a:p>
            <a:pPr lvl="1"/>
            <a:r>
              <a:rPr lang="en-US" dirty="0" smtClean="0"/>
              <a:t>Written back to the home node memory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14</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15</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16</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17</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18</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19</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20</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21</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22</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23</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90"/>
                </a:solidFill>
              </a:rPr>
              <a:t>Explicit Data Organization and Movement is Difficult</a:t>
            </a: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4</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24</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25</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26</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27</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objects:</a:t>
            </a:r>
            <a:r>
              <a:rPr lang="en-US" baseline="0" dirty="0" smtClean="0"/>
              <a:t> propagate updates to the copy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General read-write write-invalidate directory based protocol</a:t>
            </a:r>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40</a:t>
            </a:fld>
            <a:endParaRPr lang="en-US"/>
          </a:p>
        </p:txBody>
      </p:sp>
    </p:spTree>
    <p:extLst>
      <p:ext uri="{BB962C8B-B14F-4D97-AF65-F5344CB8AC3E}">
        <p14:creationId xmlns:p14="http://schemas.microsoft.com/office/powerpoint/2010/main" val="426301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a:spcBef>
                <a:spcPct val="10000"/>
              </a:spcBef>
            </a:pPr>
            <a:r>
              <a:rPr lang="en-US" sz="2000" dirty="0" smtClean="0"/>
              <a:t>A one-sided put/get message can be handled directly by a network interface with RDMA support</a:t>
            </a:r>
          </a:p>
          <a:p>
            <a:pPr lvl="1">
              <a:spcBef>
                <a:spcPct val="10000"/>
              </a:spcBef>
            </a:pPr>
            <a:r>
              <a:rPr lang="en-US" sz="1800" dirty="0" smtClean="0"/>
              <a:t>Avoid interrupting the CPU or storing data from CPU (</a:t>
            </a:r>
            <a:r>
              <a:rPr lang="en-US" sz="1800" dirty="0" err="1" smtClean="0"/>
              <a:t>preposts</a:t>
            </a:r>
            <a:r>
              <a:rPr lang="en-US" sz="1800" dirty="0" smtClean="0"/>
              <a:t>)</a:t>
            </a:r>
          </a:p>
          <a:p>
            <a:pPr>
              <a:spcBef>
                <a:spcPct val="10000"/>
              </a:spcBef>
            </a:pPr>
            <a:r>
              <a:rPr lang="en-US" sz="2000" dirty="0" smtClean="0"/>
              <a:t>A two-sided messages needs to be matched with a receive to identify memory address to put data</a:t>
            </a:r>
          </a:p>
          <a:p>
            <a:pPr lvl="1">
              <a:spcBef>
                <a:spcPct val="10000"/>
              </a:spcBef>
            </a:pPr>
            <a:r>
              <a:rPr lang="en-US" sz="1800" dirty="0" smtClean="0"/>
              <a:t>Offloaded to Network Interface in networks like Quadrics</a:t>
            </a:r>
          </a:p>
          <a:p>
            <a:pPr lvl="1">
              <a:spcBef>
                <a:spcPct val="10000"/>
              </a:spcBef>
            </a:pPr>
            <a:r>
              <a:rPr lang="en-US" sz="1800" dirty="0" smtClean="0"/>
              <a:t>Need to download match tables to interface (from host)</a:t>
            </a:r>
            <a:endParaRPr lang="en-US" sz="1800" dirty="0"/>
          </a:p>
        </p:txBody>
      </p:sp>
      <p:sp>
        <p:nvSpPr>
          <p:cNvPr id="4" name="Slide Number Placeholder 3"/>
          <p:cNvSpPr>
            <a:spLocks noGrp="1"/>
          </p:cNvSpPr>
          <p:nvPr>
            <p:ph type="sldNum" sz="quarter" idx="10"/>
          </p:nvPr>
        </p:nvSpPr>
        <p:spPr/>
        <p:txBody>
          <a:bodyPr/>
          <a:lstStyle/>
          <a:p>
            <a:fld id="{485CA532-68CB-CF40-B7F0-1BCED04211B5}" type="slidenum">
              <a:rPr lang="en-US" smtClean="0"/>
              <a:t>5</a:t>
            </a:fld>
            <a:endParaRPr lang="en-US"/>
          </a:p>
        </p:txBody>
      </p:sp>
    </p:spTree>
    <p:extLst>
      <p:ext uri="{BB962C8B-B14F-4D97-AF65-F5344CB8AC3E}">
        <p14:creationId xmlns:p14="http://schemas.microsoft.com/office/powerpoint/2010/main" val="159841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1(a) shows a five-point Laplace operator, which is a stencil we will use to find edges in an image. It specifies that the value of a point in the current iteration shall be the value of its left, right, up and down neighbors from the previous iteration subtracted from its own value multiplied by four. In addition to detecting edges, the five- point Laplace operator can also be used to solve systems of partial differential equations iteratively.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chunk </a:t>
            </a:r>
            <a:r>
              <a:rPr lang="en-US" sz="1200" kern="1200" baseline="0" dirty="0" smtClean="0">
                <a:solidFill>
                  <a:schemeClr val="tx1"/>
                </a:solidFill>
                <a:effectLst/>
                <a:latin typeface="+mn-lt"/>
                <a:ea typeface="+mn-ea"/>
                <a:cs typeface="+mn-cs"/>
              </a:rPr>
              <a:t>receives a vector of ghost cells from the neighboring cells</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85CA532-68CB-CF40-B7F0-1BCED04211B5}" type="slidenum">
              <a:rPr lang="en-US" smtClean="0"/>
              <a:t>6</a:t>
            </a:fld>
            <a:endParaRPr lang="en-US"/>
          </a:p>
        </p:txBody>
      </p:sp>
    </p:spTree>
    <p:extLst>
      <p:ext uri="{BB962C8B-B14F-4D97-AF65-F5344CB8AC3E}">
        <p14:creationId xmlns:p14="http://schemas.microsoft.com/office/powerpoint/2010/main" val="159841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1(a) shows a five-point Laplace operator, which is a stencil we will use to find edges in an image. It specifies that the value of a point in the current iteration shall be the value of its left, right, up and down neighbors from the previous iteration subtracted from its own value multiplied by four. In addition to detecting edges, the five- point Laplace operator can also be used to solve systems of partial differential equations iteratively.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chunk </a:t>
            </a:r>
            <a:r>
              <a:rPr lang="en-US" sz="1200" kern="1200" baseline="0" dirty="0" smtClean="0">
                <a:solidFill>
                  <a:schemeClr val="tx1"/>
                </a:solidFill>
                <a:effectLst/>
                <a:latin typeface="+mn-lt"/>
                <a:ea typeface="+mn-ea"/>
                <a:cs typeface="+mn-cs"/>
              </a:rPr>
              <a:t>receives a vector of ghost cells from the neighboring cells</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85CA532-68CB-CF40-B7F0-1BCED04211B5}" type="slidenum">
              <a:rPr lang="en-US" smtClean="0"/>
              <a:t>7</a:t>
            </a:fld>
            <a:endParaRPr lang="en-US"/>
          </a:p>
        </p:txBody>
      </p:sp>
    </p:spTree>
    <p:extLst>
      <p:ext uri="{BB962C8B-B14F-4D97-AF65-F5344CB8AC3E}">
        <p14:creationId xmlns:p14="http://schemas.microsoft.com/office/powerpoint/2010/main" val="1598415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objects:</a:t>
            </a:r>
            <a:r>
              <a:rPr lang="en-US" baseline="0" dirty="0" smtClean="0"/>
              <a:t> propagate updates to the copy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General read-write write-invalidate directory based protocol</a:t>
            </a:r>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8</a:t>
            </a:fld>
            <a:endParaRPr lang="en-US"/>
          </a:p>
        </p:txBody>
      </p:sp>
    </p:spTree>
    <p:extLst>
      <p:ext uri="{BB962C8B-B14F-4D97-AF65-F5344CB8AC3E}">
        <p14:creationId xmlns:p14="http://schemas.microsoft.com/office/powerpoint/2010/main" val="426301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objects:</a:t>
            </a:r>
            <a:r>
              <a:rPr lang="en-US" baseline="0" dirty="0" smtClean="0"/>
              <a:t> propagate updates to the copy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General read-write write-invalidate directory based protocol</a:t>
            </a:r>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9</a:t>
            </a:fld>
            <a:endParaRPr lang="en-US"/>
          </a:p>
        </p:txBody>
      </p:sp>
    </p:spTree>
    <p:extLst>
      <p:ext uri="{BB962C8B-B14F-4D97-AF65-F5344CB8AC3E}">
        <p14:creationId xmlns:p14="http://schemas.microsoft.com/office/powerpoint/2010/main" val="426301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11</a:t>
            </a:fld>
            <a:endParaRPr lang="en-US"/>
          </a:p>
        </p:txBody>
      </p:sp>
    </p:spTree>
    <p:extLst>
      <p:ext uri="{BB962C8B-B14F-4D97-AF65-F5344CB8AC3E}">
        <p14:creationId xmlns:p14="http://schemas.microsoft.com/office/powerpoint/2010/main" val="407796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distributed system, each processor holds a subset of the problem domain, referred to as problem subdomains. Each processor subdomain contains one or several boundary layers, which are usually called ghost cells. Ghost cells contain most recent values of the corresponding active cells on neighboring processors. They must be updated at every time step. This is achieved by pair-wise inter-processor communication, exchanging the most recent values of ghost cells.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Retrieving the required points from the process processing the neigh- </a:t>
            </a:r>
            <a:r>
              <a:rPr lang="en-US" sz="1200" kern="1200" dirty="0" err="1" smtClean="0">
                <a:solidFill>
                  <a:schemeClr val="tx1"/>
                </a:solidFill>
                <a:effectLst/>
                <a:latin typeface="+mn-lt"/>
                <a:ea typeface="+mn-ea"/>
                <a:cs typeface="+mn-cs"/>
              </a:rPr>
              <a:t>bor</a:t>
            </a:r>
            <a:r>
              <a:rPr lang="en-US" sz="1200" kern="1200" dirty="0" smtClean="0">
                <a:solidFill>
                  <a:schemeClr val="tx1"/>
                </a:solidFill>
                <a:effectLst/>
                <a:latin typeface="+mn-lt"/>
                <a:ea typeface="+mn-ea"/>
                <a:cs typeface="+mn-cs"/>
              </a:rPr>
              <a:t> chunk as they are needed is usually not a good solution as it introduces a lot of small communication operations in the middle of computation which leads to high latency costs on most current systems.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D269D60-A958-584C-AA06-8FDEF4C3192E}" type="slidenum">
              <a:rPr lang="en-US" smtClean="0"/>
              <a:t>12</a:t>
            </a:fld>
            <a:endParaRPr lang="en-US"/>
          </a:p>
        </p:txBody>
      </p:sp>
    </p:spTree>
    <p:extLst>
      <p:ext uri="{BB962C8B-B14F-4D97-AF65-F5344CB8AC3E}">
        <p14:creationId xmlns:p14="http://schemas.microsoft.com/office/powerpoint/2010/main" val="407796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5F4B26E8-1883-AA4F-B7E3-A5D688014981}" type="datetime1">
              <a:rPr lang="en-CA" smtClean="0"/>
              <a:t>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299513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4AA69946-42CB-C948-8C33-5B8FD952D1C9}" type="datetime1">
              <a:rPr lang="en-CA" smtClean="0"/>
              <a:t>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39045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703EF64-D6A4-8D45-BE20-9727699A538A}" type="datetime1">
              <a:rPr lang="en-CA" smtClean="0"/>
              <a:t>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92947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102F3E4-0C30-6B44-8EDA-0033392394FB}" type="datetime1">
              <a:rPr lang="en-CA" smtClean="0"/>
              <a:t>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155485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0A11D48-FECA-F84A-922D-5B434840B0ED}" type="datetime1">
              <a:rPr lang="en-CA" smtClean="0"/>
              <a:t>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87961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6B4FD96-A516-894D-A610-59A784A59B86}" type="datetime1">
              <a:rPr lang="en-CA" smtClean="0"/>
              <a:t>13-11-20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321609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89E8CBD1-4E72-D948-9425-285FDA374620}" type="datetime1">
              <a:rPr lang="en-CA" smtClean="0"/>
              <a:t>13-11-20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220562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9548BD2-488B-624E-9866-D4A16366B6FA}" type="datetime1">
              <a:rPr lang="en-CA" smtClean="0"/>
              <a:t>13-11-20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363861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24241-0CB5-7E41-AFCD-74AA4ED175E1}" type="datetime1">
              <a:rPr lang="en-CA" smtClean="0"/>
              <a:t>13-11-20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396197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A26DF55-6280-3C45-B443-CE4AAA7B040D}" type="datetime1">
              <a:rPr lang="en-CA" smtClean="0"/>
              <a:t>13-11-20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412459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3ADBF4B-7498-D446-A013-4D40DECD0ADA}" type="datetime1">
              <a:rPr lang="en-CA" smtClean="0"/>
              <a:t>13-11-20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9B84B-B900-714B-8536-1797C39898F6}" type="slidenum">
              <a:rPr lang="en-US" smtClean="0"/>
              <a:t>‹#›</a:t>
            </a:fld>
            <a:endParaRPr lang="en-US"/>
          </a:p>
        </p:txBody>
      </p:sp>
    </p:spTree>
    <p:extLst>
      <p:ext uri="{BB962C8B-B14F-4D97-AF65-F5344CB8AC3E}">
        <p14:creationId xmlns:p14="http://schemas.microsoft.com/office/powerpoint/2010/main" val="1662729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9C982-4BCD-7C4F-A6B5-2FBB96BE0CC6}" type="datetime1">
              <a:rPr lang="en-CA" smtClean="0"/>
              <a:t>13-11-20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9B84B-B900-714B-8536-1797C39898F6}" type="slidenum">
              <a:rPr lang="en-US" smtClean="0"/>
              <a:t>‹#›</a:t>
            </a:fld>
            <a:endParaRPr lang="en-US"/>
          </a:p>
        </p:txBody>
      </p:sp>
    </p:spTree>
    <p:extLst>
      <p:ext uri="{BB962C8B-B14F-4D97-AF65-F5344CB8AC3E}">
        <p14:creationId xmlns:p14="http://schemas.microsoft.com/office/powerpoint/2010/main" val="60594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60848"/>
            <a:ext cx="9144000" cy="1470025"/>
          </a:xfrm>
        </p:spPr>
        <p:txBody>
          <a:bodyPr>
            <a:normAutofit/>
          </a:bodyPr>
          <a:lstStyle/>
          <a:p>
            <a:r>
              <a:rPr lang="en-US" dirty="0" smtClean="0">
                <a:solidFill>
                  <a:srgbClr val="000090"/>
                </a:solidFill>
              </a:rPr>
              <a:t>A </a:t>
            </a:r>
            <a:r>
              <a:rPr lang="en-US" dirty="0">
                <a:solidFill>
                  <a:srgbClr val="000090"/>
                </a:solidFill>
              </a:rPr>
              <a:t>Coherence Protocol for Optimizing Global Shared Data Accesses</a:t>
            </a:r>
          </a:p>
        </p:txBody>
      </p:sp>
      <p:sp>
        <p:nvSpPr>
          <p:cNvPr id="3" name="Subtitle 2"/>
          <p:cNvSpPr>
            <a:spLocks noGrp="1"/>
          </p:cNvSpPr>
          <p:nvPr>
            <p:ph type="subTitle" idx="1"/>
          </p:nvPr>
        </p:nvSpPr>
        <p:spPr>
          <a:xfrm>
            <a:off x="0" y="4437112"/>
            <a:ext cx="9144000" cy="1752600"/>
          </a:xfrm>
        </p:spPr>
        <p:txBody>
          <a:bodyPr>
            <a:normAutofit/>
          </a:bodyPr>
          <a:lstStyle/>
          <a:p>
            <a:r>
              <a:rPr lang="en-US" sz="2800" dirty="0" smtClean="0">
                <a:solidFill>
                  <a:schemeClr val="tx1"/>
                </a:solidFill>
              </a:rPr>
              <a:t>Jeeva Paudel, University </a:t>
            </a:r>
            <a:r>
              <a:rPr lang="en-US" sz="2800" dirty="0">
                <a:solidFill>
                  <a:schemeClr val="tx1"/>
                </a:solidFill>
              </a:rPr>
              <a:t>of Alberta, </a:t>
            </a:r>
            <a:r>
              <a:rPr lang="en-US" sz="2800" dirty="0" smtClean="0">
                <a:solidFill>
                  <a:schemeClr val="tx1"/>
                </a:solidFill>
              </a:rPr>
              <a:t>Canada</a:t>
            </a:r>
            <a:endParaRPr lang="en-US" sz="2800" dirty="0">
              <a:solidFill>
                <a:schemeClr val="tx1"/>
              </a:solidFill>
            </a:endParaRPr>
          </a:p>
          <a:p>
            <a:r>
              <a:rPr lang="en-US" sz="2800" dirty="0" smtClean="0">
                <a:solidFill>
                  <a:schemeClr val="tx1"/>
                </a:solidFill>
              </a:rPr>
              <a:t>	 J. Nelson Amaral, University of Alberta, Canada</a:t>
            </a:r>
          </a:p>
          <a:p>
            <a:r>
              <a:rPr lang="en-US" sz="2800" dirty="0" smtClean="0">
                <a:solidFill>
                  <a:schemeClr val="tx1"/>
                </a:solidFill>
              </a:rPr>
              <a:t>Olivier  </a:t>
            </a:r>
            <a:r>
              <a:rPr lang="en-US" sz="2800" dirty="0">
                <a:solidFill>
                  <a:schemeClr val="tx1"/>
                </a:solidFill>
              </a:rPr>
              <a:t>Tardieu</a:t>
            </a:r>
            <a:r>
              <a:rPr lang="en-US" sz="2800" dirty="0" smtClean="0">
                <a:solidFill>
                  <a:schemeClr val="tx1"/>
                </a:solidFill>
              </a:rPr>
              <a:t>, IBM T. J. </a:t>
            </a:r>
            <a:r>
              <a:rPr lang="en-US" sz="2800" dirty="0">
                <a:solidFill>
                  <a:schemeClr val="tx1"/>
                </a:solidFill>
              </a:rPr>
              <a:t>Watson, USA</a:t>
            </a:r>
          </a:p>
          <a:p>
            <a:endParaRPr lang="en-US" sz="2800" dirty="0" smtClean="0">
              <a:solidFill>
                <a:schemeClr val="tx1"/>
              </a:solidFill>
            </a:endParaRPr>
          </a:p>
          <a:p>
            <a:endParaRPr lang="en-US" sz="2800" dirty="0" smtClean="0">
              <a:solidFill>
                <a:schemeClr val="tx1"/>
              </a:solidFill>
            </a:endParaRPr>
          </a:p>
          <a:p>
            <a:endParaRPr lang="en-US" sz="2800" dirty="0">
              <a:solidFill>
                <a:schemeClr val="tx1"/>
              </a:solidFill>
            </a:endParaRPr>
          </a:p>
        </p:txBody>
      </p:sp>
      <p:pic>
        <p:nvPicPr>
          <p:cNvPr id="6" name="Picture 5"/>
          <p:cNvPicPr>
            <a:picLocks noChangeAspect="1"/>
          </p:cNvPicPr>
          <p:nvPr/>
        </p:nvPicPr>
        <p:blipFill>
          <a:blip r:embed="rId2"/>
          <a:stretch>
            <a:fillRect/>
          </a:stretch>
        </p:blipFill>
        <p:spPr>
          <a:xfrm>
            <a:off x="23635" y="1"/>
            <a:ext cx="1754365" cy="1612846"/>
          </a:xfrm>
          <a:prstGeom prst="rect">
            <a:avLst/>
          </a:prstGeom>
        </p:spPr>
      </p:pic>
      <p:pic>
        <p:nvPicPr>
          <p:cNvPr id="7" name="Picture 6" descr="Screen Shot 2013-07-17 at 2.09.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799" y="228600"/>
            <a:ext cx="1758633" cy="837444"/>
          </a:xfrm>
          <a:prstGeom prst="rect">
            <a:avLst/>
          </a:prstGeom>
        </p:spPr>
      </p:pic>
      <p:sp>
        <p:nvSpPr>
          <p:cNvPr id="4" name="Slide Number Placeholder 3"/>
          <p:cNvSpPr>
            <a:spLocks noGrp="1"/>
          </p:cNvSpPr>
          <p:nvPr>
            <p:ph type="sldNum" sz="quarter" idx="12"/>
          </p:nvPr>
        </p:nvSpPr>
        <p:spPr/>
        <p:txBody>
          <a:bodyPr/>
          <a:lstStyle/>
          <a:p>
            <a:fld id="{B9F9B84B-B900-714B-8536-1797C39898F6}" type="slidenum">
              <a:rPr lang="en-US" smtClean="0"/>
              <a:t>1</a:t>
            </a:fld>
            <a:endParaRPr lang="en-US"/>
          </a:p>
        </p:txBody>
      </p:sp>
    </p:spTree>
    <p:extLst>
      <p:ext uri="{BB962C8B-B14F-4D97-AF65-F5344CB8AC3E}">
        <p14:creationId xmlns:p14="http://schemas.microsoft.com/office/powerpoint/2010/main" val="24525717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p:cNvSpPr txBox="1"/>
          <p:nvPr/>
        </p:nvSpPr>
        <p:spPr>
          <a:xfrm>
            <a:off x="5046219" y="1613464"/>
            <a:ext cx="387924" cy="452253"/>
          </a:xfrm>
          <a:prstGeom prst="rect">
            <a:avLst/>
          </a:prstGeom>
          <a:noFill/>
        </p:spPr>
        <p:txBody>
          <a:bodyPr wrap="none" rtlCol="0">
            <a:spAutoFit/>
          </a:bodyPr>
          <a:lstStyle/>
          <a:p>
            <a:r>
              <a:rPr lang="en-US" sz="2800" dirty="0" smtClean="0"/>
              <a:t>…</a:t>
            </a:r>
            <a:endParaRPr lang="en-US" sz="2800" dirty="0"/>
          </a:p>
        </p:txBody>
      </p:sp>
      <p:sp>
        <p:nvSpPr>
          <p:cNvPr id="141" name="Oval 140"/>
          <p:cNvSpPr/>
          <p:nvPr/>
        </p:nvSpPr>
        <p:spPr>
          <a:xfrm>
            <a:off x="3382968" y="443687"/>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Arrow Connector 141"/>
          <p:cNvCxnSpPr>
            <a:stCxn id="141" idx="5"/>
          </p:cNvCxnSpPr>
          <p:nvPr/>
        </p:nvCxnSpPr>
        <p:spPr>
          <a:xfrm>
            <a:off x="3847839" y="936959"/>
            <a:ext cx="965541" cy="1005645"/>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3427362" y="864934"/>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141" idx="6"/>
          </p:cNvCxnSpPr>
          <p:nvPr/>
        </p:nvCxnSpPr>
        <p:spPr>
          <a:xfrm>
            <a:off x="3927598" y="732639"/>
            <a:ext cx="1567546" cy="1252403"/>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3542414" y="1005781"/>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stCxn id="141" idx="4"/>
          </p:cNvCxnSpPr>
          <p:nvPr/>
        </p:nvCxnSpPr>
        <p:spPr>
          <a:xfrm>
            <a:off x="3655283" y="1021591"/>
            <a:ext cx="383555" cy="100131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3383615" y="1861816"/>
            <a:ext cx="215900" cy="254000"/>
            <a:chOff x="1150899" y="3253384"/>
            <a:chExt cx="215900" cy="254000"/>
          </a:xfrm>
        </p:grpSpPr>
        <p:cxnSp>
          <p:nvCxnSpPr>
            <p:cNvPr id="148" name="Straight Connector 147"/>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1" name="Straight Connector 150"/>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4060047" y="1861816"/>
            <a:ext cx="215900" cy="254000"/>
            <a:chOff x="1150899" y="3253384"/>
            <a:chExt cx="215900" cy="254000"/>
          </a:xfrm>
        </p:grpSpPr>
        <p:cxnSp>
          <p:nvCxnSpPr>
            <p:cNvPr id="154" name="Straight Connector 153"/>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56" name="Oval 155"/>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7" name="Straight Connector 156"/>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59" name="Group 158"/>
          <p:cNvGrpSpPr/>
          <p:nvPr/>
        </p:nvGrpSpPr>
        <p:grpSpPr>
          <a:xfrm>
            <a:off x="4830319" y="1851726"/>
            <a:ext cx="215900" cy="254000"/>
            <a:chOff x="1150899" y="3253384"/>
            <a:chExt cx="215900" cy="254000"/>
          </a:xfrm>
        </p:grpSpPr>
        <p:cxnSp>
          <p:nvCxnSpPr>
            <p:cNvPr id="160" name="Straight Connector 159"/>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62" name="Oval 161"/>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5490685" y="1843020"/>
            <a:ext cx="215900" cy="254000"/>
            <a:chOff x="1150899" y="3253384"/>
            <a:chExt cx="215900" cy="254000"/>
          </a:xfrm>
        </p:grpSpPr>
        <p:cxnSp>
          <p:nvCxnSpPr>
            <p:cNvPr id="166" name="Straight Connector 165"/>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68" name="Oval 167"/>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71" name="TextBox 170"/>
          <p:cNvSpPr txBox="1"/>
          <p:nvPr/>
        </p:nvSpPr>
        <p:spPr>
          <a:xfrm>
            <a:off x="2952614" y="2127732"/>
            <a:ext cx="860707" cy="369332"/>
          </a:xfrm>
          <a:prstGeom prst="rect">
            <a:avLst/>
          </a:prstGeom>
          <a:noFill/>
        </p:spPr>
        <p:txBody>
          <a:bodyPr wrap="none" rtlCol="0">
            <a:spAutoFit/>
          </a:bodyPr>
          <a:lstStyle/>
          <a:p>
            <a:r>
              <a:rPr lang="en-US" dirty="0" smtClean="0"/>
              <a:t>Node 1</a:t>
            </a:r>
            <a:endParaRPr lang="en-US" dirty="0"/>
          </a:p>
        </p:txBody>
      </p:sp>
      <p:sp>
        <p:nvSpPr>
          <p:cNvPr id="172" name="TextBox 171"/>
          <p:cNvSpPr txBox="1"/>
          <p:nvPr/>
        </p:nvSpPr>
        <p:spPr>
          <a:xfrm>
            <a:off x="5187751" y="2220871"/>
            <a:ext cx="936136" cy="369332"/>
          </a:xfrm>
          <a:prstGeom prst="rect">
            <a:avLst/>
          </a:prstGeom>
          <a:noFill/>
        </p:spPr>
        <p:txBody>
          <a:bodyPr wrap="none" rtlCol="0">
            <a:spAutoFit/>
          </a:bodyPr>
          <a:lstStyle/>
          <a:p>
            <a:r>
              <a:rPr lang="en-US" dirty="0" smtClean="0"/>
              <a:t>Node </a:t>
            </a:r>
            <a:r>
              <a:rPr lang="en-US" i="1" dirty="0" smtClean="0"/>
              <a:t>N</a:t>
            </a:r>
            <a:endParaRPr lang="en-US" i="1" dirty="0"/>
          </a:p>
        </p:txBody>
      </p:sp>
      <p:sp>
        <p:nvSpPr>
          <p:cNvPr id="173" name="TextBox 172"/>
          <p:cNvSpPr txBox="1"/>
          <p:nvPr/>
        </p:nvSpPr>
        <p:spPr>
          <a:xfrm>
            <a:off x="3283862" y="27298"/>
            <a:ext cx="2051162" cy="369332"/>
          </a:xfrm>
          <a:prstGeom prst="rect">
            <a:avLst/>
          </a:prstGeom>
          <a:noFill/>
        </p:spPr>
        <p:txBody>
          <a:bodyPr wrap="none" rtlCol="0">
            <a:spAutoFit/>
          </a:bodyPr>
          <a:lstStyle/>
          <a:p>
            <a:r>
              <a:rPr lang="en-US" dirty="0" smtClean="0"/>
              <a:t>General Read-Write</a:t>
            </a:r>
            <a:endParaRPr lang="en-US" dirty="0"/>
          </a:p>
        </p:txBody>
      </p:sp>
      <p:grpSp>
        <p:nvGrpSpPr>
          <p:cNvPr id="174" name="Group 173"/>
          <p:cNvGrpSpPr/>
          <p:nvPr/>
        </p:nvGrpSpPr>
        <p:grpSpPr>
          <a:xfrm>
            <a:off x="909206" y="2478560"/>
            <a:ext cx="7191186" cy="4622848"/>
            <a:chOff x="139696" y="132760"/>
            <a:chExt cx="8968787" cy="6337342"/>
          </a:xfrm>
        </p:grpSpPr>
        <p:sp>
          <p:nvSpPr>
            <p:cNvPr id="175" name="Rectangle 174"/>
            <p:cNvSpPr/>
            <p:nvPr/>
          </p:nvSpPr>
          <p:spPr>
            <a:xfrm>
              <a:off x="5508092" y="618858"/>
              <a:ext cx="1391214" cy="1800735"/>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6" name="TextBox 175"/>
            <p:cNvSpPr txBox="1"/>
            <p:nvPr/>
          </p:nvSpPr>
          <p:spPr>
            <a:xfrm>
              <a:off x="5873618" y="132760"/>
              <a:ext cx="191120" cy="298420"/>
            </a:xfrm>
            <a:prstGeom prst="rect">
              <a:avLst/>
            </a:prstGeom>
            <a:noFill/>
          </p:spPr>
          <p:txBody>
            <a:bodyPr wrap="none" rtlCol="0">
              <a:spAutoFit/>
            </a:bodyPr>
            <a:lstStyle/>
            <a:p>
              <a:endParaRPr lang="en-US" sz="1000" dirty="0"/>
            </a:p>
          </p:txBody>
        </p:sp>
        <p:sp>
          <p:nvSpPr>
            <p:cNvPr id="177" name="TextBox 176"/>
            <p:cNvSpPr txBox="1"/>
            <p:nvPr/>
          </p:nvSpPr>
          <p:spPr>
            <a:xfrm>
              <a:off x="5592939" y="1952849"/>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78" name="TextBox 177"/>
            <p:cNvSpPr txBox="1"/>
            <p:nvPr/>
          </p:nvSpPr>
          <p:spPr>
            <a:xfrm>
              <a:off x="6151310" y="1949677"/>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79" name="Rectangle 178"/>
            <p:cNvSpPr/>
            <p:nvPr/>
          </p:nvSpPr>
          <p:spPr>
            <a:xfrm>
              <a:off x="7052005" y="75312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0" name="Rectangle 179"/>
            <p:cNvSpPr/>
            <p:nvPr/>
          </p:nvSpPr>
          <p:spPr>
            <a:xfrm>
              <a:off x="7272139" y="75312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1" name="Rectangle 180"/>
            <p:cNvSpPr/>
            <p:nvPr/>
          </p:nvSpPr>
          <p:spPr>
            <a:xfrm>
              <a:off x="7490868" y="754708"/>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2" name="Rectangle 181"/>
            <p:cNvSpPr/>
            <p:nvPr/>
          </p:nvSpPr>
          <p:spPr>
            <a:xfrm>
              <a:off x="7706891" y="754708"/>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3" name="Rectangle 182"/>
            <p:cNvSpPr/>
            <p:nvPr/>
          </p:nvSpPr>
          <p:spPr>
            <a:xfrm>
              <a:off x="7922915" y="754708"/>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4" name="Rectangle 183"/>
            <p:cNvSpPr/>
            <p:nvPr/>
          </p:nvSpPr>
          <p:spPr>
            <a:xfrm>
              <a:off x="8460413" y="75312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5" name="Rectangle 184"/>
            <p:cNvSpPr/>
            <p:nvPr/>
          </p:nvSpPr>
          <p:spPr>
            <a:xfrm>
              <a:off x="8676436" y="754708"/>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6" name="Rectangle 185"/>
            <p:cNvSpPr/>
            <p:nvPr/>
          </p:nvSpPr>
          <p:spPr>
            <a:xfrm>
              <a:off x="8892460" y="754708"/>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7" name="TextBox 186"/>
            <p:cNvSpPr txBox="1"/>
            <p:nvPr/>
          </p:nvSpPr>
          <p:spPr>
            <a:xfrm>
              <a:off x="5592939" y="1106608"/>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88" name="TextBox 187"/>
            <p:cNvSpPr txBox="1"/>
            <p:nvPr/>
          </p:nvSpPr>
          <p:spPr>
            <a:xfrm>
              <a:off x="6151310" y="1106608"/>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89" name="Rectangle 188"/>
            <p:cNvSpPr/>
            <p:nvPr/>
          </p:nvSpPr>
          <p:spPr>
            <a:xfrm>
              <a:off x="7052005" y="1226231"/>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0" name="Rectangle 189"/>
            <p:cNvSpPr/>
            <p:nvPr/>
          </p:nvSpPr>
          <p:spPr>
            <a:xfrm>
              <a:off x="7272139" y="1226231"/>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1" name="Rectangle 190"/>
            <p:cNvSpPr/>
            <p:nvPr/>
          </p:nvSpPr>
          <p:spPr>
            <a:xfrm>
              <a:off x="7490868" y="1227813"/>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2" name="Rectangle 191"/>
            <p:cNvSpPr/>
            <p:nvPr/>
          </p:nvSpPr>
          <p:spPr>
            <a:xfrm>
              <a:off x="7706891" y="1227813"/>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3" name="Rectangle 192"/>
            <p:cNvSpPr/>
            <p:nvPr/>
          </p:nvSpPr>
          <p:spPr>
            <a:xfrm>
              <a:off x="7922915" y="1227813"/>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4" name="Rectangle 193"/>
            <p:cNvSpPr/>
            <p:nvPr/>
          </p:nvSpPr>
          <p:spPr>
            <a:xfrm>
              <a:off x="8460413" y="1226231"/>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5" name="Rectangle 194"/>
            <p:cNvSpPr/>
            <p:nvPr/>
          </p:nvSpPr>
          <p:spPr>
            <a:xfrm>
              <a:off x="8676436" y="1227813"/>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6" name="Rectangle 195"/>
            <p:cNvSpPr/>
            <p:nvPr/>
          </p:nvSpPr>
          <p:spPr>
            <a:xfrm>
              <a:off x="8892460" y="1227813"/>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cxnSp>
          <p:nvCxnSpPr>
            <p:cNvPr id="197" name="Straight Connector 196"/>
            <p:cNvCxnSpPr>
              <a:stCxn id="175" idx="2"/>
            </p:cNvCxnSpPr>
            <p:nvPr/>
          </p:nvCxnSpPr>
          <p:spPr>
            <a:xfrm>
              <a:off x="6203699" y="2419593"/>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8" name="Rectangle 197"/>
            <p:cNvSpPr/>
            <p:nvPr/>
          </p:nvSpPr>
          <p:spPr>
            <a:xfrm>
              <a:off x="383068" y="3069332"/>
              <a:ext cx="8009448"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00" dirty="0">
                <a:solidFill>
                  <a:schemeClr val="tx1"/>
                </a:solidFill>
              </a:endParaRPr>
            </a:p>
          </p:txBody>
        </p:sp>
        <p:sp>
          <p:nvSpPr>
            <p:cNvPr id="199" name="Rectangle 198"/>
            <p:cNvSpPr/>
            <p:nvPr/>
          </p:nvSpPr>
          <p:spPr>
            <a:xfrm>
              <a:off x="2532706" y="622683"/>
              <a:ext cx="1391214" cy="1800735"/>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00" name="TextBox 199"/>
            <p:cNvSpPr txBox="1"/>
            <p:nvPr/>
          </p:nvSpPr>
          <p:spPr>
            <a:xfrm>
              <a:off x="2777283" y="136585"/>
              <a:ext cx="191120" cy="298420"/>
            </a:xfrm>
            <a:prstGeom prst="rect">
              <a:avLst/>
            </a:prstGeom>
            <a:noFill/>
          </p:spPr>
          <p:txBody>
            <a:bodyPr wrap="none" rtlCol="0">
              <a:spAutoFit/>
            </a:bodyPr>
            <a:lstStyle/>
            <a:p>
              <a:endParaRPr lang="en-US" sz="1000" dirty="0"/>
            </a:p>
          </p:txBody>
        </p:sp>
        <p:sp>
          <p:nvSpPr>
            <p:cNvPr id="201" name="TextBox 200"/>
            <p:cNvSpPr txBox="1"/>
            <p:nvPr/>
          </p:nvSpPr>
          <p:spPr>
            <a:xfrm>
              <a:off x="2617553" y="1956675"/>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202" name="TextBox 201"/>
            <p:cNvSpPr txBox="1"/>
            <p:nvPr/>
          </p:nvSpPr>
          <p:spPr>
            <a:xfrm>
              <a:off x="3175922" y="1951263"/>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203" name="TextBox 202"/>
            <p:cNvSpPr txBox="1"/>
            <p:nvPr/>
          </p:nvSpPr>
          <p:spPr>
            <a:xfrm>
              <a:off x="2617553" y="1110433"/>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204" name="TextBox 203"/>
            <p:cNvSpPr txBox="1"/>
            <p:nvPr/>
          </p:nvSpPr>
          <p:spPr>
            <a:xfrm>
              <a:off x="3147960" y="1106605"/>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205" name="Straight Connector 204"/>
            <p:cNvCxnSpPr>
              <a:stCxn id="199" idx="2"/>
            </p:cNvCxnSpPr>
            <p:nvPr/>
          </p:nvCxnSpPr>
          <p:spPr>
            <a:xfrm>
              <a:off x="3228312" y="24234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5415353" y="4221087"/>
              <a:ext cx="1414278" cy="180073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08" name="TextBox 207"/>
            <p:cNvSpPr txBox="1"/>
            <p:nvPr/>
          </p:nvSpPr>
          <p:spPr>
            <a:xfrm>
              <a:off x="5520931" y="5555081"/>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209" name="TextBox 208"/>
            <p:cNvSpPr txBox="1"/>
            <p:nvPr/>
          </p:nvSpPr>
          <p:spPr>
            <a:xfrm>
              <a:off x="6079301" y="5544399"/>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210" name="TextBox 209"/>
            <p:cNvSpPr txBox="1"/>
            <p:nvPr/>
          </p:nvSpPr>
          <p:spPr>
            <a:xfrm>
              <a:off x="5520931" y="4708837"/>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211" name="TextBox 210"/>
            <p:cNvSpPr txBox="1"/>
            <p:nvPr/>
          </p:nvSpPr>
          <p:spPr>
            <a:xfrm>
              <a:off x="6079301" y="4708838"/>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212" name="Straight Connector 211"/>
            <p:cNvCxnSpPr/>
            <p:nvPr/>
          </p:nvCxnSpPr>
          <p:spPr>
            <a:xfrm>
              <a:off x="6032917" y="357733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3" name="Rectangle 212"/>
            <p:cNvSpPr/>
            <p:nvPr/>
          </p:nvSpPr>
          <p:spPr>
            <a:xfrm>
              <a:off x="6979998" y="526072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4" name="Rectangle 213"/>
            <p:cNvSpPr/>
            <p:nvPr/>
          </p:nvSpPr>
          <p:spPr>
            <a:xfrm>
              <a:off x="7200131" y="526072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5" name="Rectangle 214"/>
            <p:cNvSpPr/>
            <p:nvPr/>
          </p:nvSpPr>
          <p:spPr>
            <a:xfrm>
              <a:off x="7418859" y="5262310"/>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6" name="Rectangle 215"/>
            <p:cNvSpPr/>
            <p:nvPr/>
          </p:nvSpPr>
          <p:spPr>
            <a:xfrm>
              <a:off x="7634884" y="5262310"/>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7" name="Rectangle 216"/>
            <p:cNvSpPr/>
            <p:nvPr/>
          </p:nvSpPr>
          <p:spPr>
            <a:xfrm>
              <a:off x="7850906" y="5262310"/>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8" name="Rectangle 217"/>
            <p:cNvSpPr/>
            <p:nvPr/>
          </p:nvSpPr>
          <p:spPr>
            <a:xfrm>
              <a:off x="8388405" y="526072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9" name="Rectangle 218"/>
            <p:cNvSpPr/>
            <p:nvPr/>
          </p:nvSpPr>
          <p:spPr>
            <a:xfrm>
              <a:off x="8604428" y="5262310"/>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0" name="Rectangle 219"/>
            <p:cNvSpPr/>
            <p:nvPr/>
          </p:nvSpPr>
          <p:spPr>
            <a:xfrm>
              <a:off x="8820451" y="5262310"/>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1" name="Rectangle 220"/>
            <p:cNvSpPr/>
            <p:nvPr/>
          </p:nvSpPr>
          <p:spPr>
            <a:xfrm>
              <a:off x="6979998" y="5733834"/>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2" name="Rectangle 221"/>
            <p:cNvSpPr/>
            <p:nvPr/>
          </p:nvSpPr>
          <p:spPr>
            <a:xfrm>
              <a:off x="7200131" y="5733834"/>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3" name="Rectangle 222"/>
            <p:cNvSpPr/>
            <p:nvPr/>
          </p:nvSpPr>
          <p:spPr>
            <a:xfrm>
              <a:off x="7418859" y="573541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4" name="Rectangle 223"/>
            <p:cNvSpPr/>
            <p:nvPr/>
          </p:nvSpPr>
          <p:spPr>
            <a:xfrm>
              <a:off x="7634884" y="573541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5" name="Rectangle 224"/>
            <p:cNvSpPr/>
            <p:nvPr/>
          </p:nvSpPr>
          <p:spPr>
            <a:xfrm>
              <a:off x="7850906" y="573541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6" name="Rectangle 225"/>
            <p:cNvSpPr/>
            <p:nvPr/>
          </p:nvSpPr>
          <p:spPr>
            <a:xfrm>
              <a:off x="8388405" y="5733834"/>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7" name="Rectangle 226"/>
            <p:cNvSpPr/>
            <p:nvPr/>
          </p:nvSpPr>
          <p:spPr>
            <a:xfrm>
              <a:off x="8604428" y="5735415"/>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8" name="Rectangle 227"/>
            <p:cNvSpPr/>
            <p:nvPr/>
          </p:nvSpPr>
          <p:spPr>
            <a:xfrm>
              <a:off x="8820451" y="5735415"/>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9" name="Rectangle 228"/>
            <p:cNvSpPr/>
            <p:nvPr/>
          </p:nvSpPr>
          <p:spPr>
            <a:xfrm>
              <a:off x="2316681" y="4221087"/>
              <a:ext cx="1391213" cy="180073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0" name="TextBox 229"/>
            <p:cNvSpPr txBox="1"/>
            <p:nvPr/>
          </p:nvSpPr>
          <p:spPr>
            <a:xfrm>
              <a:off x="2590817" y="6171682"/>
              <a:ext cx="191120" cy="298420"/>
            </a:xfrm>
            <a:prstGeom prst="rect">
              <a:avLst/>
            </a:prstGeom>
            <a:noFill/>
          </p:spPr>
          <p:txBody>
            <a:bodyPr wrap="none" rtlCol="0">
              <a:spAutoFit/>
            </a:bodyPr>
            <a:lstStyle/>
            <a:p>
              <a:endParaRPr lang="en-US" sz="1000" dirty="0"/>
            </a:p>
          </p:txBody>
        </p:sp>
        <p:sp>
          <p:nvSpPr>
            <p:cNvPr id="231" name="TextBox 230"/>
            <p:cNvSpPr txBox="1"/>
            <p:nvPr/>
          </p:nvSpPr>
          <p:spPr>
            <a:xfrm>
              <a:off x="2424595" y="5555079"/>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232" name="TextBox 231"/>
            <p:cNvSpPr txBox="1"/>
            <p:nvPr/>
          </p:nvSpPr>
          <p:spPr>
            <a:xfrm>
              <a:off x="2954838" y="5558367"/>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233" name="TextBox 232"/>
            <p:cNvSpPr txBox="1"/>
            <p:nvPr/>
          </p:nvSpPr>
          <p:spPr>
            <a:xfrm>
              <a:off x="2424595" y="4708837"/>
              <a:ext cx="406248" cy="337538"/>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234" name="TextBox 233"/>
            <p:cNvSpPr txBox="1"/>
            <p:nvPr/>
          </p:nvSpPr>
          <p:spPr>
            <a:xfrm>
              <a:off x="2954838" y="4706837"/>
              <a:ext cx="461555" cy="298420"/>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235" name="Straight Connector 234"/>
            <p:cNvCxnSpPr/>
            <p:nvPr/>
          </p:nvCxnSpPr>
          <p:spPr>
            <a:xfrm>
              <a:off x="2936578" y="3577331"/>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39696" y="5090149"/>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7" name="Rectangle 236"/>
            <p:cNvSpPr/>
            <p:nvPr/>
          </p:nvSpPr>
          <p:spPr>
            <a:xfrm>
              <a:off x="359829" y="5090149"/>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8" name="Rectangle 237"/>
            <p:cNvSpPr/>
            <p:nvPr/>
          </p:nvSpPr>
          <p:spPr>
            <a:xfrm>
              <a:off x="578557" y="5091732"/>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9" name="Rectangle 238"/>
            <p:cNvSpPr/>
            <p:nvPr/>
          </p:nvSpPr>
          <p:spPr>
            <a:xfrm>
              <a:off x="794582" y="5091732"/>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0" name="Rectangle 239"/>
            <p:cNvSpPr/>
            <p:nvPr/>
          </p:nvSpPr>
          <p:spPr>
            <a:xfrm>
              <a:off x="1010604" y="5091732"/>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1" name="Rectangle 240"/>
            <p:cNvSpPr/>
            <p:nvPr/>
          </p:nvSpPr>
          <p:spPr>
            <a:xfrm>
              <a:off x="1548102" y="5090149"/>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2" name="Rectangle 241"/>
            <p:cNvSpPr/>
            <p:nvPr/>
          </p:nvSpPr>
          <p:spPr>
            <a:xfrm>
              <a:off x="1764126" y="5091732"/>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3" name="Rectangle 242"/>
            <p:cNvSpPr/>
            <p:nvPr/>
          </p:nvSpPr>
          <p:spPr>
            <a:xfrm>
              <a:off x="1980149" y="5091732"/>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4" name="Rectangle 243"/>
            <p:cNvSpPr/>
            <p:nvPr/>
          </p:nvSpPr>
          <p:spPr>
            <a:xfrm>
              <a:off x="139696" y="556325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5" name="Rectangle 244"/>
            <p:cNvSpPr/>
            <p:nvPr/>
          </p:nvSpPr>
          <p:spPr>
            <a:xfrm>
              <a:off x="359830" y="556325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6" name="Rectangle 245"/>
            <p:cNvSpPr/>
            <p:nvPr/>
          </p:nvSpPr>
          <p:spPr>
            <a:xfrm>
              <a:off x="578558" y="556483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7" name="Rectangle 246"/>
            <p:cNvSpPr/>
            <p:nvPr/>
          </p:nvSpPr>
          <p:spPr>
            <a:xfrm>
              <a:off x="794582" y="556483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8" name="Rectangle 247"/>
            <p:cNvSpPr/>
            <p:nvPr/>
          </p:nvSpPr>
          <p:spPr>
            <a:xfrm>
              <a:off x="1010605" y="556483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9" name="Rectangle 248"/>
            <p:cNvSpPr/>
            <p:nvPr/>
          </p:nvSpPr>
          <p:spPr>
            <a:xfrm>
              <a:off x="1548102" y="5563255"/>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0" name="Rectangle 249"/>
            <p:cNvSpPr/>
            <p:nvPr/>
          </p:nvSpPr>
          <p:spPr>
            <a:xfrm>
              <a:off x="1764126" y="5564837"/>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1" name="Rectangle 250"/>
            <p:cNvSpPr/>
            <p:nvPr/>
          </p:nvSpPr>
          <p:spPr>
            <a:xfrm>
              <a:off x="1980149" y="5564837"/>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2" name="Rectangle 251"/>
            <p:cNvSpPr/>
            <p:nvPr/>
          </p:nvSpPr>
          <p:spPr>
            <a:xfrm>
              <a:off x="355278" y="656714"/>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3" name="Rectangle 252"/>
            <p:cNvSpPr/>
            <p:nvPr/>
          </p:nvSpPr>
          <p:spPr>
            <a:xfrm>
              <a:off x="575411" y="656714"/>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4" name="Rectangle 253"/>
            <p:cNvSpPr/>
            <p:nvPr/>
          </p:nvSpPr>
          <p:spPr>
            <a:xfrm>
              <a:off x="794139" y="65829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5" name="Rectangle 254"/>
            <p:cNvSpPr/>
            <p:nvPr/>
          </p:nvSpPr>
          <p:spPr>
            <a:xfrm>
              <a:off x="1010164" y="65829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6" name="Rectangle 255"/>
            <p:cNvSpPr/>
            <p:nvPr/>
          </p:nvSpPr>
          <p:spPr>
            <a:xfrm>
              <a:off x="1226186" y="65829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7" name="Rectangle 256"/>
            <p:cNvSpPr/>
            <p:nvPr/>
          </p:nvSpPr>
          <p:spPr>
            <a:xfrm>
              <a:off x="1763684" y="656714"/>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8" name="Rectangle 257"/>
            <p:cNvSpPr/>
            <p:nvPr/>
          </p:nvSpPr>
          <p:spPr>
            <a:xfrm>
              <a:off x="1979708" y="658297"/>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9" name="Rectangle 258"/>
            <p:cNvSpPr/>
            <p:nvPr/>
          </p:nvSpPr>
          <p:spPr>
            <a:xfrm>
              <a:off x="2195731" y="658297"/>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0" name="Rectangle 259"/>
            <p:cNvSpPr/>
            <p:nvPr/>
          </p:nvSpPr>
          <p:spPr>
            <a:xfrm>
              <a:off x="355278" y="1129819"/>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1" name="Rectangle 260"/>
            <p:cNvSpPr/>
            <p:nvPr/>
          </p:nvSpPr>
          <p:spPr>
            <a:xfrm>
              <a:off x="575411" y="1129817"/>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2" name="Rectangle 261"/>
            <p:cNvSpPr/>
            <p:nvPr/>
          </p:nvSpPr>
          <p:spPr>
            <a:xfrm>
              <a:off x="794139" y="1131400"/>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3" name="Rectangle 262"/>
            <p:cNvSpPr/>
            <p:nvPr/>
          </p:nvSpPr>
          <p:spPr>
            <a:xfrm>
              <a:off x="1010163" y="1131400"/>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4" name="Rectangle 263"/>
            <p:cNvSpPr/>
            <p:nvPr/>
          </p:nvSpPr>
          <p:spPr>
            <a:xfrm>
              <a:off x="1226187" y="1131400"/>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5" name="Rectangle 264"/>
            <p:cNvSpPr/>
            <p:nvPr/>
          </p:nvSpPr>
          <p:spPr>
            <a:xfrm>
              <a:off x="1763683" y="1129819"/>
              <a:ext cx="216023" cy="192821"/>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6" name="Rectangle 265"/>
            <p:cNvSpPr/>
            <p:nvPr/>
          </p:nvSpPr>
          <p:spPr>
            <a:xfrm>
              <a:off x="1979709" y="1131400"/>
              <a:ext cx="216023" cy="192821"/>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7" name="Rectangle 266"/>
            <p:cNvSpPr/>
            <p:nvPr/>
          </p:nvSpPr>
          <p:spPr>
            <a:xfrm>
              <a:off x="2195736" y="1131402"/>
              <a:ext cx="216023" cy="192821"/>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grpSp>
      <p:cxnSp>
        <p:nvCxnSpPr>
          <p:cNvPr id="129" name="Straight Arrow Connector 128"/>
          <p:cNvCxnSpPr>
            <a:endCxn id="141" idx="5"/>
          </p:cNvCxnSpPr>
          <p:nvPr/>
        </p:nvCxnSpPr>
        <p:spPr>
          <a:xfrm flipH="1" flipV="1">
            <a:off x="3847839" y="936959"/>
            <a:ext cx="1041590" cy="885788"/>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flipH="1" flipV="1">
            <a:off x="3788729" y="976028"/>
            <a:ext cx="1024651" cy="1129698"/>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316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2" y="4149080"/>
            <a:ext cx="8326437" cy="1143000"/>
          </a:xfrm>
        </p:spPr>
        <p:txBody>
          <a:bodyPr>
            <a:noAutofit/>
          </a:bodyPr>
          <a:lstStyle/>
          <a:p>
            <a:r>
              <a:rPr lang="en-US" sz="3600" dirty="0" smtClean="0">
                <a:solidFill>
                  <a:srgbClr val="000090"/>
                </a:solidFill>
              </a:rPr>
              <a:t>Coordinate Multiple Protocols for Different Access Patterns</a:t>
            </a:r>
            <a:endParaRPr lang="en-US" sz="3600" dirty="0">
              <a:solidFill>
                <a:srgbClr val="000090"/>
              </a:solidFill>
            </a:endParaRPr>
          </a:p>
        </p:txBody>
      </p:sp>
      <p:sp>
        <p:nvSpPr>
          <p:cNvPr id="3" name="Slide Number Placeholder 2"/>
          <p:cNvSpPr>
            <a:spLocks noGrp="1"/>
          </p:cNvSpPr>
          <p:nvPr>
            <p:ph type="sldNum" sz="quarter" idx="12"/>
          </p:nvPr>
        </p:nvSpPr>
        <p:spPr/>
        <p:txBody>
          <a:bodyPr/>
          <a:lstStyle/>
          <a:p>
            <a:fld id="{B9F9B84B-B900-714B-8536-1797C39898F6}" type="slidenum">
              <a:rPr lang="en-US" smtClean="0"/>
              <a:t>11</a:t>
            </a:fld>
            <a:endParaRPr lang="en-US"/>
          </a:p>
        </p:txBody>
      </p:sp>
      <p:sp>
        <p:nvSpPr>
          <p:cNvPr id="4" name="Title 1"/>
          <p:cNvSpPr txBox="1">
            <a:spLocks/>
          </p:cNvSpPr>
          <p:nvPr/>
        </p:nvSpPr>
        <p:spPr>
          <a:xfrm>
            <a:off x="360362" y="1412776"/>
            <a:ext cx="8326437" cy="15030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0090"/>
                </a:solidFill>
              </a:rPr>
              <a:t>A static data management scheme may not yield performance improvements on varied data access patterns</a:t>
            </a:r>
          </a:p>
        </p:txBody>
      </p:sp>
    </p:spTree>
    <p:extLst>
      <p:ext uri="{BB962C8B-B14F-4D97-AF65-F5344CB8AC3E}">
        <p14:creationId xmlns:p14="http://schemas.microsoft.com/office/powerpoint/2010/main" val="31182465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6836531" y="1957436"/>
            <a:ext cx="867612" cy="1111799"/>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07" name="TextBox 106"/>
          <p:cNvSpPr txBox="1"/>
          <p:nvPr/>
        </p:nvSpPr>
        <p:spPr>
          <a:xfrm>
            <a:off x="7064486" y="1657312"/>
            <a:ext cx="119189" cy="184249"/>
          </a:xfrm>
          <a:prstGeom prst="rect">
            <a:avLst/>
          </a:prstGeom>
          <a:noFill/>
        </p:spPr>
        <p:txBody>
          <a:bodyPr wrap="none" rtlCol="0">
            <a:spAutoFit/>
          </a:bodyPr>
          <a:lstStyle/>
          <a:p>
            <a:endParaRPr lang="en-US" sz="1000" dirty="0"/>
          </a:p>
        </p:txBody>
      </p:sp>
      <p:sp>
        <p:nvSpPr>
          <p:cNvPr id="108" name="TextBox 107"/>
          <p:cNvSpPr txBox="1"/>
          <p:nvPr/>
        </p:nvSpPr>
        <p:spPr>
          <a:xfrm>
            <a:off x="6889445" y="2781061"/>
            <a:ext cx="325730" cy="246221"/>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09" name="TextBox 108"/>
          <p:cNvSpPr txBox="1"/>
          <p:nvPr/>
        </p:nvSpPr>
        <p:spPr>
          <a:xfrm>
            <a:off x="7237665" y="2779102"/>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11" name="Rectangle 110"/>
          <p:cNvSpPr/>
          <p:nvPr/>
        </p:nvSpPr>
        <p:spPr>
          <a:xfrm>
            <a:off x="7799372" y="204033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2" name="Rectangle 111"/>
          <p:cNvSpPr/>
          <p:nvPr/>
        </p:nvSpPr>
        <p:spPr>
          <a:xfrm>
            <a:off x="7936655" y="204033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3" name="Rectangle 112"/>
          <p:cNvSpPr/>
          <p:nvPr/>
        </p:nvSpPr>
        <p:spPr>
          <a:xfrm>
            <a:off x="8073063" y="204131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4" name="Rectangle 113"/>
          <p:cNvSpPr/>
          <p:nvPr/>
        </p:nvSpPr>
        <p:spPr>
          <a:xfrm>
            <a:off x="8207783" y="204131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5" name="Rectangle 114"/>
          <p:cNvSpPr/>
          <p:nvPr/>
        </p:nvSpPr>
        <p:spPr>
          <a:xfrm>
            <a:off x="8342503" y="204131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6" name="Rectangle 115"/>
          <p:cNvSpPr/>
          <p:nvPr/>
        </p:nvSpPr>
        <p:spPr>
          <a:xfrm>
            <a:off x="8677707" y="204033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7" name="Rectangle 116"/>
          <p:cNvSpPr/>
          <p:nvPr/>
        </p:nvSpPr>
        <p:spPr>
          <a:xfrm>
            <a:off x="8812427" y="204131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8" name="Rectangle 117"/>
          <p:cNvSpPr/>
          <p:nvPr/>
        </p:nvSpPr>
        <p:spPr>
          <a:xfrm>
            <a:off x="8947147" y="2041311"/>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19" name="TextBox 118"/>
          <p:cNvSpPr txBox="1"/>
          <p:nvPr/>
        </p:nvSpPr>
        <p:spPr>
          <a:xfrm>
            <a:off x="6889445" y="2258579"/>
            <a:ext cx="325730" cy="246221"/>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20" name="TextBox 119"/>
          <p:cNvSpPr txBox="1"/>
          <p:nvPr/>
        </p:nvSpPr>
        <p:spPr>
          <a:xfrm>
            <a:off x="7237665" y="2258579"/>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21" name="Rectangle 120"/>
          <p:cNvSpPr/>
          <p:nvPr/>
        </p:nvSpPr>
        <p:spPr>
          <a:xfrm>
            <a:off x="7799372" y="233243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22" name="Rectangle 121"/>
          <p:cNvSpPr/>
          <p:nvPr/>
        </p:nvSpPr>
        <p:spPr>
          <a:xfrm>
            <a:off x="7936655" y="233243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23" name="Rectangle 122"/>
          <p:cNvSpPr/>
          <p:nvPr/>
        </p:nvSpPr>
        <p:spPr>
          <a:xfrm>
            <a:off x="8073063" y="233341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24" name="Rectangle 123"/>
          <p:cNvSpPr/>
          <p:nvPr/>
        </p:nvSpPr>
        <p:spPr>
          <a:xfrm>
            <a:off x="8207783" y="233341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25" name="Rectangle 124"/>
          <p:cNvSpPr/>
          <p:nvPr/>
        </p:nvSpPr>
        <p:spPr>
          <a:xfrm>
            <a:off x="8342503" y="233341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26" name="Rectangle 125"/>
          <p:cNvSpPr/>
          <p:nvPr/>
        </p:nvSpPr>
        <p:spPr>
          <a:xfrm>
            <a:off x="8677707" y="233243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27" name="Rectangle 126"/>
          <p:cNvSpPr/>
          <p:nvPr/>
        </p:nvSpPr>
        <p:spPr>
          <a:xfrm>
            <a:off x="8812427" y="233341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28" name="Rectangle 127"/>
          <p:cNvSpPr/>
          <p:nvPr/>
        </p:nvSpPr>
        <p:spPr>
          <a:xfrm>
            <a:off x="8947147" y="2333413"/>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cxnSp>
        <p:nvCxnSpPr>
          <p:cNvPr id="129" name="Straight Connector 128"/>
          <p:cNvCxnSpPr>
            <a:stCxn id="106" idx="2"/>
          </p:cNvCxnSpPr>
          <p:nvPr/>
        </p:nvCxnSpPr>
        <p:spPr>
          <a:xfrm>
            <a:off x="7270337" y="3069235"/>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4031457" y="3470393"/>
            <a:ext cx="4266140" cy="313646"/>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00" dirty="0">
              <a:solidFill>
                <a:schemeClr val="tx1"/>
              </a:solidFill>
            </a:endParaRPr>
          </a:p>
        </p:txBody>
      </p:sp>
      <p:sp>
        <p:nvSpPr>
          <p:cNvPr id="131" name="Rectangle 130"/>
          <p:cNvSpPr/>
          <p:nvPr/>
        </p:nvSpPr>
        <p:spPr>
          <a:xfrm>
            <a:off x="4980971" y="1959797"/>
            <a:ext cx="867612" cy="1111799"/>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32" name="TextBox 131"/>
          <p:cNvSpPr txBox="1"/>
          <p:nvPr/>
        </p:nvSpPr>
        <p:spPr>
          <a:xfrm>
            <a:off x="5133498" y="1659674"/>
            <a:ext cx="119189" cy="184249"/>
          </a:xfrm>
          <a:prstGeom prst="rect">
            <a:avLst/>
          </a:prstGeom>
          <a:noFill/>
        </p:spPr>
        <p:txBody>
          <a:bodyPr wrap="none" rtlCol="0">
            <a:spAutoFit/>
          </a:bodyPr>
          <a:lstStyle/>
          <a:p>
            <a:endParaRPr lang="en-US" sz="1000" dirty="0"/>
          </a:p>
        </p:txBody>
      </p:sp>
      <p:sp>
        <p:nvSpPr>
          <p:cNvPr id="133" name="TextBox 132"/>
          <p:cNvSpPr txBox="1"/>
          <p:nvPr/>
        </p:nvSpPr>
        <p:spPr>
          <a:xfrm>
            <a:off x="5033885" y="2783423"/>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134" name="TextBox 133"/>
          <p:cNvSpPr txBox="1"/>
          <p:nvPr/>
        </p:nvSpPr>
        <p:spPr>
          <a:xfrm>
            <a:off x="5382104" y="2780081"/>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35" name="TextBox 134"/>
          <p:cNvSpPr txBox="1"/>
          <p:nvPr/>
        </p:nvSpPr>
        <p:spPr>
          <a:xfrm>
            <a:off x="5033885" y="2260941"/>
            <a:ext cx="325730" cy="246221"/>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36" name="TextBox 135"/>
          <p:cNvSpPr txBox="1"/>
          <p:nvPr/>
        </p:nvSpPr>
        <p:spPr>
          <a:xfrm>
            <a:off x="5364666" y="2258578"/>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137" name="Straight Connector 136"/>
          <p:cNvCxnSpPr>
            <a:stCxn id="131" idx="2"/>
          </p:cNvCxnSpPr>
          <p:nvPr/>
        </p:nvCxnSpPr>
        <p:spPr>
          <a:xfrm>
            <a:off x="5414776" y="3071598"/>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38" name="Rectangle 137"/>
          <p:cNvSpPr/>
          <p:nvPr/>
        </p:nvSpPr>
        <p:spPr>
          <a:xfrm>
            <a:off x="6778695" y="4181503"/>
            <a:ext cx="881996" cy="11118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39" name="TextBox 138"/>
          <p:cNvSpPr txBox="1"/>
          <p:nvPr/>
        </p:nvSpPr>
        <p:spPr>
          <a:xfrm>
            <a:off x="6844538" y="5005129"/>
            <a:ext cx="325730" cy="246221"/>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40" name="TextBox 139"/>
          <p:cNvSpPr txBox="1"/>
          <p:nvPr/>
        </p:nvSpPr>
        <p:spPr>
          <a:xfrm>
            <a:off x="7192758" y="4998534"/>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41" name="TextBox 140"/>
          <p:cNvSpPr txBox="1"/>
          <p:nvPr/>
        </p:nvSpPr>
        <p:spPr>
          <a:xfrm>
            <a:off x="6844538" y="4482647"/>
            <a:ext cx="325730" cy="246221"/>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42" name="TextBox 141"/>
          <p:cNvSpPr txBox="1"/>
          <p:nvPr/>
        </p:nvSpPr>
        <p:spPr>
          <a:xfrm>
            <a:off x="7192758" y="4482647"/>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143" name="Straight Connector 142"/>
          <p:cNvCxnSpPr/>
          <p:nvPr/>
        </p:nvCxnSpPr>
        <p:spPr>
          <a:xfrm>
            <a:off x="7163831" y="3784039"/>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a:off x="7754466" y="482339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45" name="Rectangle 144"/>
          <p:cNvSpPr/>
          <p:nvPr/>
        </p:nvSpPr>
        <p:spPr>
          <a:xfrm>
            <a:off x="7891749" y="482339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46" name="Rectangle 145"/>
          <p:cNvSpPr/>
          <p:nvPr/>
        </p:nvSpPr>
        <p:spPr>
          <a:xfrm>
            <a:off x="8028155" y="482436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47" name="Rectangle 146"/>
          <p:cNvSpPr/>
          <p:nvPr/>
        </p:nvSpPr>
        <p:spPr>
          <a:xfrm>
            <a:off x="8162877" y="482436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48" name="Rectangle 147"/>
          <p:cNvSpPr/>
          <p:nvPr/>
        </p:nvSpPr>
        <p:spPr>
          <a:xfrm>
            <a:off x="8297596" y="482436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49" name="Rectangle 148"/>
          <p:cNvSpPr/>
          <p:nvPr/>
        </p:nvSpPr>
        <p:spPr>
          <a:xfrm>
            <a:off x="8632800" y="482339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0" name="Rectangle 149"/>
          <p:cNvSpPr/>
          <p:nvPr/>
        </p:nvSpPr>
        <p:spPr>
          <a:xfrm>
            <a:off x="8767520" y="482436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1" name="Rectangle 150"/>
          <p:cNvSpPr/>
          <p:nvPr/>
        </p:nvSpPr>
        <p:spPr>
          <a:xfrm>
            <a:off x="8902240" y="4824368"/>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2" name="Rectangle 151"/>
          <p:cNvSpPr/>
          <p:nvPr/>
        </p:nvSpPr>
        <p:spPr>
          <a:xfrm>
            <a:off x="7754466" y="511549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3" name="Rectangle 152"/>
          <p:cNvSpPr/>
          <p:nvPr/>
        </p:nvSpPr>
        <p:spPr>
          <a:xfrm>
            <a:off x="7891749" y="511549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4" name="Rectangle 153"/>
          <p:cNvSpPr/>
          <p:nvPr/>
        </p:nvSpPr>
        <p:spPr>
          <a:xfrm>
            <a:off x="8028155" y="511647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5" name="Rectangle 154"/>
          <p:cNvSpPr/>
          <p:nvPr/>
        </p:nvSpPr>
        <p:spPr>
          <a:xfrm>
            <a:off x="8162877" y="511647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6" name="Rectangle 155"/>
          <p:cNvSpPr/>
          <p:nvPr/>
        </p:nvSpPr>
        <p:spPr>
          <a:xfrm>
            <a:off x="8297596" y="511647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7" name="Rectangle 156"/>
          <p:cNvSpPr/>
          <p:nvPr/>
        </p:nvSpPr>
        <p:spPr>
          <a:xfrm>
            <a:off x="8632800" y="511549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8" name="Rectangle 157"/>
          <p:cNvSpPr/>
          <p:nvPr/>
        </p:nvSpPr>
        <p:spPr>
          <a:xfrm>
            <a:off x="8767520" y="511647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59" name="Rectangle 158"/>
          <p:cNvSpPr/>
          <p:nvPr/>
        </p:nvSpPr>
        <p:spPr>
          <a:xfrm>
            <a:off x="8902240" y="5116470"/>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60" name="Rectangle 159"/>
          <p:cNvSpPr/>
          <p:nvPr/>
        </p:nvSpPr>
        <p:spPr>
          <a:xfrm>
            <a:off x="4846250" y="4181503"/>
            <a:ext cx="867612" cy="11118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61" name="TextBox 160"/>
          <p:cNvSpPr txBox="1"/>
          <p:nvPr/>
        </p:nvSpPr>
        <p:spPr>
          <a:xfrm>
            <a:off x="5017211" y="5385827"/>
            <a:ext cx="119189" cy="184249"/>
          </a:xfrm>
          <a:prstGeom prst="rect">
            <a:avLst/>
          </a:prstGeom>
          <a:noFill/>
        </p:spPr>
        <p:txBody>
          <a:bodyPr wrap="none" rtlCol="0">
            <a:spAutoFit/>
          </a:bodyPr>
          <a:lstStyle/>
          <a:p>
            <a:endParaRPr lang="en-US" sz="1000" dirty="0"/>
          </a:p>
        </p:txBody>
      </p:sp>
      <p:sp>
        <p:nvSpPr>
          <p:cNvPr id="162" name="TextBox 161"/>
          <p:cNvSpPr txBox="1"/>
          <p:nvPr/>
        </p:nvSpPr>
        <p:spPr>
          <a:xfrm>
            <a:off x="4913549" y="5005128"/>
            <a:ext cx="325730" cy="246221"/>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63" name="TextBox 162"/>
          <p:cNvSpPr txBox="1"/>
          <p:nvPr/>
        </p:nvSpPr>
        <p:spPr>
          <a:xfrm>
            <a:off x="5244228" y="5007158"/>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64" name="TextBox 163"/>
          <p:cNvSpPr txBox="1"/>
          <p:nvPr/>
        </p:nvSpPr>
        <p:spPr>
          <a:xfrm>
            <a:off x="4913549" y="4475624"/>
            <a:ext cx="325730" cy="246221"/>
          </a:xfrm>
          <a:prstGeom prst="rect">
            <a:avLst/>
          </a:prstGeom>
          <a:solidFill>
            <a:schemeClr val="bg1">
              <a:lumMod val="50000"/>
            </a:schemeClr>
          </a:solidFill>
        </p:spPr>
        <p:txBody>
          <a:bodyPr wrap="none" rtlCol="0">
            <a:spAutoFit/>
          </a:bodyPr>
          <a:lstStyle/>
          <a:p>
            <a:r>
              <a:rPr lang="en-US" sz="1000" dirty="0" smtClean="0"/>
              <a:t>SV</a:t>
            </a:r>
            <a:endParaRPr lang="en-US" sz="1000" dirty="0"/>
          </a:p>
        </p:txBody>
      </p:sp>
      <p:sp>
        <p:nvSpPr>
          <p:cNvPr id="165" name="TextBox 164"/>
          <p:cNvSpPr txBox="1"/>
          <p:nvPr/>
        </p:nvSpPr>
        <p:spPr>
          <a:xfrm>
            <a:off x="5244228" y="4481411"/>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166" name="Straight Connector 165"/>
          <p:cNvCxnSpPr/>
          <p:nvPr/>
        </p:nvCxnSpPr>
        <p:spPr>
          <a:xfrm>
            <a:off x="5232840" y="3784039"/>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67" name="Rectangle 166"/>
          <p:cNvSpPr/>
          <p:nvPr/>
        </p:nvSpPr>
        <p:spPr>
          <a:xfrm>
            <a:off x="3488602" y="471807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68" name="Rectangle 167"/>
          <p:cNvSpPr/>
          <p:nvPr/>
        </p:nvSpPr>
        <p:spPr>
          <a:xfrm>
            <a:off x="3625885" y="471807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69" name="Rectangle 168"/>
          <p:cNvSpPr/>
          <p:nvPr/>
        </p:nvSpPr>
        <p:spPr>
          <a:xfrm>
            <a:off x="3762292" y="471905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0" name="Rectangle 169"/>
          <p:cNvSpPr/>
          <p:nvPr/>
        </p:nvSpPr>
        <p:spPr>
          <a:xfrm>
            <a:off x="3897013" y="471905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1" name="Rectangle 170"/>
          <p:cNvSpPr/>
          <p:nvPr/>
        </p:nvSpPr>
        <p:spPr>
          <a:xfrm>
            <a:off x="4031732" y="471905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2" name="Rectangle 171"/>
          <p:cNvSpPr/>
          <p:nvPr/>
        </p:nvSpPr>
        <p:spPr>
          <a:xfrm>
            <a:off x="4366936" y="4718074"/>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3" name="Rectangle 172"/>
          <p:cNvSpPr/>
          <p:nvPr/>
        </p:nvSpPr>
        <p:spPr>
          <a:xfrm>
            <a:off x="4501656" y="471905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4" name="Rectangle 173"/>
          <p:cNvSpPr/>
          <p:nvPr/>
        </p:nvSpPr>
        <p:spPr>
          <a:xfrm>
            <a:off x="4636376" y="4719051"/>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5" name="Rectangle 174"/>
          <p:cNvSpPr/>
          <p:nvPr/>
        </p:nvSpPr>
        <p:spPr>
          <a:xfrm>
            <a:off x="3488602" y="501017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6" name="Rectangle 175"/>
          <p:cNvSpPr/>
          <p:nvPr/>
        </p:nvSpPr>
        <p:spPr>
          <a:xfrm>
            <a:off x="3625886" y="501017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7" name="Rectangle 176"/>
          <p:cNvSpPr/>
          <p:nvPr/>
        </p:nvSpPr>
        <p:spPr>
          <a:xfrm>
            <a:off x="3762292" y="501115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8" name="Rectangle 177"/>
          <p:cNvSpPr/>
          <p:nvPr/>
        </p:nvSpPr>
        <p:spPr>
          <a:xfrm>
            <a:off x="3897013" y="501115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9" name="Rectangle 178"/>
          <p:cNvSpPr/>
          <p:nvPr/>
        </p:nvSpPr>
        <p:spPr>
          <a:xfrm>
            <a:off x="4031733" y="501115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0" name="Rectangle 179"/>
          <p:cNvSpPr/>
          <p:nvPr/>
        </p:nvSpPr>
        <p:spPr>
          <a:xfrm>
            <a:off x="4366936" y="501017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1" name="Rectangle 180"/>
          <p:cNvSpPr/>
          <p:nvPr/>
        </p:nvSpPr>
        <p:spPr>
          <a:xfrm>
            <a:off x="4501656" y="501115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2" name="Rectangle 181"/>
          <p:cNvSpPr/>
          <p:nvPr/>
        </p:nvSpPr>
        <p:spPr>
          <a:xfrm>
            <a:off x="4636376" y="5011153"/>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3" name="Rectangle 182"/>
          <p:cNvSpPr/>
          <p:nvPr/>
        </p:nvSpPr>
        <p:spPr>
          <a:xfrm>
            <a:off x="3623047" y="1980809"/>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4" name="Rectangle 183"/>
          <p:cNvSpPr/>
          <p:nvPr/>
        </p:nvSpPr>
        <p:spPr>
          <a:xfrm>
            <a:off x="3760330" y="1980809"/>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5" name="Rectangle 184"/>
          <p:cNvSpPr/>
          <p:nvPr/>
        </p:nvSpPr>
        <p:spPr>
          <a:xfrm>
            <a:off x="3896737" y="19817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6" name="Rectangle 185"/>
          <p:cNvSpPr/>
          <p:nvPr/>
        </p:nvSpPr>
        <p:spPr>
          <a:xfrm>
            <a:off x="4031458" y="19817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7" name="Rectangle 186"/>
          <p:cNvSpPr/>
          <p:nvPr/>
        </p:nvSpPr>
        <p:spPr>
          <a:xfrm>
            <a:off x="4166177" y="19817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8" name="Rectangle 187"/>
          <p:cNvSpPr/>
          <p:nvPr/>
        </p:nvSpPr>
        <p:spPr>
          <a:xfrm>
            <a:off x="4501381" y="1980809"/>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9" name="Rectangle 188"/>
          <p:cNvSpPr/>
          <p:nvPr/>
        </p:nvSpPr>
        <p:spPr>
          <a:xfrm>
            <a:off x="4636101" y="19817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0" name="Rectangle 189"/>
          <p:cNvSpPr/>
          <p:nvPr/>
        </p:nvSpPr>
        <p:spPr>
          <a:xfrm>
            <a:off x="4770821" y="1981786"/>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1" name="Rectangle 190"/>
          <p:cNvSpPr/>
          <p:nvPr/>
        </p:nvSpPr>
        <p:spPr>
          <a:xfrm>
            <a:off x="3623047" y="227291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2" name="Rectangle 191"/>
          <p:cNvSpPr/>
          <p:nvPr/>
        </p:nvSpPr>
        <p:spPr>
          <a:xfrm>
            <a:off x="3760330" y="2272909"/>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3" name="Rectangle 192"/>
          <p:cNvSpPr/>
          <p:nvPr/>
        </p:nvSpPr>
        <p:spPr>
          <a:xfrm>
            <a:off x="3896737" y="22738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4" name="Rectangle 193"/>
          <p:cNvSpPr/>
          <p:nvPr/>
        </p:nvSpPr>
        <p:spPr>
          <a:xfrm>
            <a:off x="4031457" y="22738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5" name="Rectangle 194"/>
          <p:cNvSpPr/>
          <p:nvPr/>
        </p:nvSpPr>
        <p:spPr>
          <a:xfrm>
            <a:off x="4166178" y="22738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6" name="Rectangle 195"/>
          <p:cNvSpPr/>
          <p:nvPr/>
        </p:nvSpPr>
        <p:spPr>
          <a:xfrm>
            <a:off x="4501380" y="227291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7" name="Rectangle 196"/>
          <p:cNvSpPr/>
          <p:nvPr/>
        </p:nvSpPr>
        <p:spPr>
          <a:xfrm>
            <a:off x="4636102" y="227388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8" name="Rectangle 197"/>
          <p:cNvSpPr/>
          <p:nvPr/>
        </p:nvSpPr>
        <p:spPr>
          <a:xfrm>
            <a:off x="4770824" y="2273888"/>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4" name="TextBox 3"/>
          <p:cNvSpPr txBox="1"/>
          <p:nvPr/>
        </p:nvSpPr>
        <p:spPr>
          <a:xfrm>
            <a:off x="6498" y="1563280"/>
            <a:ext cx="3419827" cy="954107"/>
          </a:xfrm>
          <a:prstGeom prst="rect">
            <a:avLst/>
          </a:prstGeom>
          <a:noFill/>
        </p:spPr>
        <p:txBody>
          <a:bodyPr wrap="none" rtlCol="0">
            <a:spAutoFit/>
          </a:bodyPr>
          <a:lstStyle/>
          <a:p>
            <a:r>
              <a:rPr lang="en-US" sz="2800" dirty="0" smtClean="0"/>
              <a:t>1. One-sided PUT/GET </a:t>
            </a:r>
          </a:p>
          <a:p>
            <a:r>
              <a:rPr lang="en-US" sz="2800" dirty="0" smtClean="0"/>
              <a:t>    to SV home</a:t>
            </a:r>
            <a:endParaRPr lang="en-US" sz="2800" dirty="0"/>
          </a:p>
        </p:txBody>
      </p:sp>
      <p:sp>
        <p:nvSpPr>
          <p:cNvPr id="5" name="TextBox 4"/>
          <p:cNvSpPr txBox="1"/>
          <p:nvPr/>
        </p:nvSpPr>
        <p:spPr>
          <a:xfrm>
            <a:off x="6498" y="4998534"/>
            <a:ext cx="3520465" cy="954107"/>
          </a:xfrm>
          <a:prstGeom prst="rect">
            <a:avLst/>
          </a:prstGeom>
          <a:noFill/>
        </p:spPr>
        <p:txBody>
          <a:bodyPr wrap="none" rtlCol="0">
            <a:spAutoFit/>
          </a:bodyPr>
          <a:lstStyle/>
          <a:p>
            <a:r>
              <a:rPr lang="en-US" sz="2800" dirty="0" smtClean="0"/>
              <a:t>2. Migrate Referencing </a:t>
            </a:r>
          </a:p>
          <a:p>
            <a:r>
              <a:rPr lang="en-US" sz="2800" dirty="0" smtClean="0"/>
              <a:t>    Task to SV home</a:t>
            </a:r>
            <a:endParaRPr lang="en-US" sz="2800" dirty="0"/>
          </a:p>
        </p:txBody>
      </p:sp>
      <p:sp>
        <p:nvSpPr>
          <p:cNvPr id="199" name="TextBox 198"/>
          <p:cNvSpPr txBox="1"/>
          <p:nvPr/>
        </p:nvSpPr>
        <p:spPr>
          <a:xfrm>
            <a:off x="4482563" y="5570076"/>
            <a:ext cx="4187590" cy="523220"/>
          </a:xfrm>
          <a:prstGeom prst="rect">
            <a:avLst/>
          </a:prstGeom>
          <a:noFill/>
        </p:spPr>
        <p:txBody>
          <a:bodyPr wrap="none" rtlCol="0">
            <a:spAutoFit/>
          </a:bodyPr>
          <a:lstStyle/>
          <a:p>
            <a:r>
              <a:rPr lang="en-US" sz="2800" dirty="0"/>
              <a:t>3</a:t>
            </a:r>
            <a:r>
              <a:rPr lang="en-US" sz="2800" dirty="0" smtClean="0"/>
              <a:t>. Directory-based Protocol</a:t>
            </a:r>
            <a:endParaRPr lang="en-US" sz="2800" dirty="0"/>
          </a:p>
        </p:txBody>
      </p:sp>
      <p:sp>
        <p:nvSpPr>
          <p:cNvPr id="98" name="Rectangle 3"/>
          <p:cNvSpPr>
            <a:spLocks noGrp="1" noChangeArrowheads="1"/>
          </p:cNvSpPr>
          <p:nvPr>
            <p:ph type="title"/>
          </p:nvPr>
        </p:nvSpPr>
        <p:spPr>
          <a:xfrm>
            <a:off x="0" y="3705"/>
            <a:ext cx="8686800" cy="1143000"/>
          </a:xfrm>
        </p:spPr>
        <p:txBody>
          <a:bodyPr>
            <a:normAutofit/>
          </a:bodyPr>
          <a:lstStyle/>
          <a:p>
            <a:r>
              <a:rPr kumimoji="1" lang="en-US" dirty="0" smtClean="0">
                <a:solidFill>
                  <a:srgbClr val="000090"/>
                </a:solidFill>
              </a:rPr>
              <a:t>Composite Protocols</a:t>
            </a:r>
            <a:endParaRPr kumimoji="1" lang="en-US" dirty="0">
              <a:solidFill>
                <a:srgbClr val="000090"/>
              </a:solidFill>
            </a:endParaRPr>
          </a:p>
        </p:txBody>
      </p:sp>
    </p:spTree>
    <p:extLst>
      <p:ext uri="{BB962C8B-B14F-4D97-AF65-F5344CB8AC3E}">
        <p14:creationId xmlns:p14="http://schemas.microsoft.com/office/powerpoint/2010/main" val="24571060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1202" y="2834099"/>
            <a:ext cx="340658" cy="461665"/>
          </a:xfrm>
          <a:prstGeom prst="rect">
            <a:avLst/>
          </a:prstGeom>
          <a:solidFill>
            <a:schemeClr val="bg1">
              <a:lumMod val="85000"/>
            </a:schemeClr>
          </a:solidFill>
          <a:ln>
            <a:solidFill>
              <a:schemeClr val="tx1"/>
            </a:solidFill>
          </a:ln>
        </p:spPr>
        <p:txBody>
          <a:bodyPr wrap="none" rtlCol="0">
            <a:spAutoFit/>
          </a:bodyPr>
          <a:lstStyle/>
          <a:p>
            <a:r>
              <a:rPr lang="en-US" sz="2400" dirty="0" smtClean="0"/>
              <a:t>0</a:t>
            </a:r>
            <a:endParaRPr lang="en-US" sz="2400" dirty="0"/>
          </a:p>
        </p:txBody>
      </p:sp>
      <p:sp>
        <p:nvSpPr>
          <p:cNvPr id="5" name="TextBox 4"/>
          <p:cNvSpPr txBox="1"/>
          <p:nvPr/>
        </p:nvSpPr>
        <p:spPr>
          <a:xfrm>
            <a:off x="1451860" y="2834099"/>
            <a:ext cx="340658" cy="461665"/>
          </a:xfrm>
          <a:prstGeom prst="rect">
            <a:avLst/>
          </a:prstGeom>
          <a:solidFill>
            <a:schemeClr val="bg1">
              <a:lumMod val="85000"/>
            </a:schemeClr>
          </a:solidFill>
          <a:ln>
            <a:solidFill>
              <a:schemeClr val="tx1"/>
            </a:solidFill>
          </a:ln>
        </p:spPr>
        <p:txBody>
          <a:bodyPr wrap="none" rtlCol="0">
            <a:spAutoFit/>
          </a:bodyPr>
          <a:lstStyle/>
          <a:p>
            <a:r>
              <a:rPr lang="en-US" sz="2400" dirty="0" smtClean="0"/>
              <a:t>0</a:t>
            </a:r>
            <a:endParaRPr lang="en-US" sz="2400" dirty="0"/>
          </a:p>
        </p:txBody>
      </p:sp>
      <p:sp>
        <p:nvSpPr>
          <p:cNvPr id="6" name="TextBox 5"/>
          <p:cNvSpPr txBox="1"/>
          <p:nvPr/>
        </p:nvSpPr>
        <p:spPr>
          <a:xfrm>
            <a:off x="1792518" y="2834099"/>
            <a:ext cx="340658" cy="461665"/>
          </a:xfrm>
          <a:prstGeom prst="rect">
            <a:avLst/>
          </a:prstGeom>
          <a:solidFill>
            <a:schemeClr val="bg1">
              <a:lumMod val="85000"/>
            </a:schemeClr>
          </a:solidFill>
          <a:ln>
            <a:solidFill>
              <a:schemeClr val="tx1"/>
            </a:solidFill>
          </a:ln>
        </p:spPr>
        <p:txBody>
          <a:bodyPr wrap="none" rtlCol="0">
            <a:spAutoFit/>
          </a:bodyPr>
          <a:lstStyle/>
          <a:p>
            <a:r>
              <a:rPr lang="en-US" sz="2400" dirty="0" smtClean="0"/>
              <a:t>0</a:t>
            </a:r>
            <a:endParaRPr lang="en-US" sz="2400" dirty="0"/>
          </a:p>
        </p:txBody>
      </p:sp>
      <p:sp>
        <p:nvSpPr>
          <p:cNvPr id="7" name="TextBox 6"/>
          <p:cNvSpPr txBox="1"/>
          <p:nvPr/>
        </p:nvSpPr>
        <p:spPr>
          <a:xfrm>
            <a:off x="2131181" y="2834099"/>
            <a:ext cx="340658" cy="461665"/>
          </a:xfrm>
          <a:prstGeom prst="rect">
            <a:avLst/>
          </a:prstGeom>
          <a:solidFill>
            <a:schemeClr val="bg1">
              <a:lumMod val="85000"/>
            </a:schemeClr>
          </a:solidFill>
          <a:ln>
            <a:solidFill>
              <a:schemeClr val="tx1"/>
            </a:solidFill>
          </a:ln>
        </p:spPr>
        <p:txBody>
          <a:bodyPr wrap="none" rtlCol="0">
            <a:spAutoFit/>
          </a:bodyPr>
          <a:lstStyle/>
          <a:p>
            <a:r>
              <a:rPr lang="en-US" sz="2400" dirty="0" smtClean="0"/>
              <a:t>0</a:t>
            </a:r>
            <a:endParaRPr lang="en-US" sz="2400" dirty="0"/>
          </a:p>
        </p:txBody>
      </p:sp>
      <p:sp>
        <p:nvSpPr>
          <p:cNvPr id="8" name="TextBox 7"/>
          <p:cNvSpPr txBox="1"/>
          <p:nvPr/>
        </p:nvSpPr>
        <p:spPr>
          <a:xfrm>
            <a:off x="2471839" y="2834099"/>
            <a:ext cx="646331" cy="461665"/>
          </a:xfrm>
          <a:prstGeom prst="rect">
            <a:avLst/>
          </a:prstGeom>
          <a:solidFill>
            <a:schemeClr val="bg1">
              <a:lumMod val="85000"/>
            </a:schemeClr>
          </a:solidFill>
          <a:ln>
            <a:solidFill>
              <a:schemeClr val="tx1"/>
            </a:solidFill>
          </a:ln>
        </p:spPr>
        <p:txBody>
          <a:bodyPr wrap="none" rtlCol="0">
            <a:spAutoFit/>
          </a:bodyPr>
          <a:lstStyle/>
          <a:p>
            <a:r>
              <a:rPr lang="en-US" sz="2400" dirty="0" smtClean="0"/>
              <a:t>⋅⋅⋅</a:t>
            </a:r>
            <a:endParaRPr lang="en-US" sz="2400" dirty="0"/>
          </a:p>
        </p:txBody>
      </p:sp>
      <p:sp>
        <p:nvSpPr>
          <p:cNvPr id="9" name="TextBox 8"/>
          <p:cNvSpPr txBox="1"/>
          <p:nvPr/>
        </p:nvSpPr>
        <p:spPr>
          <a:xfrm>
            <a:off x="3118170" y="2834099"/>
            <a:ext cx="340658" cy="461665"/>
          </a:xfrm>
          <a:prstGeom prst="rect">
            <a:avLst/>
          </a:prstGeom>
          <a:solidFill>
            <a:schemeClr val="bg1">
              <a:lumMod val="85000"/>
            </a:schemeClr>
          </a:solidFill>
          <a:ln>
            <a:solidFill>
              <a:schemeClr val="tx1"/>
            </a:solidFill>
          </a:ln>
        </p:spPr>
        <p:txBody>
          <a:bodyPr wrap="none" rtlCol="0">
            <a:spAutoFit/>
          </a:bodyPr>
          <a:lstStyle/>
          <a:p>
            <a:r>
              <a:rPr lang="en-US" sz="2400" dirty="0" smtClean="0"/>
              <a:t>0</a:t>
            </a:r>
            <a:endParaRPr lang="en-US" sz="2400" dirty="0"/>
          </a:p>
        </p:txBody>
      </p:sp>
      <p:sp>
        <p:nvSpPr>
          <p:cNvPr id="11" name="TextBox 10"/>
          <p:cNvSpPr txBox="1"/>
          <p:nvPr/>
        </p:nvSpPr>
        <p:spPr>
          <a:xfrm>
            <a:off x="4495530" y="2834099"/>
            <a:ext cx="3039865" cy="461665"/>
          </a:xfrm>
          <a:prstGeom prst="rect">
            <a:avLst/>
          </a:prstGeom>
          <a:solidFill>
            <a:srgbClr val="D9D9D9"/>
          </a:solidFill>
          <a:ln>
            <a:solidFill>
              <a:schemeClr val="tx1"/>
            </a:solidFill>
          </a:ln>
        </p:spPr>
        <p:txBody>
          <a:bodyPr wrap="none" rtlCol="0">
            <a:spAutoFit/>
          </a:bodyPr>
          <a:lstStyle/>
          <a:p>
            <a:r>
              <a:rPr lang="en-US" sz="2400" dirty="0" smtClean="0"/>
              <a:t>〈Shared Variable (SV)〉</a:t>
            </a:r>
            <a:endParaRPr lang="en-US" sz="2400" dirty="0"/>
          </a:p>
        </p:txBody>
      </p:sp>
      <p:sp>
        <p:nvSpPr>
          <p:cNvPr id="12" name="TextBox 11"/>
          <p:cNvSpPr txBox="1"/>
          <p:nvPr/>
        </p:nvSpPr>
        <p:spPr>
          <a:xfrm>
            <a:off x="3744936" y="2834099"/>
            <a:ext cx="481998" cy="369332"/>
          </a:xfrm>
          <a:prstGeom prst="rect">
            <a:avLst/>
          </a:prstGeom>
          <a:noFill/>
        </p:spPr>
        <p:txBody>
          <a:bodyPr wrap="none" rtlCol="0">
            <a:spAutoFit/>
          </a:bodyPr>
          <a:lstStyle/>
          <a:p>
            <a:r>
              <a:rPr lang="en-US" dirty="0" smtClean="0"/>
              <a:t>↔</a:t>
            </a:r>
            <a:endParaRPr lang="en-US" dirty="0"/>
          </a:p>
        </p:txBody>
      </p:sp>
      <p:grpSp>
        <p:nvGrpSpPr>
          <p:cNvPr id="47" name="Group 46"/>
          <p:cNvGrpSpPr/>
          <p:nvPr/>
        </p:nvGrpSpPr>
        <p:grpSpPr>
          <a:xfrm>
            <a:off x="1429085" y="2033766"/>
            <a:ext cx="2926891" cy="800334"/>
            <a:chOff x="1373591" y="2033766"/>
            <a:chExt cx="2926891" cy="800334"/>
          </a:xfrm>
        </p:grpSpPr>
        <p:sp>
          <p:nvSpPr>
            <p:cNvPr id="10" name="Left Brace 9"/>
            <p:cNvSpPr/>
            <p:nvPr/>
          </p:nvSpPr>
          <p:spPr>
            <a:xfrm rot="5400000">
              <a:off x="2207740" y="1661282"/>
              <a:ext cx="338669" cy="2006968"/>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591613" y="2033766"/>
              <a:ext cx="2708869" cy="461665"/>
            </a:xfrm>
            <a:prstGeom prst="rect">
              <a:avLst/>
            </a:prstGeom>
            <a:noFill/>
          </p:spPr>
          <p:txBody>
            <a:bodyPr wrap="none" rtlCol="0">
              <a:spAutoFit/>
            </a:bodyPr>
            <a:lstStyle/>
            <a:p>
              <a:r>
                <a:rPr lang="en-US" sz="2400" i="1" dirty="0" smtClean="0"/>
                <a:t>n </a:t>
              </a:r>
              <a:r>
                <a:rPr lang="en-US" sz="2400" dirty="0" smtClean="0"/>
                <a:t>bits: one per node</a:t>
              </a:r>
              <a:endParaRPr lang="en-US" sz="2400" dirty="0"/>
            </a:p>
          </p:txBody>
        </p:sp>
      </p:grpSp>
      <p:grpSp>
        <p:nvGrpSpPr>
          <p:cNvPr id="46" name="Group 45"/>
          <p:cNvGrpSpPr/>
          <p:nvPr/>
        </p:nvGrpSpPr>
        <p:grpSpPr>
          <a:xfrm>
            <a:off x="323528" y="2031231"/>
            <a:ext cx="1171715" cy="802868"/>
            <a:chOff x="373609" y="2031231"/>
            <a:chExt cx="1171715" cy="802868"/>
          </a:xfrm>
        </p:grpSpPr>
        <p:sp>
          <p:nvSpPr>
            <p:cNvPr id="13" name="TextBox 12"/>
            <p:cNvSpPr txBox="1"/>
            <p:nvPr/>
          </p:nvSpPr>
          <p:spPr>
            <a:xfrm>
              <a:off x="373609" y="2031231"/>
              <a:ext cx="1171715" cy="461665"/>
            </a:xfrm>
            <a:prstGeom prst="rect">
              <a:avLst/>
            </a:prstGeom>
            <a:noFill/>
          </p:spPr>
          <p:txBody>
            <a:bodyPr wrap="none" rtlCol="0">
              <a:spAutoFit/>
            </a:bodyPr>
            <a:lstStyle/>
            <a:p>
              <a:r>
                <a:rPr lang="en-US" sz="2400" dirty="0" smtClean="0"/>
                <a:t>dirty bit</a:t>
              </a:r>
              <a:endParaRPr lang="en-US" sz="2400" dirty="0"/>
            </a:p>
          </p:txBody>
        </p:sp>
        <p:cxnSp>
          <p:nvCxnSpPr>
            <p:cNvPr id="18" name="Straight Arrow Connector 17"/>
            <p:cNvCxnSpPr>
              <a:endCxn id="4" idx="0"/>
            </p:cNvCxnSpPr>
            <p:nvPr/>
          </p:nvCxnSpPr>
          <p:spPr>
            <a:xfrm>
              <a:off x="1207183" y="2492896"/>
              <a:ext cx="0" cy="34120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1077336" y="4114800"/>
            <a:ext cx="6945537" cy="461665"/>
            <a:chOff x="999067" y="4114800"/>
            <a:chExt cx="6945537" cy="461665"/>
          </a:xfrm>
        </p:grpSpPr>
        <p:sp>
          <p:nvSpPr>
            <p:cNvPr id="19" name="TextBox 18"/>
            <p:cNvSpPr txBox="1"/>
            <p:nvPr/>
          </p:nvSpPr>
          <p:spPr>
            <a:xfrm>
              <a:off x="999067" y="4114800"/>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20" name="TextBox 19"/>
            <p:cNvSpPr txBox="1"/>
            <p:nvPr/>
          </p:nvSpPr>
          <p:spPr>
            <a:xfrm>
              <a:off x="1339725" y="4114800"/>
              <a:ext cx="340658" cy="461665"/>
            </a:xfrm>
            <a:prstGeom prst="rect">
              <a:avLst/>
            </a:prstGeom>
            <a:solidFill>
              <a:srgbClr val="D9D9D9"/>
            </a:solidFill>
            <a:ln>
              <a:solidFill>
                <a:schemeClr val="tx1"/>
              </a:solidFill>
            </a:ln>
          </p:spPr>
          <p:txBody>
            <a:bodyPr wrap="none" rtlCol="0">
              <a:spAutoFit/>
            </a:bodyPr>
            <a:lstStyle/>
            <a:p>
              <a:r>
                <a:rPr lang="en-US" sz="2400" dirty="0"/>
                <a:t>1</a:t>
              </a:r>
            </a:p>
          </p:txBody>
        </p:sp>
        <p:sp>
          <p:nvSpPr>
            <p:cNvPr id="21" name="TextBox 20"/>
            <p:cNvSpPr txBox="1"/>
            <p:nvPr/>
          </p:nvSpPr>
          <p:spPr>
            <a:xfrm>
              <a:off x="1680383" y="4114800"/>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22" name="TextBox 21"/>
            <p:cNvSpPr txBox="1"/>
            <p:nvPr/>
          </p:nvSpPr>
          <p:spPr>
            <a:xfrm>
              <a:off x="2019046" y="4114800"/>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23" name="TextBox 22"/>
            <p:cNvSpPr txBox="1"/>
            <p:nvPr/>
          </p:nvSpPr>
          <p:spPr>
            <a:xfrm>
              <a:off x="2359704" y="4114800"/>
              <a:ext cx="646331" cy="461665"/>
            </a:xfrm>
            <a:prstGeom prst="rect">
              <a:avLst/>
            </a:prstGeom>
            <a:solidFill>
              <a:srgbClr val="D9D9D9"/>
            </a:solidFill>
            <a:ln>
              <a:solidFill>
                <a:schemeClr val="tx1"/>
              </a:solidFill>
            </a:ln>
          </p:spPr>
          <p:txBody>
            <a:bodyPr wrap="none" rtlCol="0">
              <a:spAutoFit/>
            </a:bodyPr>
            <a:lstStyle/>
            <a:p>
              <a:r>
                <a:rPr lang="en-US" sz="2400" dirty="0" smtClean="0"/>
                <a:t>⋅⋅⋅</a:t>
              </a:r>
              <a:endParaRPr lang="en-US" sz="2400" dirty="0"/>
            </a:p>
          </p:txBody>
        </p:sp>
        <p:sp>
          <p:nvSpPr>
            <p:cNvPr id="24" name="TextBox 23"/>
            <p:cNvSpPr txBox="1"/>
            <p:nvPr/>
          </p:nvSpPr>
          <p:spPr>
            <a:xfrm>
              <a:off x="3006035" y="4114800"/>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25" name="TextBox 24"/>
            <p:cNvSpPr txBox="1"/>
            <p:nvPr/>
          </p:nvSpPr>
          <p:spPr>
            <a:xfrm>
              <a:off x="3989675" y="4114800"/>
              <a:ext cx="3954929" cy="461665"/>
            </a:xfrm>
            <a:prstGeom prst="rect">
              <a:avLst/>
            </a:prstGeom>
            <a:noFill/>
          </p:spPr>
          <p:txBody>
            <a:bodyPr wrap="none" rtlCol="0">
              <a:spAutoFit/>
            </a:bodyPr>
            <a:lstStyle/>
            <a:p>
              <a:r>
                <a:rPr lang="en-US" sz="2400" dirty="0" smtClean="0"/>
                <a:t>SV is only in its allocated node</a:t>
              </a:r>
              <a:endParaRPr lang="en-US" sz="2400" dirty="0"/>
            </a:p>
          </p:txBody>
        </p:sp>
      </p:grpSp>
      <p:grpSp>
        <p:nvGrpSpPr>
          <p:cNvPr id="49" name="Group 48"/>
          <p:cNvGrpSpPr/>
          <p:nvPr/>
        </p:nvGrpSpPr>
        <p:grpSpPr>
          <a:xfrm>
            <a:off x="1077339" y="5046118"/>
            <a:ext cx="7445671" cy="461665"/>
            <a:chOff x="999070" y="5046118"/>
            <a:chExt cx="7445671" cy="461665"/>
          </a:xfrm>
        </p:grpSpPr>
        <p:sp>
          <p:nvSpPr>
            <p:cNvPr id="26" name="TextBox 25"/>
            <p:cNvSpPr txBox="1"/>
            <p:nvPr/>
          </p:nvSpPr>
          <p:spPr>
            <a:xfrm>
              <a:off x="999070" y="5046118"/>
              <a:ext cx="340658" cy="461665"/>
            </a:xfrm>
            <a:prstGeom prst="rect">
              <a:avLst/>
            </a:prstGeom>
            <a:solidFill>
              <a:srgbClr val="D9D9D9"/>
            </a:solidFill>
            <a:ln>
              <a:solidFill>
                <a:schemeClr val="tx1"/>
              </a:solidFill>
            </a:ln>
          </p:spPr>
          <p:txBody>
            <a:bodyPr wrap="none" rtlCol="0">
              <a:spAutoFit/>
            </a:bodyPr>
            <a:lstStyle/>
            <a:p>
              <a:r>
                <a:rPr lang="en-US" sz="2400" dirty="0" smtClean="0"/>
                <a:t>1</a:t>
              </a:r>
              <a:endParaRPr lang="en-US" sz="2400" dirty="0"/>
            </a:p>
          </p:txBody>
        </p:sp>
        <p:sp>
          <p:nvSpPr>
            <p:cNvPr id="27" name="TextBox 26"/>
            <p:cNvSpPr txBox="1"/>
            <p:nvPr/>
          </p:nvSpPr>
          <p:spPr>
            <a:xfrm>
              <a:off x="1339728" y="5046118"/>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28" name="TextBox 27"/>
            <p:cNvSpPr txBox="1"/>
            <p:nvPr/>
          </p:nvSpPr>
          <p:spPr>
            <a:xfrm>
              <a:off x="1680386" y="5046118"/>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29" name="TextBox 28"/>
            <p:cNvSpPr txBox="1"/>
            <p:nvPr/>
          </p:nvSpPr>
          <p:spPr>
            <a:xfrm>
              <a:off x="2019049" y="5046118"/>
              <a:ext cx="340658" cy="461665"/>
            </a:xfrm>
            <a:prstGeom prst="rect">
              <a:avLst/>
            </a:prstGeom>
            <a:solidFill>
              <a:srgbClr val="D9D9D9"/>
            </a:solidFill>
            <a:ln>
              <a:solidFill>
                <a:schemeClr val="tx1"/>
              </a:solidFill>
            </a:ln>
          </p:spPr>
          <p:txBody>
            <a:bodyPr wrap="none" rtlCol="0">
              <a:spAutoFit/>
            </a:bodyPr>
            <a:lstStyle/>
            <a:p>
              <a:r>
                <a:rPr lang="en-US" sz="2400" dirty="0" smtClean="0"/>
                <a:t>1</a:t>
              </a:r>
              <a:endParaRPr lang="en-US" sz="2400" dirty="0"/>
            </a:p>
          </p:txBody>
        </p:sp>
        <p:sp>
          <p:nvSpPr>
            <p:cNvPr id="30" name="TextBox 29"/>
            <p:cNvSpPr txBox="1"/>
            <p:nvPr/>
          </p:nvSpPr>
          <p:spPr>
            <a:xfrm>
              <a:off x="2359707" y="5046118"/>
              <a:ext cx="646331" cy="461665"/>
            </a:xfrm>
            <a:prstGeom prst="rect">
              <a:avLst/>
            </a:prstGeom>
            <a:solidFill>
              <a:srgbClr val="D9D9D9"/>
            </a:solidFill>
            <a:ln>
              <a:solidFill>
                <a:schemeClr val="tx1"/>
              </a:solidFill>
            </a:ln>
          </p:spPr>
          <p:txBody>
            <a:bodyPr wrap="none" rtlCol="0">
              <a:spAutoFit/>
            </a:bodyPr>
            <a:lstStyle/>
            <a:p>
              <a:r>
                <a:rPr lang="en-US" sz="2400" dirty="0" smtClean="0"/>
                <a:t>⋅⋅⋅</a:t>
              </a:r>
              <a:endParaRPr lang="en-US" sz="2400" dirty="0"/>
            </a:p>
          </p:txBody>
        </p:sp>
        <p:sp>
          <p:nvSpPr>
            <p:cNvPr id="31" name="TextBox 30"/>
            <p:cNvSpPr txBox="1"/>
            <p:nvPr/>
          </p:nvSpPr>
          <p:spPr>
            <a:xfrm>
              <a:off x="3006038" y="5046118"/>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32" name="TextBox 31"/>
            <p:cNvSpPr txBox="1"/>
            <p:nvPr/>
          </p:nvSpPr>
          <p:spPr>
            <a:xfrm>
              <a:off x="3989675" y="5046118"/>
              <a:ext cx="4455066" cy="461665"/>
            </a:xfrm>
            <a:prstGeom prst="rect">
              <a:avLst/>
            </a:prstGeom>
            <a:noFill/>
          </p:spPr>
          <p:txBody>
            <a:bodyPr wrap="none" rtlCol="0">
              <a:spAutoFit/>
            </a:bodyPr>
            <a:lstStyle/>
            <a:p>
              <a:r>
                <a:rPr lang="en-US" sz="2400" dirty="0" smtClean="0"/>
                <a:t>Only one node can have a dirty SV</a:t>
              </a:r>
              <a:endParaRPr lang="en-US" sz="2400" dirty="0"/>
            </a:p>
          </p:txBody>
        </p:sp>
      </p:grpSp>
      <p:grpSp>
        <p:nvGrpSpPr>
          <p:cNvPr id="50" name="Group 49"/>
          <p:cNvGrpSpPr/>
          <p:nvPr/>
        </p:nvGrpSpPr>
        <p:grpSpPr>
          <a:xfrm>
            <a:off x="1077342" y="5977436"/>
            <a:ext cx="7568147" cy="461665"/>
            <a:chOff x="999073" y="5977436"/>
            <a:chExt cx="7568147" cy="461665"/>
          </a:xfrm>
        </p:grpSpPr>
        <p:sp>
          <p:nvSpPr>
            <p:cNvPr id="39" name="TextBox 38"/>
            <p:cNvSpPr txBox="1"/>
            <p:nvPr/>
          </p:nvSpPr>
          <p:spPr>
            <a:xfrm>
              <a:off x="999073" y="5977436"/>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40" name="TextBox 39"/>
            <p:cNvSpPr txBox="1"/>
            <p:nvPr/>
          </p:nvSpPr>
          <p:spPr>
            <a:xfrm>
              <a:off x="1339731" y="5977436"/>
              <a:ext cx="340658" cy="461665"/>
            </a:xfrm>
            <a:prstGeom prst="rect">
              <a:avLst/>
            </a:prstGeom>
            <a:solidFill>
              <a:srgbClr val="D9D9D9"/>
            </a:solidFill>
            <a:ln>
              <a:solidFill>
                <a:schemeClr val="tx1"/>
              </a:solidFill>
            </a:ln>
          </p:spPr>
          <p:txBody>
            <a:bodyPr wrap="none" rtlCol="0">
              <a:spAutoFit/>
            </a:bodyPr>
            <a:lstStyle/>
            <a:p>
              <a:r>
                <a:rPr lang="en-US" sz="2400" dirty="0" smtClean="0"/>
                <a:t>0</a:t>
              </a:r>
              <a:endParaRPr lang="en-US" sz="2400" dirty="0"/>
            </a:p>
          </p:txBody>
        </p:sp>
        <p:sp>
          <p:nvSpPr>
            <p:cNvPr id="41" name="TextBox 40"/>
            <p:cNvSpPr txBox="1"/>
            <p:nvPr/>
          </p:nvSpPr>
          <p:spPr>
            <a:xfrm>
              <a:off x="1680389" y="5977436"/>
              <a:ext cx="340658" cy="461665"/>
            </a:xfrm>
            <a:prstGeom prst="rect">
              <a:avLst/>
            </a:prstGeom>
            <a:solidFill>
              <a:srgbClr val="D9D9D9"/>
            </a:solidFill>
            <a:ln>
              <a:solidFill>
                <a:schemeClr val="tx1"/>
              </a:solidFill>
            </a:ln>
          </p:spPr>
          <p:txBody>
            <a:bodyPr wrap="none" rtlCol="0">
              <a:spAutoFit/>
            </a:bodyPr>
            <a:lstStyle/>
            <a:p>
              <a:r>
                <a:rPr lang="en-US" sz="2400" dirty="0" smtClean="0"/>
                <a:t>1</a:t>
              </a:r>
              <a:endParaRPr lang="en-US" sz="2400" dirty="0"/>
            </a:p>
          </p:txBody>
        </p:sp>
        <p:sp>
          <p:nvSpPr>
            <p:cNvPr id="42" name="TextBox 41"/>
            <p:cNvSpPr txBox="1"/>
            <p:nvPr/>
          </p:nvSpPr>
          <p:spPr>
            <a:xfrm>
              <a:off x="2019052" y="5977436"/>
              <a:ext cx="340658" cy="461665"/>
            </a:xfrm>
            <a:prstGeom prst="rect">
              <a:avLst/>
            </a:prstGeom>
            <a:solidFill>
              <a:srgbClr val="D9D9D9"/>
            </a:solidFill>
            <a:ln>
              <a:solidFill>
                <a:schemeClr val="tx1"/>
              </a:solidFill>
            </a:ln>
          </p:spPr>
          <p:txBody>
            <a:bodyPr wrap="none" rtlCol="0">
              <a:spAutoFit/>
            </a:bodyPr>
            <a:lstStyle/>
            <a:p>
              <a:r>
                <a:rPr lang="en-US" sz="2400" dirty="0" smtClean="0"/>
                <a:t>1</a:t>
              </a:r>
              <a:endParaRPr lang="en-US" sz="2400" dirty="0"/>
            </a:p>
          </p:txBody>
        </p:sp>
        <p:sp>
          <p:nvSpPr>
            <p:cNvPr id="43" name="TextBox 42"/>
            <p:cNvSpPr txBox="1"/>
            <p:nvPr/>
          </p:nvSpPr>
          <p:spPr>
            <a:xfrm>
              <a:off x="2359710" y="5977436"/>
              <a:ext cx="646331" cy="461665"/>
            </a:xfrm>
            <a:prstGeom prst="rect">
              <a:avLst/>
            </a:prstGeom>
            <a:solidFill>
              <a:srgbClr val="D9D9D9"/>
            </a:solidFill>
            <a:ln>
              <a:solidFill>
                <a:schemeClr val="tx1"/>
              </a:solidFill>
            </a:ln>
          </p:spPr>
          <p:txBody>
            <a:bodyPr wrap="none" rtlCol="0">
              <a:spAutoFit/>
            </a:bodyPr>
            <a:lstStyle/>
            <a:p>
              <a:r>
                <a:rPr lang="en-US" sz="2400" dirty="0" smtClean="0"/>
                <a:t>⋅⋅⋅</a:t>
              </a:r>
              <a:endParaRPr lang="en-US" sz="2400" dirty="0"/>
            </a:p>
          </p:txBody>
        </p:sp>
        <p:sp>
          <p:nvSpPr>
            <p:cNvPr id="44" name="TextBox 43"/>
            <p:cNvSpPr txBox="1"/>
            <p:nvPr/>
          </p:nvSpPr>
          <p:spPr>
            <a:xfrm>
              <a:off x="3006041" y="5977436"/>
              <a:ext cx="340658" cy="461665"/>
            </a:xfrm>
            <a:prstGeom prst="rect">
              <a:avLst/>
            </a:prstGeom>
            <a:solidFill>
              <a:srgbClr val="D9D9D9"/>
            </a:solidFill>
            <a:ln>
              <a:solidFill>
                <a:schemeClr val="tx1"/>
              </a:solidFill>
            </a:ln>
          </p:spPr>
          <p:txBody>
            <a:bodyPr wrap="none" rtlCol="0">
              <a:spAutoFit/>
            </a:bodyPr>
            <a:lstStyle/>
            <a:p>
              <a:r>
                <a:rPr lang="en-US" sz="2400" dirty="0" smtClean="0"/>
                <a:t>1</a:t>
              </a:r>
              <a:endParaRPr lang="en-US" sz="2400" dirty="0"/>
            </a:p>
          </p:txBody>
        </p:sp>
        <p:sp>
          <p:nvSpPr>
            <p:cNvPr id="45" name="TextBox 44"/>
            <p:cNvSpPr txBox="1"/>
            <p:nvPr/>
          </p:nvSpPr>
          <p:spPr>
            <a:xfrm>
              <a:off x="3989675" y="5977436"/>
              <a:ext cx="4577545" cy="461665"/>
            </a:xfrm>
            <a:prstGeom prst="rect">
              <a:avLst/>
            </a:prstGeom>
            <a:noFill/>
          </p:spPr>
          <p:txBody>
            <a:bodyPr wrap="none" rtlCol="0">
              <a:spAutoFit/>
            </a:bodyPr>
            <a:lstStyle/>
            <a:p>
              <a:r>
                <a:rPr lang="en-US" sz="2400" dirty="0" smtClean="0"/>
                <a:t>Multiple nodes may have clean SVs</a:t>
              </a:r>
              <a:endParaRPr lang="en-US" sz="2400" dirty="0"/>
            </a:p>
          </p:txBody>
        </p:sp>
      </p:grpSp>
      <p:sp>
        <p:nvSpPr>
          <p:cNvPr id="51" name="Rectangle 3"/>
          <p:cNvSpPr>
            <a:spLocks noGrp="1" noChangeArrowheads="1"/>
          </p:cNvSpPr>
          <p:nvPr>
            <p:ph type="title"/>
          </p:nvPr>
        </p:nvSpPr>
        <p:spPr>
          <a:xfrm>
            <a:off x="0" y="3705"/>
            <a:ext cx="8686800" cy="1143000"/>
          </a:xfrm>
        </p:spPr>
        <p:txBody>
          <a:bodyPr>
            <a:normAutofit/>
          </a:bodyPr>
          <a:lstStyle/>
          <a:p>
            <a:r>
              <a:rPr kumimoji="1" lang="en-US" dirty="0" smtClean="0">
                <a:solidFill>
                  <a:srgbClr val="000090"/>
                </a:solidFill>
              </a:rPr>
              <a:t>Directory Entries</a:t>
            </a:r>
            <a:endParaRPr kumimoji="1" lang="en-US" dirty="0">
              <a:solidFill>
                <a:srgbClr val="000090"/>
              </a:solidFill>
            </a:endParaRPr>
          </a:p>
        </p:txBody>
      </p:sp>
    </p:spTree>
    <p:extLst>
      <p:ext uri="{BB962C8B-B14F-4D97-AF65-F5344CB8AC3E}">
        <p14:creationId xmlns:p14="http://schemas.microsoft.com/office/powerpoint/2010/main" val="3115764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14</a:t>
            </a:fld>
            <a:endParaRPr lang="en-US"/>
          </a:p>
        </p:txBody>
      </p:sp>
      <p:sp>
        <p:nvSpPr>
          <p:cNvPr id="36" name="Rectangle 35"/>
          <p:cNvSpPr/>
          <p:nvPr/>
        </p:nvSpPr>
        <p:spPr>
          <a:xfrm>
            <a:off x="2532711" y="622684"/>
            <a:ext cx="1391217" cy="180073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6586"/>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195667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1951264"/>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11043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10660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89" name="Rectangle 88"/>
          <p:cNvSpPr/>
          <p:nvPr/>
        </p:nvSpPr>
        <p:spPr>
          <a:xfrm>
            <a:off x="355278" y="656715"/>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412" y="656715"/>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141" y="65829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165" y="65829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189" y="65829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3688" y="656715"/>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79712" y="65829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5736" y="658297"/>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278" y="1129820"/>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412" y="1129820"/>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141" y="113140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165" y="113140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189" y="113140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3688" y="1129820"/>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79712" y="113140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5736" y="1131402"/>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8526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animBg="1"/>
      <p:bldP spid="39" grpId="0" animBg="1"/>
      <p:bldP spid="40" grpId="0" animBg="1"/>
      <p:bldP spid="41"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15</a:t>
            </a:fld>
            <a:endParaRPr lang="en-US"/>
          </a:p>
        </p:txBody>
      </p:sp>
      <p:sp>
        <p:nvSpPr>
          <p:cNvPr id="6" name="Rectangle 5"/>
          <p:cNvSpPr/>
          <p:nvPr/>
        </p:nvSpPr>
        <p:spPr>
          <a:xfrm>
            <a:off x="5508104" y="618858"/>
            <a:ext cx="1391217" cy="180073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760"/>
            <a:ext cx="691528" cy="369332"/>
          </a:xfrm>
          <a:prstGeom prst="rect">
            <a:avLst/>
          </a:prstGeom>
          <a:noFill/>
        </p:spPr>
        <p:txBody>
          <a:bodyPr wrap="none" rtlCol="0">
            <a:spAutoFit/>
          </a:bodyPr>
          <a:lstStyle/>
          <a:p>
            <a:r>
              <a:rPr lang="en-US" dirty="0" smtClean="0"/>
              <a:t>Node</a:t>
            </a:r>
            <a:endParaRPr lang="en-US" dirty="0"/>
          </a:p>
        </p:txBody>
      </p:sp>
      <p:sp>
        <p:nvSpPr>
          <p:cNvPr id="8" name="TextBox 7"/>
          <p:cNvSpPr txBox="1"/>
          <p:nvPr/>
        </p:nvSpPr>
        <p:spPr>
          <a:xfrm>
            <a:off x="5592952" y="1952850"/>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194967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75312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75312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75470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75470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75470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75312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75470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75470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10660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10660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122623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122623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122781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122781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122781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122623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122781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122781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2419594"/>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069332"/>
            <a:ext cx="5943221"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622684"/>
            <a:ext cx="1391217" cy="180073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6586"/>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195667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1951264"/>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11043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106608"/>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24234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221088"/>
            <a:ext cx="1414282" cy="180073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171684"/>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555080"/>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544400"/>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47088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4708838"/>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357733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26072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26072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26231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26231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26231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26072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26231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26231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73383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73383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73541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73541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73541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73383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73541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73541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221088"/>
            <a:ext cx="1391217" cy="180073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171684"/>
            <a:ext cx="691528" cy="369332"/>
          </a:xfrm>
          <a:prstGeom prst="rect">
            <a:avLst/>
          </a:prstGeom>
          <a:noFill/>
        </p:spPr>
        <p:txBody>
          <a:bodyPr wrap="none" rtlCol="0">
            <a:spAutoFit/>
          </a:bodyPr>
          <a:lstStyle/>
          <a:p>
            <a:r>
              <a:rPr lang="en-US" dirty="0" smtClean="0"/>
              <a:t>Node</a:t>
            </a:r>
            <a:endParaRPr lang="en-US" dirty="0"/>
          </a:p>
        </p:txBody>
      </p:sp>
      <p:sp>
        <p:nvSpPr>
          <p:cNvPr id="68" name="TextBox 67"/>
          <p:cNvSpPr txBox="1"/>
          <p:nvPr/>
        </p:nvSpPr>
        <p:spPr>
          <a:xfrm>
            <a:off x="2424600" y="5555080"/>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55836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47088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4706839"/>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357733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09015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09015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09173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09173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09173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09015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09173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09173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56325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56325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56483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56483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56483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56325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56483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56483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278" y="656715"/>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412" y="656715"/>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141" y="65829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165" y="65829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189" y="65829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3688" y="656715"/>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79712" y="658297"/>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5736" y="658297"/>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278" y="1129820"/>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412" y="1129820"/>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141" y="113140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165" y="113140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189" y="113140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3688" y="1129820"/>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79712" y="1131402"/>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5736" y="1131402"/>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6221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16</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691528" cy="369332"/>
          </a:xfrm>
          <a:prstGeom prst="rect">
            <a:avLst/>
          </a:prstGeom>
          <a:noFill/>
        </p:spPr>
        <p:txBody>
          <a:bodyPr wrap="none" rtlCol="0">
            <a:spAutoFit/>
          </a:bodyPr>
          <a:lstStyle/>
          <a:p>
            <a:r>
              <a:rPr lang="en-US" dirty="0" smtClean="0"/>
              <a:t>Node</a:t>
            </a:r>
            <a:endParaRPr lang="en-US" dirty="0"/>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691528" cy="369332"/>
          </a:xfrm>
          <a:prstGeom prst="rect">
            <a:avLst/>
          </a:prstGeom>
          <a:noFill/>
        </p:spPr>
        <p:txBody>
          <a:bodyPr wrap="none" rtlCol="0">
            <a:spAutoFit/>
          </a:bodyPr>
          <a:lstStyle/>
          <a:p>
            <a:r>
              <a:rPr lang="en-US" dirty="0" smtClean="0"/>
              <a:t>Node</a:t>
            </a:r>
            <a:endParaRPr lang="en-US" dirty="0"/>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798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17</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691528" cy="369332"/>
          </a:xfrm>
          <a:prstGeom prst="rect">
            <a:avLst/>
          </a:prstGeom>
          <a:noFill/>
        </p:spPr>
        <p:txBody>
          <a:bodyPr wrap="none" rtlCol="0">
            <a:spAutoFit/>
          </a:bodyPr>
          <a:lstStyle/>
          <a:p>
            <a:r>
              <a:rPr lang="en-US" dirty="0" smtClean="0"/>
              <a:t>Node</a:t>
            </a:r>
            <a:endParaRPr lang="en-US" dirty="0"/>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691528" cy="369332"/>
          </a:xfrm>
          <a:prstGeom prst="rect">
            <a:avLst/>
          </a:prstGeom>
          <a:noFill/>
        </p:spPr>
        <p:txBody>
          <a:bodyPr wrap="none" rtlCol="0">
            <a:spAutoFit/>
          </a:bodyPr>
          <a:lstStyle/>
          <a:p>
            <a:r>
              <a:rPr lang="en-US" dirty="0" smtClean="0"/>
              <a:t>Node</a:t>
            </a:r>
            <a:endParaRPr lang="en-US" dirty="0"/>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8130501" cy="830997"/>
          </a:xfrm>
          <a:prstGeom prst="rect">
            <a:avLst/>
          </a:prstGeom>
          <a:noFill/>
        </p:spPr>
        <p:txBody>
          <a:bodyPr wrap="none" rtlCol="0">
            <a:spAutoFit/>
          </a:bodyPr>
          <a:lstStyle/>
          <a:p>
            <a:r>
              <a:rPr lang="en-US" sz="2400" dirty="0" smtClean="0"/>
              <a:t>Home node for SV :  the node where </a:t>
            </a:r>
            <a:r>
              <a:rPr lang="en-US" sz="2400" b="1" dirty="0" smtClean="0">
                <a:solidFill>
                  <a:srgbClr val="000090"/>
                </a:solidFill>
              </a:rPr>
              <a:t>SV</a:t>
            </a:r>
            <a:r>
              <a:rPr lang="en-US" sz="2400" dirty="0" smtClean="0"/>
              <a:t> is allocated</a:t>
            </a:r>
          </a:p>
          <a:p>
            <a:r>
              <a:rPr lang="en-US" sz="2400" dirty="0" smtClean="0"/>
              <a:t>Remote node for SV :  a node whose memory does not store </a:t>
            </a:r>
            <a:r>
              <a:rPr lang="en-US" sz="2400" b="1" dirty="0" smtClean="0">
                <a:solidFill>
                  <a:srgbClr val="000090"/>
                </a:solidFill>
              </a:rPr>
              <a:t>SV</a:t>
            </a:r>
            <a:endParaRPr lang="en-US" sz="2400" b="1" dirty="0">
              <a:solidFill>
                <a:srgbClr val="000090"/>
              </a:solidFill>
            </a:endParaRPr>
          </a:p>
        </p:txBody>
      </p:sp>
    </p:spTree>
    <p:extLst>
      <p:ext uri="{BB962C8B-B14F-4D97-AF65-F5344CB8AC3E}">
        <p14:creationId xmlns:p14="http://schemas.microsoft.com/office/powerpoint/2010/main" val="36822630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18</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735172" cy="369332"/>
          </a:xfrm>
          <a:prstGeom prst="rect">
            <a:avLst/>
          </a:prstGeom>
          <a:noFill/>
        </p:spPr>
        <p:txBody>
          <a:bodyPr wrap="none" rtlCol="0">
            <a:spAutoFit/>
          </a:bodyPr>
          <a:lstStyle/>
          <a:p>
            <a:r>
              <a:rPr lang="en-US" dirty="0" smtClean="0"/>
              <a:t>Node</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735172" cy="369332"/>
          </a:xfrm>
          <a:prstGeom prst="rect">
            <a:avLst/>
          </a:prstGeom>
          <a:noFill/>
        </p:spPr>
        <p:txBody>
          <a:bodyPr wrap="none" rtlCol="0">
            <a:spAutoFit/>
          </a:bodyPr>
          <a:lstStyle/>
          <a:p>
            <a:r>
              <a:rPr lang="en-US" dirty="0" smtClean="0"/>
              <a:t>Node</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3397823" cy="461665"/>
          </a:xfrm>
          <a:prstGeom prst="rect">
            <a:avLst/>
          </a:prstGeom>
          <a:noFill/>
        </p:spPr>
        <p:txBody>
          <a:bodyPr wrap="none" rtlCol="0">
            <a:spAutoFit/>
          </a:bodyPr>
          <a:lstStyle/>
          <a:p>
            <a:r>
              <a:rPr lang="en-US" sz="2400" dirty="0" smtClean="0"/>
              <a:t>Example: Home node  is </a:t>
            </a:r>
            <a:r>
              <a:rPr lang="en-US" sz="2400" b="1" i="1" dirty="0" smtClean="0">
                <a:solidFill>
                  <a:srgbClr val="0000FF"/>
                </a:solidFill>
              </a:rPr>
              <a:t>j</a:t>
            </a:r>
          </a:p>
        </p:txBody>
      </p:sp>
      <p:sp>
        <p:nvSpPr>
          <p:cNvPr id="2" name="TextBox 1"/>
          <p:cNvSpPr txBox="1"/>
          <p:nvPr/>
        </p:nvSpPr>
        <p:spPr>
          <a:xfrm>
            <a:off x="179512" y="604966"/>
            <a:ext cx="3844309" cy="461665"/>
          </a:xfrm>
          <a:prstGeom prst="rect">
            <a:avLst/>
          </a:prstGeom>
          <a:noFill/>
        </p:spPr>
        <p:txBody>
          <a:bodyPr wrap="none" rtlCol="0">
            <a:spAutoFit/>
          </a:bodyPr>
          <a:lstStyle/>
          <a:p>
            <a:r>
              <a:rPr lang="en-US" sz="2400" dirty="0"/>
              <a:t>Read/Write activity at node </a:t>
            </a:r>
            <a:r>
              <a:rPr lang="en-US" sz="2400" b="1" i="1" dirty="0" err="1" smtClean="0">
                <a:solidFill>
                  <a:srgbClr val="0000FF"/>
                </a:solidFill>
              </a:rPr>
              <a:t>i</a:t>
            </a:r>
            <a:endParaRPr lang="en-US" sz="2400" b="1" i="1" dirty="0">
              <a:solidFill>
                <a:srgbClr val="0000FF"/>
              </a:solidFill>
            </a:endParaRPr>
          </a:p>
        </p:txBody>
      </p:sp>
      <p:sp>
        <p:nvSpPr>
          <p:cNvPr id="4" name="TextBox 3"/>
          <p:cNvSpPr txBox="1"/>
          <p:nvPr/>
        </p:nvSpPr>
        <p:spPr>
          <a:xfrm>
            <a:off x="6372200" y="1322184"/>
            <a:ext cx="339443" cy="369332"/>
          </a:xfrm>
          <a:prstGeom prst="rect">
            <a:avLst/>
          </a:prstGeom>
          <a:noFill/>
        </p:spPr>
        <p:txBody>
          <a:bodyPr wrap="none" rtlCol="0">
            <a:spAutoFit/>
          </a:bodyPr>
          <a:lstStyle/>
          <a:p>
            <a:r>
              <a:rPr lang="en-US" dirty="0"/>
              <a:t> </a:t>
            </a:r>
            <a:r>
              <a:rPr lang="en-US" b="1" i="1" dirty="0" smtClean="0">
                <a:solidFill>
                  <a:srgbClr val="0000FF"/>
                </a:solidFill>
              </a:rPr>
              <a:t>j</a:t>
            </a:r>
            <a:endParaRPr lang="en-US" b="1" i="1" dirty="0">
              <a:solidFill>
                <a:srgbClr val="0000FF"/>
              </a:solidFill>
            </a:endParaRPr>
          </a:p>
        </p:txBody>
      </p:sp>
      <p:sp>
        <p:nvSpPr>
          <p:cNvPr id="5" name="TextBox 4"/>
          <p:cNvSpPr txBox="1"/>
          <p:nvPr/>
        </p:nvSpPr>
        <p:spPr>
          <a:xfrm>
            <a:off x="3148743" y="6372036"/>
            <a:ext cx="254196" cy="369332"/>
          </a:xfrm>
          <a:prstGeom prst="rect">
            <a:avLst/>
          </a:prstGeom>
          <a:noFill/>
        </p:spPr>
        <p:txBody>
          <a:bodyPr wrap="none" rtlCol="0">
            <a:spAutoFit/>
          </a:bodyPr>
          <a:lstStyle/>
          <a:p>
            <a:r>
              <a:rPr lang="en-US" b="1" i="1" dirty="0" err="1">
                <a:solidFill>
                  <a:srgbClr val="0000FF"/>
                </a:solidFill>
              </a:rPr>
              <a:t>i</a:t>
            </a:r>
            <a:endParaRPr lang="en-US" dirty="0"/>
          </a:p>
        </p:txBody>
      </p:sp>
    </p:spTree>
    <p:extLst>
      <p:ext uri="{BB962C8B-B14F-4D97-AF65-F5344CB8AC3E}">
        <p14:creationId xmlns:p14="http://schemas.microsoft.com/office/powerpoint/2010/main" val="1288456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2"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19</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7" name="TextBox 106"/>
          <p:cNvSpPr txBox="1"/>
          <p:nvPr/>
        </p:nvSpPr>
        <p:spPr>
          <a:xfrm>
            <a:off x="1309280" y="4497482"/>
            <a:ext cx="1204927" cy="461665"/>
          </a:xfrm>
          <a:prstGeom prst="rect">
            <a:avLst/>
          </a:prstGeom>
          <a:noFill/>
        </p:spPr>
        <p:txBody>
          <a:bodyPr wrap="none" rtlCol="0">
            <a:spAutoFit/>
          </a:bodyPr>
          <a:lstStyle/>
          <a:p>
            <a:r>
              <a:rPr lang="en-US" sz="2400" dirty="0" smtClean="0">
                <a:solidFill>
                  <a:srgbClr val="000090"/>
                </a:solidFill>
              </a:rPr>
              <a:t>Request</a:t>
            </a:r>
            <a:endParaRPr lang="en-US" sz="2400" dirty="0">
              <a:solidFill>
                <a:srgbClr val="000090"/>
              </a:solidFill>
            </a:endParaRPr>
          </a:p>
        </p:txBody>
      </p:sp>
      <p:sp>
        <p:nvSpPr>
          <p:cNvPr id="5" name="Freeform 4"/>
          <p:cNvSpPr/>
          <p:nvPr/>
        </p:nvSpPr>
        <p:spPr>
          <a:xfrm>
            <a:off x="2608782" y="2141520"/>
            <a:ext cx="4414318" cy="3535380"/>
          </a:xfrm>
          <a:custGeom>
            <a:avLst/>
            <a:gdLst>
              <a:gd name="connsiteX0" fmla="*/ 299518 w 4414318"/>
              <a:gd name="connsiteY0" fmla="*/ 3535380 h 3535380"/>
              <a:gd name="connsiteX1" fmla="*/ 324918 w 4414318"/>
              <a:gd name="connsiteY1" fmla="*/ 1947880 h 3535380"/>
              <a:gd name="connsiteX2" fmla="*/ 3614218 w 4414318"/>
              <a:gd name="connsiteY2" fmla="*/ 1922480 h 3535380"/>
              <a:gd name="connsiteX3" fmla="*/ 3677718 w 4414318"/>
              <a:gd name="connsiteY3" fmla="*/ 258780 h 3535380"/>
              <a:gd name="connsiteX4" fmla="*/ 4414318 w 4414318"/>
              <a:gd name="connsiteY4" fmla="*/ 30180 h 35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318" h="3535380">
                <a:moveTo>
                  <a:pt x="299518" y="3535380"/>
                </a:moveTo>
                <a:cubicBezTo>
                  <a:pt x="35993" y="2876038"/>
                  <a:pt x="-227532" y="2216697"/>
                  <a:pt x="324918" y="1947880"/>
                </a:cubicBezTo>
                <a:cubicBezTo>
                  <a:pt x="877368" y="1679063"/>
                  <a:pt x="3055418" y="2203997"/>
                  <a:pt x="3614218" y="1922480"/>
                </a:cubicBezTo>
                <a:cubicBezTo>
                  <a:pt x="4173018" y="1640963"/>
                  <a:pt x="3544368" y="574163"/>
                  <a:pt x="3677718" y="258780"/>
                </a:cubicBezTo>
                <a:cubicBezTo>
                  <a:pt x="3811068" y="-56603"/>
                  <a:pt x="4112693" y="-13212"/>
                  <a:pt x="4414318" y="30180"/>
                </a:cubicBezTo>
              </a:path>
            </a:pathLst>
          </a:custGeom>
          <a:ln>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97965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89768"/>
            <a:ext cx="9144000" cy="1143000"/>
          </a:xfrm>
        </p:spPr>
        <p:txBody>
          <a:bodyPr>
            <a:noAutofit/>
          </a:bodyPr>
          <a:lstStyle/>
          <a:p>
            <a:r>
              <a:rPr lang="en-US" sz="3600" dirty="0" smtClean="0">
                <a:solidFill>
                  <a:srgbClr val="000090"/>
                </a:solidFill>
              </a:rPr>
              <a:t>Shared Variables are Fundamental Abstractions in Parallel and Distributed Programming</a:t>
            </a:r>
            <a:endParaRPr lang="en-US" sz="3600" dirty="0">
              <a:solidFill>
                <a:srgbClr val="000090"/>
              </a:solidFill>
            </a:endParaRPr>
          </a:p>
        </p:txBody>
      </p:sp>
      <p:sp>
        <p:nvSpPr>
          <p:cNvPr id="3" name="Slide Number Placeholder 2"/>
          <p:cNvSpPr>
            <a:spLocks noGrp="1"/>
          </p:cNvSpPr>
          <p:nvPr>
            <p:ph type="sldNum" sz="quarter" idx="12"/>
          </p:nvPr>
        </p:nvSpPr>
        <p:spPr/>
        <p:txBody>
          <a:bodyPr/>
          <a:lstStyle/>
          <a:p>
            <a:fld id="{B9F9B84B-B900-714B-8536-1797C39898F6}" type="slidenum">
              <a:rPr lang="en-US" smtClean="0"/>
              <a:t>2</a:t>
            </a:fld>
            <a:endParaRPr lang="en-US"/>
          </a:p>
        </p:txBody>
      </p:sp>
    </p:spTree>
    <p:extLst>
      <p:ext uri="{BB962C8B-B14F-4D97-AF65-F5344CB8AC3E}">
        <p14:creationId xmlns:p14="http://schemas.microsoft.com/office/powerpoint/2010/main" val="36280009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20</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698822" cy="461665"/>
          </a:xfrm>
          <a:prstGeom prst="rect">
            <a:avLst/>
          </a:prstGeom>
          <a:noFill/>
        </p:spPr>
        <p:txBody>
          <a:bodyPr wrap="none" rtlCol="0">
            <a:spAutoFit/>
          </a:bodyPr>
          <a:lstStyle/>
          <a:p>
            <a:r>
              <a:rPr lang="en-US" sz="2400" b="1" dirty="0" smtClean="0"/>
              <a:t>Case 1</a:t>
            </a:r>
            <a:r>
              <a:rPr lang="en-US" sz="2400" dirty="0" smtClean="0"/>
              <a:t>: SV is in node </a:t>
            </a:r>
            <a:r>
              <a:rPr lang="en-US" sz="2400" b="1" i="1" dirty="0" smtClean="0">
                <a:solidFill>
                  <a:srgbClr val="0000FF"/>
                </a:solidFill>
              </a:rPr>
              <a:t>j</a:t>
            </a:r>
            <a:r>
              <a:rPr lang="en-US" sz="2400" b="1" i="1" dirty="0" smtClean="0"/>
              <a:t> </a:t>
            </a:r>
            <a:r>
              <a:rPr lang="en-US" sz="2400" dirty="0" smtClean="0"/>
              <a:t>in clean state.</a:t>
            </a:r>
          </a:p>
        </p:txBody>
      </p:sp>
    </p:spTree>
    <p:extLst>
      <p:ext uri="{BB962C8B-B14F-4D97-AF65-F5344CB8AC3E}">
        <p14:creationId xmlns:p14="http://schemas.microsoft.com/office/powerpoint/2010/main" val="40639437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21</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27784"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693863" cy="461665"/>
          </a:xfrm>
          <a:prstGeom prst="rect">
            <a:avLst/>
          </a:prstGeom>
          <a:noFill/>
        </p:spPr>
        <p:txBody>
          <a:bodyPr wrap="none" rtlCol="0">
            <a:spAutoFit/>
          </a:bodyPr>
          <a:lstStyle/>
          <a:p>
            <a:r>
              <a:rPr lang="en-US" sz="2400" b="1" dirty="0" smtClean="0"/>
              <a:t>Case 1</a:t>
            </a:r>
            <a:r>
              <a:rPr lang="en-US" sz="2400" dirty="0" smtClean="0"/>
              <a:t>: SV is in node </a:t>
            </a:r>
            <a:r>
              <a:rPr lang="en-US" sz="2400" b="1" i="1" dirty="0" smtClean="0">
                <a:solidFill>
                  <a:srgbClr val="0000FF"/>
                </a:solidFill>
              </a:rPr>
              <a:t>j</a:t>
            </a:r>
            <a:r>
              <a:rPr lang="en-US" sz="2400" dirty="0" smtClean="0"/>
              <a:t> in clean state.</a:t>
            </a:r>
          </a:p>
        </p:txBody>
      </p:sp>
      <p:grpSp>
        <p:nvGrpSpPr>
          <p:cNvPr id="108" name="Group 146"/>
          <p:cNvGrpSpPr/>
          <p:nvPr/>
        </p:nvGrpSpPr>
        <p:grpSpPr>
          <a:xfrm>
            <a:off x="6080125" y="515303"/>
            <a:ext cx="2956371" cy="1401529"/>
            <a:chOff x="6080125" y="515303"/>
            <a:chExt cx="2956371" cy="1401529"/>
          </a:xfrm>
        </p:grpSpPr>
        <p:grpSp>
          <p:nvGrpSpPr>
            <p:cNvPr id="109" name="Group 105"/>
            <p:cNvGrpSpPr/>
            <p:nvPr/>
          </p:nvGrpSpPr>
          <p:grpSpPr>
            <a:xfrm>
              <a:off x="6080125" y="892870"/>
              <a:ext cx="2665126" cy="461665"/>
              <a:chOff x="999067" y="4114800"/>
              <a:chExt cx="2665126" cy="461665"/>
            </a:xfrm>
          </p:grpSpPr>
          <p:sp>
            <p:nvSpPr>
              <p:cNvPr id="113" name="TextBox 112"/>
              <p:cNvSpPr txBox="1"/>
              <p:nvPr/>
            </p:nvSpPr>
            <p:spPr>
              <a:xfrm>
                <a:off x="999067"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4" name="TextBox 113"/>
              <p:cNvSpPr txBox="1"/>
              <p:nvPr/>
            </p:nvSpPr>
            <p:spPr>
              <a:xfrm>
                <a:off x="133972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5" name="TextBox 114"/>
              <p:cNvSpPr txBox="1"/>
              <p:nvPr/>
            </p:nvSpPr>
            <p:spPr>
              <a:xfrm>
                <a:off x="1680383"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6" name="TextBox 115"/>
              <p:cNvSpPr txBox="1"/>
              <p:nvPr/>
            </p:nvSpPr>
            <p:spPr>
              <a:xfrm>
                <a:off x="20190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7" name="TextBox 116"/>
              <p:cNvSpPr txBox="1"/>
              <p:nvPr/>
            </p:nvSpPr>
            <p:spPr>
              <a:xfrm>
                <a:off x="2677204" y="4114800"/>
                <a:ext cx="646331" cy="461665"/>
              </a:xfrm>
              <a:prstGeom prst="rect">
                <a:avLst/>
              </a:prstGeom>
              <a:solidFill>
                <a:srgbClr val="CCFFCC"/>
              </a:solidFill>
              <a:ln>
                <a:solidFill>
                  <a:schemeClr val="tx1"/>
                </a:solidFill>
              </a:ln>
            </p:spPr>
            <p:txBody>
              <a:bodyPr wrap="none" rtlCol="0">
                <a:spAutoFit/>
              </a:bodyPr>
              <a:lstStyle/>
              <a:p>
                <a:r>
                  <a:rPr lang="en-US" sz="2400" dirty="0" smtClean="0"/>
                  <a:t>⋅⋅⋅</a:t>
                </a:r>
                <a:endParaRPr lang="en-US" sz="2400" dirty="0"/>
              </a:p>
            </p:txBody>
          </p:sp>
          <p:sp>
            <p:nvSpPr>
              <p:cNvPr id="118" name="TextBox 117"/>
              <p:cNvSpPr txBox="1"/>
              <p:nvPr/>
            </p:nvSpPr>
            <p:spPr>
              <a:xfrm>
                <a:off x="332353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9" name="TextBox 118"/>
              <p:cNvSpPr txBox="1"/>
              <p:nvPr/>
            </p:nvSpPr>
            <p:spPr>
              <a:xfrm>
                <a:off x="23492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grpSp>
        <p:cxnSp>
          <p:nvCxnSpPr>
            <p:cNvPr id="110" name="Straight Connector 109"/>
            <p:cNvCxnSpPr/>
            <p:nvPr/>
          </p:nvCxnSpPr>
          <p:spPr>
            <a:xfrm flipH="1" flipV="1">
              <a:off x="6080128" y="1354536"/>
              <a:ext cx="971896" cy="562295"/>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8745251" y="1354536"/>
              <a:ext cx="291245" cy="562296"/>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50344" y="515303"/>
              <a:ext cx="237640" cy="369332"/>
            </a:xfrm>
            <a:prstGeom prst="rect">
              <a:avLst/>
            </a:prstGeom>
            <a:noFill/>
          </p:spPr>
          <p:txBody>
            <a:bodyPr wrap="none" rtlCol="0">
              <a:spAutoFit/>
            </a:bodyPr>
            <a:lstStyle/>
            <a:p>
              <a:r>
                <a:rPr lang="en-US" dirty="0" err="1" smtClean="0"/>
                <a:t>i</a:t>
              </a:r>
              <a:endParaRPr lang="en-US" dirty="0"/>
            </a:p>
          </p:txBody>
        </p:sp>
      </p:grpSp>
      <p:sp>
        <p:nvSpPr>
          <p:cNvPr id="120" name="TextBox 119"/>
          <p:cNvSpPr txBox="1"/>
          <p:nvPr/>
        </p:nvSpPr>
        <p:spPr>
          <a:xfrm>
            <a:off x="6829648" y="515303"/>
            <a:ext cx="239894" cy="369332"/>
          </a:xfrm>
          <a:prstGeom prst="rect">
            <a:avLst/>
          </a:prstGeom>
          <a:noFill/>
        </p:spPr>
        <p:txBody>
          <a:bodyPr wrap="none" rtlCol="0">
            <a:spAutoFit/>
          </a:bodyPr>
          <a:lstStyle/>
          <a:p>
            <a:r>
              <a:rPr lang="en-US" dirty="0" err="1"/>
              <a:t>j</a:t>
            </a:r>
            <a:endParaRPr lang="en-US" dirty="0"/>
          </a:p>
        </p:txBody>
      </p:sp>
    </p:spTree>
    <p:extLst>
      <p:ext uri="{BB962C8B-B14F-4D97-AF65-F5344CB8AC3E}">
        <p14:creationId xmlns:p14="http://schemas.microsoft.com/office/powerpoint/2010/main" val="36753202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22</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693863" cy="461665"/>
          </a:xfrm>
          <a:prstGeom prst="rect">
            <a:avLst/>
          </a:prstGeom>
          <a:noFill/>
        </p:spPr>
        <p:txBody>
          <a:bodyPr wrap="none" rtlCol="0">
            <a:spAutoFit/>
          </a:bodyPr>
          <a:lstStyle/>
          <a:p>
            <a:r>
              <a:rPr lang="en-US" sz="2400" b="1" dirty="0" smtClean="0"/>
              <a:t>Case 1</a:t>
            </a:r>
            <a:r>
              <a:rPr lang="en-US" sz="2400" dirty="0" smtClean="0"/>
              <a:t>: SV is in node </a:t>
            </a:r>
            <a:r>
              <a:rPr lang="en-US" sz="2400" b="1" i="1" dirty="0" smtClean="0">
                <a:solidFill>
                  <a:srgbClr val="0000FF"/>
                </a:solidFill>
              </a:rPr>
              <a:t>j</a:t>
            </a:r>
            <a:r>
              <a:rPr lang="en-US" sz="2400" dirty="0" smtClean="0"/>
              <a:t> in clean state.</a:t>
            </a:r>
          </a:p>
        </p:txBody>
      </p:sp>
      <p:sp>
        <p:nvSpPr>
          <p:cNvPr id="107" name="TextBox 106"/>
          <p:cNvSpPr txBox="1"/>
          <p:nvPr/>
        </p:nvSpPr>
        <p:spPr>
          <a:xfrm>
            <a:off x="1309280" y="4497482"/>
            <a:ext cx="1468972" cy="461665"/>
          </a:xfrm>
          <a:prstGeom prst="rect">
            <a:avLst/>
          </a:prstGeom>
          <a:noFill/>
        </p:spPr>
        <p:txBody>
          <a:bodyPr wrap="none" rtlCol="0">
            <a:spAutoFit/>
          </a:bodyPr>
          <a:lstStyle/>
          <a:p>
            <a:r>
              <a:rPr lang="en-US" sz="2400" dirty="0" smtClean="0">
                <a:solidFill>
                  <a:srgbClr val="000090"/>
                </a:solidFill>
              </a:rPr>
              <a:t>Data Copy</a:t>
            </a:r>
            <a:endParaRPr lang="en-US" sz="2400" dirty="0">
              <a:solidFill>
                <a:srgbClr val="000090"/>
              </a:solidFill>
            </a:endParaRPr>
          </a:p>
        </p:txBody>
      </p:sp>
      <p:grpSp>
        <p:nvGrpSpPr>
          <p:cNvPr id="108" name="Group 146"/>
          <p:cNvGrpSpPr/>
          <p:nvPr/>
        </p:nvGrpSpPr>
        <p:grpSpPr>
          <a:xfrm>
            <a:off x="6080125" y="515303"/>
            <a:ext cx="2956371" cy="1401529"/>
            <a:chOff x="6080125" y="515303"/>
            <a:chExt cx="2956371" cy="1401529"/>
          </a:xfrm>
        </p:grpSpPr>
        <p:grpSp>
          <p:nvGrpSpPr>
            <p:cNvPr id="109" name="Group 105"/>
            <p:cNvGrpSpPr/>
            <p:nvPr/>
          </p:nvGrpSpPr>
          <p:grpSpPr>
            <a:xfrm>
              <a:off x="6080125" y="892870"/>
              <a:ext cx="2665126" cy="461665"/>
              <a:chOff x="999067" y="4114800"/>
              <a:chExt cx="2665126" cy="461665"/>
            </a:xfrm>
          </p:grpSpPr>
          <p:sp>
            <p:nvSpPr>
              <p:cNvPr id="113" name="TextBox 112"/>
              <p:cNvSpPr txBox="1"/>
              <p:nvPr/>
            </p:nvSpPr>
            <p:spPr>
              <a:xfrm>
                <a:off x="999067"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4" name="TextBox 113"/>
              <p:cNvSpPr txBox="1"/>
              <p:nvPr/>
            </p:nvSpPr>
            <p:spPr>
              <a:xfrm>
                <a:off x="133972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5" name="TextBox 114"/>
              <p:cNvSpPr txBox="1"/>
              <p:nvPr/>
            </p:nvSpPr>
            <p:spPr>
              <a:xfrm>
                <a:off x="1680383"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6" name="TextBox 115"/>
              <p:cNvSpPr txBox="1"/>
              <p:nvPr/>
            </p:nvSpPr>
            <p:spPr>
              <a:xfrm>
                <a:off x="20190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7" name="TextBox 116"/>
              <p:cNvSpPr txBox="1"/>
              <p:nvPr/>
            </p:nvSpPr>
            <p:spPr>
              <a:xfrm>
                <a:off x="2677204" y="4114800"/>
                <a:ext cx="646331" cy="461665"/>
              </a:xfrm>
              <a:prstGeom prst="rect">
                <a:avLst/>
              </a:prstGeom>
              <a:solidFill>
                <a:srgbClr val="CCFFCC"/>
              </a:solidFill>
              <a:ln>
                <a:solidFill>
                  <a:schemeClr val="tx1"/>
                </a:solidFill>
              </a:ln>
            </p:spPr>
            <p:txBody>
              <a:bodyPr wrap="none" rtlCol="0">
                <a:spAutoFit/>
              </a:bodyPr>
              <a:lstStyle/>
              <a:p>
                <a:r>
                  <a:rPr lang="en-US" sz="2400" dirty="0" smtClean="0"/>
                  <a:t>⋅⋅⋅</a:t>
                </a:r>
                <a:endParaRPr lang="en-US" sz="2400" dirty="0"/>
              </a:p>
            </p:txBody>
          </p:sp>
          <p:sp>
            <p:nvSpPr>
              <p:cNvPr id="118" name="TextBox 117"/>
              <p:cNvSpPr txBox="1"/>
              <p:nvPr/>
            </p:nvSpPr>
            <p:spPr>
              <a:xfrm>
                <a:off x="332353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9" name="TextBox 118"/>
              <p:cNvSpPr txBox="1"/>
              <p:nvPr/>
            </p:nvSpPr>
            <p:spPr>
              <a:xfrm>
                <a:off x="23492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grpSp>
        <p:cxnSp>
          <p:nvCxnSpPr>
            <p:cNvPr id="110" name="Straight Connector 109"/>
            <p:cNvCxnSpPr/>
            <p:nvPr/>
          </p:nvCxnSpPr>
          <p:spPr>
            <a:xfrm flipH="1" flipV="1">
              <a:off x="6080128" y="1354536"/>
              <a:ext cx="971896" cy="562295"/>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8745251" y="1354536"/>
              <a:ext cx="291245" cy="562296"/>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50344" y="515303"/>
              <a:ext cx="237640" cy="369332"/>
            </a:xfrm>
            <a:prstGeom prst="rect">
              <a:avLst/>
            </a:prstGeom>
            <a:noFill/>
          </p:spPr>
          <p:txBody>
            <a:bodyPr wrap="none" rtlCol="0">
              <a:spAutoFit/>
            </a:bodyPr>
            <a:lstStyle/>
            <a:p>
              <a:r>
                <a:rPr lang="en-US" dirty="0" err="1" smtClean="0"/>
                <a:t>i</a:t>
              </a:r>
              <a:endParaRPr lang="en-US" dirty="0"/>
            </a:p>
          </p:txBody>
        </p:sp>
      </p:grpSp>
      <p:sp>
        <p:nvSpPr>
          <p:cNvPr id="120" name="Freeform 119"/>
          <p:cNvSpPr/>
          <p:nvPr/>
        </p:nvSpPr>
        <p:spPr>
          <a:xfrm>
            <a:off x="2608782" y="2076979"/>
            <a:ext cx="2984170" cy="3599921"/>
          </a:xfrm>
          <a:custGeom>
            <a:avLst/>
            <a:gdLst>
              <a:gd name="connsiteX0" fmla="*/ 299518 w 4414318"/>
              <a:gd name="connsiteY0" fmla="*/ 3535380 h 3535380"/>
              <a:gd name="connsiteX1" fmla="*/ 324918 w 4414318"/>
              <a:gd name="connsiteY1" fmla="*/ 1947880 h 3535380"/>
              <a:gd name="connsiteX2" fmla="*/ 3614218 w 4414318"/>
              <a:gd name="connsiteY2" fmla="*/ 1922480 h 3535380"/>
              <a:gd name="connsiteX3" fmla="*/ 3677718 w 4414318"/>
              <a:gd name="connsiteY3" fmla="*/ 258780 h 3535380"/>
              <a:gd name="connsiteX4" fmla="*/ 4414318 w 4414318"/>
              <a:gd name="connsiteY4" fmla="*/ 30180 h 35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318" h="3535380">
                <a:moveTo>
                  <a:pt x="299518" y="3535380"/>
                </a:moveTo>
                <a:cubicBezTo>
                  <a:pt x="35993" y="2876038"/>
                  <a:pt x="-227532" y="2216697"/>
                  <a:pt x="324918" y="1947880"/>
                </a:cubicBezTo>
                <a:cubicBezTo>
                  <a:pt x="877368" y="1679063"/>
                  <a:pt x="3055418" y="2203997"/>
                  <a:pt x="3614218" y="1922480"/>
                </a:cubicBezTo>
                <a:cubicBezTo>
                  <a:pt x="4173018" y="1640963"/>
                  <a:pt x="3544368" y="574163"/>
                  <a:pt x="3677718" y="258780"/>
                </a:cubicBezTo>
                <a:cubicBezTo>
                  <a:pt x="3811068" y="-56603"/>
                  <a:pt x="4112693" y="-13212"/>
                  <a:pt x="4414318" y="30180"/>
                </a:cubicBezTo>
              </a:path>
            </a:pathLst>
          </a:custGeom>
          <a:ln>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TextBox 120"/>
          <p:cNvSpPr txBox="1"/>
          <p:nvPr/>
        </p:nvSpPr>
        <p:spPr>
          <a:xfrm>
            <a:off x="6829648" y="515303"/>
            <a:ext cx="239894" cy="369332"/>
          </a:xfrm>
          <a:prstGeom prst="rect">
            <a:avLst/>
          </a:prstGeom>
          <a:noFill/>
        </p:spPr>
        <p:txBody>
          <a:bodyPr wrap="none" rtlCol="0">
            <a:spAutoFit/>
          </a:bodyPr>
          <a:lstStyle/>
          <a:p>
            <a:r>
              <a:rPr lang="en-US" dirty="0" err="1"/>
              <a:t>j</a:t>
            </a:r>
            <a:endParaRPr lang="en-US" dirty="0"/>
          </a:p>
        </p:txBody>
      </p:sp>
    </p:spTree>
    <p:extLst>
      <p:ext uri="{BB962C8B-B14F-4D97-AF65-F5344CB8AC3E}">
        <p14:creationId xmlns:p14="http://schemas.microsoft.com/office/powerpoint/2010/main" val="94907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up)">
                                      <p:cBhvr>
                                        <p:cTn id="7" dur="500"/>
                                        <p:tgtEl>
                                          <p:spTgt spid="1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23</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693863" cy="461665"/>
          </a:xfrm>
          <a:prstGeom prst="rect">
            <a:avLst/>
          </a:prstGeom>
          <a:noFill/>
        </p:spPr>
        <p:txBody>
          <a:bodyPr wrap="none" rtlCol="0">
            <a:spAutoFit/>
          </a:bodyPr>
          <a:lstStyle/>
          <a:p>
            <a:r>
              <a:rPr lang="en-US" sz="2400" b="1" dirty="0" smtClean="0"/>
              <a:t>Case 1</a:t>
            </a:r>
            <a:r>
              <a:rPr lang="en-US" sz="2400" dirty="0" smtClean="0"/>
              <a:t>: SV is in node </a:t>
            </a:r>
            <a:r>
              <a:rPr lang="en-US" sz="2400" b="1" i="1" dirty="0" smtClean="0">
                <a:solidFill>
                  <a:srgbClr val="0000FF"/>
                </a:solidFill>
              </a:rPr>
              <a:t>j</a:t>
            </a:r>
            <a:r>
              <a:rPr lang="en-US" sz="2400" dirty="0" smtClean="0"/>
              <a:t> in clean state.</a:t>
            </a:r>
          </a:p>
        </p:txBody>
      </p:sp>
      <p:grpSp>
        <p:nvGrpSpPr>
          <p:cNvPr id="108" name="Group 146"/>
          <p:cNvGrpSpPr/>
          <p:nvPr/>
        </p:nvGrpSpPr>
        <p:grpSpPr>
          <a:xfrm>
            <a:off x="6080125" y="515303"/>
            <a:ext cx="2956371" cy="1401529"/>
            <a:chOff x="6080125" y="515303"/>
            <a:chExt cx="2956371" cy="1401529"/>
          </a:xfrm>
        </p:grpSpPr>
        <p:grpSp>
          <p:nvGrpSpPr>
            <p:cNvPr id="109" name="Group 105"/>
            <p:cNvGrpSpPr/>
            <p:nvPr/>
          </p:nvGrpSpPr>
          <p:grpSpPr>
            <a:xfrm>
              <a:off x="6080125" y="892870"/>
              <a:ext cx="2665126" cy="461665"/>
              <a:chOff x="999067" y="4114800"/>
              <a:chExt cx="2665126" cy="461665"/>
            </a:xfrm>
          </p:grpSpPr>
          <p:sp>
            <p:nvSpPr>
              <p:cNvPr id="113" name="TextBox 112"/>
              <p:cNvSpPr txBox="1"/>
              <p:nvPr/>
            </p:nvSpPr>
            <p:spPr>
              <a:xfrm>
                <a:off x="999067"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4" name="TextBox 113"/>
              <p:cNvSpPr txBox="1"/>
              <p:nvPr/>
            </p:nvSpPr>
            <p:spPr>
              <a:xfrm>
                <a:off x="133972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5" name="TextBox 114"/>
              <p:cNvSpPr txBox="1"/>
              <p:nvPr/>
            </p:nvSpPr>
            <p:spPr>
              <a:xfrm>
                <a:off x="1680383"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6" name="TextBox 115"/>
              <p:cNvSpPr txBox="1"/>
              <p:nvPr/>
            </p:nvSpPr>
            <p:spPr>
              <a:xfrm>
                <a:off x="2019046"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7" name="TextBox 116"/>
              <p:cNvSpPr txBox="1"/>
              <p:nvPr/>
            </p:nvSpPr>
            <p:spPr>
              <a:xfrm>
                <a:off x="2677204" y="4114800"/>
                <a:ext cx="646331" cy="461665"/>
              </a:xfrm>
              <a:prstGeom prst="rect">
                <a:avLst/>
              </a:prstGeom>
              <a:solidFill>
                <a:srgbClr val="CCFFCC"/>
              </a:solidFill>
              <a:ln>
                <a:solidFill>
                  <a:schemeClr val="tx1"/>
                </a:solidFill>
              </a:ln>
            </p:spPr>
            <p:txBody>
              <a:bodyPr wrap="none" rtlCol="0">
                <a:spAutoFit/>
              </a:bodyPr>
              <a:lstStyle/>
              <a:p>
                <a:r>
                  <a:rPr lang="en-US" sz="2400" dirty="0" smtClean="0"/>
                  <a:t>⋅⋅⋅</a:t>
                </a:r>
                <a:endParaRPr lang="en-US" sz="2400" dirty="0"/>
              </a:p>
            </p:txBody>
          </p:sp>
          <p:sp>
            <p:nvSpPr>
              <p:cNvPr id="118" name="TextBox 117"/>
              <p:cNvSpPr txBox="1"/>
              <p:nvPr/>
            </p:nvSpPr>
            <p:spPr>
              <a:xfrm>
                <a:off x="332353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9" name="TextBox 118"/>
              <p:cNvSpPr txBox="1"/>
              <p:nvPr/>
            </p:nvSpPr>
            <p:spPr>
              <a:xfrm>
                <a:off x="23492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grpSp>
        <p:cxnSp>
          <p:nvCxnSpPr>
            <p:cNvPr id="110" name="Straight Connector 109"/>
            <p:cNvCxnSpPr/>
            <p:nvPr/>
          </p:nvCxnSpPr>
          <p:spPr>
            <a:xfrm flipH="1" flipV="1">
              <a:off x="6080128" y="1354536"/>
              <a:ext cx="971896" cy="562295"/>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8745251" y="1354536"/>
              <a:ext cx="291245" cy="562296"/>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50344" y="515303"/>
              <a:ext cx="237640" cy="369332"/>
            </a:xfrm>
            <a:prstGeom prst="rect">
              <a:avLst/>
            </a:prstGeom>
            <a:noFill/>
          </p:spPr>
          <p:txBody>
            <a:bodyPr wrap="none" rtlCol="0">
              <a:spAutoFit/>
            </a:bodyPr>
            <a:lstStyle/>
            <a:p>
              <a:r>
                <a:rPr lang="en-US" dirty="0" err="1" smtClean="0"/>
                <a:t>i</a:t>
              </a:r>
              <a:endParaRPr lang="en-US" dirty="0"/>
            </a:p>
          </p:txBody>
        </p:sp>
      </p:grpSp>
      <p:sp>
        <p:nvSpPr>
          <p:cNvPr id="121" name="TextBox 120"/>
          <p:cNvSpPr txBox="1"/>
          <p:nvPr/>
        </p:nvSpPr>
        <p:spPr>
          <a:xfrm>
            <a:off x="6829648" y="515303"/>
            <a:ext cx="239894" cy="369332"/>
          </a:xfrm>
          <a:prstGeom prst="rect">
            <a:avLst/>
          </a:prstGeom>
          <a:noFill/>
        </p:spPr>
        <p:txBody>
          <a:bodyPr wrap="none" rtlCol="0">
            <a:spAutoFit/>
          </a:bodyPr>
          <a:lstStyle/>
          <a:p>
            <a:r>
              <a:rPr lang="en-US" dirty="0" err="1"/>
              <a:t>j</a:t>
            </a:r>
            <a:endParaRPr lang="en-US" dirty="0"/>
          </a:p>
        </p:txBody>
      </p:sp>
    </p:spTree>
    <p:extLst>
      <p:ext uri="{BB962C8B-B14F-4D97-AF65-F5344CB8AC3E}">
        <p14:creationId xmlns:p14="http://schemas.microsoft.com/office/powerpoint/2010/main" val="19131029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24</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334540" cy="830997"/>
          </a:xfrm>
          <a:prstGeom prst="rect">
            <a:avLst/>
          </a:prstGeom>
          <a:noFill/>
        </p:spPr>
        <p:txBody>
          <a:bodyPr wrap="none" rtlCol="0">
            <a:spAutoFit/>
          </a:bodyPr>
          <a:lstStyle/>
          <a:p>
            <a:r>
              <a:rPr lang="en-US" sz="2400" b="1" dirty="0" smtClean="0"/>
              <a:t>Case 2</a:t>
            </a:r>
            <a:r>
              <a:rPr lang="en-US" sz="2400" dirty="0" smtClean="0"/>
              <a:t>: SV is copied in node j and </a:t>
            </a:r>
          </a:p>
          <a:p>
            <a:r>
              <a:rPr lang="en-US" sz="2400" dirty="0" smtClean="0"/>
              <a:t>              is in dirty state.</a:t>
            </a:r>
          </a:p>
        </p:txBody>
      </p:sp>
      <p:grpSp>
        <p:nvGrpSpPr>
          <p:cNvPr id="108" name="Group 146"/>
          <p:cNvGrpSpPr/>
          <p:nvPr/>
        </p:nvGrpSpPr>
        <p:grpSpPr>
          <a:xfrm>
            <a:off x="6080125" y="515303"/>
            <a:ext cx="2956371" cy="1401529"/>
            <a:chOff x="6080125" y="515303"/>
            <a:chExt cx="2956371" cy="1401529"/>
          </a:xfrm>
        </p:grpSpPr>
        <p:grpSp>
          <p:nvGrpSpPr>
            <p:cNvPr id="109" name="Group 105"/>
            <p:cNvGrpSpPr/>
            <p:nvPr/>
          </p:nvGrpSpPr>
          <p:grpSpPr>
            <a:xfrm>
              <a:off x="6080125" y="892870"/>
              <a:ext cx="2665126" cy="461665"/>
              <a:chOff x="999067" y="4114800"/>
              <a:chExt cx="2665126" cy="461665"/>
            </a:xfrm>
          </p:grpSpPr>
          <p:sp>
            <p:nvSpPr>
              <p:cNvPr id="113" name="TextBox 112"/>
              <p:cNvSpPr txBox="1"/>
              <p:nvPr/>
            </p:nvSpPr>
            <p:spPr>
              <a:xfrm>
                <a:off x="999067"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4" name="TextBox 113"/>
              <p:cNvSpPr txBox="1"/>
              <p:nvPr/>
            </p:nvSpPr>
            <p:spPr>
              <a:xfrm>
                <a:off x="133972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5" name="TextBox 114"/>
              <p:cNvSpPr txBox="1"/>
              <p:nvPr/>
            </p:nvSpPr>
            <p:spPr>
              <a:xfrm>
                <a:off x="1680383"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6" name="TextBox 115"/>
              <p:cNvSpPr txBox="1"/>
              <p:nvPr/>
            </p:nvSpPr>
            <p:spPr>
              <a:xfrm>
                <a:off x="20190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7" name="TextBox 116"/>
              <p:cNvSpPr txBox="1"/>
              <p:nvPr/>
            </p:nvSpPr>
            <p:spPr>
              <a:xfrm>
                <a:off x="2677204" y="4114800"/>
                <a:ext cx="646331" cy="461665"/>
              </a:xfrm>
              <a:prstGeom prst="rect">
                <a:avLst/>
              </a:prstGeom>
              <a:solidFill>
                <a:srgbClr val="CCFFCC"/>
              </a:solidFill>
              <a:ln>
                <a:solidFill>
                  <a:schemeClr val="tx1"/>
                </a:solidFill>
              </a:ln>
            </p:spPr>
            <p:txBody>
              <a:bodyPr wrap="none" rtlCol="0">
                <a:spAutoFit/>
              </a:bodyPr>
              <a:lstStyle/>
              <a:p>
                <a:r>
                  <a:rPr lang="en-US" sz="2400" dirty="0" smtClean="0"/>
                  <a:t>⋅⋅⋅</a:t>
                </a:r>
                <a:endParaRPr lang="en-US" sz="2400" dirty="0"/>
              </a:p>
            </p:txBody>
          </p:sp>
          <p:sp>
            <p:nvSpPr>
              <p:cNvPr id="118" name="TextBox 117"/>
              <p:cNvSpPr txBox="1"/>
              <p:nvPr/>
            </p:nvSpPr>
            <p:spPr>
              <a:xfrm>
                <a:off x="332353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9" name="TextBox 118"/>
              <p:cNvSpPr txBox="1"/>
              <p:nvPr/>
            </p:nvSpPr>
            <p:spPr>
              <a:xfrm>
                <a:off x="23492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grpSp>
        <p:cxnSp>
          <p:nvCxnSpPr>
            <p:cNvPr id="110" name="Straight Connector 109"/>
            <p:cNvCxnSpPr/>
            <p:nvPr/>
          </p:nvCxnSpPr>
          <p:spPr>
            <a:xfrm flipH="1" flipV="1">
              <a:off x="6080128" y="1354536"/>
              <a:ext cx="971896" cy="562295"/>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8745251" y="1354536"/>
              <a:ext cx="291245" cy="562296"/>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50344" y="515303"/>
              <a:ext cx="237640" cy="369332"/>
            </a:xfrm>
            <a:prstGeom prst="rect">
              <a:avLst/>
            </a:prstGeom>
            <a:noFill/>
          </p:spPr>
          <p:txBody>
            <a:bodyPr wrap="none" rtlCol="0">
              <a:spAutoFit/>
            </a:bodyPr>
            <a:lstStyle/>
            <a:p>
              <a:r>
                <a:rPr lang="en-US" dirty="0" err="1" smtClean="0"/>
                <a:t>i</a:t>
              </a:r>
              <a:endParaRPr lang="en-US" dirty="0"/>
            </a:p>
          </p:txBody>
        </p:sp>
      </p:grpSp>
      <p:sp>
        <p:nvSpPr>
          <p:cNvPr id="121" name="TextBox 120"/>
          <p:cNvSpPr txBox="1"/>
          <p:nvPr/>
        </p:nvSpPr>
        <p:spPr>
          <a:xfrm>
            <a:off x="6814384" y="489372"/>
            <a:ext cx="239894" cy="369332"/>
          </a:xfrm>
          <a:prstGeom prst="rect">
            <a:avLst/>
          </a:prstGeom>
          <a:noFill/>
        </p:spPr>
        <p:txBody>
          <a:bodyPr wrap="none" rtlCol="0">
            <a:spAutoFit/>
          </a:bodyPr>
          <a:lstStyle/>
          <a:p>
            <a:r>
              <a:rPr lang="en-US" dirty="0" err="1"/>
              <a:t>j</a:t>
            </a:r>
            <a:endParaRPr lang="en-US" dirty="0"/>
          </a:p>
        </p:txBody>
      </p:sp>
    </p:spTree>
    <p:extLst>
      <p:ext uri="{BB962C8B-B14F-4D97-AF65-F5344CB8AC3E}">
        <p14:creationId xmlns:p14="http://schemas.microsoft.com/office/powerpoint/2010/main" val="12725732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25</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334540" cy="830997"/>
          </a:xfrm>
          <a:prstGeom prst="rect">
            <a:avLst/>
          </a:prstGeom>
          <a:noFill/>
        </p:spPr>
        <p:txBody>
          <a:bodyPr wrap="none" rtlCol="0">
            <a:spAutoFit/>
          </a:bodyPr>
          <a:lstStyle/>
          <a:p>
            <a:r>
              <a:rPr lang="en-US" sz="2400" b="1" dirty="0" smtClean="0"/>
              <a:t>Case 2</a:t>
            </a:r>
            <a:r>
              <a:rPr lang="en-US" sz="2400" dirty="0" smtClean="0"/>
              <a:t>: SV is copied in node j and </a:t>
            </a:r>
          </a:p>
          <a:p>
            <a:r>
              <a:rPr lang="en-US" sz="2400" dirty="0" smtClean="0"/>
              <a:t>              is in dirty state.</a:t>
            </a:r>
          </a:p>
        </p:txBody>
      </p:sp>
      <p:sp>
        <p:nvSpPr>
          <p:cNvPr id="107" name="TextBox 106"/>
          <p:cNvSpPr txBox="1"/>
          <p:nvPr/>
        </p:nvSpPr>
        <p:spPr>
          <a:xfrm>
            <a:off x="4329620" y="1268760"/>
            <a:ext cx="1544012" cy="461665"/>
          </a:xfrm>
          <a:prstGeom prst="rect">
            <a:avLst/>
          </a:prstGeom>
          <a:noFill/>
        </p:spPr>
        <p:txBody>
          <a:bodyPr wrap="none" rtlCol="0">
            <a:spAutoFit/>
          </a:bodyPr>
          <a:lstStyle/>
          <a:p>
            <a:r>
              <a:rPr lang="en-US" sz="2400" dirty="0" smtClean="0">
                <a:solidFill>
                  <a:srgbClr val="000090"/>
                </a:solidFill>
              </a:rPr>
              <a:t>Write back</a:t>
            </a:r>
            <a:endParaRPr lang="en-US" sz="2400" dirty="0">
              <a:solidFill>
                <a:srgbClr val="000090"/>
              </a:solidFill>
            </a:endParaRPr>
          </a:p>
        </p:txBody>
      </p:sp>
      <p:grpSp>
        <p:nvGrpSpPr>
          <p:cNvPr id="108" name="Group 146"/>
          <p:cNvGrpSpPr/>
          <p:nvPr/>
        </p:nvGrpSpPr>
        <p:grpSpPr>
          <a:xfrm>
            <a:off x="6080125" y="515303"/>
            <a:ext cx="2956371" cy="1401529"/>
            <a:chOff x="6080125" y="515303"/>
            <a:chExt cx="2956371" cy="1401529"/>
          </a:xfrm>
        </p:grpSpPr>
        <p:grpSp>
          <p:nvGrpSpPr>
            <p:cNvPr id="109" name="Group 105"/>
            <p:cNvGrpSpPr/>
            <p:nvPr/>
          </p:nvGrpSpPr>
          <p:grpSpPr>
            <a:xfrm>
              <a:off x="6080125" y="892870"/>
              <a:ext cx="2665126" cy="461665"/>
              <a:chOff x="999067" y="4114800"/>
              <a:chExt cx="2665126" cy="461665"/>
            </a:xfrm>
          </p:grpSpPr>
          <p:sp>
            <p:nvSpPr>
              <p:cNvPr id="113" name="TextBox 112"/>
              <p:cNvSpPr txBox="1"/>
              <p:nvPr/>
            </p:nvSpPr>
            <p:spPr>
              <a:xfrm>
                <a:off x="999067"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4" name="TextBox 113"/>
              <p:cNvSpPr txBox="1"/>
              <p:nvPr/>
            </p:nvSpPr>
            <p:spPr>
              <a:xfrm>
                <a:off x="133972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5" name="TextBox 114"/>
              <p:cNvSpPr txBox="1"/>
              <p:nvPr/>
            </p:nvSpPr>
            <p:spPr>
              <a:xfrm>
                <a:off x="1680383"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6" name="TextBox 115"/>
              <p:cNvSpPr txBox="1"/>
              <p:nvPr/>
            </p:nvSpPr>
            <p:spPr>
              <a:xfrm>
                <a:off x="20190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7" name="TextBox 116"/>
              <p:cNvSpPr txBox="1"/>
              <p:nvPr/>
            </p:nvSpPr>
            <p:spPr>
              <a:xfrm>
                <a:off x="2677204" y="4114800"/>
                <a:ext cx="646331" cy="461665"/>
              </a:xfrm>
              <a:prstGeom prst="rect">
                <a:avLst/>
              </a:prstGeom>
              <a:solidFill>
                <a:srgbClr val="CCFFCC"/>
              </a:solidFill>
              <a:ln>
                <a:solidFill>
                  <a:schemeClr val="tx1"/>
                </a:solidFill>
              </a:ln>
            </p:spPr>
            <p:txBody>
              <a:bodyPr wrap="none" rtlCol="0">
                <a:spAutoFit/>
              </a:bodyPr>
              <a:lstStyle/>
              <a:p>
                <a:r>
                  <a:rPr lang="en-US" sz="2400" dirty="0" smtClean="0"/>
                  <a:t>⋅⋅⋅</a:t>
                </a:r>
                <a:endParaRPr lang="en-US" sz="2400" dirty="0"/>
              </a:p>
            </p:txBody>
          </p:sp>
          <p:sp>
            <p:nvSpPr>
              <p:cNvPr id="118" name="TextBox 117"/>
              <p:cNvSpPr txBox="1"/>
              <p:nvPr/>
            </p:nvSpPr>
            <p:spPr>
              <a:xfrm>
                <a:off x="332353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9" name="TextBox 118"/>
              <p:cNvSpPr txBox="1"/>
              <p:nvPr/>
            </p:nvSpPr>
            <p:spPr>
              <a:xfrm>
                <a:off x="23492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grpSp>
        <p:cxnSp>
          <p:nvCxnSpPr>
            <p:cNvPr id="110" name="Straight Connector 109"/>
            <p:cNvCxnSpPr/>
            <p:nvPr/>
          </p:nvCxnSpPr>
          <p:spPr>
            <a:xfrm flipH="1" flipV="1">
              <a:off x="6080128" y="1354536"/>
              <a:ext cx="971896" cy="562295"/>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8745251" y="1354536"/>
              <a:ext cx="291245" cy="562296"/>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50344" y="515303"/>
              <a:ext cx="237640" cy="369332"/>
            </a:xfrm>
            <a:prstGeom prst="rect">
              <a:avLst/>
            </a:prstGeom>
            <a:noFill/>
          </p:spPr>
          <p:txBody>
            <a:bodyPr wrap="none" rtlCol="0">
              <a:spAutoFit/>
            </a:bodyPr>
            <a:lstStyle/>
            <a:p>
              <a:r>
                <a:rPr lang="en-US" dirty="0" err="1" smtClean="0"/>
                <a:t>i</a:t>
              </a:r>
              <a:endParaRPr lang="en-US" dirty="0"/>
            </a:p>
          </p:txBody>
        </p:sp>
      </p:grpSp>
      <p:sp>
        <p:nvSpPr>
          <p:cNvPr id="121" name="TextBox 120"/>
          <p:cNvSpPr txBox="1"/>
          <p:nvPr/>
        </p:nvSpPr>
        <p:spPr>
          <a:xfrm>
            <a:off x="6814384" y="489372"/>
            <a:ext cx="239894" cy="369332"/>
          </a:xfrm>
          <a:prstGeom prst="rect">
            <a:avLst/>
          </a:prstGeom>
          <a:noFill/>
        </p:spPr>
        <p:txBody>
          <a:bodyPr wrap="none" rtlCol="0">
            <a:spAutoFit/>
          </a:bodyPr>
          <a:lstStyle/>
          <a:p>
            <a:r>
              <a:rPr lang="en-US" dirty="0" err="1"/>
              <a:t>j</a:t>
            </a:r>
            <a:endParaRPr lang="en-US" dirty="0"/>
          </a:p>
        </p:txBody>
      </p:sp>
      <p:sp>
        <p:nvSpPr>
          <p:cNvPr id="5" name="Freeform 4"/>
          <p:cNvSpPr/>
          <p:nvPr/>
        </p:nvSpPr>
        <p:spPr>
          <a:xfrm>
            <a:off x="4871788" y="1998225"/>
            <a:ext cx="728912" cy="808475"/>
          </a:xfrm>
          <a:custGeom>
            <a:avLst/>
            <a:gdLst>
              <a:gd name="connsiteX0" fmla="*/ 728912 w 728912"/>
              <a:gd name="connsiteY0" fmla="*/ 33775 h 808475"/>
              <a:gd name="connsiteX1" fmla="*/ 5012 w 728912"/>
              <a:gd name="connsiteY1" fmla="*/ 59175 h 808475"/>
              <a:gd name="connsiteX2" fmla="*/ 424112 w 728912"/>
              <a:gd name="connsiteY2" fmla="*/ 579875 h 808475"/>
              <a:gd name="connsiteX3" fmla="*/ 728912 w 728912"/>
              <a:gd name="connsiteY3" fmla="*/ 808475 h 808475"/>
            </a:gdLst>
            <a:ahLst/>
            <a:cxnLst>
              <a:cxn ang="0">
                <a:pos x="connsiteX0" y="connsiteY0"/>
              </a:cxn>
              <a:cxn ang="0">
                <a:pos x="connsiteX1" y="connsiteY1"/>
              </a:cxn>
              <a:cxn ang="0">
                <a:pos x="connsiteX2" y="connsiteY2"/>
              </a:cxn>
              <a:cxn ang="0">
                <a:pos x="connsiteX3" y="connsiteY3"/>
              </a:cxn>
            </a:cxnLst>
            <a:rect l="l" t="t" r="r" b="b"/>
            <a:pathLst>
              <a:path w="728912" h="808475">
                <a:moveTo>
                  <a:pt x="728912" y="33775"/>
                </a:moveTo>
                <a:cubicBezTo>
                  <a:pt x="392362" y="966"/>
                  <a:pt x="55812" y="-31842"/>
                  <a:pt x="5012" y="59175"/>
                </a:cubicBezTo>
                <a:cubicBezTo>
                  <a:pt x="-45788" y="150192"/>
                  <a:pt x="303462" y="454992"/>
                  <a:pt x="424112" y="579875"/>
                </a:cubicBezTo>
                <a:cubicBezTo>
                  <a:pt x="544762" y="704758"/>
                  <a:pt x="636837" y="756616"/>
                  <a:pt x="728912" y="808475"/>
                </a:cubicBezTo>
              </a:path>
            </a:pathLst>
          </a:custGeom>
          <a:ln>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0623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26</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334540" cy="830997"/>
          </a:xfrm>
          <a:prstGeom prst="rect">
            <a:avLst/>
          </a:prstGeom>
          <a:noFill/>
        </p:spPr>
        <p:txBody>
          <a:bodyPr wrap="none" rtlCol="0">
            <a:spAutoFit/>
          </a:bodyPr>
          <a:lstStyle/>
          <a:p>
            <a:r>
              <a:rPr lang="en-US" sz="2400" b="1" dirty="0" smtClean="0"/>
              <a:t>Case 2</a:t>
            </a:r>
            <a:r>
              <a:rPr lang="en-US" sz="2400" dirty="0" smtClean="0"/>
              <a:t>: SV is copied in node j and </a:t>
            </a:r>
          </a:p>
          <a:p>
            <a:r>
              <a:rPr lang="en-US" sz="2400" dirty="0" smtClean="0"/>
              <a:t>              is in dirty state.</a:t>
            </a:r>
          </a:p>
        </p:txBody>
      </p:sp>
      <p:grpSp>
        <p:nvGrpSpPr>
          <p:cNvPr id="108" name="Group 146"/>
          <p:cNvGrpSpPr/>
          <p:nvPr/>
        </p:nvGrpSpPr>
        <p:grpSpPr>
          <a:xfrm>
            <a:off x="6080125" y="515303"/>
            <a:ext cx="2956371" cy="1401529"/>
            <a:chOff x="6080125" y="515303"/>
            <a:chExt cx="2956371" cy="1401529"/>
          </a:xfrm>
        </p:grpSpPr>
        <p:grpSp>
          <p:nvGrpSpPr>
            <p:cNvPr id="109" name="Group 105"/>
            <p:cNvGrpSpPr/>
            <p:nvPr/>
          </p:nvGrpSpPr>
          <p:grpSpPr>
            <a:xfrm>
              <a:off x="6080125" y="892870"/>
              <a:ext cx="2665126" cy="461665"/>
              <a:chOff x="999067" y="4114800"/>
              <a:chExt cx="2665126" cy="461665"/>
            </a:xfrm>
          </p:grpSpPr>
          <p:sp>
            <p:nvSpPr>
              <p:cNvPr id="113" name="TextBox 112"/>
              <p:cNvSpPr txBox="1"/>
              <p:nvPr/>
            </p:nvSpPr>
            <p:spPr>
              <a:xfrm>
                <a:off x="999067"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4" name="TextBox 113"/>
              <p:cNvSpPr txBox="1"/>
              <p:nvPr/>
            </p:nvSpPr>
            <p:spPr>
              <a:xfrm>
                <a:off x="133972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5" name="TextBox 114"/>
              <p:cNvSpPr txBox="1"/>
              <p:nvPr/>
            </p:nvSpPr>
            <p:spPr>
              <a:xfrm>
                <a:off x="1680383"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6" name="TextBox 115"/>
              <p:cNvSpPr txBox="1"/>
              <p:nvPr/>
            </p:nvSpPr>
            <p:spPr>
              <a:xfrm>
                <a:off x="20190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7" name="TextBox 116"/>
              <p:cNvSpPr txBox="1"/>
              <p:nvPr/>
            </p:nvSpPr>
            <p:spPr>
              <a:xfrm>
                <a:off x="2677204" y="4114800"/>
                <a:ext cx="646331" cy="461665"/>
              </a:xfrm>
              <a:prstGeom prst="rect">
                <a:avLst/>
              </a:prstGeom>
              <a:solidFill>
                <a:srgbClr val="CCFFCC"/>
              </a:solidFill>
              <a:ln>
                <a:solidFill>
                  <a:schemeClr val="tx1"/>
                </a:solidFill>
              </a:ln>
            </p:spPr>
            <p:txBody>
              <a:bodyPr wrap="none" rtlCol="0">
                <a:spAutoFit/>
              </a:bodyPr>
              <a:lstStyle/>
              <a:p>
                <a:r>
                  <a:rPr lang="en-US" sz="2400" dirty="0" smtClean="0"/>
                  <a:t>⋅⋅⋅</a:t>
                </a:r>
                <a:endParaRPr lang="en-US" sz="2400" dirty="0"/>
              </a:p>
            </p:txBody>
          </p:sp>
          <p:sp>
            <p:nvSpPr>
              <p:cNvPr id="118" name="TextBox 117"/>
              <p:cNvSpPr txBox="1"/>
              <p:nvPr/>
            </p:nvSpPr>
            <p:spPr>
              <a:xfrm>
                <a:off x="332353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9" name="TextBox 118"/>
              <p:cNvSpPr txBox="1"/>
              <p:nvPr/>
            </p:nvSpPr>
            <p:spPr>
              <a:xfrm>
                <a:off x="23492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grpSp>
        <p:cxnSp>
          <p:nvCxnSpPr>
            <p:cNvPr id="110" name="Straight Connector 109"/>
            <p:cNvCxnSpPr/>
            <p:nvPr/>
          </p:nvCxnSpPr>
          <p:spPr>
            <a:xfrm flipH="1" flipV="1">
              <a:off x="6080128" y="1354536"/>
              <a:ext cx="971896" cy="562295"/>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8745251" y="1354536"/>
              <a:ext cx="291245" cy="562296"/>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50344" y="515303"/>
              <a:ext cx="237640" cy="369332"/>
            </a:xfrm>
            <a:prstGeom prst="rect">
              <a:avLst/>
            </a:prstGeom>
            <a:noFill/>
          </p:spPr>
          <p:txBody>
            <a:bodyPr wrap="none" rtlCol="0">
              <a:spAutoFit/>
            </a:bodyPr>
            <a:lstStyle/>
            <a:p>
              <a:r>
                <a:rPr lang="en-US" dirty="0" err="1" smtClean="0"/>
                <a:t>i</a:t>
              </a:r>
              <a:endParaRPr lang="en-US" dirty="0"/>
            </a:p>
          </p:txBody>
        </p:sp>
      </p:grpSp>
      <p:sp>
        <p:nvSpPr>
          <p:cNvPr id="121" name="TextBox 120"/>
          <p:cNvSpPr txBox="1"/>
          <p:nvPr/>
        </p:nvSpPr>
        <p:spPr>
          <a:xfrm>
            <a:off x="6814384" y="489372"/>
            <a:ext cx="239894" cy="369332"/>
          </a:xfrm>
          <a:prstGeom prst="rect">
            <a:avLst/>
          </a:prstGeom>
          <a:noFill/>
        </p:spPr>
        <p:txBody>
          <a:bodyPr wrap="none" rtlCol="0">
            <a:spAutoFit/>
          </a:bodyPr>
          <a:lstStyle/>
          <a:p>
            <a:r>
              <a:rPr lang="en-US" dirty="0" err="1"/>
              <a:t>j</a:t>
            </a:r>
            <a:endParaRPr lang="en-US" dirty="0"/>
          </a:p>
        </p:txBody>
      </p:sp>
      <p:sp>
        <p:nvSpPr>
          <p:cNvPr id="120" name="Freeform 119"/>
          <p:cNvSpPr/>
          <p:nvPr/>
        </p:nvSpPr>
        <p:spPr>
          <a:xfrm>
            <a:off x="2196178" y="2746070"/>
            <a:ext cx="3396774" cy="3149078"/>
          </a:xfrm>
          <a:custGeom>
            <a:avLst/>
            <a:gdLst>
              <a:gd name="connsiteX0" fmla="*/ 299518 w 4414318"/>
              <a:gd name="connsiteY0" fmla="*/ 3535380 h 3535380"/>
              <a:gd name="connsiteX1" fmla="*/ 324918 w 4414318"/>
              <a:gd name="connsiteY1" fmla="*/ 1947880 h 3535380"/>
              <a:gd name="connsiteX2" fmla="*/ 3614218 w 4414318"/>
              <a:gd name="connsiteY2" fmla="*/ 1922480 h 3535380"/>
              <a:gd name="connsiteX3" fmla="*/ 3677718 w 4414318"/>
              <a:gd name="connsiteY3" fmla="*/ 258780 h 3535380"/>
              <a:gd name="connsiteX4" fmla="*/ 4414318 w 4414318"/>
              <a:gd name="connsiteY4" fmla="*/ 30180 h 353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318" h="3535380">
                <a:moveTo>
                  <a:pt x="299518" y="3535380"/>
                </a:moveTo>
                <a:cubicBezTo>
                  <a:pt x="35993" y="2876038"/>
                  <a:pt x="-227532" y="2216697"/>
                  <a:pt x="324918" y="1947880"/>
                </a:cubicBezTo>
                <a:cubicBezTo>
                  <a:pt x="877368" y="1679063"/>
                  <a:pt x="3055418" y="2203997"/>
                  <a:pt x="3614218" y="1922480"/>
                </a:cubicBezTo>
                <a:cubicBezTo>
                  <a:pt x="4173018" y="1640963"/>
                  <a:pt x="3544368" y="574163"/>
                  <a:pt x="3677718" y="258780"/>
                </a:cubicBezTo>
                <a:cubicBezTo>
                  <a:pt x="3811068" y="-56603"/>
                  <a:pt x="4112693" y="-13212"/>
                  <a:pt x="4414318" y="30180"/>
                </a:cubicBezTo>
              </a:path>
            </a:pathLst>
          </a:custGeom>
          <a:ln>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TextBox 121"/>
          <p:cNvSpPr txBox="1"/>
          <p:nvPr/>
        </p:nvSpPr>
        <p:spPr>
          <a:xfrm>
            <a:off x="878090" y="4659462"/>
            <a:ext cx="1197764" cy="461665"/>
          </a:xfrm>
          <a:prstGeom prst="rect">
            <a:avLst/>
          </a:prstGeom>
          <a:noFill/>
        </p:spPr>
        <p:txBody>
          <a:bodyPr wrap="none" rtlCol="0">
            <a:spAutoFit/>
          </a:bodyPr>
          <a:lstStyle/>
          <a:p>
            <a:r>
              <a:rPr lang="en-US" sz="2400" dirty="0" smtClean="0">
                <a:solidFill>
                  <a:srgbClr val="000090"/>
                </a:solidFill>
              </a:rPr>
              <a:t>SV Copy</a:t>
            </a:r>
            <a:endParaRPr lang="en-US" sz="2400" dirty="0">
              <a:solidFill>
                <a:srgbClr val="000090"/>
              </a:solidFill>
            </a:endParaRPr>
          </a:p>
        </p:txBody>
      </p:sp>
    </p:spTree>
    <p:extLst>
      <p:ext uri="{BB962C8B-B14F-4D97-AF65-F5344CB8AC3E}">
        <p14:creationId xmlns:p14="http://schemas.microsoft.com/office/powerpoint/2010/main" val="430501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up)">
                                      <p:cBhvr>
                                        <p:cTn id="7" dur="500"/>
                                        <p:tgtEl>
                                          <p:spTgt spid="1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27</a:t>
            </a:fld>
            <a:endParaRPr lang="en-US"/>
          </a:p>
        </p:txBody>
      </p:sp>
      <p:sp>
        <p:nvSpPr>
          <p:cNvPr id="6" name="Rectangle 5"/>
          <p:cNvSpPr/>
          <p:nvPr/>
        </p:nvSpPr>
        <p:spPr>
          <a:xfrm>
            <a:off x="5508104" y="1691516"/>
            <a:ext cx="1391217" cy="143886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73632" y="1324118"/>
            <a:ext cx="842586" cy="369332"/>
          </a:xfrm>
          <a:prstGeom prst="rect">
            <a:avLst/>
          </a:prstGeom>
          <a:noFill/>
        </p:spPr>
        <p:txBody>
          <a:bodyPr wrap="none" rtlCol="0">
            <a:spAutoFit/>
          </a:bodyPr>
          <a:lstStyle/>
          <a:p>
            <a:r>
              <a:rPr lang="en-US" dirty="0" smtClean="0"/>
              <a:t>Node </a:t>
            </a:r>
            <a:r>
              <a:rPr lang="en-US" b="1" i="1" dirty="0" smtClean="0">
                <a:solidFill>
                  <a:srgbClr val="0000FF"/>
                </a:solidFill>
              </a:rPr>
              <a:t>j</a:t>
            </a:r>
            <a:endParaRPr lang="en-US" b="1" i="1" dirty="0">
              <a:solidFill>
                <a:srgbClr val="0000FF"/>
              </a:solidFill>
            </a:endParaRPr>
          </a:p>
        </p:txBody>
      </p:sp>
      <p:sp>
        <p:nvSpPr>
          <p:cNvPr id="8" name="TextBox 7"/>
          <p:cNvSpPr txBox="1"/>
          <p:nvPr/>
        </p:nvSpPr>
        <p:spPr>
          <a:xfrm>
            <a:off x="5592952" y="266363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9" name="TextBox 8"/>
          <p:cNvSpPr txBox="1"/>
          <p:nvPr/>
        </p:nvSpPr>
        <p:spPr>
          <a:xfrm>
            <a:off x="6151323" y="266046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10" name="Rectangle 9"/>
          <p:cNvSpPr/>
          <p:nvPr/>
        </p:nvSpPr>
        <p:spPr>
          <a:xfrm>
            <a:off x="705202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72156"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490885"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6909"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922933"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460432" y="207697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676456" y="2078561"/>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892480" y="207856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92952" y="181739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20" name="TextBox 19"/>
          <p:cNvSpPr txBox="1"/>
          <p:nvPr/>
        </p:nvSpPr>
        <p:spPr>
          <a:xfrm>
            <a:off x="6151323" y="181739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21" name="Rectangle 20"/>
          <p:cNvSpPr/>
          <p:nvPr/>
        </p:nvSpPr>
        <p:spPr>
          <a:xfrm>
            <a:off x="705202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272156"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490885"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706909"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922933"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8460432" y="255008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8676456" y="2551666"/>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892480" y="255166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6" idx="2"/>
          </p:cNvCxnSpPr>
          <p:nvPr/>
        </p:nvCxnSpPr>
        <p:spPr>
          <a:xfrm>
            <a:off x="6203713" y="3130382"/>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763688" y="3780120"/>
            <a:ext cx="5727197" cy="508000"/>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tx1"/>
                </a:solidFill>
              </a:rPr>
              <a:t>Network</a:t>
            </a:r>
            <a:endParaRPr lang="en-US" sz="3200" dirty="0">
              <a:solidFill>
                <a:schemeClr val="tx1"/>
              </a:solidFill>
            </a:endParaRPr>
          </a:p>
        </p:txBody>
      </p:sp>
      <p:sp>
        <p:nvSpPr>
          <p:cNvPr id="36" name="Rectangle 35"/>
          <p:cNvSpPr/>
          <p:nvPr/>
        </p:nvSpPr>
        <p:spPr>
          <a:xfrm>
            <a:off x="2532711" y="1691516"/>
            <a:ext cx="1391217" cy="144269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777288" y="1327944"/>
            <a:ext cx="691528" cy="369332"/>
          </a:xfrm>
          <a:prstGeom prst="rect">
            <a:avLst/>
          </a:prstGeom>
          <a:noFill/>
        </p:spPr>
        <p:txBody>
          <a:bodyPr wrap="none" rtlCol="0">
            <a:spAutoFit/>
          </a:bodyPr>
          <a:lstStyle/>
          <a:p>
            <a:r>
              <a:rPr lang="en-US" dirty="0" smtClean="0"/>
              <a:t>Node</a:t>
            </a:r>
            <a:endParaRPr lang="en-US" dirty="0"/>
          </a:p>
        </p:txBody>
      </p:sp>
      <p:sp>
        <p:nvSpPr>
          <p:cNvPr id="38" name="TextBox 37"/>
          <p:cNvSpPr txBox="1"/>
          <p:nvPr/>
        </p:nvSpPr>
        <p:spPr>
          <a:xfrm>
            <a:off x="2617559" y="2667464"/>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39" name="TextBox 38"/>
          <p:cNvSpPr txBox="1"/>
          <p:nvPr/>
        </p:nvSpPr>
        <p:spPr>
          <a:xfrm>
            <a:off x="3175930" y="2662052"/>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0" name="TextBox 39"/>
          <p:cNvSpPr txBox="1"/>
          <p:nvPr/>
        </p:nvSpPr>
        <p:spPr>
          <a:xfrm>
            <a:off x="2617559" y="1821222"/>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1" name="TextBox 40"/>
          <p:cNvSpPr txBox="1"/>
          <p:nvPr/>
        </p:nvSpPr>
        <p:spPr>
          <a:xfrm>
            <a:off x="3147967" y="181739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2" name="Straight Connector 41"/>
          <p:cNvCxnSpPr>
            <a:stCxn id="36" idx="2"/>
          </p:cNvCxnSpPr>
          <p:nvPr/>
        </p:nvCxnSpPr>
        <p:spPr>
          <a:xfrm>
            <a:off x="3228320" y="3134208"/>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415366" y="4931876"/>
            <a:ext cx="1414282"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59174" y="6372036"/>
            <a:ext cx="691528" cy="369332"/>
          </a:xfrm>
          <a:prstGeom prst="rect">
            <a:avLst/>
          </a:prstGeom>
          <a:noFill/>
        </p:spPr>
        <p:txBody>
          <a:bodyPr wrap="none" rtlCol="0">
            <a:spAutoFit/>
          </a:bodyPr>
          <a:lstStyle/>
          <a:p>
            <a:r>
              <a:rPr lang="en-US" dirty="0" smtClean="0"/>
              <a:t>Node</a:t>
            </a:r>
            <a:endParaRPr lang="en-US" dirty="0"/>
          </a:p>
        </p:txBody>
      </p:sp>
      <p:sp>
        <p:nvSpPr>
          <p:cNvPr id="45" name="TextBox 44"/>
          <p:cNvSpPr txBox="1"/>
          <p:nvPr/>
        </p:nvSpPr>
        <p:spPr>
          <a:xfrm>
            <a:off x="5520944"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6" name="TextBox 45"/>
          <p:cNvSpPr txBox="1"/>
          <p:nvPr/>
        </p:nvSpPr>
        <p:spPr>
          <a:xfrm>
            <a:off x="6079315" y="5895148"/>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47" name="TextBox 46"/>
          <p:cNvSpPr txBox="1"/>
          <p:nvPr/>
        </p:nvSpPr>
        <p:spPr>
          <a:xfrm>
            <a:off x="5520944"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48" name="TextBox 47"/>
          <p:cNvSpPr txBox="1"/>
          <p:nvPr/>
        </p:nvSpPr>
        <p:spPr>
          <a:xfrm>
            <a:off x="6079315" y="5059586"/>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49" name="Straight Connector 48"/>
          <p:cNvCxnSpPr/>
          <p:nvPr/>
        </p:nvCxnSpPr>
        <p:spPr>
          <a:xfrm>
            <a:off x="6032930"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98001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200148"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41887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634901"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850925"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8388424"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8604448"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8820472" y="5437514"/>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698001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200148"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41887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4901"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850925"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8388424"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8604448"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20472" y="5910619"/>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2316687" y="4931876"/>
            <a:ext cx="1391217" cy="1440696"/>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2590822" y="6372036"/>
            <a:ext cx="840332" cy="369332"/>
          </a:xfrm>
          <a:prstGeom prst="rect">
            <a:avLst/>
          </a:prstGeom>
          <a:noFill/>
        </p:spPr>
        <p:txBody>
          <a:bodyPr wrap="none" rtlCol="0">
            <a:spAutoFit/>
          </a:bodyPr>
          <a:lstStyle/>
          <a:p>
            <a:r>
              <a:rPr lang="en-US" dirty="0" smtClean="0"/>
              <a:t>Node </a:t>
            </a:r>
            <a:r>
              <a:rPr lang="en-US" b="1" i="1" dirty="0" err="1" smtClean="0">
                <a:solidFill>
                  <a:srgbClr val="0000FF"/>
                </a:solidFill>
              </a:rPr>
              <a:t>i</a:t>
            </a:r>
            <a:endParaRPr lang="en-US" b="1" i="1" dirty="0">
              <a:solidFill>
                <a:srgbClr val="0000FF"/>
              </a:solidFill>
            </a:endParaRPr>
          </a:p>
        </p:txBody>
      </p:sp>
      <p:sp>
        <p:nvSpPr>
          <p:cNvPr id="68" name="TextBox 67"/>
          <p:cNvSpPr txBox="1"/>
          <p:nvPr/>
        </p:nvSpPr>
        <p:spPr>
          <a:xfrm>
            <a:off x="2424600" y="5905828"/>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69" name="TextBox 68"/>
          <p:cNvSpPr txBox="1"/>
          <p:nvPr/>
        </p:nvSpPr>
        <p:spPr>
          <a:xfrm>
            <a:off x="2954845" y="5909116"/>
            <a:ext cx="655010" cy="369332"/>
          </a:xfrm>
          <a:prstGeom prst="rect">
            <a:avLst/>
          </a:prstGeom>
          <a:solidFill>
            <a:srgbClr val="7F7F7F"/>
          </a:solidFill>
        </p:spPr>
        <p:txBody>
          <a:bodyPr wrap="none" rtlCol="0">
            <a:spAutoFit/>
          </a:bodyPr>
          <a:lstStyle/>
          <a:p>
            <a:r>
              <a:rPr lang="en-US" dirty="0" smtClean="0"/>
              <a:t>state</a:t>
            </a:r>
            <a:endParaRPr lang="en-US" dirty="0"/>
          </a:p>
        </p:txBody>
      </p:sp>
      <p:sp>
        <p:nvSpPr>
          <p:cNvPr id="70" name="TextBox 69"/>
          <p:cNvSpPr txBox="1"/>
          <p:nvPr/>
        </p:nvSpPr>
        <p:spPr>
          <a:xfrm>
            <a:off x="2424600" y="5059586"/>
            <a:ext cx="421697" cy="369332"/>
          </a:xfrm>
          <a:prstGeom prst="rect">
            <a:avLst/>
          </a:prstGeom>
          <a:solidFill>
            <a:schemeClr val="bg1">
              <a:lumMod val="50000"/>
            </a:schemeClr>
          </a:solidFill>
        </p:spPr>
        <p:txBody>
          <a:bodyPr wrap="none" rtlCol="0">
            <a:spAutoFit/>
          </a:bodyPr>
          <a:lstStyle/>
          <a:p>
            <a:r>
              <a:rPr lang="en-US" dirty="0" smtClean="0"/>
              <a:t>SV</a:t>
            </a:r>
            <a:endParaRPr lang="en-US" dirty="0"/>
          </a:p>
        </p:txBody>
      </p:sp>
      <p:sp>
        <p:nvSpPr>
          <p:cNvPr id="71" name="TextBox 70"/>
          <p:cNvSpPr txBox="1"/>
          <p:nvPr/>
        </p:nvSpPr>
        <p:spPr>
          <a:xfrm>
            <a:off x="2954845" y="5057587"/>
            <a:ext cx="655010" cy="369332"/>
          </a:xfrm>
          <a:prstGeom prst="rect">
            <a:avLst/>
          </a:prstGeom>
          <a:solidFill>
            <a:srgbClr val="7F7F7F"/>
          </a:solidFill>
        </p:spPr>
        <p:txBody>
          <a:bodyPr wrap="none" rtlCol="0">
            <a:spAutoFit/>
          </a:bodyPr>
          <a:lstStyle/>
          <a:p>
            <a:r>
              <a:rPr lang="en-US" dirty="0" smtClean="0"/>
              <a:t>state</a:t>
            </a:r>
            <a:endParaRPr lang="en-US" dirty="0"/>
          </a:p>
        </p:txBody>
      </p:sp>
      <p:cxnSp>
        <p:nvCxnSpPr>
          <p:cNvPr id="72" name="Straight Connector 71"/>
          <p:cNvCxnSpPr/>
          <p:nvPr/>
        </p:nvCxnSpPr>
        <p:spPr>
          <a:xfrm>
            <a:off x="2936586" y="4288120"/>
            <a:ext cx="0" cy="64973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3969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9830"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578559"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794583"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010607" y="5437514"/>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48106" y="5435932"/>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764130" y="5437514"/>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1980154" y="5442481"/>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13969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59830"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578559"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94583"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010607" y="5910619"/>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48106" y="5909037"/>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1764130" y="5910619"/>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980154" y="5915586"/>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5572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75854"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94583"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1010607"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226631" y="2080143"/>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764130" y="2078561"/>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980154" y="2080143"/>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2196178" y="2080143"/>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5572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575854"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794583"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010607"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226631" y="2553248"/>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764130" y="2551666"/>
            <a:ext cx="216024" cy="192822"/>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80154" y="2553248"/>
            <a:ext cx="216024" cy="192822"/>
          </a:xfrm>
          <a:prstGeom prst="rect">
            <a:avLst/>
          </a:prstGeom>
          <a:solidFill>
            <a:srgbClr val="BFBFB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196178" y="2553248"/>
            <a:ext cx="216024" cy="192822"/>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64013" y="92501"/>
            <a:ext cx="2690898" cy="461665"/>
          </a:xfrm>
          <a:prstGeom prst="rect">
            <a:avLst/>
          </a:prstGeom>
          <a:noFill/>
        </p:spPr>
        <p:txBody>
          <a:bodyPr wrap="none" rtlCol="0">
            <a:spAutoFit/>
          </a:bodyPr>
          <a:lstStyle/>
          <a:p>
            <a:r>
              <a:rPr lang="en-US" sz="2400" dirty="0" smtClean="0"/>
              <a:t>Read Miss at node </a:t>
            </a:r>
            <a:r>
              <a:rPr lang="en-US" sz="2400" b="1" i="1" dirty="0" err="1" smtClean="0">
                <a:solidFill>
                  <a:srgbClr val="0000FF"/>
                </a:solidFill>
              </a:rPr>
              <a:t>i</a:t>
            </a:r>
            <a:endParaRPr lang="en-US" sz="2400" b="1" i="1" dirty="0">
              <a:solidFill>
                <a:srgbClr val="0000FF"/>
              </a:solidFill>
            </a:endParaRPr>
          </a:p>
        </p:txBody>
      </p:sp>
      <p:sp>
        <p:nvSpPr>
          <p:cNvPr id="106" name="TextBox 105"/>
          <p:cNvSpPr txBox="1"/>
          <p:nvPr/>
        </p:nvSpPr>
        <p:spPr>
          <a:xfrm>
            <a:off x="179512" y="515303"/>
            <a:ext cx="4334540" cy="830997"/>
          </a:xfrm>
          <a:prstGeom prst="rect">
            <a:avLst/>
          </a:prstGeom>
          <a:noFill/>
        </p:spPr>
        <p:txBody>
          <a:bodyPr wrap="none" rtlCol="0">
            <a:spAutoFit/>
          </a:bodyPr>
          <a:lstStyle/>
          <a:p>
            <a:r>
              <a:rPr lang="en-US" sz="2400" b="1" dirty="0" smtClean="0"/>
              <a:t>Case 2</a:t>
            </a:r>
            <a:r>
              <a:rPr lang="en-US" sz="2400" dirty="0" smtClean="0"/>
              <a:t>: SV is copied in node j and </a:t>
            </a:r>
          </a:p>
          <a:p>
            <a:r>
              <a:rPr lang="en-US" sz="2400" dirty="0" smtClean="0"/>
              <a:t>              is in dirty state.</a:t>
            </a:r>
          </a:p>
        </p:txBody>
      </p:sp>
      <p:grpSp>
        <p:nvGrpSpPr>
          <p:cNvPr id="108" name="Group 146"/>
          <p:cNvGrpSpPr/>
          <p:nvPr/>
        </p:nvGrpSpPr>
        <p:grpSpPr>
          <a:xfrm>
            <a:off x="6080125" y="515303"/>
            <a:ext cx="2956371" cy="1401529"/>
            <a:chOff x="6080125" y="515303"/>
            <a:chExt cx="2956371" cy="1401529"/>
          </a:xfrm>
        </p:grpSpPr>
        <p:grpSp>
          <p:nvGrpSpPr>
            <p:cNvPr id="109" name="Group 105"/>
            <p:cNvGrpSpPr/>
            <p:nvPr/>
          </p:nvGrpSpPr>
          <p:grpSpPr>
            <a:xfrm>
              <a:off x="6080125" y="892870"/>
              <a:ext cx="2665126" cy="461665"/>
              <a:chOff x="999067" y="4114800"/>
              <a:chExt cx="2665126" cy="461665"/>
            </a:xfrm>
          </p:grpSpPr>
          <p:sp>
            <p:nvSpPr>
              <p:cNvPr id="113" name="TextBox 112"/>
              <p:cNvSpPr txBox="1"/>
              <p:nvPr/>
            </p:nvSpPr>
            <p:spPr>
              <a:xfrm>
                <a:off x="999067"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4" name="TextBox 113"/>
              <p:cNvSpPr txBox="1"/>
              <p:nvPr/>
            </p:nvSpPr>
            <p:spPr>
              <a:xfrm>
                <a:off x="133972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5" name="TextBox 114"/>
              <p:cNvSpPr txBox="1"/>
              <p:nvPr/>
            </p:nvSpPr>
            <p:spPr>
              <a:xfrm>
                <a:off x="1680383"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6" name="TextBox 115"/>
              <p:cNvSpPr txBox="1"/>
              <p:nvPr/>
            </p:nvSpPr>
            <p:spPr>
              <a:xfrm>
                <a:off x="2019046" y="4114800"/>
                <a:ext cx="340658" cy="461665"/>
              </a:xfrm>
              <a:prstGeom prst="rect">
                <a:avLst/>
              </a:prstGeom>
              <a:solidFill>
                <a:srgbClr val="CCFFCC"/>
              </a:solidFill>
              <a:ln>
                <a:solidFill>
                  <a:schemeClr val="tx1"/>
                </a:solidFill>
              </a:ln>
            </p:spPr>
            <p:txBody>
              <a:bodyPr wrap="none" rtlCol="0">
                <a:spAutoFit/>
              </a:bodyPr>
              <a:lstStyle/>
              <a:p>
                <a:r>
                  <a:rPr lang="en-US" sz="2400" dirty="0"/>
                  <a:t>1</a:t>
                </a:r>
              </a:p>
            </p:txBody>
          </p:sp>
          <p:sp>
            <p:nvSpPr>
              <p:cNvPr id="117" name="TextBox 116"/>
              <p:cNvSpPr txBox="1"/>
              <p:nvPr/>
            </p:nvSpPr>
            <p:spPr>
              <a:xfrm>
                <a:off x="2677204" y="4114800"/>
                <a:ext cx="646331" cy="461665"/>
              </a:xfrm>
              <a:prstGeom prst="rect">
                <a:avLst/>
              </a:prstGeom>
              <a:solidFill>
                <a:srgbClr val="CCFFCC"/>
              </a:solidFill>
              <a:ln>
                <a:solidFill>
                  <a:schemeClr val="tx1"/>
                </a:solidFill>
              </a:ln>
            </p:spPr>
            <p:txBody>
              <a:bodyPr wrap="none" rtlCol="0">
                <a:spAutoFit/>
              </a:bodyPr>
              <a:lstStyle/>
              <a:p>
                <a:r>
                  <a:rPr lang="en-US" sz="2400" dirty="0" smtClean="0"/>
                  <a:t>⋅⋅⋅</a:t>
                </a:r>
                <a:endParaRPr lang="en-US" sz="2400" dirty="0"/>
              </a:p>
            </p:txBody>
          </p:sp>
          <p:sp>
            <p:nvSpPr>
              <p:cNvPr id="118" name="TextBox 117"/>
              <p:cNvSpPr txBox="1"/>
              <p:nvPr/>
            </p:nvSpPr>
            <p:spPr>
              <a:xfrm>
                <a:off x="3323535"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sp>
            <p:nvSpPr>
              <p:cNvPr id="119" name="TextBox 118"/>
              <p:cNvSpPr txBox="1"/>
              <p:nvPr/>
            </p:nvSpPr>
            <p:spPr>
              <a:xfrm>
                <a:off x="2349246" y="4114800"/>
                <a:ext cx="340658" cy="461665"/>
              </a:xfrm>
              <a:prstGeom prst="rect">
                <a:avLst/>
              </a:prstGeom>
              <a:solidFill>
                <a:srgbClr val="CCFFCC"/>
              </a:solidFill>
              <a:ln>
                <a:solidFill>
                  <a:schemeClr val="tx1"/>
                </a:solidFill>
              </a:ln>
            </p:spPr>
            <p:txBody>
              <a:bodyPr wrap="none" rtlCol="0">
                <a:spAutoFit/>
              </a:bodyPr>
              <a:lstStyle/>
              <a:p>
                <a:r>
                  <a:rPr lang="en-US" sz="2400" dirty="0" smtClean="0"/>
                  <a:t>0</a:t>
                </a:r>
                <a:endParaRPr lang="en-US" sz="2400" dirty="0"/>
              </a:p>
            </p:txBody>
          </p:sp>
        </p:grpSp>
        <p:cxnSp>
          <p:nvCxnSpPr>
            <p:cNvPr id="110" name="Straight Connector 109"/>
            <p:cNvCxnSpPr/>
            <p:nvPr/>
          </p:nvCxnSpPr>
          <p:spPr>
            <a:xfrm flipH="1" flipV="1">
              <a:off x="6080128" y="1354536"/>
              <a:ext cx="971896" cy="562295"/>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8745251" y="1354536"/>
              <a:ext cx="291245" cy="562296"/>
            </a:xfrm>
            <a:prstGeom prst="line">
              <a:avLst/>
            </a:prstGeom>
            <a:ln w="31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50344" y="515303"/>
              <a:ext cx="237640" cy="369332"/>
            </a:xfrm>
            <a:prstGeom prst="rect">
              <a:avLst/>
            </a:prstGeom>
            <a:noFill/>
          </p:spPr>
          <p:txBody>
            <a:bodyPr wrap="none" rtlCol="0">
              <a:spAutoFit/>
            </a:bodyPr>
            <a:lstStyle/>
            <a:p>
              <a:r>
                <a:rPr lang="en-US" dirty="0" err="1" smtClean="0"/>
                <a:t>i</a:t>
              </a:r>
              <a:endParaRPr lang="en-US" dirty="0"/>
            </a:p>
          </p:txBody>
        </p:sp>
      </p:grpSp>
      <p:sp>
        <p:nvSpPr>
          <p:cNvPr id="121" name="TextBox 120"/>
          <p:cNvSpPr txBox="1"/>
          <p:nvPr/>
        </p:nvSpPr>
        <p:spPr>
          <a:xfrm>
            <a:off x="6814384" y="489372"/>
            <a:ext cx="239894" cy="369332"/>
          </a:xfrm>
          <a:prstGeom prst="rect">
            <a:avLst/>
          </a:prstGeom>
          <a:noFill/>
        </p:spPr>
        <p:txBody>
          <a:bodyPr wrap="none" rtlCol="0">
            <a:spAutoFit/>
          </a:bodyPr>
          <a:lstStyle/>
          <a:p>
            <a:r>
              <a:rPr lang="en-US" dirty="0" err="1"/>
              <a:t>j</a:t>
            </a:r>
            <a:endParaRPr lang="en-US" dirty="0"/>
          </a:p>
        </p:txBody>
      </p:sp>
    </p:spTree>
    <p:extLst>
      <p:ext uri="{BB962C8B-B14F-4D97-AF65-F5344CB8AC3E}">
        <p14:creationId xmlns:p14="http://schemas.microsoft.com/office/powerpoint/2010/main" val="38207800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3052763"/>
            <a:ext cx="8229600" cy="1143000"/>
          </a:xfrm>
        </p:spPr>
        <p:txBody>
          <a:bodyPr/>
          <a:lstStyle/>
          <a:p>
            <a:r>
              <a:rPr lang="en-US" dirty="0" smtClean="0">
                <a:solidFill>
                  <a:srgbClr val="000090"/>
                </a:solidFill>
              </a:rPr>
              <a:t>Performance Evaluation</a:t>
            </a:r>
            <a:endParaRPr lang="en-US" dirty="0">
              <a:solidFill>
                <a:srgbClr val="000090"/>
              </a:solidFill>
            </a:endParaRPr>
          </a:p>
        </p:txBody>
      </p:sp>
      <p:sp>
        <p:nvSpPr>
          <p:cNvPr id="3" name="Slide Number Placeholder 2"/>
          <p:cNvSpPr>
            <a:spLocks noGrp="1"/>
          </p:cNvSpPr>
          <p:nvPr>
            <p:ph type="sldNum" sz="quarter" idx="12"/>
          </p:nvPr>
        </p:nvSpPr>
        <p:spPr/>
        <p:txBody>
          <a:bodyPr/>
          <a:lstStyle/>
          <a:p>
            <a:fld id="{B9F9B84B-B900-714B-8536-1797C39898F6}" type="slidenum">
              <a:rPr lang="en-US" smtClean="0"/>
              <a:t>28</a:t>
            </a:fld>
            <a:endParaRPr lang="en-US"/>
          </a:p>
        </p:txBody>
      </p:sp>
    </p:spTree>
    <p:extLst>
      <p:ext uri="{BB962C8B-B14F-4D97-AF65-F5344CB8AC3E}">
        <p14:creationId xmlns:p14="http://schemas.microsoft.com/office/powerpoint/2010/main" val="297523410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339" y="2472264"/>
            <a:ext cx="3283621" cy="461665"/>
          </a:xfrm>
          <a:prstGeom prst="rect">
            <a:avLst/>
          </a:prstGeom>
          <a:noFill/>
        </p:spPr>
        <p:txBody>
          <a:bodyPr wrap="none" rtlCol="0">
            <a:spAutoFit/>
          </a:bodyPr>
          <a:lstStyle/>
          <a:p>
            <a:r>
              <a:rPr lang="en-US" sz="2400" dirty="0" smtClean="0">
                <a:solidFill>
                  <a:srgbClr val="000090"/>
                </a:solidFill>
              </a:rPr>
              <a:t>Communication Patterns</a:t>
            </a:r>
            <a:endParaRPr lang="en-US" sz="2400" dirty="0">
              <a:solidFill>
                <a:srgbClr val="000090"/>
              </a:solidFill>
            </a:endParaRPr>
          </a:p>
        </p:txBody>
      </p:sp>
      <p:sp>
        <p:nvSpPr>
          <p:cNvPr id="5" name="TextBox 4"/>
          <p:cNvSpPr txBox="1"/>
          <p:nvPr/>
        </p:nvSpPr>
        <p:spPr>
          <a:xfrm>
            <a:off x="6099445" y="3307730"/>
            <a:ext cx="2124350" cy="830997"/>
          </a:xfrm>
          <a:prstGeom prst="rect">
            <a:avLst/>
          </a:prstGeom>
          <a:noFill/>
        </p:spPr>
        <p:txBody>
          <a:bodyPr wrap="none" rtlCol="0">
            <a:spAutoFit/>
          </a:bodyPr>
          <a:lstStyle/>
          <a:p>
            <a:r>
              <a:rPr lang="en-US" sz="2400" dirty="0" smtClean="0">
                <a:solidFill>
                  <a:srgbClr val="000090"/>
                </a:solidFill>
              </a:rPr>
              <a:t>Test Composite</a:t>
            </a:r>
          </a:p>
          <a:p>
            <a:r>
              <a:rPr lang="en-US" sz="2400" dirty="0" smtClean="0">
                <a:solidFill>
                  <a:srgbClr val="000090"/>
                </a:solidFill>
              </a:rPr>
              <a:t>Protocols</a:t>
            </a:r>
            <a:endParaRPr lang="en-US" sz="2400" dirty="0">
              <a:solidFill>
                <a:srgbClr val="000090"/>
              </a:solidFill>
            </a:endParaRPr>
          </a:p>
        </p:txBody>
      </p:sp>
      <p:cxnSp>
        <p:nvCxnSpPr>
          <p:cNvPr id="8" name="Straight Arrow Connector 7"/>
          <p:cNvCxnSpPr/>
          <p:nvPr/>
        </p:nvCxnSpPr>
        <p:spPr>
          <a:xfrm>
            <a:off x="4278448" y="2819400"/>
            <a:ext cx="1702099" cy="59324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B9F9B84B-B900-714B-8536-1797C39898F6}" type="slidenum">
              <a:rPr lang="en-US" smtClean="0"/>
              <a:t>29</a:t>
            </a:fld>
            <a:endParaRPr lang="en-US"/>
          </a:p>
        </p:txBody>
      </p:sp>
      <p:sp>
        <p:nvSpPr>
          <p:cNvPr id="10" name="TextBox 9"/>
          <p:cNvSpPr txBox="1"/>
          <p:nvPr/>
        </p:nvSpPr>
        <p:spPr>
          <a:xfrm>
            <a:off x="353859" y="4138727"/>
            <a:ext cx="4002117" cy="461665"/>
          </a:xfrm>
          <a:prstGeom prst="rect">
            <a:avLst/>
          </a:prstGeom>
          <a:noFill/>
        </p:spPr>
        <p:txBody>
          <a:bodyPr wrap="none" rtlCol="0">
            <a:spAutoFit/>
          </a:bodyPr>
          <a:lstStyle/>
          <a:p>
            <a:r>
              <a:rPr lang="en-US" sz="2400" dirty="0" smtClean="0">
                <a:solidFill>
                  <a:srgbClr val="000090"/>
                </a:solidFill>
              </a:rPr>
              <a:t>Data Structures / Granularities</a:t>
            </a:r>
            <a:endParaRPr lang="en-US" sz="2400" dirty="0">
              <a:solidFill>
                <a:srgbClr val="000090"/>
              </a:solidFill>
            </a:endParaRPr>
          </a:p>
        </p:txBody>
      </p:sp>
      <p:cxnSp>
        <p:nvCxnSpPr>
          <p:cNvPr id="11" name="Straight Arrow Connector 10"/>
          <p:cNvCxnSpPr/>
          <p:nvPr/>
        </p:nvCxnSpPr>
        <p:spPr>
          <a:xfrm flipV="1">
            <a:off x="4427984" y="3723229"/>
            <a:ext cx="1552563" cy="71388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3"/>
          <p:cNvSpPr>
            <a:spLocks noGrp="1" noChangeArrowheads="1"/>
          </p:cNvSpPr>
          <p:nvPr>
            <p:ph type="title"/>
          </p:nvPr>
        </p:nvSpPr>
        <p:spPr>
          <a:xfrm>
            <a:off x="0" y="3705"/>
            <a:ext cx="9144000" cy="1143000"/>
          </a:xfrm>
        </p:spPr>
        <p:txBody>
          <a:bodyPr>
            <a:normAutofit/>
          </a:bodyPr>
          <a:lstStyle/>
          <a:p>
            <a:r>
              <a:rPr kumimoji="1" lang="en-US" dirty="0" smtClean="0">
                <a:solidFill>
                  <a:srgbClr val="000090"/>
                </a:solidFill>
              </a:rPr>
              <a:t>What do We Want in Benchmarks?</a:t>
            </a:r>
            <a:endParaRPr kumimoji="1" lang="en-US" dirty="0">
              <a:solidFill>
                <a:srgbClr val="000090"/>
              </a:solidFill>
            </a:endParaRPr>
          </a:p>
        </p:txBody>
      </p:sp>
    </p:spTree>
    <p:extLst>
      <p:ext uri="{BB962C8B-B14F-4D97-AF65-F5344CB8AC3E}">
        <p14:creationId xmlns:p14="http://schemas.microsoft.com/office/powerpoint/2010/main" val="2126129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3</a:t>
            </a:fld>
            <a:endParaRPr lang="en-US"/>
          </a:p>
        </p:txBody>
      </p:sp>
      <p:sp>
        <p:nvSpPr>
          <p:cNvPr id="4" name="TextBox 3"/>
          <p:cNvSpPr txBox="1"/>
          <p:nvPr/>
        </p:nvSpPr>
        <p:spPr>
          <a:xfrm>
            <a:off x="1273243" y="89689"/>
            <a:ext cx="656700" cy="369332"/>
          </a:xfrm>
          <a:prstGeom prst="rect">
            <a:avLst/>
          </a:prstGeom>
          <a:noFill/>
        </p:spPr>
        <p:txBody>
          <a:bodyPr wrap="none" rtlCol="0">
            <a:spAutoFit/>
          </a:bodyPr>
          <a:lstStyle/>
          <a:p>
            <a:r>
              <a:rPr lang="en-US" dirty="0" smtClean="0"/>
              <a:t>Read</a:t>
            </a:r>
            <a:endParaRPr lang="en-US" dirty="0"/>
          </a:p>
        </p:txBody>
      </p:sp>
      <p:sp>
        <p:nvSpPr>
          <p:cNvPr id="5" name="TextBox 4"/>
          <p:cNvSpPr txBox="1"/>
          <p:nvPr/>
        </p:nvSpPr>
        <p:spPr>
          <a:xfrm>
            <a:off x="107504" y="44624"/>
            <a:ext cx="715648" cy="369332"/>
          </a:xfrm>
          <a:prstGeom prst="rect">
            <a:avLst/>
          </a:prstGeom>
          <a:noFill/>
        </p:spPr>
        <p:txBody>
          <a:bodyPr wrap="none" rtlCol="0">
            <a:spAutoFit/>
          </a:bodyPr>
          <a:lstStyle/>
          <a:p>
            <a:r>
              <a:rPr lang="en-US" dirty="0" smtClean="0"/>
              <a:t>Write</a:t>
            </a:r>
            <a:endParaRPr lang="en-US" dirty="0"/>
          </a:p>
        </p:txBody>
      </p:sp>
      <p:cxnSp>
        <p:nvCxnSpPr>
          <p:cNvPr id="6" name="Straight Arrow Connector 5"/>
          <p:cNvCxnSpPr/>
          <p:nvPr/>
        </p:nvCxnSpPr>
        <p:spPr>
          <a:xfrm>
            <a:off x="1938249" y="292371"/>
            <a:ext cx="474003" cy="0"/>
          </a:xfrm>
          <a:prstGeom prst="straightConnector1">
            <a:avLst/>
          </a:prstGeom>
          <a:ln>
            <a:solidFill>
              <a:srgbClr val="000000"/>
            </a:solidFill>
            <a:prstDash val="lgDash"/>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843983" y="274355"/>
            <a:ext cx="35067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85885" y="1689270"/>
            <a:ext cx="387924" cy="452253"/>
          </a:xfrm>
          <a:prstGeom prst="rect">
            <a:avLst/>
          </a:prstGeom>
          <a:noFill/>
        </p:spPr>
        <p:txBody>
          <a:bodyPr wrap="none" rtlCol="0">
            <a:spAutoFit/>
          </a:bodyPr>
          <a:lstStyle/>
          <a:p>
            <a:r>
              <a:rPr lang="en-US" sz="2800" dirty="0" smtClean="0"/>
              <a:t>…</a:t>
            </a:r>
            <a:endParaRPr lang="en-US" sz="2800" dirty="0"/>
          </a:p>
        </p:txBody>
      </p:sp>
      <p:sp>
        <p:nvSpPr>
          <p:cNvPr id="9" name="Oval 8"/>
          <p:cNvSpPr/>
          <p:nvPr/>
        </p:nvSpPr>
        <p:spPr>
          <a:xfrm>
            <a:off x="422634" y="519493"/>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816617" y="1098908"/>
            <a:ext cx="371007" cy="889932"/>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5"/>
          </p:cNvCxnSpPr>
          <p:nvPr/>
        </p:nvCxnSpPr>
        <p:spPr>
          <a:xfrm>
            <a:off x="887505" y="1012765"/>
            <a:ext cx="965541" cy="1005645"/>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967264" y="940740"/>
            <a:ext cx="955212" cy="974657"/>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67028" y="940740"/>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6"/>
          </p:cNvCxnSpPr>
          <p:nvPr/>
        </p:nvCxnSpPr>
        <p:spPr>
          <a:xfrm>
            <a:off x="967264" y="808445"/>
            <a:ext cx="1567546" cy="1252403"/>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82080" y="1081587"/>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7"/>
          </p:cNvCxnSpPr>
          <p:nvPr/>
        </p:nvCxnSpPr>
        <p:spPr>
          <a:xfrm flipH="1" flipV="1">
            <a:off x="887505" y="604125"/>
            <a:ext cx="1681249" cy="1312707"/>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4"/>
          </p:cNvCxnSpPr>
          <p:nvPr/>
        </p:nvCxnSpPr>
        <p:spPr>
          <a:xfrm>
            <a:off x="694949" y="1097397"/>
            <a:ext cx="383555" cy="100131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423281" y="1937622"/>
            <a:ext cx="215900" cy="254000"/>
            <a:chOff x="1150899" y="3253384"/>
            <a:chExt cx="215900" cy="254000"/>
          </a:xfrm>
        </p:grpSpPr>
        <p:cxnSp>
          <p:nvCxnSpPr>
            <p:cNvPr id="21" name="Straight Connector 2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1099713" y="1937622"/>
            <a:ext cx="215900" cy="254000"/>
            <a:chOff x="1150899" y="3253384"/>
            <a:chExt cx="215900" cy="254000"/>
          </a:xfrm>
        </p:grpSpPr>
        <p:cxnSp>
          <p:nvCxnSpPr>
            <p:cNvPr id="27" name="Straight Connector 26"/>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869985" y="1927532"/>
            <a:ext cx="215900" cy="254000"/>
            <a:chOff x="1150899" y="3253384"/>
            <a:chExt cx="215900" cy="254000"/>
          </a:xfrm>
        </p:grpSpPr>
        <p:cxnSp>
          <p:nvCxnSpPr>
            <p:cNvPr id="33" name="Straight Connector 32"/>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2530351" y="1918826"/>
            <a:ext cx="215900" cy="254000"/>
            <a:chOff x="1150899" y="3253384"/>
            <a:chExt cx="215900" cy="254000"/>
          </a:xfrm>
        </p:grpSpPr>
        <p:cxnSp>
          <p:nvCxnSpPr>
            <p:cNvPr id="39" name="Straight Connector 38"/>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7720" y="2203538"/>
            <a:ext cx="860707" cy="369332"/>
          </a:xfrm>
          <a:prstGeom prst="rect">
            <a:avLst/>
          </a:prstGeom>
          <a:noFill/>
        </p:spPr>
        <p:txBody>
          <a:bodyPr wrap="none" rtlCol="0">
            <a:spAutoFit/>
          </a:bodyPr>
          <a:lstStyle/>
          <a:p>
            <a:r>
              <a:rPr lang="en-US" dirty="0" smtClean="0"/>
              <a:t>Node 1</a:t>
            </a:r>
            <a:endParaRPr lang="en-US" dirty="0"/>
          </a:p>
        </p:txBody>
      </p:sp>
      <p:sp>
        <p:nvSpPr>
          <p:cNvPr id="45" name="TextBox 44"/>
          <p:cNvSpPr txBox="1"/>
          <p:nvPr/>
        </p:nvSpPr>
        <p:spPr>
          <a:xfrm>
            <a:off x="2227417" y="2296677"/>
            <a:ext cx="936136" cy="369332"/>
          </a:xfrm>
          <a:prstGeom prst="rect">
            <a:avLst/>
          </a:prstGeom>
          <a:noFill/>
        </p:spPr>
        <p:txBody>
          <a:bodyPr wrap="none" rtlCol="0">
            <a:spAutoFit/>
          </a:bodyPr>
          <a:lstStyle/>
          <a:p>
            <a:r>
              <a:rPr lang="en-US" dirty="0" smtClean="0"/>
              <a:t>Node </a:t>
            </a:r>
            <a:r>
              <a:rPr lang="en-US" i="1" dirty="0" smtClean="0"/>
              <a:t>N</a:t>
            </a:r>
            <a:endParaRPr lang="en-US" i="1" dirty="0"/>
          </a:p>
        </p:txBody>
      </p:sp>
      <p:grpSp>
        <p:nvGrpSpPr>
          <p:cNvPr id="2" name="Group 1"/>
          <p:cNvGrpSpPr/>
          <p:nvPr/>
        </p:nvGrpSpPr>
        <p:grpSpPr>
          <a:xfrm>
            <a:off x="4320551" y="1154637"/>
            <a:ext cx="914400" cy="914400"/>
            <a:chOff x="4320551" y="1154637"/>
            <a:chExt cx="914400" cy="914400"/>
          </a:xfrm>
        </p:grpSpPr>
        <p:sp>
          <p:nvSpPr>
            <p:cNvPr id="56" name="Rectangle 55"/>
            <p:cNvSpPr/>
            <p:nvPr/>
          </p:nvSpPr>
          <p:spPr>
            <a:xfrm>
              <a:off x="4320551" y="11546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4320551" y="1459437"/>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58" name="Rectangle 57"/>
            <p:cNvSpPr/>
            <p:nvPr/>
          </p:nvSpPr>
          <p:spPr>
            <a:xfrm>
              <a:off x="4320551" y="17642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4625351" y="1154637"/>
              <a:ext cx="304800" cy="304800"/>
            </a:xfrm>
            <a:prstGeom prst="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sz="1200" dirty="0">
                <a:solidFill>
                  <a:schemeClr val="tx1"/>
                </a:solidFill>
              </a:endParaRPr>
            </a:p>
          </p:txBody>
        </p:sp>
        <p:sp>
          <p:nvSpPr>
            <p:cNvPr id="60" name="Rectangle 59"/>
            <p:cNvSpPr/>
            <p:nvPr/>
          </p:nvSpPr>
          <p:spPr>
            <a:xfrm>
              <a:off x="4625351" y="1459437"/>
              <a:ext cx="304800" cy="304800"/>
            </a:xfrm>
            <a:prstGeom prst="rect">
              <a:avLst/>
            </a:prstGeom>
            <a:solidFill>
              <a:schemeClr val="tx1">
                <a:lumMod val="65000"/>
                <a:lumOff val="3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4</a:t>
              </a:r>
              <a:endParaRPr lang="en-US" sz="1200" dirty="0">
                <a:solidFill>
                  <a:srgbClr val="000000"/>
                </a:solidFill>
              </a:endParaRPr>
            </a:p>
          </p:txBody>
        </p:sp>
        <p:sp>
          <p:nvSpPr>
            <p:cNvPr id="61" name="Rectangle 60"/>
            <p:cNvSpPr/>
            <p:nvPr/>
          </p:nvSpPr>
          <p:spPr>
            <a:xfrm>
              <a:off x="4625351" y="1764237"/>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62" name="Rectangle 61"/>
            <p:cNvSpPr/>
            <p:nvPr/>
          </p:nvSpPr>
          <p:spPr>
            <a:xfrm>
              <a:off x="4930151" y="11546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930151" y="1459437"/>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64" name="Rectangle 63"/>
            <p:cNvSpPr/>
            <p:nvPr/>
          </p:nvSpPr>
          <p:spPr>
            <a:xfrm>
              <a:off x="4930151" y="17642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522416" y="404664"/>
            <a:ext cx="3098800" cy="1673543"/>
            <a:chOff x="5522416" y="404664"/>
            <a:chExt cx="3098800" cy="1673543"/>
          </a:xfrm>
        </p:grpSpPr>
        <p:sp>
          <p:nvSpPr>
            <p:cNvPr id="66" name="Rectangle 65"/>
            <p:cNvSpPr/>
            <p:nvPr/>
          </p:nvSpPr>
          <p:spPr>
            <a:xfrm>
              <a:off x="5522416" y="85900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5522416" y="116380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522416" y="146860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69" name="Rectangle 68"/>
            <p:cNvSpPr/>
            <p:nvPr/>
          </p:nvSpPr>
          <p:spPr>
            <a:xfrm>
              <a:off x="5522416" y="177340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5827216" y="85900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827216" y="116380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72" name="Rectangle 71"/>
            <p:cNvSpPr/>
            <p:nvPr/>
          </p:nvSpPr>
          <p:spPr>
            <a:xfrm>
              <a:off x="5827216" y="146860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73" name="Rectangle 72"/>
            <p:cNvSpPr/>
            <p:nvPr/>
          </p:nvSpPr>
          <p:spPr>
            <a:xfrm>
              <a:off x="5827216" y="177340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74" name="Rectangle 73"/>
            <p:cNvSpPr/>
            <p:nvPr/>
          </p:nvSpPr>
          <p:spPr>
            <a:xfrm>
              <a:off x="6132016" y="85900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132016" y="116380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6132016" y="1468607"/>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77" name="Rectangle 76"/>
            <p:cNvSpPr/>
            <p:nvPr/>
          </p:nvSpPr>
          <p:spPr>
            <a:xfrm>
              <a:off x="6132016" y="177340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436816" y="85900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436816" y="1163807"/>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80" name="Rectangle 79"/>
            <p:cNvSpPr/>
            <p:nvPr/>
          </p:nvSpPr>
          <p:spPr>
            <a:xfrm>
              <a:off x="6436816" y="1468607"/>
              <a:ext cx="304800" cy="304800"/>
            </a:xfrm>
            <a:prstGeom prst="rect">
              <a:avLst/>
            </a:prstGeom>
            <a:solidFill>
              <a:schemeClr val="tx1">
                <a:lumMod val="65000"/>
                <a:lumOff val="3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4</a:t>
              </a:r>
              <a:endParaRPr lang="en-US" sz="1200" dirty="0">
                <a:solidFill>
                  <a:srgbClr val="000000"/>
                </a:solidFill>
              </a:endParaRPr>
            </a:p>
          </p:txBody>
        </p:sp>
        <p:sp>
          <p:nvSpPr>
            <p:cNvPr id="81" name="Rectangle 80"/>
            <p:cNvSpPr/>
            <p:nvPr/>
          </p:nvSpPr>
          <p:spPr>
            <a:xfrm>
              <a:off x="6436816" y="1773407"/>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82" name="Rectangle 81"/>
            <p:cNvSpPr/>
            <p:nvPr/>
          </p:nvSpPr>
          <p:spPr>
            <a:xfrm>
              <a:off x="7402016" y="8498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7402016" y="11546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402016" y="1459437"/>
              <a:ext cx="304800" cy="304800"/>
            </a:xfrm>
            <a:prstGeom prst="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85" name="Rectangle 84"/>
            <p:cNvSpPr/>
            <p:nvPr/>
          </p:nvSpPr>
          <p:spPr>
            <a:xfrm>
              <a:off x="7402016" y="17642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7706816" y="8498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7706816" y="11546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7706816" y="14594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89" name="Rectangle 88"/>
            <p:cNvSpPr/>
            <p:nvPr/>
          </p:nvSpPr>
          <p:spPr>
            <a:xfrm>
              <a:off x="7706816" y="17642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8011616" y="8498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8011616" y="11546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92" name="Rectangle 91"/>
            <p:cNvSpPr/>
            <p:nvPr/>
          </p:nvSpPr>
          <p:spPr>
            <a:xfrm>
              <a:off x="8011616" y="14594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93" name="Rectangle 92"/>
            <p:cNvSpPr/>
            <p:nvPr/>
          </p:nvSpPr>
          <p:spPr>
            <a:xfrm>
              <a:off x="8011616" y="17642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94" name="Rectangle 93"/>
            <p:cNvSpPr/>
            <p:nvPr/>
          </p:nvSpPr>
          <p:spPr>
            <a:xfrm>
              <a:off x="8316416" y="8498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8316416" y="1154637"/>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8316416" y="14594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97" name="Rectangle 96"/>
            <p:cNvSpPr/>
            <p:nvPr/>
          </p:nvSpPr>
          <p:spPr>
            <a:xfrm>
              <a:off x="8316416" y="1764237"/>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5626909" y="436257"/>
              <a:ext cx="860707" cy="369332"/>
            </a:xfrm>
            <a:prstGeom prst="rect">
              <a:avLst/>
            </a:prstGeom>
            <a:noFill/>
          </p:spPr>
          <p:txBody>
            <a:bodyPr wrap="none" rtlCol="0">
              <a:spAutoFit/>
            </a:bodyPr>
            <a:lstStyle/>
            <a:p>
              <a:r>
                <a:rPr lang="en-US" dirty="0" smtClean="0"/>
                <a:t>Node 1</a:t>
              </a:r>
              <a:endParaRPr lang="en-US" dirty="0"/>
            </a:p>
          </p:txBody>
        </p:sp>
        <p:sp>
          <p:nvSpPr>
            <p:cNvPr id="99" name="TextBox 98"/>
            <p:cNvSpPr txBox="1"/>
            <p:nvPr/>
          </p:nvSpPr>
          <p:spPr>
            <a:xfrm>
              <a:off x="7529016" y="404664"/>
              <a:ext cx="860707" cy="369332"/>
            </a:xfrm>
            <a:prstGeom prst="rect">
              <a:avLst/>
            </a:prstGeom>
            <a:noFill/>
          </p:spPr>
          <p:txBody>
            <a:bodyPr wrap="none" rtlCol="0">
              <a:spAutoFit/>
            </a:bodyPr>
            <a:lstStyle/>
            <a:p>
              <a:r>
                <a:rPr lang="en-US" dirty="0" smtClean="0"/>
                <a:t>Node 2</a:t>
              </a:r>
              <a:endParaRPr lang="en-US" dirty="0"/>
            </a:p>
          </p:txBody>
        </p:sp>
      </p:grpSp>
      <p:cxnSp>
        <p:nvCxnSpPr>
          <p:cNvPr id="100" name="Curved Connector 99"/>
          <p:cNvCxnSpPr/>
          <p:nvPr/>
        </p:nvCxnSpPr>
        <p:spPr>
          <a:xfrm rot="16200000" flipH="1">
            <a:off x="7127251" y="1565572"/>
            <a:ext cx="12700" cy="1025270"/>
          </a:xfrm>
          <a:prstGeom prst="curvedConnector4">
            <a:avLst>
              <a:gd name="adj1" fmla="val 2500000"/>
              <a:gd name="adj2" fmla="val 100786"/>
            </a:avLst>
          </a:prstGeom>
          <a:ln w="3175" cmpd="sng">
            <a:solidFill>
              <a:schemeClr val="tx1"/>
            </a:solidFill>
            <a:prstDash val="lgDash"/>
            <a:headEnd type="none"/>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01" name="Curved Connector 100"/>
          <p:cNvCxnSpPr/>
          <p:nvPr/>
        </p:nvCxnSpPr>
        <p:spPr>
          <a:xfrm rot="5400000">
            <a:off x="6978331" y="1578322"/>
            <a:ext cx="9170" cy="990600"/>
          </a:xfrm>
          <a:prstGeom prst="curvedConnector3">
            <a:avLst>
              <a:gd name="adj1" fmla="val 4531843"/>
            </a:avLst>
          </a:prstGeom>
          <a:ln w="3175" cmpd="sng">
            <a:solidFill>
              <a:srgbClr val="000000"/>
            </a:solidFill>
            <a:prstDash val="lgDash"/>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3115046" y="5350325"/>
            <a:ext cx="304971" cy="230903"/>
          </a:xfrm>
          <a:prstGeom prst="rect">
            <a:avLst/>
          </a:prstGeom>
          <a:solidFill>
            <a:srgbClr val="7F7F7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3115046" y="5848126"/>
            <a:ext cx="304971" cy="230903"/>
          </a:xfrm>
          <a:prstGeom prst="rect">
            <a:avLst/>
          </a:prstGeom>
          <a:solidFill>
            <a:srgbClr val="7F7F7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p:cNvSpPr/>
          <p:nvPr/>
        </p:nvSpPr>
        <p:spPr>
          <a:xfrm>
            <a:off x="3915595" y="5366918"/>
            <a:ext cx="304971" cy="230903"/>
          </a:xfrm>
          <a:prstGeom prst="rect">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3915595" y="5848126"/>
            <a:ext cx="304971" cy="230903"/>
          </a:xfrm>
          <a:prstGeom prst="rect">
            <a:avLst/>
          </a:prstGeom>
          <a:solidFill>
            <a:srgbClr val="7F7F7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4944871" y="5352631"/>
            <a:ext cx="304971" cy="230903"/>
          </a:xfrm>
          <a:prstGeom prst="rect">
            <a:avLst/>
          </a:prstGeom>
          <a:solidFill>
            <a:srgbClr val="7F7F7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4944871" y="5850432"/>
            <a:ext cx="304971" cy="23090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5745419" y="5352631"/>
            <a:ext cx="304971" cy="230903"/>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5745419" y="5833839"/>
            <a:ext cx="304971" cy="230903"/>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4944871" y="4424753"/>
            <a:ext cx="304971" cy="23090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p:cNvSpPr/>
          <p:nvPr/>
        </p:nvSpPr>
        <p:spPr>
          <a:xfrm>
            <a:off x="4944871" y="4773214"/>
            <a:ext cx="304971" cy="23090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5745419" y="4424753"/>
            <a:ext cx="304971" cy="230903"/>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5745419" y="4756622"/>
            <a:ext cx="304971" cy="230903"/>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3086455" y="4408160"/>
            <a:ext cx="304971" cy="23090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3086455" y="4756622"/>
            <a:ext cx="304971" cy="23090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887004" y="4424753"/>
            <a:ext cx="304971" cy="230903"/>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3887004" y="4756622"/>
            <a:ext cx="304971" cy="230903"/>
          </a:xfrm>
          <a:prstGeom prst="rect">
            <a:avLst/>
          </a:prstGeom>
          <a:solidFill>
            <a:schemeClr val="tx1">
              <a:lumMod val="50000"/>
              <a:lumOff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Arrow Connector 118"/>
          <p:cNvCxnSpPr>
            <a:endCxn id="105" idx="0"/>
          </p:cNvCxnSpPr>
          <p:nvPr/>
        </p:nvCxnSpPr>
        <p:spPr>
          <a:xfrm>
            <a:off x="4039489" y="4987524"/>
            <a:ext cx="28591" cy="379393"/>
          </a:xfrm>
          <a:prstGeom prst="straightConnector1">
            <a:avLst/>
          </a:prstGeom>
          <a:ln w="3175" cmpd="sng">
            <a:solidFill>
              <a:srgbClr val="000000"/>
            </a:solidFill>
            <a:prstDash val="lg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107" idx="1"/>
            <a:endCxn id="105" idx="3"/>
          </p:cNvCxnSpPr>
          <p:nvPr/>
        </p:nvCxnSpPr>
        <p:spPr>
          <a:xfrm flipH="1">
            <a:off x="4220565" y="5468083"/>
            <a:ext cx="724306" cy="14287"/>
          </a:xfrm>
          <a:prstGeom prst="straightConnector1">
            <a:avLst/>
          </a:prstGeom>
          <a:ln w="3175" cmpd="sng">
            <a:solidFill>
              <a:srgbClr val="000000"/>
            </a:solidFill>
            <a:prstDash val="lg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V="1">
            <a:off x="4077610" y="5589525"/>
            <a:ext cx="0" cy="282088"/>
          </a:xfrm>
          <a:prstGeom prst="straightConnector1">
            <a:avLst/>
          </a:prstGeom>
          <a:ln w="3175" cmpd="sng">
            <a:solidFill>
              <a:srgbClr val="000000"/>
            </a:solidFill>
            <a:prstDash val="lg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03" idx="3"/>
          </p:cNvCxnSpPr>
          <p:nvPr/>
        </p:nvCxnSpPr>
        <p:spPr>
          <a:xfrm flipV="1">
            <a:off x="3420017" y="5465075"/>
            <a:ext cx="524169" cy="702"/>
          </a:xfrm>
          <a:prstGeom prst="straightConnector1">
            <a:avLst/>
          </a:prstGeom>
          <a:ln w="3175" cmpd="sng">
            <a:solidFill>
              <a:srgbClr val="000000"/>
            </a:solidFill>
            <a:prstDash val="lg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104" idx="3"/>
          </p:cNvCxnSpPr>
          <p:nvPr/>
        </p:nvCxnSpPr>
        <p:spPr>
          <a:xfrm flipV="1">
            <a:off x="3420017" y="5550349"/>
            <a:ext cx="505108" cy="413230"/>
          </a:xfrm>
          <a:prstGeom prst="straightConnector1">
            <a:avLst/>
          </a:prstGeom>
          <a:ln w="3175" cmpd="sng">
            <a:solidFill>
              <a:srgbClr val="000000"/>
            </a:solidFill>
            <a:prstDash val="lgDash"/>
            <a:tailEnd type="triangle" w="med" len="lg"/>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3057470" y="3877641"/>
            <a:ext cx="1291784" cy="482557"/>
          </a:xfrm>
          <a:prstGeom prst="rect">
            <a:avLst/>
          </a:prstGeom>
          <a:noFill/>
        </p:spPr>
        <p:txBody>
          <a:bodyPr wrap="none" rtlCol="0">
            <a:spAutoFit/>
          </a:bodyPr>
          <a:lstStyle/>
          <a:p>
            <a:r>
              <a:rPr lang="en-US" dirty="0" smtClean="0"/>
              <a:t>Node 1</a:t>
            </a:r>
            <a:endParaRPr lang="en-US" dirty="0"/>
          </a:p>
        </p:txBody>
      </p:sp>
      <p:sp>
        <p:nvSpPr>
          <p:cNvPr id="125" name="TextBox 124"/>
          <p:cNvSpPr txBox="1"/>
          <p:nvPr/>
        </p:nvSpPr>
        <p:spPr>
          <a:xfrm>
            <a:off x="4792384" y="3861049"/>
            <a:ext cx="1291784" cy="482557"/>
          </a:xfrm>
          <a:prstGeom prst="rect">
            <a:avLst/>
          </a:prstGeom>
          <a:noFill/>
        </p:spPr>
        <p:txBody>
          <a:bodyPr wrap="none" rtlCol="0">
            <a:spAutoFit/>
          </a:bodyPr>
          <a:lstStyle/>
          <a:p>
            <a:r>
              <a:rPr lang="en-US" dirty="0" smtClean="0"/>
              <a:t>Node 2</a:t>
            </a:r>
            <a:endParaRPr lang="en-US" dirty="0"/>
          </a:p>
        </p:txBody>
      </p:sp>
      <p:sp>
        <p:nvSpPr>
          <p:cNvPr id="126" name="TextBox 125"/>
          <p:cNvSpPr txBox="1"/>
          <p:nvPr/>
        </p:nvSpPr>
        <p:spPr>
          <a:xfrm>
            <a:off x="4792384" y="6068442"/>
            <a:ext cx="1291784" cy="482557"/>
          </a:xfrm>
          <a:prstGeom prst="rect">
            <a:avLst/>
          </a:prstGeom>
          <a:noFill/>
        </p:spPr>
        <p:txBody>
          <a:bodyPr wrap="none" rtlCol="0">
            <a:spAutoFit/>
          </a:bodyPr>
          <a:lstStyle/>
          <a:p>
            <a:r>
              <a:rPr lang="en-US" dirty="0" smtClean="0"/>
              <a:t>Node 3</a:t>
            </a:r>
            <a:endParaRPr lang="en-US" dirty="0"/>
          </a:p>
        </p:txBody>
      </p:sp>
      <p:sp>
        <p:nvSpPr>
          <p:cNvPr id="127" name="TextBox 126"/>
          <p:cNvSpPr txBox="1"/>
          <p:nvPr/>
        </p:nvSpPr>
        <p:spPr>
          <a:xfrm>
            <a:off x="3038409" y="6069383"/>
            <a:ext cx="1297235" cy="482557"/>
          </a:xfrm>
          <a:prstGeom prst="rect">
            <a:avLst/>
          </a:prstGeom>
          <a:noFill/>
        </p:spPr>
        <p:txBody>
          <a:bodyPr wrap="none" rtlCol="0">
            <a:spAutoFit/>
          </a:bodyPr>
          <a:lstStyle/>
          <a:p>
            <a:r>
              <a:rPr lang="en-US" dirty="0" smtClean="0"/>
              <a:t>Node 4</a:t>
            </a:r>
            <a:endParaRPr lang="en-US" dirty="0"/>
          </a:p>
        </p:txBody>
      </p:sp>
      <p:sp>
        <p:nvSpPr>
          <p:cNvPr id="128" name="TextBox 127"/>
          <p:cNvSpPr txBox="1"/>
          <p:nvPr/>
        </p:nvSpPr>
        <p:spPr>
          <a:xfrm>
            <a:off x="264039" y="2729939"/>
            <a:ext cx="2830335" cy="369332"/>
          </a:xfrm>
          <a:prstGeom prst="rect">
            <a:avLst/>
          </a:prstGeom>
          <a:noFill/>
        </p:spPr>
        <p:txBody>
          <a:bodyPr wrap="none" rtlCol="0">
            <a:spAutoFit/>
          </a:bodyPr>
          <a:lstStyle/>
          <a:p>
            <a:r>
              <a:rPr lang="en-US" dirty="0" err="1" smtClean="0"/>
              <a:t>MonteCarlo</a:t>
            </a:r>
            <a:r>
              <a:rPr lang="en-US" dirty="0" smtClean="0"/>
              <a:t> Estimation of PI</a:t>
            </a:r>
            <a:endParaRPr lang="en-US" dirty="0"/>
          </a:p>
        </p:txBody>
      </p:sp>
      <p:sp>
        <p:nvSpPr>
          <p:cNvPr id="129" name="TextBox 128"/>
          <p:cNvSpPr txBox="1"/>
          <p:nvPr/>
        </p:nvSpPr>
        <p:spPr>
          <a:xfrm>
            <a:off x="5377399" y="2770902"/>
            <a:ext cx="2634217" cy="369332"/>
          </a:xfrm>
          <a:prstGeom prst="rect">
            <a:avLst/>
          </a:prstGeom>
          <a:noFill/>
        </p:spPr>
        <p:txBody>
          <a:bodyPr wrap="none" rtlCol="0">
            <a:spAutoFit/>
          </a:bodyPr>
          <a:lstStyle/>
          <a:p>
            <a:r>
              <a:rPr lang="en-US" dirty="0" smtClean="0"/>
              <a:t>5-Point Stencil Operations</a:t>
            </a:r>
            <a:endParaRPr lang="en-US" dirty="0"/>
          </a:p>
        </p:txBody>
      </p:sp>
      <p:sp>
        <p:nvSpPr>
          <p:cNvPr id="130" name="TextBox 129"/>
          <p:cNvSpPr txBox="1"/>
          <p:nvPr/>
        </p:nvSpPr>
        <p:spPr>
          <a:xfrm>
            <a:off x="3429848" y="6477768"/>
            <a:ext cx="2294280" cy="369332"/>
          </a:xfrm>
          <a:prstGeom prst="rect">
            <a:avLst/>
          </a:prstGeom>
          <a:noFill/>
        </p:spPr>
        <p:txBody>
          <a:bodyPr wrap="none" rtlCol="0">
            <a:spAutoFit/>
          </a:bodyPr>
          <a:lstStyle/>
          <a:p>
            <a:r>
              <a:rPr lang="en-US" dirty="0" smtClean="0"/>
              <a:t>Turing Ring Simulation</a:t>
            </a:r>
            <a:endParaRPr lang="en-US" dirty="0"/>
          </a:p>
        </p:txBody>
      </p:sp>
    </p:spTree>
    <p:extLst>
      <p:ext uri="{BB962C8B-B14F-4D97-AF65-F5344CB8AC3E}">
        <p14:creationId xmlns:p14="http://schemas.microsoft.com/office/powerpoint/2010/main" val="2129589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22" presetClass="entr" presetSubtype="4"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wipe(left)">
                                      <p:cBhvr>
                                        <p:cTn id="77" dur="500"/>
                                        <p:tgtEl>
                                          <p:spTgt spid="10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right)">
                                      <p:cBhvr>
                                        <p:cTn id="82" dur="500"/>
                                        <p:tgtEl>
                                          <p:spTgt spid="101"/>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122"/>
                                        </p:tgtEl>
                                        <p:attrNameLst>
                                          <p:attrName>style.visibility</p:attrName>
                                        </p:attrNameLst>
                                      </p:cBhvr>
                                      <p:to>
                                        <p:strVal val="visible"/>
                                      </p:to>
                                    </p:set>
                                    <p:animEffect transition="in" filter="wipe(left)">
                                      <p:cBhvr>
                                        <p:cTn id="133" dur="500"/>
                                        <p:tgtEl>
                                          <p:spTgt spid="122"/>
                                        </p:tgtEl>
                                      </p:cBhvr>
                                    </p:animEffect>
                                  </p:childTnLst>
                                </p:cTn>
                              </p:par>
                              <p:par>
                                <p:cTn id="134" presetID="22" presetClass="entr" presetSubtype="4" fill="hold" nodeType="withEffect">
                                  <p:stCondLst>
                                    <p:cond delay="0"/>
                                  </p:stCondLst>
                                  <p:childTnLst>
                                    <p:set>
                                      <p:cBhvr>
                                        <p:cTn id="135" dur="1" fill="hold">
                                          <p:stCondLst>
                                            <p:cond delay="0"/>
                                          </p:stCondLst>
                                        </p:cTn>
                                        <p:tgtEl>
                                          <p:spTgt spid="123"/>
                                        </p:tgtEl>
                                        <p:attrNameLst>
                                          <p:attrName>style.visibility</p:attrName>
                                        </p:attrNameLst>
                                      </p:cBhvr>
                                      <p:to>
                                        <p:strVal val="visible"/>
                                      </p:to>
                                    </p:set>
                                    <p:animEffect transition="in" filter="wipe(down)">
                                      <p:cBhvr>
                                        <p:cTn id="136" dur="500"/>
                                        <p:tgtEl>
                                          <p:spTgt spid="123"/>
                                        </p:tgtEl>
                                      </p:cBhvr>
                                    </p:animEffect>
                                  </p:childTnLst>
                                </p:cTn>
                              </p:par>
                              <p:par>
                                <p:cTn id="137" presetID="22" presetClass="entr" presetSubtype="1" fill="hold" nodeType="withEffect">
                                  <p:stCondLst>
                                    <p:cond delay="0"/>
                                  </p:stCondLst>
                                  <p:childTnLst>
                                    <p:set>
                                      <p:cBhvr>
                                        <p:cTn id="138" dur="1" fill="hold">
                                          <p:stCondLst>
                                            <p:cond delay="0"/>
                                          </p:stCondLst>
                                        </p:cTn>
                                        <p:tgtEl>
                                          <p:spTgt spid="119"/>
                                        </p:tgtEl>
                                        <p:attrNameLst>
                                          <p:attrName>style.visibility</p:attrName>
                                        </p:attrNameLst>
                                      </p:cBhvr>
                                      <p:to>
                                        <p:strVal val="visible"/>
                                      </p:to>
                                    </p:set>
                                    <p:animEffect transition="in" filter="wipe(up)">
                                      <p:cBhvr>
                                        <p:cTn id="139" dur="500"/>
                                        <p:tgtEl>
                                          <p:spTgt spid="119"/>
                                        </p:tgtEl>
                                      </p:cBhvr>
                                    </p:animEffect>
                                  </p:childTnLst>
                                </p:cTn>
                              </p:par>
                              <p:par>
                                <p:cTn id="140" presetID="22" presetClass="entr" presetSubtype="4" fill="hold" nodeType="withEffect">
                                  <p:stCondLst>
                                    <p:cond delay="0"/>
                                  </p:stCondLst>
                                  <p:childTnLst>
                                    <p:set>
                                      <p:cBhvr>
                                        <p:cTn id="141" dur="1" fill="hold">
                                          <p:stCondLst>
                                            <p:cond delay="0"/>
                                          </p:stCondLst>
                                        </p:cTn>
                                        <p:tgtEl>
                                          <p:spTgt spid="121"/>
                                        </p:tgtEl>
                                        <p:attrNameLst>
                                          <p:attrName>style.visibility</p:attrName>
                                        </p:attrNameLst>
                                      </p:cBhvr>
                                      <p:to>
                                        <p:strVal val="visible"/>
                                      </p:to>
                                    </p:set>
                                    <p:animEffect transition="in" filter="wipe(down)">
                                      <p:cBhvr>
                                        <p:cTn id="142" dur="500"/>
                                        <p:tgtEl>
                                          <p:spTgt spid="121"/>
                                        </p:tgtEl>
                                      </p:cBhvr>
                                    </p:animEffect>
                                  </p:childTnLst>
                                </p:cTn>
                              </p:par>
                              <p:par>
                                <p:cTn id="143" presetID="22" presetClass="entr" presetSubtype="2" fill="hold" nodeType="withEffect">
                                  <p:stCondLst>
                                    <p:cond delay="0"/>
                                  </p:stCondLst>
                                  <p:childTnLst>
                                    <p:set>
                                      <p:cBhvr>
                                        <p:cTn id="144" dur="1" fill="hold">
                                          <p:stCondLst>
                                            <p:cond delay="0"/>
                                          </p:stCondLst>
                                        </p:cTn>
                                        <p:tgtEl>
                                          <p:spTgt spid="120"/>
                                        </p:tgtEl>
                                        <p:attrNameLst>
                                          <p:attrName>style.visibility</p:attrName>
                                        </p:attrNameLst>
                                      </p:cBhvr>
                                      <p:to>
                                        <p:strVal val="visible"/>
                                      </p:to>
                                    </p:set>
                                    <p:animEffect transition="in" filter="wipe(right)">
                                      <p:cBhvr>
                                        <p:cTn id="145" dur="500"/>
                                        <p:tgtEl>
                                          <p:spTgt spid="120"/>
                                        </p:tgtEl>
                                      </p:cBhvr>
                                    </p:animEffect>
                                  </p:childTnLst>
                                </p:cTn>
                              </p:par>
                              <p:par>
                                <p:cTn id="146" presetID="22" presetClass="entr" presetSubtype="1" fill="hold" nodeType="with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wipe(up)">
                                      <p:cBhvr>
                                        <p:cTn id="148"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animBg="1"/>
      <p:bldP spid="44" grpId="0"/>
      <p:bldP spid="45" grpId="0"/>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24" grpId="0"/>
      <p:bldP spid="125" grpId="0"/>
      <p:bldP spid="126" grpId="0"/>
      <p:bldP spid="127" grpId="0"/>
      <p:bldP spid="129" grpId="0"/>
      <p:bldP spid="1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9F9B84B-B900-714B-8536-1797C39898F6}" type="slidenum">
              <a:rPr lang="en-US" smtClean="0"/>
              <a:t>30</a:t>
            </a:fld>
            <a:endParaRPr lang="en-US"/>
          </a:p>
        </p:txBody>
      </p:sp>
      <p:sp>
        <p:nvSpPr>
          <p:cNvPr id="6" name="Title 1"/>
          <p:cNvSpPr txBox="1">
            <a:spLocks/>
          </p:cNvSpPr>
          <p:nvPr/>
        </p:nvSpPr>
        <p:spPr>
          <a:xfrm>
            <a:off x="395536" y="3916412"/>
            <a:ext cx="5976664"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0090"/>
                </a:solidFill>
              </a:rPr>
              <a:t>Best Hand Coded Versions </a:t>
            </a:r>
            <a:endParaRPr lang="en-US" sz="3600" dirty="0">
              <a:solidFill>
                <a:srgbClr val="000090"/>
              </a:solidFill>
            </a:endParaRPr>
          </a:p>
        </p:txBody>
      </p:sp>
      <p:sp>
        <p:nvSpPr>
          <p:cNvPr id="5" name="Rectangle 3"/>
          <p:cNvSpPr txBox="1">
            <a:spLocks noChangeArrowheads="1"/>
          </p:cNvSpPr>
          <p:nvPr/>
        </p:nvSpPr>
        <p:spPr>
          <a:xfrm>
            <a:off x="0" y="3705"/>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dirty="0" smtClean="0">
                <a:solidFill>
                  <a:srgbClr val="000090"/>
                </a:solidFill>
              </a:rPr>
              <a:t>Performance Comparison</a:t>
            </a:r>
            <a:endParaRPr kumimoji="1" lang="en-US" dirty="0">
              <a:solidFill>
                <a:srgbClr val="000090"/>
              </a:solidFill>
            </a:endParaRPr>
          </a:p>
        </p:txBody>
      </p:sp>
      <p:sp>
        <p:nvSpPr>
          <p:cNvPr id="4" name="TextBox 3"/>
          <p:cNvSpPr txBox="1"/>
          <p:nvPr/>
        </p:nvSpPr>
        <p:spPr>
          <a:xfrm>
            <a:off x="323528" y="1587500"/>
            <a:ext cx="8776762" cy="1754327"/>
          </a:xfrm>
          <a:prstGeom prst="rect">
            <a:avLst/>
          </a:prstGeom>
          <a:noFill/>
        </p:spPr>
        <p:txBody>
          <a:bodyPr wrap="none" rtlCol="0">
            <a:spAutoFit/>
          </a:bodyPr>
          <a:lstStyle/>
          <a:p>
            <a:pPr marL="571500" indent="-571500">
              <a:buFont typeface="Arial"/>
              <a:buChar char="•"/>
            </a:pPr>
            <a:r>
              <a:rPr lang="en-US" sz="3600" dirty="0" smtClean="0">
                <a:solidFill>
                  <a:srgbClr val="000090"/>
                </a:solidFill>
              </a:rPr>
              <a:t>X10’s Shared Memory Protocol (X10-Mem)</a:t>
            </a:r>
          </a:p>
          <a:p>
            <a:pPr marL="571500" indent="-571500">
              <a:buFont typeface="Arial"/>
              <a:buChar char="•"/>
            </a:pPr>
            <a:r>
              <a:rPr lang="en-US" sz="3600" dirty="0" smtClean="0">
                <a:solidFill>
                  <a:srgbClr val="000090"/>
                </a:solidFill>
              </a:rPr>
              <a:t>Directory-based Protocol (GR-</a:t>
            </a:r>
            <a:r>
              <a:rPr lang="en-US" sz="3600" dirty="0" err="1" smtClean="0">
                <a:solidFill>
                  <a:srgbClr val="000090"/>
                </a:solidFill>
              </a:rPr>
              <a:t>Mem</a:t>
            </a:r>
            <a:r>
              <a:rPr lang="en-US" sz="3600" dirty="0" smtClean="0">
                <a:solidFill>
                  <a:srgbClr val="000090"/>
                </a:solidFill>
              </a:rPr>
              <a:t>)</a:t>
            </a:r>
          </a:p>
          <a:p>
            <a:pPr marL="571500" indent="-571500">
              <a:buFont typeface="Arial"/>
              <a:buChar char="•"/>
            </a:pPr>
            <a:r>
              <a:rPr lang="en-US" sz="3600" dirty="0" smtClean="0">
                <a:solidFill>
                  <a:srgbClr val="000090"/>
                </a:solidFill>
              </a:rPr>
              <a:t>Combination (X10-Mem/GR-</a:t>
            </a:r>
            <a:r>
              <a:rPr lang="en-US" sz="3600" dirty="0" err="1" smtClean="0">
                <a:solidFill>
                  <a:srgbClr val="000090"/>
                </a:solidFill>
              </a:rPr>
              <a:t>Mem</a:t>
            </a:r>
            <a:r>
              <a:rPr lang="en-US" sz="3600" dirty="0" smtClean="0">
                <a:solidFill>
                  <a:srgbClr val="000090"/>
                </a:solidFill>
              </a:rPr>
              <a:t>)</a:t>
            </a:r>
            <a:endParaRPr lang="en-US" sz="3600" dirty="0">
              <a:solidFill>
                <a:srgbClr val="000090"/>
              </a:solidFill>
            </a:endParaRPr>
          </a:p>
        </p:txBody>
      </p:sp>
    </p:spTree>
    <p:extLst>
      <p:ext uri="{BB962C8B-B14F-4D97-AF65-F5344CB8AC3E}">
        <p14:creationId xmlns:p14="http://schemas.microsoft.com/office/powerpoint/2010/main" val="2628083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a:xfrm>
            <a:off x="0" y="3705"/>
            <a:ext cx="9144000" cy="1143000"/>
          </a:xfrm>
        </p:spPr>
        <p:txBody>
          <a:bodyPr>
            <a:normAutofit/>
          </a:bodyPr>
          <a:lstStyle/>
          <a:p>
            <a:r>
              <a:rPr kumimoji="1" lang="en-US" dirty="0" smtClean="0">
                <a:solidFill>
                  <a:srgbClr val="000090"/>
                </a:solidFill>
              </a:rPr>
              <a:t>Code- and Data-Layout Restructurings</a:t>
            </a:r>
            <a:endParaRPr kumimoji="1" lang="en-US" dirty="0">
              <a:solidFill>
                <a:srgbClr val="00009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48501061"/>
              </p:ext>
            </p:extLst>
          </p:nvPr>
        </p:nvGraphicFramePr>
        <p:xfrm>
          <a:off x="395536" y="1916832"/>
          <a:ext cx="8182644" cy="3378771"/>
        </p:xfrm>
        <a:graphic>
          <a:graphicData uri="http://schemas.openxmlformats.org/drawingml/2006/table">
            <a:tbl>
              <a:tblPr firstRow="1" bandRow="1">
                <a:tableStyleId>{5940675A-B579-460E-94D1-54222C63F5DA}</a:tableStyleId>
              </a:tblPr>
              <a:tblGrid>
                <a:gridCol w="508000"/>
                <a:gridCol w="7674644"/>
              </a:tblGrid>
              <a:tr h="519948">
                <a:tc>
                  <a:txBody>
                    <a:bodyPr/>
                    <a:lstStyle/>
                    <a:p>
                      <a:endParaRPr lang="en-US" sz="2000" dirty="0"/>
                    </a:p>
                  </a:txBody>
                  <a:tcPr/>
                </a:tc>
                <a:tc>
                  <a:txBody>
                    <a:bodyPr/>
                    <a:lstStyle/>
                    <a:p>
                      <a:pPr algn="ctr"/>
                      <a:r>
                        <a:rPr lang="en-US" sz="2000" b="1" baseline="0" dirty="0" smtClean="0"/>
                        <a:t>Patterns of Shared Variable Accesses</a:t>
                      </a:r>
                      <a:endParaRPr lang="en-US" sz="2000" b="1" dirty="0"/>
                    </a:p>
                  </a:txBody>
                  <a:tcPr/>
                </a:tc>
              </a:tr>
              <a:tr h="519948">
                <a:tc>
                  <a:txBody>
                    <a:bodyPr/>
                    <a:lstStyle/>
                    <a:p>
                      <a:r>
                        <a:rPr lang="en-US" sz="2000" dirty="0" smtClean="0"/>
                        <a:t>A</a:t>
                      </a:r>
                      <a:endParaRPr lang="en-US" sz="2000" dirty="0"/>
                    </a:p>
                  </a:txBody>
                  <a:tcPr/>
                </a:tc>
                <a:tc>
                  <a:txBody>
                    <a:bodyPr/>
                    <a:lstStyle/>
                    <a:p>
                      <a:r>
                        <a:rPr lang="en-US" sz="2000" b="1" dirty="0" smtClean="0"/>
                        <a:t>Read-mostly</a:t>
                      </a:r>
                      <a:r>
                        <a:rPr lang="en-US" sz="2000" b="0" dirty="0" smtClean="0"/>
                        <a:t>: Replicate</a:t>
                      </a:r>
                      <a:r>
                        <a:rPr lang="en-US" sz="2000" b="0" baseline="0" dirty="0" smtClean="0"/>
                        <a:t> node-local copies --- reduce remote access</a:t>
                      </a:r>
                      <a:endParaRPr lang="en-US" sz="2000" b="1" dirty="0"/>
                    </a:p>
                  </a:txBody>
                  <a:tcPr/>
                </a:tc>
              </a:tr>
              <a:tr h="540555">
                <a:tc>
                  <a:txBody>
                    <a:bodyPr/>
                    <a:lstStyle/>
                    <a:p>
                      <a:r>
                        <a:rPr lang="en-US" sz="2000" dirty="0" smtClean="0"/>
                        <a:t>B </a:t>
                      </a:r>
                      <a:endParaRPr lang="en-US" sz="2000" dirty="0"/>
                    </a:p>
                  </a:txBody>
                  <a:tcPr/>
                </a:tc>
                <a:tc>
                  <a:txBody>
                    <a:bodyPr/>
                    <a:lstStyle/>
                    <a:p>
                      <a:r>
                        <a:rPr lang="en-US" sz="2000" b="1" dirty="0" smtClean="0"/>
                        <a:t>Write-mostly</a:t>
                      </a:r>
                      <a:r>
                        <a:rPr lang="en-US" sz="2000" b="0" dirty="0" smtClean="0"/>
                        <a:t>:</a:t>
                      </a:r>
                      <a:r>
                        <a:rPr lang="en-US" sz="2000" b="0" baseline="0" dirty="0" smtClean="0"/>
                        <a:t> Intact: localize write access to the site of allocation</a:t>
                      </a:r>
                      <a:endParaRPr lang="en-US" sz="2000" b="1" dirty="0"/>
                    </a:p>
                  </a:txBody>
                  <a:tcPr/>
                </a:tc>
              </a:tr>
              <a:tr h="438668">
                <a:tc>
                  <a:txBody>
                    <a:bodyPr/>
                    <a:lstStyle/>
                    <a:p>
                      <a:r>
                        <a:rPr lang="en-US" sz="2000" dirty="0" smtClean="0"/>
                        <a:t>C</a:t>
                      </a:r>
                      <a:endParaRPr lang="en-US" sz="2000" dirty="0"/>
                    </a:p>
                  </a:txBody>
                  <a:tcPr/>
                </a:tc>
                <a:tc>
                  <a:txBody>
                    <a:bodyPr/>
                    <a:lstStyle/>
                    <a:p>
                      <a:r>
                        <a:rPr lang="en-US" sz="2000" b="1" dirty="0" smtClean="0"/>
                        <a:t>Aggregate</a:t>
                      </a:r>
                      <a:r>
                        <a:rPr lang="en-US" sz="2000" b="1" baseline="0" dirty="0" smtClean="0"/>
                        <a:t> Data</a:t>
                      </a:r>
                      <a:r>
                        <a:rPr lang="en-US" sz="2000" baseline="0" dirty="0" smtClean="0"/>
                        <a:t>: Refactor into individual objects for element-wise access --- reduce false sharing</a:t>
                      </a:r>
                    </a:p>
                  </a:txBody>
                  <a:tcPr/>
                </a:tc>
              </a:tr>
              <a:tr h="523096">
                <a:tc>
                  <a:txBody>
                    <a:bodyPr/>
                    <a:lstStyle/>
                    <a:p>
                      <a:r>
                        <a:rPr lang="en-US" sz="2000" dirty="0" smtClean="0"/>
                        <a:t>D</a:t>
                      </a:r>
                    </a:p>
                  </a:txBody>
                  <a:tcPr/>
                </a:tc>
                <a:tc>
                  <a:txBody>
                    <a:bodyPr/>
                    <a:lstStyle/>
                    <a:p>
                      <a:r>
                        <a:rPr lang="en-US" sz="2000" b="1" dirty="0" smtClean="0"/>
                        <a:t>Write-Following-Read</a:t>
                      </a:r>
                      <a:r>
                        <a:rPr lang="en-US" sz="2000" b="1" baseline="0" dirty="0" smtClean="0"/>
                        <a:t> </a:t>
                      </a:r>
                      <a:r>
                        <a:rPr lang="en-US" sz="2000" b="0" baseline="0" dirty="0" smtClean="0"/>
                        <a:t>from each place: Collecting Sum Reducer – reduce frequent remote writes</a:t>
                      </a:r>
                      <a:endParaRPr lang="en-US" sz="2000" b="0" dirty="0"/>
                    </a:p>
                  </a:txBody>
                  <a:tcPr/>
                </a:tc>
              </a:tr>
              <a:tr h="389225">
                <a:tc>
                  <a:txBody>
                    <a:bodyPr/>
                    <a:lstStyle/>
                    <a:p>
                      <a:r>
                        <a:rPr lang="en-US" sz="2000" dirty="0" smtClean="0"/>
                        <a:t>E</a:t>
                      </a:r>
                      <a:endParaRPr lang="en-US" sz="2000" dirty="0"/>
                    </a:p>
                  </a:txBody>
                  <a:tcPr/>
                </a:tc>
                <a:tc>
                  <a:txBody>
                    <a:bodyPr/>
                    <a:lstStyle/>
                    <a:p>
                      <a:r>
                        <a:rPr lang="en-US" sz="2000" b="1" dirty="0" smtClean="0"/>
                        <a:t>Write-Once</a:t>
                      </a:r>
                      <a:r>
                        <a:rPr lang="en-US" sz="2000" dirty="0" smtClean="0"/>
                        <a:t>: Replicate node-local copies</a:t>
                      </a:r>
                      <a:r>
                        <a:rPr lang="en-US" sz="2000" baseline="0" dirty="0" smtClean="0"/>
                        <a:t> ---</a:t>
                      </a:r>
                      <a:r>
                        <a:rPr lang="en-US" sz="2000" dirty="0" smtClean="0"/>
                        <a:t> reduce remote access</a:t>
                      </a:r>
                      <a:endParaRPr lang="en-US" sz="2000" b="1" dirty="0"/>
                    </a:p>
                  </a:txBody>
                  <a:tcPr/>
                </a:tc>
              </a:tr>
            </a:tbl>
          </a:graphicData>
        </a:graphic>
      </p:graphicFrame>
      <p:sp>
        <p:nvSpPr>
          <p:cNvPr id="2" name="Slide Number Placeholder 1"/>
          <p:cNvSpPr>
            <a:spLocks noGrp="1"/>
          </p:cNvSpPr>
          <p:nvPr>
            <p:ph type="sldNum" sz="quarter" idx="12"/>
          </p:nvPr>
        </p:nvSpPr>
        <p:spPr/>
        <p:txBody>
          <a:bodyPr/>
          <a:lstStyle/>
          <a:p>
            <a:fld id="{B4E37B2B-7E42-0E4C-BA89-EB679EFEDB65}" type="slidenum">
              <a:rPr lang="en-US" smtClean="0"/>
              <a:t>31</a:t>
            </a:fld>
            <a:endParaRPr lang="en-US"/>
          </a:p>
        </p:txBody>
      </p:sp>
    </p:spTree>
    <p:extLst>
      <p:ext uri="{BB962C8B-B14F-4D97-AF65-F5344CB8AC3E}">
        <p14:creationId xmlns:p14="http://schemas.microsoft.com/office/powerpoint/2010/main" val="17134431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0" y="3705"/>
            <a:ext cx="9144000" cy="1143000"/>
          </a:xfrm>
        </p:spPr>
        <p:txBody>
          <a:bodyPr>
            <a:normAutofit/>
          </a:bodyPr>
          <a:lstStyle/>
          <a:p>
            <a:r>
              <a:rPr kumimoji="1" lang="en-US" sz="3900" dirty="0" smtClean="0">
                <a:solidFill>
                  <a:srgbClr val="000090"/>
                </a:solidFill>
              </a:rPr>
              <a:t>Code Restructurings in Hand-coded Versions</a:t>
            </a:r>
            <a:endParaRPr kumimoji="1" lang="en-US" sz="3900" dirty="0">
              <a:solidFill>
                <a:srgbClr val="00009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59172064"/>
              </p:ext>
            </p:extLst>
          </p:nvPr>
        </p:nvGraphicFramePr>
        <p:xfrm>
          <a:off x="251521" y="1311910"/>
          <a:ext cx="8569423" cy="4505960"/>
        </p:xfrm>
        <a:graphic>
          <a:graphicData uri="http://schemas.openxmlformats.org/drawingml/2006/table">
            <a:tbl>
              <a:tblPr firstRow="1" bandRow="1">
                <a:tableStyleId>{616DA210-FB5B-4158-B5E0-FEB733F419BA}</a:tableStyleId>
              </a:tblPr>
              <a:tblGrid>
                <a:gridCol w="3553335"/>
                <a:gridCol w="1014488"/>
                <a:gridCol w="1042672"/>
                <a:gridCol w="929948"/>
                <a:gridCol w="1014490"/>
                <a:gridCol w="1014490"/>
              </a:tblGrid>
              <a:tr h="370840">
                <a:tc rowSpan="2">
                  <a:txBody>
                    <a:bodyPr/>
                    <a:lstStyle/>
                    <a:p>
                      <a:pPr>
                        <a:lnSpc>
                          <a:spcPct val="150000"/>
                        </a:lnSpc>
                      </a:pPr>
                      <a:r>
                        <a:rPr lang="en-US" sz="2200" dirty="0" smtClean="0"/>
                        <a:t>Benchmarks</a:t>
                      </a:r>
                      <a:endParaRPr lang="en-US" sz="2200" dirty="0"/>
                    </a:p>
                  </a:txBody>
                  <a:tcPr/>
                </a:tc>
                <a:tc gridSpan="5">
                  <a:txBody>
                    <a:bodyPr/>
                    <a:lstStyle/>
                    <a:p>
                      <a:pPr algn="ctr"/>
                      <a:r>
                        <a:rPr lang="en-US" sz="2200" dirty="0" smtClean="0"/>
                        <a:t>Code Restructurings</a:t>
                      </a:r>
                      <a:endParaRPr lang="en-US" sz="2200"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pPr algn="ctr"/>
                      <a:endParaRPr lang="en-US" sz="2200" dirty="0"/>
                    </a:p>
                  </a:txBody>
                  <a:tcPr/>
                </a:tc>
              </a:tr>
              <a:tr h="370840">
                <a:tc vMerge="1">
                  <a:txBody>
                    <a:bodyPr/>
                    <a:lstStyle/>
                    <a:p>
                      <a:endParaRPr lang="en-US" dirty="0"/>
                    </a:p>
                  </a:txBody>
                  <a:tcPr>
                    <a:noFill/>
                  </a:tcPr>
                </a:tc>
                <a:tc>
                  <a:txBody>
                    <a:bodyPr/>
                    <a:lstStyle/>
                    <a:p>
                      <a:r>
                        <a:rPr lang="en-US" dirty="0" smtClean="0"/>
                        <a:t>A</a:t>
                      </a:r>
                      <a:endParaRPr lang="en-US" dirty="0"/>
                    </a:p>
                  </a:txBody>
                  <a:tcPr>
                    <a:noFill/>
                  </a:tcPr>
                </a:tc>
                <a:tc>
                  <a:txBody>
                    <a:bodyPr/>
                    <a:lstStyle/>
                    <a:p>
                      <a:r>
                        <a:rPr lang="en-US" dirty="0" smtClean="0"/>
                        <a:t>B</a:t>
                      </a:r>
                      <a:endParaRPr lang="en-US" dirty="0"/>
                    </a:p>
                  </a:txBody>
                  <a:tcPr>
                    <a:noFill/>
                  </a:tcPr>
                </a:tc>
                <a:tc>
                  <a:txBody>
                    <a:bodyPr/>
                    <a:lstStyle/>
                    <a:p>
                      <a:r>
                        <a:rPr lang="en-US" dirty="0" smtClean="0"/>
                        <a:t>C</a:t>
                      </a:r>
                      <a:endParaRPr lang="en-US" dirty="0"/>
                    </a:p>
                  </a:txBody>
                  <a:tcPr>
                    <a:noFill/>
                  </a:tcPr>
                </a:tc>
                <a:tc>
                  <a:txBody>
                    <a:bodyPr/>
                    <a:lstStyle/>
                    <a:p>
                      <a:r>
                        <a:rPr lang="en-US" dirty="0" smtClean="0"/>
                        <a:t>D</a:t>
                      </a:r>
                      <a:endParaRPr lang="en-US" dirty="0"/>
                    </a:p>
                  </a:txBody>
                  <a:tcPr>
                    <a:noFill/>
                  </a:tcPr>
                </a:tc>
                <a:tc>
                  <a:txBody>
                    <a:bodyPr/>
                    <a:lstStyle/>
                    <a:p>
                      <a:r>
                        <a:rPr lang="en-US" dirty="0" smtClean="0"/>
                        <a:t>E</a:t>
                      </a:r>
                      <a:endParaRPr lang="en-US" dirty="0"/>
                    </a:p>
                  </a:txBody>
                  <a:tcPr>
                    <a:noFill/>
                  </a:tcPr>
                </a:tc>
              </a:tr>
              <a:tr h="370840">
                <a:tc>
                  <a:txBody>
                    <a:bodyPr/>
                    <a:lstStyle/>
                    <a:p>
                      <a:r>
                        <a:rPr lang="en-US" dirty="0" err="1" smtClean="0"/>
                        <a:t>FSSimpleDist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tc>
                <a:tc>
                  <a:txBody>
                    <a:bodyPr/>
                    <a:lstStyle/>
                    <a:p>
                      <a:endParaRPr lang="en-US" dirty="0"/>
                    </a:p>
                  </a:txBody>
                  <a:tcPr/>
                </a:tc>
                <a:tc>
                  <a:txBody>
                    <a:bodyPr/>
                    <a:lstStyle/>
                    <a:p>
                      <a:endParaRPr lang="en-US" dirty="0"/>
                    </a:p>
                  </a:txBody>
                  <a:tcPr/>
                </a:tc>
              </a:tr>
              <a:tr h="370840">
                <a:tc>
                  <a:txBody>
                    <a:bodyPr/>
                    <a:lstStyle/>
                    <a:p>
                      <a:r>
                        <a:rPr lang="en-US" dirty="0" smtClean="0"/>
                        <a:t>K-Means</a:t>
                      </a:r>
                      <a:endParaRPr lang="en-US" dirty="0"/>
                    </a:p>
                  </a:txBody>
                  <a:tcPr>
                    <a:noFill/>
                  </a:tcPr>
                </a:tc>
                <a:tc>
                  <a:txBody>
                    <a:bodyPr/>
                    <a:lstStyle/>
                    <a:p>
                      <a:endParaRPr lang="en-US"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noFill/>
                  </a:tcPr>
                </a:tc>
              </a:tr>
              <a:tr h="370840">
                <a:tc>
                  <a:txBody>
                    <a:bodyPr/>
                    <a:lstStyle/>
                    <a:p>
                      <a:r>
                        <a:rPr lang="en-US" dirty="0" err="1" smtClean="0"/>
                        <a:t>MontePiDist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N-Body</a:t>
                      </a:r>
                      <a:endParaRPr lang="en-US"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endParaRPr lang="en-US"/>
                    </a:p>
                  </a:txBody>
                  <a:tcPr>
                    <a:noFill/>
                  </a:tcPr>
                </a:tc>
                <a:tc>
                  <a:txBody>
                    <a:bodyPr/>
                    <a:lstStyle/>
                    <a:p>
                      <a:endParaRPr lang="en-US"/>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r>
              <a:tr h="370840">
                <a:tc>
                  <a:txBody>
                    <a:bodyPr/>
                    <a:lstStyle/>
                    <a:p>
                      <a:r>
                        <a:rPr lang="en-US" dirty="0" smtClean="0"/>
                        <a:t>Jacobi</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RayTracer</a:t>
                      </a:r>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endParaRPr lang="en-US" dirty="0"/>
                    </a:p>
                  </a:txBody>
                  <a:tcPr>
                    <a:noFill/>
                  </a:tcPr>
                </a:tc>
                <a:tc>
                  <a:txBody>
                    <a:bodyPr/>
                    <a:lstStyle/>
                    <a:p>
                      <a:endParaRPr lang="en-US" dirty="0"/>
                    </a:p>
                  </a:txBody>
                  <a:tcPr>
                    <a:noFill/>
                  </a:tcPr>
                </a:tc>
              </a:tr>
              <a:tr h="370840">
                <a:tc>
                  <a:txBody>
                    <a:bodyPr/>
                    <a:lstStyle/>
                    <a:p>
                      <a:r>
                        <a:rPr lang="en-US" dirty="0" smtClean="0"/>
                        <a:t>Unbalanced Tree Search</a:t>
                      </a:r>
                      <a:endParaRPr lang="en-US" dirty="0"/>
                    </a:p>
                  </a:txBody>
                  <a:tcPr>
                    <a:noFill/>
                  </a:tcPr>
                </a:tc>
                <a:tc>
                  <a:txBody>
                    <a:bodyPr/>
                    <a:lstStyle/>
                    <a:p>
                      <a:endParaRPr lang="en-US"/>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endParaRPr lang="en-US"/>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r>
              <a:tr h="370840">
                <a:tc>
                  <a:txBody>
                    <a:bodyPr/>
                    <a:lstStyle/>
                    <a:p>
                      <a:r>
                        <a:rPr lang="en-US" dirty="0" smtClean="0"/>
                        <a:t>Linear Regression</a:t>
                      </a:r>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noFill/>
                  </a:tcPr>
                </a:tc>
              </a:tr>
              <a:tr h="370840">
                <a:tc>
                  <a:txBody>
                    <a:bodyPr/>
                    <a:lstStyle/>
                    <a:p>
                      <a:r>
                        <a:rPr lang="en-US" dirty="0" smtClean="0"/>
                        <a:t>Delaunay Mesh Generation (DMG)</a:t>
                      </a:r>
                      <a:endParaRPr lang="en-US"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endParaRPr lang="en-US"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endParaRPr lang="en-US" dirty="0"/>
                    </a:p>
                  </a:txBody>
                  <a:tcPr>
                    <a:noFill/>
                  </a:tcPr>
                </a:tc>
              </a:tr>
              <a:tr h="370840">
                <a:tc>
                  <a:txBody>
                    <a:bodyPr/>
                    <a:lstStyle/>
                    <a:p>
                      <a:r>
                        <a:rPr lang="en-US" dirty="0" smtClean="0"/>
                        <a:t>Delaunay Mesh Refinement (DMR)</a:t>
                      </a:r>
                      <a:endParaRPr lang="en-US"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endParaRPr lang="en-US"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noFill/>
                  </a:tcPr>
                </a:tc>
                <a:tc>
                  <a:txBody>
                    <a:bodyPr/>
                    <a:lstStyle/>
                    <a:p>
                      <a:endParaRPr lang="en-US" dirty="0"/>
                    </a:p>
                  </a:txBody>
                  <a:tcPr>
                    <a:noFill/>
                  </a:tcPr>
                </a:tc>
              </a:tr>
            </a:tbl>
          </a:graphicData>
        </a:graphic>
      </p:graphicFrame>
      <p:sp>
        <p:nvSpPr>
          <p:cNvPr id="2" name="Slide Number Placeholder 1"/>
          <p:cNvSpPr>
            <a:spLocks noGrp="1"/>
          </p:cNvSpPr>
          <p:nvPr>
            <p:ph type="sldNum" sz="quarter" idx="12"/>
          </p:nvPr>
        </p:nvSpPr>
        <p:spPr/>
        <p:txBody>
          <a:bodyPr/>
          <a:lstStyle/>
          <a:p>
            <a:fld id="{B4E37B2B-7E42-0E4C-BA89-EB679EFEDB65}" type="slidenum">
              <a:rPr lang="en-US" smtClean="0"/>
              <a:t>32</a:t>
            </a:fld>
            <a:endParaRPr lang="en-US"/>
          </a:p>
        </p:txBody>
      </p:sp>
    </p:spTree>
    <p:extLst>
      <p:ext uri="{BB962C8B-B14F-4D97-AF65-F5344CB8AC3E}">
        <p14:creationId xmlns:p14="http://schemas.microsoft.com/office/powerpoint/2010/main" val="160242514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388" y="3498144"/>
            <a:ext cx="8160812" cy="1308100"/>
          </a:xfrm>
        </p:spPr>
        <p:txBody>
          <a:bodyPr>
            <a:noAutofit/>
          </a:bodyPr>
          <a:lstStyle/>
          <a:p>
            <a:r>
              <a:rPr lang="en-US" dirty="0" err="1" smtClean="0"/>
              <a:t>CentOS</a:t>
            </a:r>
            <a:r>
              <a:rPr lang="en-US" dirty="0" smtClean="0"/>
              <a:t> Linux 6.0</a:t>
            </a:r>
          </a:p>
          <a:p>
            <a:r>
              <a:rPr lang="en-US" dirty="0" smtClean="0"/>
              <a:t>1 Node = 2 </a:t>
            </a:r>
            <a:r>
              <a:rPr lang="en-US" dirty="0" err="1" smtClean="0"/>
              <a:t>HyperTransport</a:t>
            </a:r>
            <a:r>
              <a:rPr lang="en-US" dirty="0" smtClean="0"/>
              <a:t> connected CPUs</a:t>
            </a:r>
          </a:p>
          <a:p>
            <a:r>
              <a:rPr lang="en-US" dirty="0" err="1" smtClean="0"/>
              <a:t>QuadCore</a:t>
            </a:r>
            <a:r>
              <a:rPr lang="en-US" dirty="0" smtClean="0"/>
              <a:t> Opteron Processors</a:t>
            </a:r>
          </a:p>
        </p:txBody>
      </p:sp>
      <p:graphicFrame>
        <p:nvGraphicFramePr>
          <p:cNvPr id="4" name="Table 3"/>
          <p:cNvGraphicFramePr>
            <a:graphicFrameLocks noGrp="1"/>
          </p:cNvGraphicFramePr>
          <p:nvPr>
            <p:extLst>
              <p:ext uri="{D42A27DB-BD31-4B8C-83A1-F6EECF244321}">
                <p14:modId xmlns:p14="http://schemas.microsoft.com/office/powerpoint/2010/main" val="2485966057"/>
              </p:ext>
            </p:extLst>
          </p:nvPr>
        </p:nvGraphicFramePr>
        <p:xfrm>
          <a:off x="98777" y="1751548"/>
          <a:ext cx="8912578" cy="853440"/>
        </p:xfrm>
        <a:graphic>
          <a:graphicData uri="http://schemas.openxmlformats.org/drawingml/2006/table">
            <a:tbl>
              <a:tblPr firstRow="1" bandRow="1">
                <a:tableStyleId>{5940675A-B579-460E-94D1-54222C63F5DA}</a:tableStyleId>
              </a:tblPr>
              <a:tblGrid>
                <a:gridCol w="2393244"/>
                <a:gridCol w="1854200"/>
                <a:gridCol w="2187223"/>
                <a:gridCol w="2477911"/>
              </a:tblGrid>
              <a:tr h="370840">
                <a:tc rowSpan="2">
                  <a:txBody>
                    <a:bodyPr/>
                    <a:lstStyle/>
                    <a:p>
                      <a:endParaRPr lang="en-US" sz="2200" dirty="0" smtClean="0">
                        <a:solidFill>
                          <a:srgbClr val="000090"/>
                        </a:solidFill>
                      </a:endParaRPr>
                    </a:p>
                    <a:p>
                      <a:pPr algn="ctr">
                        <a:lnSpc>
                          <a:spcPct val="50000"/>
                        </a:lnSpc>
                      </a:pPr>
                      <a:r>
                        <a:rPr lang="en-US" sz="2200" dirty="0" err="1" smtClean="0">
                          <a:solidFill>
                            <a:srgbClr val="000090"/>
                          </a:solidFill>
                        </a:rPr>
                        <a:t>Heldar</a:t>
                      </a:r>
                      <a:r>
                        <a:rPr lang="en-US" sz="2200" dirty="0" smtClean="0">
                          <a:solidFill>
                            <a:srgbClr val="000090"/>
                          </a:solidFill>
                        </a:rPr>
                        <a:t>(</a:t>
                      </a:r>
                      <a:r>
                        <a:rPr lang="en-US" sz="2200" dirty="0" err="1" smtClean="0">
                          <a:solidFill>
                            <a:srgbClr val="000090"/>
                          </a:solidFill>
                        </a:rPr>
                        <a:t>Opetron</a:t>
                      </a:r>
                      <a:r>
                        <a:rPr lang="en-US" sz="2200" dirty="0" smtClean="0">
                          <a:solidFill>
                            <a:srgbClr val="000090"/>
                          </a:solidFill>
                        </a:rPr>
                        <a:t>)</a:t>
                      </a:r>
                    </a:p>
                  </a:txBody>
                  <a:tcPr/>
                </a:tc>
                <a:tc>
                  <a:txBody>
                    <a:bodyPr/>
                    <a:lstStyle/>
                    <a:p>
                      <a:pPr algn="ctr"/>
                      <a:r>
                        <a:rPr lang="en-US" sz="2200" dirty="0" smtClean="0">
                          <a:solidFill>
                            <a:srgbClr val="000090"/>
                          </a:solidFill>
                        </a:rPr>
                        <a:t>No.</a:t>
                      </a:r>
                      <a:r>
                        <a:rPr lang="en-US" sz="2200" baseline="0" dirty="0" smtClean="0">
                          <a:solidFill>
                            <a:srgbClr val="000090"/>
                          </a:solidFill>
                        </a:rPr>
                        <a:t> nodes</a:t>
                      </a:r>
                      <a:endParaRPr lang="en-US" sz="2200" dirty="0">
                        <a:solidFill>
                          <a:srgbClr val="000090"/>
                        </a:solidFill>
                      </a:endParaRPr>
                    </a:p>
                  </a:txBody>
                  <a:tcPr/>
                </a:tc>
                <a:tc>
                  <a:txBody>
                    <a:bodyPr/>
                    <a:lstStyle/>
                    <a:p>
                      <a:pPr algn="ctr"/>
                      <a:r>
                        <a:rPr lang="en-US" sz="2200" dirty="0" smtClean="0">
                          <a:solidFill>
                            <a:srgbClr val="000090"/>
                          </a:solidFill>
                        </a:rPr>
                        <a:t>Cores per node</a:t>
                      </a:r>
                      <a:endParaRPr lang="en-US" sz="2200" dirty="0">
                        <a:solidFill>
                          <a:srgbClr val="000090"/>
                        </a:solidFill>
                      </a:endParaRPr>
                    </a:p>
                  </a:txBody>
                  <a:tcPr/>
                </a:tc>
                <a:tc>
                  <a:txBody>
                    <a:bodyPr/>
                    <a:lstStyle/>
                    <a:p>
                      <a:pPr algn="ctr"/>
                      <a:r>
                        <a:rPr lang="en-US" sz="2200" dirty="0" smtClean="0">
                          <a:solidFill>
                            <a:srgbClr val="000090"/>
                          </a:solidFill>
                        </a:rPr>
                        <a:t>Memory per node</a:t>
                      </a:r>
                      <a:endParaRPr lang="en-US" sz="2200" dirty="0">
                        <a:solidFill>
                          <a:srgbClr val="000090"/>
                        </a:solidFill>
                      </a:endParaRPr>
                    </a:p>
                  </a:txBody>
                  <a:tcPr/>
                </a:tc>
              </a:tr>
              <a:tr h="381000">
                <a:tc vMerge="1">
                  <a:txBody>
                    <a:bodyPr/>
                    <a:lstStyle/>
                    <a:p>
                      <a:endParaRPr lang="en-US" sz="2800" dirty="0" smtClean="0"/>
                    </a:p>
                  </a:txBody>
                  <a:tcPr/>
                </a:tc>
                <a:tc>
                  <a:txBody>
                    <a:bodyPr/>
                    <a:lstStyle/>
                    <a:p>
                      <a:pPr algn="ctr"/>
                      <a:r>
                        <a:rPr lang="en-US" sz="2200" dirty="0" smtClean="0">
                          <a:solidFill>
                            <a:srgbClr val="000090"/>
                          </a:solidFill>
                        </a:rPr>
                        <a:t>    16</a:t>
                      </a:r>
                      <a:endParaRPr lang="en-US" sz="2200" dirty="0">
                        <a:solidFill>
                          <a:srgbClr val="000090"/>
                        </a:solidFill>
                      </a:endParaRPr>
                    </a:p>
                  </a:txBody>
                  <a:tcPr/>
                </a:tc>
                <a:tc>
                  <a:txBody>
                    <a:bodyPr/>
                    <a:lstStyle/>
                    <a:p>
                      <a:pPr algn="ctr"/>
                      <a:r>
                        <a:rPr lang="en-US" sz="2200" dirty="0" smtClean="0">
                          <a:solidFill>
                            <a:srgbClr val="000090"/>
                          </a:solidFill>
                        </a:rPr>
                        <a:t>     8</a:t>
                      </a:r>
                      <a:endParaRPr lang="en-US" sz="2200" dirty="0">
                        <a:solidFill>
                          <a:srgbClr val="000090"/>
                        </a:solidFill>
                      </a:endParaRPr>
                    </a:p>
                  </a:txBody>
                  <a:tcPr/>
                </a:tc>
                <a:tc>
                  <a:txBody>
                    <a:bodyPr/>
                    <a:lstStyle/>
                    <a:p>
                      <a:pPr algn="ctr"/>
                      <a:r>
                        <a:rPr lang="en-US" sz="2200" dirty="0" smtClean="0">
                          <a:solidFill>
                            <a:srgbClr val="000090"/>
                          </a:solidFill>
                        </a:rPr>
                        <a:t>    8 GB</a:t>
                      </a:r>
                      <a:endParaRPr lang="en-US" sz="2200" dirty="0">
                        <a:solidFill>
                          <a:srgbClr val="000090"/>
                        </a:solidFill>
                      </a:endParaRPr>
                    </a:p>
                  </a:txBody>
                  <a:tcPr/>
                </a:tc>
              </a:tr>
            </a:tbl>
          </a:graphicData>
        </a:graphic>
      </p:graphicFrame>
      <p:sp>
        <p:nvSpPr>
          <p:cNvPr id="2" name="Slide Number Placeholder 1"/>
          <p:cNvSpPr>
            <a:spLocks noGrp="1"/>
          </p:cNvSpPr>
          <p:nvPr>
            <p:ph type="sldNum" sz="quarter" idx="12"/>
          </p:nvPr>
        </p:nvSpPr>
        <p:spPr/>
        <p:txBody>
          <a:bodyPr/>
          <a:lstStyle/>
          <a:p>
            <a:fld id="{B9F9B84B-B900-714B-8536-1797C39898F6}" type="slidenum">
              <a:rPr lang="en-US" smtClean="0"/>
              <a:t>33</a:t>
            </a:fld>
            <a:endParaRPr lang="en-US"/>
          </a:p>
        </p:txBody>
      </p:sp>
      <p:sp>
        <p:nvSpPr>
          <p:cNvPr id="9" name="Rectangle 3"/>
          <p:cNvSpPr>
            <a:spLocks noGrp="1" noChangeArrowheads="1"/>
          </p:cNvSpPr>
          <p:nvPr>
            <p:ph type="title"/>
          </p:nvPr>
        </p:nvSpPr>
        <p:spPr>
          <a:xfrm>
            <a:off x="0" y="3705"/>
            <a:ext cx="8686800" cy="1143000"/>
          </a:xfrm>
        </p:spPr>
        <p:txBody>
          <a:bodyPr>
            <a:normAutofit/>
          </a:bodyPr>
          <a:lstStyle/>
          <a:p>
            <a:r>
              <a:rPr kumimoji="1" lang="en-US" dirty="0" smtClean="0">
                <a:solidFill>
                  <a:srgbClr val="000090"/>
                </a:solidFill>
              </a:rPr>
              <a:t>Platform</a:t>
            </a:r>
            <a:endParaRPr kumimoji="1" lang="en-US" dirty="0">
              <a:solidFill>
                <a:srgbClr val="000090"/>
              </a:solidFill>
            </a:endParaRPr>
          </a:p>
        </p:txBody>
      </p:sp>
    </p:spTree>
    <p:extLst>
      <p:ext uri="{BB962C8B-B14F-4D97-AF65-F5344CB8AC3E}">
        <p14:creationId xmlns:p14="http://schemas.microsoft.com/office/powerpoint/2010/main" val="146499149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444078" y="5658146"/>
            <a:ext cx="1424376" cy="369332"/>
          </a:xfrm>
          <a:prstGeom prst="rect">
            <a:avLst/>
          </a:prstGeom>
          <a:noFill/>
        </p:spPr>
        <p:txBody>
          <a:bodyPr wrap="none" rtlCol="0">
            <a:spAutoFit/>
          </a:bodyPr>
          <a:lstStyle/>
          <a:p>
            <a:r>
              <a:rPr lang="en-US" b="1" dirty="0" err="1" smtClean="0"/>
              <a:t>FSSimpleDist</a:t>
            </a:r>
            <a:endParaRPr lang="en-US" b="1" dirty="0"/>
          </a:p>
        </p:txBody>
      </p:sp>
      <p:sp>
        <p:nvSpPr>
          <p:cNvPr id="7" name="TextBox 6"/>
          <p:cNvSpPr txBox="1"/>
          <p:nvPr/>
        </p:nvSpPr>
        <p:spPr>
          <a:xfrm rot="16200000">
            <a:off x="1360823" y="5488052"/>
            <a:ext cx="1031051" cy="369332"/>
          </a:xfrm>
          <a:prstGeom prst="rect">
            <a:avLst/>
          </a:prstGeom>
          <a:noFill/>
        </p:spPr>
        <p:txBody>
          <a:bodyPr wrap="none" rtlCol="0">
            <a:spAutoFit/>
          </a:bodyPr>
          <a:lstStyle/>
          <a:p>
            <a:r>
              <a:rPr lang="en-US" b="1" dirty="0" smtClean="0"/>
              <a:t>K-Means</a:t>
            </a:r>
            <a:endParaRPr lang="en-US" b="1" dirty="0"/>
          </a:p>
        </p:txBody>
      </p:sp>
      <p:sp>
        <p:nvSpPr>
          <p:cNvPr id="8" name="TextBox 7"/>
          <p:cNvSpPr txBox="1"/>
          <p:nvPr/>
        </p:nvSpPr>
        <p:spPr>
          <a:xfrm rot="16200000">
            <a:off x="1976196" y="5638197"/>
            <a:ext cx="1384476" cy="369332"/>
          </a:xfrm>
          <a:prstGeom prst="rect">
            <a:avLst/>
          </a:prstGeom>
          <a:noFill/>
        </p:spPr>
        <p:txBody>
          <a:bodyPr wrap="none" rtlCol="0">
            <a:spAutoFit/>
          </a:bodyPr>
          <a:lstStyle/>
          <a:p>
            <a:r>
              <a:rPr lang="en-US" b="1" dirty="0" err="1" smtClean="0"/>
              <a:t>MontePiDist</a:t>
            </a:r>
            <a:endParaRPr lang="en-US" b="1" dirty="0"/>
          </a:p>
        </p:txBody>
      </p:sp>
      <p:sp>
        <p:nvSpPr>
          <p:cNvPr id="9" name="TextBox 8"/>
          <p:cNvSpPr txBox="1"/>
          <p:nvPr/>
        </p:nvSpPr>
        <p:spPr>
          <a:xfrm rot="16200000">
            <a:off x="3081125" y="5397364"/>
            <a:ext cx="902811" cy="369332"/>
          </a:xfrm>
          <a:prstGeom prst="rect">
            <a:avLst/>
          </a:prstGeom>
          <a:noFill/>
        </p:spPr>
        <p:txBody>
          <a:bodyPr wrap="none" rtlCol="0">
            <a:spAutoFit/>
          </a:bodyPr>
          <a:lstStyle/>
          <a:p>
            <a:r>
              <a:rPr lang="en-US" b="1" dirty="0" smtClean="0"/>
              <a:t>N-Body</a:t>
            </a:r>
            <a:endParaRPr lang="en-US" b="1" dirty="0"/>
          </a:p>
        </p:txBody>
      </p:sp>
      <p:sp>
        <p:nvSpPr>
          <p:cNvPr id="10" name="TextBox 9"/>
          <p:cNvSpPr txBox="1"/>
          <p:nvPr/>
        </p:nvSpPr>
        <p:spPr>
          <a:xfrm rot="16200000">
            <a:off x="3936475" y="5334102"/>
            <a:ext cx="776287" cy="369332"/>
          </a:xfrm>
          <a:prstGeom prst="rect">
            <a:avLst/>
          </a:prstGeom>
          <a:noFill/>
        </p:spPr>
        <p:txBody>
          <a:bodyPr wrap="none" rtlCol="0">
            <a:spAutoFit/>
          </a:bodyPr>
          <a:lstStyle/>
          <a:p>
            <a:r>
              <a:rPr lang="en-US" b="1" dirty="0" smtClean="0"/>
              <a:t>Jacobi</a:t>
            </a:r>
            <a:endParaRPr lang="en-US" b="1" dirty="0"/>
          </a:p>
        </p:txBody>
      </p:sp>
      <p:sp>
        <p:nvSpPr>
          <p:cNvPr id="11" name="TextBox 10"/>
          <p:cNvSpPr txBox="1"/>
          <p:nvPr/>
        </p:nvSpPr>
        <p:spPr>
          <a:xfrm rot="16200000">
            <a:off x="4473174" y="5517483"/>
            <a:ext cx="1143049" cy="369332"/>
          </a:xfrm>
          <a:prstGeom prst="rect">
            <a:avLst/>
          </a:prstGeom>
          <a:noFill/>
        </p:spPr>
        <p:txBody>
          <a:bodyPr wrap="none" rtlCol="0">
            <a:spAutoFit/>
          </a:bodyPr>
          <a:lstStyle/>
          <a:p>
            <a:r>
              <a:rPr lang="en-US" b="1" dirty="0" err="1" smtClean="0"/>
              <a:t>RayTracer</a:t>
            </a:r>
            <a:endParaRPr lang="en-US" b="1" dirty="0"/>
          </a:p>
        </p:txBody>
      </p:sp>
      <p:sp>
        <p:nvSpPr>
          <p:cNvPr id="13" name="TextBox 12"/>
          <p:cNvSpPr txBox="1"/>
          <p:nvPr/>
        </p:nvSpPr>
        <p:spPr>
          <a:xfrm rot="16200000">
            <a:off x="5629417" y="5225336"/>
            <a:ext cx="558754" cy="369332"/>
          </a:xfrm>
          <a:prstGeom prst="rect">
            <a:avLst/>
          </a:prstGeom>
          <a:noFill/>
        </p:spPr>
        <p:txBody>
          <a:bodyPr wrap="none" rtlCol="0">
            <a:spAutoFit/>
          </a:bodyPr>
          <a:lstStyle/>
          <a:p>
            <a:r>
              <a:rPr lang="en-US" b="1" dirty="0" smtClean="0"/>
              <a:t>UTS</a:t>
            </a:r>
            <a:endParaRPr lang="en-US" b="1" dirty="0"/>
          </a:p>
        </p:txBody>
      </p:sp>
      <p:sp>
        <p:nvSpPr>
          <p:cNvPr id="14" name="TextBox 13"/>
          <p:cNvSpPr txBox="1"/>
          <p:nvPr/>
        </p:nvSpPr>
        <p:spPr>
          <a:xfrm rot="16200000">
            <a:off x="6081687" y="5421138"/>
            <a:ext cx="1227357" cy="646331"/>
          </a:xfrm>
          <a:prstGeom prst="rect">
            <a:avLst/>
          </a:prstGeom>
          <a:noFill/>
        </p:spPr>
        <p:txBody>
          <a:bodyPr wrap="none" rtlCol="0">
            <a:spAutoFit/>
          </a:bodyPr>
          <a:lstStyle/>
          <a:p>
            <a:pPr algn="r"/>
            <a:r>
              <a:rPr lang="en-US" b="1" dirty="0" smtClean="0"/>
              <a:t>Linear</a:t>
            </a:r>
          </a:p>
          <a:p>
            <a:r>
              <a:rPr lang="en-US" b="1" dirty="0" smtClean="0"/>
              <a:t>Regression</a:t>
            </a:r>
            <a:endParaRPr lang="en-US" b="1" dirty="0"/>
          </a:p>
        </p:txBody>
      </p:sp>
      <p:cxnSp>
        <p:nvCxnSpPr>
          <p:cNvPr id="17" name="Straight Connector 16"/>
          <p:cNvCxnSpPr/>
          <p:nvPr/>
        </p:nvCxnSpPr>
        <p:spPr>
          <a:xfrm>
            <a:off x="787924" y="512931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7924" y="4279619"/>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7924" y="3854772"/>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7924" y="4704466"/>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87924" y="342992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87924" y="2580231"/>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87924" y="3005078"/>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7924" y="1730537"/>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87924" y="2155384"/>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00559" y="491329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0559" y="4487511"/>
            <a:ext cx="418654" cy="369332"/>
          </a:xfrm>
          <a:prstGeom prst="rect">
            <a:avLst/>
          </a:prstGeom>
          <a:noFill/>
        </p:spPr>
        <p:txBody>
          <a:bodyPr wrap="none" rtlCol="0">
            <a:spAutoFit/>
          </a:bodyPr>
          <a:lstStyle/>
          <a:p>
            <a:r>
              <a:rPr lang="en-US" dirty="0" smtClean="0"/>
              <a:t>10</a:t>
            </a:r>
            <a:endParaRPr lang="en-US" dirty="0"/>
          </a:p>
        </p:txBody>
      </p:sp>
      <p:sp>
        <p:nvSpPr>
          <p:cNvPr id="49" name="TextBox 48"/>
          <p:cNvSpPr txBox="1"/>
          <p:nvPr/>
        </p:nvSpPr>
        <p:spPr>
          <a:xfrm>
            <a:off x="400559" y="4061735"/>
            <a:ext cx="418654" cy="369332"/>
          </a:xfrm>
          <a:prstGeom prst="rect">
            <a:avLst/>
          </a:prstGeom>
          <a:noFill/>
        </p:spPr>
        <p:txBody>
          <a:bodyPr wrap="none" rtlCol="0">
            <a:spAutoFit/>
          </a:bodyPr>
          <a:lstStyle/>
          <a:p>
            <a:r>
              <a:rPr lang="en-US" dirty="0" smtClean="0"/>
              <a:t>20</a:t>
            </a:r>
            <a:endParaRPr lang="en-US" dirty="0"/>
          </a:p>
        </p:txBody>
      </p:sp>
      <p:sp>
        <p:nvSpPr>
          <p:cNvPr id="50" name="TextBox 49"/>
          <p:cNvSpPr txBox="1"/>
          <p:nvPr/>
        </p:nvSpPr>
        <p:spPr>
          <a:xfrm>
            <a:off x="400559" y="3635959"/>
            <a:ext cx="418654" cy="369332"/>
          </a:xfrm>
          <a:prstGeom prst="rect">
            <a:avLst/>
          </a:prstGeom>
          <a:noFill/>
        </p:spPr>
        <p:txBody>
          <a:bodyPr wrap="none" rtlCol="0">
            <a:spAutoFit/>
          </a:bodyPr>
          <a:lstStyle/>
          <a:p>
            <a:r>
              <a:rPr lang="en-US" dirty="0" smtClean="0"/>
              <a:t>30</a:t>
            </a:r>
            <a:endParaRPr lang="en-US" dirty="0"/>
          </a:p>
        </p:txBody>
      </p:sp>
      <p:sp>
        <p:nvSpPr>
          <p:cNvPr id="51" name="TextBox 50"/>
          <p:cNvSpPr txBox="1"/>
          <p:nvPr/>
        </p:nvSpPr>
        <p:spPr>
          <a:xfrm>
            <a:off x="400559" y="3210183"/>
            <a:ext cx="418654" cy="369332"/>
          </a:xfrm>
          <a:prstGeom prst="rect">
            <a:avLst/>
          </a:prstGeom>
          <a:noFill/>
        </p:spPr>
        <p:txBody>
          <a:bodyPr wrap="none" rtlCol="0">
            <a:spAutoFit/>
          </a:bodyPr>
          <a:lstStyle/>
          <a:p>
            <a:r>
              <a:rPr lang="en-US" dirty="0" smtClean="0"/>
              <a:t>40</a:t>
            </a:r>
            <a:endParaRPr lang="en-US" dirty="0"/>
          </a:p>
        </p:txBody>
      </p:sp>
      <p:sp>
        <p:nvSpPr>
          <p:cNvPr id="52" name="TextBox 51"/>
          <p:cNvSpPr txBox="1"/>
          <p:nvPr/>
        </p:nvSpPr>
        <p:spPr>
          <a:xfrm>
            <a:off x="400559" y="2784407"/>
            <a:ext cx="418654" cy="369332"/>
          </a:xfrm>
          <a:prstGeom prst="rect">
            <a:avLst/>
          </a:prstGeom>
          <a:noFill/>
        </p:spPr>
        <p:txBody>
          <a:bodyPr wrap="none" rtlCol="0">
            <a:spAutoFit/>
          </a:bodyPr>
          <a:lstStyle/>
          <a:p>
            <a:r>
              <a:rPr lang="en-US" dirty="0" smtClean="0"/>
              <a:t>50</a:t>
            </a:r>
            <a:endParaRPr lang="en-US" dirty="0"/>
          </a:p>
        </p:txBody>
      </p:sp>
      <p:sp>
        <p:nvSpPr>
          <p:cNvPr id="53" name="TextBox 52"/>
          <p:cNvSpPr txBox="1"/>
          <p:nvPr/>
        </p:nvSpPr>
        <p:spPr>
          <a:xfrm>
            <a:off x="400559" y="2358631"/>
            <a:ext cx="418654" cy="369332"/>
          </a:xfrm>
          <a:prstGeom prst="rect">
            <a:avLst/>
          </a:prstGeom>
          <a:noFill/>
        </p:spPr>
        <p:txBody>
          <a:bodyPr wrap="none" rtlCol="0">
            <a:spAutoFit/>
          </a:bodyPr>
          <a:lstStyle/>
          <a:p>
            <a:r>
              <a:rPr lang="en-US" dirty="0" smtClean="0"/>
              <a:t>60</a:t>
            </a:r>
            <a:endParaRPr lang="en-US" dirty="0"/>
          </a:p>
        </p:txBody>
      </p:sp>
      <p:sp>
        <p:nvSpPr>
          <p:cNvPr id="54" name="TextBox 53"/>
          <p:cNvSpPr txBox="1"/>
          <p:nvPr/>
        </p:nvSpPr>
        <p:spPr>
          <a:xfrm>
            <a:off x="400559" y="1932855"/>
            <a:ext cx="418654" cy="369332"/>
          </a:xfrm>
          <a:prstGeom prst="rect">
            <a:avLst/>
          </a:prstGeom>
          <a:noFill/>
        </p:spPr>
        <p:txBody>
          <a:bodyPr wrap="none" rtlCol="0">
            <a:spAutoFit/>
          </a:bodyPr>
          <a:lstStyle/>
          <a:p>
            <a:r>
              <a:rPr lang="en-US" dirty="0" smtClean="0"/>
              <a:t>70</a:t>
            </a:r>
            <a:endParaRPr lang="en-US" dirty="0"/>
          </a:p>
        </p:txBody>
      </p:sp>
      <p:sp>
        <p:nvSpPr>
          <p:cNvPr id="55" name="TextBox 54"/>
          <p:cNvSpPr txBox="1"/>
          <p:nvPr/>
        </p:nvSpPr>
        <p:spPr>
          <a:xfrm>
            <a:off x="400559" y="1507079"/>
            <a:ext cx="418654" cy="369332"/>
          </a:xfrm>
          <a:prstGeom prst="rect">
            <a:avLst/>
          </a:prstGeom>
          <a:noFill/>
        </p:spPr>
        <p:txBody>
          <a:bodyPr wrap="none" rtlCol="0">
            <a:spAutoFit/>
          </a:bodyPr>
          <a:lstStyle/>
          <a:p>
            <a:r>
              <a:rPr lang="en-US" dirty="0" smtClean="0"/>
              <a:t>80</a:t>
            </a:r>
            <a:endParaRPr lang="en-US" dirty="0"/>
          </a:p>
        </p:txBody>
      </p:sp>
      <p:cxnSp>
        <p:nvCxnSpPr>
          <p:cNvPr id="56" name="Straight Connector 55"/>
          <p:cNvCxnSpPr/>
          <p:nvPr/>
        </p:nvCxnSpPr>
        <p:spPr>
          <a:xfrm>
            <a:off x="761093" y="1305690"/>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00559" y="1081303"/>
            <a:ext cx="418654" cy="369332"/>
          </a:xfrm>
          <a:prstGeom prst="rect">
            <a:avLst/>
          </a:prstGeom>
          <a:noFill/>
        </p:spPr>
        <p:txBody>
          <a:bodyPr wrap="none" rtlCol="0">
            <a:spAutoFit/>
          </a:bodyPr>
          <a:lstStyle/>
          <a:p>
            <a:r>
              <a:rPr lang="en-US" dirty="0" smtClean="0"/>
              <a:t>90</a:t>
            </a:r>
            <a:endParaRPr lang="en-US" dirty="0"/>
          </a:p>
        </p:txBody>
      </p:sp>
      <p:cxnSp>
        <p:nvCxnSpPr>
          <p:cNvPr id="60" name="Straight Connector 59"/>
          <p:cNvCxnSpPr/>
          <p:nvPr/>
        </p:nvCxnSpPr>
        <p:spPr>
          <a:xfrm>
            <a:off x="859932" y="1081303"/>
            <a:ext cx="26831" cy="420132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47565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0554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13543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893322"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71601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441531"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28184"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rot="16200000">
            <a:off x="-1101996" y="3025805"/>
            <a:ext cx="2608519" cy="369332"/>
          </a:xfrm>
          <a:prstGeom prst="rect">
            <a:avLst/>
          </a:prstGeom>
          <a:noFill/>
        </p:spPr>
        <p:txBody>
          <a:bodyPr wrap="none" rtlCol="0">
            <a:spAutoFit/>
          </a:bodyPr>
          <a:lstStyle/>
          <a:p>
            <a:r>
              <a:rPr lang="en-US" b="1" dirty="0" smtClean="0"/>
              <a:t>Speedup Over Sequential</a:t>
            </a:r>
            <a:endParaRPr lang="en-US" b="1" dirty="0"/>
          </a:p>
        </p:txBody>
      </p:sp>
      <p:sp>
        <p:nvSpPr>
          <p:cNvPr id="39" name="TextBox 38"/>
          <p:cNvSpPr txBox="1"/>
          <p:nvPr/>
        </p:nvSpPr>
        <p:spPr>
          <a:xfrm>
            <a:off x="-14997" y="6486694"/>
            <a:ext cx="1919065" cy="369332"/>
          </a:xfrm>
          <a:prstGeom prst="rect">
            <a:avLst/>
          </a:prstGeom>
          <a:noFill/>
        </p:spPr>
        <p:txBody>
          <a:bodyPr wrap="none" rtlCol="0">
            <a:spAutoFit/>
          </a:bodyPr>
          <a:lstStyle/>
          <a:p>
            <a:r>
              <a:rPr lang="en-US" dirty="0" smtClean="0"/>
              <a:t>Using 128 workers </a:t>
            </a:r>
            <a:endParaRPr lang="en-US" dirty="0"/>
          </a:p>
        </p:txBody>
      </p:sp>
      <p:cxnSp>
        <p:nvCxnSpPr>
          <p:cNvPr id="103" name="Straight Connector 102"/>
          <p:cNvCxnSpPr/>
          <p:nvPr/>
        </p:nvCxnSpPr>
        <p:spPr>
          <a:xfrm>
            <a:off x="7236296"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100392" y="5100426"/>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rot="16200000">
            <a:off x="7318756" y="5312035"/>
            <a:ext cx="679017" cy="369332"/>
          </a:xfrm>
          <a:prstGeom prst="rect">
            <a:avLst/>
          </a:prstGeom>
          <a:noFill/>
        </p:spPr>
        <p:txBody>
          <a:bodyPr wrap="none" rtlCol="0">
            <a:spAutoFit/>
          </a:bodyPr>
          <a:lstStyle/>
          <a:p>
            <a:pPr algn="r"/>
            <a:r>
              <a:rPr lang="en-US" b="1" dirty="0" smtClean="0"/>
              <a:t>DMG</a:t>
            </a:r>
            <a:endParaRPr lang="en-US" b="1" dirty="0"/>
          </a:p>
        </p:txBody>
      </p:sp>
      <p:sp>
        <p:nvSpPr>
          <p:cNvPr id="106" name="TextBox 105"/>
          <p:cNvSpPr txBox="1"/>
          <p:nvPr/>
        </p:nvSpPr>
        <p:spPr>
          <a:xfrm rot="16200000">
            <a:off x="8170140" y="5303469"/>
            <a:ext cx="661885" cy="369332"/>
          </a:xfrm>
          <a:prstGeom prst="rect">
            <a:avLst/>
          </a:prstGeom>
          <a:noFill/>
        </p:spPr>
        <p:txBody>
          <a:bodyPr wrap="none" rtlCol="0">
            <a:spAutoFit/>
          </a:bodyPr>
          <a:lstStyle/>
          <a:p>
            <a:pPr algn="r"/>
            <a:r>
              <a:rPr lang="en-US" b="1" dirty="0" smtClean="0"/>
              <a:t>DMR</a:t>
            </a:r>
            <a:endParaRPr lang="en-US" b="1" dirty="0"/>
          </a:p>
        </p:txBody>
      </p:sp>
    </p:spTree>
    <p:extLst>
      <p:ext uri="{BB962C8B-B14F-4D97-AF65-F5344CB8AC3E}">
        <p14:creationId xmlns:p14="http://schemas.microsoft.com/office/powerpoint/2010/main" val="2097184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444078" y="5658146"/>
            <a:ext cx="1424376" cy="369332"/>
          </a:xfrm>
          <a:prstGeom prst="rect">
            <a:avLst/>
          </a:prstGeom>
          <a:noFill/>
        </p:spPr>
        <p:txBody>
          <a:bodyPr wrap="none" rtlCol="0">
            <a:spAutoFit/>
          </a:bodyPr>
          <a:lstStyle/>
          <a:p>
            <a:r>
              <a:rPr lang="en-US" b="1" dirty="0" err="1" smtClean="0"/>
              <a:t>FSSimpleDist</a:t>
            </a:r>
            <a:endParaRPr lang="en-US" b="1" dirty="0"/>
          </a:p>
        </p:txBody>
      </p:sp>
      <p:sp>
        <p:nvSpPr>
          <p:cNvPr id="7" name="TextBox 6"/>
          <p:cNvSpPr txBox="1"/>
          <p:nvPr/>
        </p:nvSpPr>
        <p:spPr>
          <a:xfrm rot="16200000">
            <a:off x="1360823" y="5488052"/>
            <a:ext cx="1031051" cy="369332"/>
          </a:xfrm>
          <a:prstGeom prst="rect">
            <a:avLst/>
          </a:prstGeom>
          <a:noFill/>
        </p:spPr>
        <p:txBody>
          <a:bodyPr wrap="none" rtlCol="0">
            <a:spAutoFit/>
          </a:bodyPr>
          <a:lstStyle/>
          <a:p>
            <a:r>
              <a:rPr lang="en-US" b="1" dirty="0" smtClean="0"/>
              <a:t>K-Means</a:t>
            </a:r>
            <a:endParaRPr lang="en-US" b="1" dirty="0"/>
          </a:p>
        </p:txBody>
      </p:sp>
      <p:sp>
        <p:nvSpPr>
          <p:cNvPr id="8" name="TextBox 7"/>
          <p:cNvSpPr txBox="1"/>
          <p:nvPr/>
        </p:nvSpPr>
        <p:spPr>
          <a:xfrm rot="16200000">
            <a:off x="1976196" y="5638197"/>
            <a:ext cx="1384476" cy="369332"/>
          </a:xfrm>
          <a:prstGeom prst="rect">
            <a:avLst/>
          </a:prstGeom>
          <a:noFill/>
        </p:spPr>
        <p:txBody>
          <a:bodyPr wrap="none" rtlCol="0">
            <a:spAutoFit/>
          </a:bodyPr>
          <a:lstStyle/>
          <a:p>
            <a:r>
              <a:rPr lang="en-US" b="1" dirty="0" err="1" smtClean="0"/>
              <a:t>MontePiDist</a:t>
            </a:r>
            <a:endParaRPr lang="en-US" b="1" dirty="0"/>
          </a:p>
        </p:txBody>
      </p:sp>
      <p:sp>
        <p:nvSpPr>
          <p:cNvPr id="9" name="TextBox 8"/>
          <p:cNvSpPr txBox="1"/>
          <p:nvPr/>
        </p:nvSpPr>
        <p:spPr>
          <a:xfrm rot="16200000">
            <a:off x="3081125" y="5397364"/>
            <a:ext cx="902811" cy="369332"/>
          </a:xfrm>
          <a:prstGeom prst="rect">
            <a:avLst/>
          </a:prstGeom>
          <a:noFill/>
        </p:spPr>
        <p:txBody>
          <a:bodyPr wrap="none" rtlCol="0">
            <a:spAutoFit/>
          </a:bodyPr>
          <a:lstStyle/>
          <a:p>
            <a:r>
              <a:rPr lang="en-US" b="1" dirty="0" smtClean="0"/>
              <a:t>N-Body</a:t>
            </a:r>
            <a:endParaRPr lang="en-US" b="1" dirty="0"/>
          </a:p>
        </p:txBody>
      </p:sp>
      <p:sp>
        <p:nvSpPr>
          <p:cNvPr id="10" name="TextBox 9"/>
          <p:cNvSpPr txBox="1"/>
          <p:nvPr/>
        </p:nvSpPr>
        <p:spPr>
          <a:xfrm rot="16200000">
            <a:off x="3936475" y="5334102"/>
            <a:ext cx="776287" cy="369332"/>
          </a:xfrm>
          <a:prstGeom prst="rect">
            <a:avLst/>
          </a:prstGeom>
          <a:noFill/>
        </p:spPr>
        <p:txBody>
          <a:bodyPr wrap="none" rtlCol="0">
            <a:spAutoFit/>
          </a:bodyPr>
          <a:lstStyle/>
          <a:p>
            <a:r>
              <a:rPr lang="en-US" b="1" dirty="0" smtClean="0"/>
              <a:t>Jacobi</a:t>
            </a:r>
            <a:endParaRPr lang="en-US" b="1" dirty="0"/>
          </a:p>
        </p:txBody>
      </p:sp>
      <p:sp>
        <p:nvSpPr>
          <p:cNvPr id="11" name="TextBox 10"/>
          <p:cNvSpPr txBox="1"/>
          <p:nvPr/>
        </p:nvSpPr>
        <p:spPr>
          <a:xfrm rot="16200000">
            <a:off x="4473174" y="5517483"/>
            <a:ext cx="1143049" cy="369332"/>
          </a:xfrm>
          <a:prstGeom prst="rect">
            <a:avLst/>
          </a:prstGeom>
          <a:noFill/>
        </p:spPr>
        <p:txBody>
          <a:bodyPr wrap="none" rtlCol="0">
            <a:spAutoFit/>
          </a:bodyPr>
          <a:lstStyle/>
          <a:p>
            <a:r>
              <a:rPr lang="en-US" b="1" dirty="0" err="1" smtClean="0"/>
              <a:t>RayTracer</a:t>
            </a:r>
            <a:endParaRPr lang="en-US" b="1" dirty="0"/>
          </a:p>
        </p:txBody>
      </p:sp>
      <p:sp>
        <p:nvSpPr>
          <p:cNvPr id="13" name="TextBox 12"/>
          <p:cNvSpPr txBox="1"/>
          <p:nvPr/>
        </p:nvSpPr>
        <p:spPr>
          <a:xfrm rot="16200000">
            <a:off x="5629417" y="5225336"/>
            <a:ext cx="558754" cy="369332"/>
          </a:xfrm>
          <a:prstGeom prst="rect">
            <a:avLst/>
          </a:prstGeom>
          <a:noFill/>
        </p:spPr>
        <p:txBody>
          <a:bodyPr wrap="none" rtlCol="0">
            <a:spAutoFit/>
          </a:bodyPr>
          <a:lstStyle/>
          <a:p>
            <a:r>
              <a:rPr lang="en-US" b="1" dirty="0" smtClean="0"/>
              <a:t>UTS</a:t>
            </a:r>
            <a:endParaRPr lang="en-US" b="1" dirty="0"/>
          </a:p>
        </p:txBody>
      </p:sp>
      <p:sp>
        <p:nvSpPr>
          <p:cNvPr id="14" name="TextBox 13"/>
          <p:cNvSpPr txBox="1"/>
          <p:nvPr/>
        </p:nvSpPr>
        <p:spPr>
          <a:xfrm rot="16200000">
            <a:off x="6081687" y="5421138"/>
            <a:ext cx="1227357" cy="646331"/>
          </a:xfrm>
          <a:prstGeom prst="rect">
            <a:avLst/>
          </a:prstGeom>
          <a:noFill/>
        </p:spPr>
        <p:txBody>
          <a:bodyPr wrap="none" rtlCol="0">
            <a:spAutoFit/>
          </a:bodyPr>
          <a:lstStyle/>
          <a:p>
            <a:pPr algn="r"/>
            <a:r>
              <a:rPr lang="en-US" b="1" dirty="0" smtClean="0"/>
              <a:t>Linear</a:t>
            </a:r>
          </a:p>
          <a:p>
            <a:r>
              <a:rPr lang="en-US" b="1" dirty="0" smtClean="0"/>
              <a:t>Regression</a:t>
            </a:r>
            <a:endParaRPr lang="en-US" b="1" dirty="0"/>
          </a:p>
        </p:txBody>
      </p:sp>
      <p:cxnSp>
        <p:nvCxnSpPr>
          <p:cNvPr id="17" name="Straight Connector 16"/>
          <p:cNvCxnSpPr/>
          <p:nvPr/>
        </p:nvCxnSpPr>
        <p:spPr>
          <a:xfrm>
            <a:off x="787924" y="512931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7924" y="4279619"/>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7924" y="3854772"/>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7924" y="4704466"/>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87924" y="342992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87924" y="2580231"/>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87924" y="3005078"/>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7924" y="1730537"/>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87924" y="2155384"/>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00559" y="491329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0559" y="4487511"/>
            <a:ext cx="418654" cy="369332"/>
          </a:xfrm>
          <a:prstGeom prst="rect">
            <a:avLst/>
          </a:prstGeom>
          <a:noFill/>
        </p:spPr>
        <p:txBody>
          <a:bodyPr wrap="none" rtlCol="0">
            <a:spAutoFit/>
          </a:bodyPr>
          <a:lstStyle/>
          <a:p>
            <a:r>
              <a:rPr lang="en-US" dirty="0" smtClean="0"/>
              <a:t>10</a:t>
            </a:r>
            <a:endParaRPr lang="en-US" dirty="0"/>
          </a:p>
        </p:txBody>
      </p:sp>
      <p:sp>
        <p:nvSpPr>
          <p:cNvPr id="49" name="TextBox 48"/>
          <p:cNvSpPr txBox="1"/>
          <p:nvPr/>
        </p:nvSpPr>
        <p:spPr>
          <a:xfrm>
            <a:off x="400559" y="4061735"/>
            <a:ext cx="418654" cy="369332"/>
          </a:xfrm>
          <a:prstGeom prst="rect">
            <a:avLst/>
          </a:prstGeom>
          <a:noFill/>
        </p:spPr>
        <p:txBody>
          <a:bodyPr wrap="none" rtlCol="0">
            <a:spAutoFit/>
          </a:bodyPr>
          <a:lstStyle/>
          <a:p>
            <a:r>
              <a:rPr lang="en-US" dirty="0" smtClean="0"/>
              <a:t>20</a:t>
            </a:r>
            <a:endParaRPr lang="en-US" dirty="0"/>
          </a:p>
        </p:txBody>
      </p:sp>
      <p:sp>
        <p:nvSpPr>
          <p:cNvPr id="50" name="TextBox 49"/>
          <p:cNvSpPr txBox="1"/>
          <p:nvPr/>
        </p:nvSpPr>
        <p:spPr>
          <a:xfrm>
            <a:off x="400559" y="3635959"/>
            <a:ext cx="418654" cy="369332"/>
          </a:xfrm>
          <a:prstGeom prst="rect">
            <a:avLst/>
          </a:prstGeom>
          <a:noFill/>
        </p:spPr>
        <p:txBody>
          <a:bodyPr wrap="none" rtlCol="0">
            <a:spAutoFit/>
          </a:bodyPr>
          <a:lstStyle/>
          <a:p>
            <a:r>
              <a:rPr lang="en-US" dirty="0" smtClean="0"/>
              <a:t>30</a:t>
            </a:r>
            <a:endParaRPr lang="en-US" dirty="0"/>
          </a:p>
        </p:txBody>
      </p:sp>
      <p:sp>
        <p:nvSpPr>
          <p:cNvPr id="51" name="TextBox 50"/>
          <p:cNvSpPr txBox="1"/>
          <p:nvPr/>
        </p:nvSpPr>
        <p:spPr>
          <a:xfrm>
            <a:off x="400559" y="3210183"/>
            <a:ext cx="418654" cy="369332"/>
          </a:xfrm>
          <a:prstGeom prst="rect">
            <a:avLst/>
          </a:prstGeom>
          <a:noFill/>
        </p:spPr>
        <p:txBody>
          <a:bodyPr wrap="none" rtlCol="0">
            <a:spAutoFit/>
          </a:bodyPr>
          <a:lstStyle/>
          <a:p>
            <a:r>
              <a:rPr lang="en-US" dirty="0" smtClean="0"/>
              <a:t>40</a:t>
            </a:r>
            <a:endParaRPr lang="en-US" dirty="0"/>
          </a:p>
        </p:txBody>
      </p:sp>
      <p:sp>
        <p:nvSpPr>
          <p:cNvPr id="52" name="TextBox 51"/>
          <p:cNvSpPr txBox="1"/>
          <p:nvPr/>
        </p:nvSpPr>
        <p:spPr>
          <a:xfrm>
            <a:off x="400559" y="2784407"/>
            <a:ext cx="418654" cy="369332"/>
          </a:xfrm>
          <a:prstGeom prst="rect">
            <a:avLst/>
          </a:prstGeom>
          <a:noFill/>
        </p:spPr>
        <p:txBody>
          <a:bodyPr wrap="none" rtlCol="0">
            <a:spAutoFit/>
          </a:bodyPr>
          <a:lstStyle/>
          <a:p>
            <a:r>
              <a:rPr lang="en-US" dirty="0" smtClean="0"/>
              <a:t>50</a:t>
            </a:r>
            <a:endParaRPr lang="en-US" dirty="0"/>
          </a:p>
        </p:txBody>
      </p:sp>
      <p:sp>
        <p:nvSpPr>
          <p:cNvPr id="53" name="TextBox 52"/>
          <p:cNvSpPr txBox="1"/>
          <p:nvPr/>
        </p:nvSpPr>
        <p:spPr>
          <a:xfrm>
            <a:off x="400559" y="2358631"/>
            <a:ext cx="418654" cy="369332"/>
          </a:xfrm>
          <a:prstGeom prst="rect">
            <a:avLst/>
          </a:prstGeom>
          <a:noFill/>
        </p:spPr>
        <p:txBody>
          <a:bodyPr wrap="none" rtlCol="0">
            <a:spAutoFit/>
          </a:bodyPr>
          <a:lstStyle/>
          <a:p>
            <a:r>
              <a:rPr lang="en-US" dirty="0" smtClean="0"/>
              <a:t>60</a:t>
            </a:r>
            <a:endParaRPr lang="en-US" dirty="0"/>
          </a:p>
        </p:txBody>
      </p:sp>
      <p:sp>
        <p:nvSpPr>
          <p:cNvPr id="54" name="TextBox 53"/>
          <p:cNvSpPr txBox="1"/>
          <p:nvPr/>
        </p:nvSpPr>
        <p:spPr>
          <a:xfrm>
            <a:off x="400559" y="1932855"/>
            <a:ext cx="418654" cy="369332"/>
          </a:xfrm>
          <a:prstGeom prst="rect">
            <a:avLst/>
          </a:prstGeom>
          <a:noFill/>
        </p:spPr>
        <p:txBody>
          <a:bodyPr wrap="none" rtlCol="0">
            <a:spAutoFit/>
          </a:bodyPr>
          <a:lstStyle/>
          <a:p>
            <a:r>
              <a:rPr lang="en-US" dirty="0" smtClean="0"/>
              <a:t>70</a:t>
            </a:r>
            <a:endParaRPr lang="en-US" dirty="0"/>
          </a:p>
        </p:txBody>
      </p:sp>
      <p:sp>
        <p:nvSpPr>
          <p:cNvPr id="55" name="TextBox 54"/>
          <p:cNvSpPr txBox="1"/>
          <p:nvPr/>
        </p:nvSpPr>
        <p:spPr>
          <a:xfrm>
            <a:off x="400559" y="1507079"/>
            <a:ext cx="418654" cy="369332"/>
          </a:xfrm>
          <a:prstGeom prst="rect">
            <a:avLst/>
          </a:prstGeom>
          <a:noFill/>
        </p:spPr>
        <p:txBody>
          <a:bodyPr wrap="none" rtlCol="0">
            <a:spAutoFit/>
          </a:bodyPr>
          <a:lstStyle/>
          <a:p>
            <a:r>
              <a:rPr lang="en-US" dirty="0" smtClean="0"/>
              <a:t>80</a:t>
            </a:r>
            <a:endParaRPr lang="en-US" dirty="0"/>
          </a:p>
        </p:txBody>
      </p:sp>
      <p:cxnSp>
        <p:nvCxnSpPr>
          <p:cNvPr id="56" name="Straight Connector 55"/>
          <p:cNvCxnSpPr/>
          <p:nvPr/>
        </p:nvCxnSpPr>
        <p:spPr>
          <a:xfrm>
            <a:off x="761093" y="1305690"/>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00559" y="1081303"/>
            <a:ext cx="418654" cy="369332"/>
          </a:xfrm>
          <a:prstGeom prst="rect">
            <a:avLst/>
          </a:prstGeom>
          <a:noFill/>
        </p:spPr>
        <p:txBody>
          <a:bodyPr wrap="none" rtlCol="0">
            <a:spAutoFit/>
          </a:bodyPr>
          <a:lstStyle/>
          <a:p>
            <a:r>
              <a:rPr lang="en-US" dirty="0" smtClean="0"/>
              <a:t>90</a:t>
            </a:r>
            <a:endParaRPr lang="en-US" dirty="0"/>
          </a:p>
        </p:txBody>
      </p:sp>
      <p:cxnSp>
        <p:nvCxnSpPr>
          <p:cNvPr id="60" name="Straight Connector 59"/>
          <p:cNvCxnSpPr/>
          <p:nvPr/>
        </p:nvCxnSpPr>
        <p:spPr>
          <a:xfrm>
            <a:off x="859932" y="1081303"/>
            <a:ext cx="26831" cy="420132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47565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0554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13543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893322"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71601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441531"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28184"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1043608" y="4109572"/>
            <a:ext cx="95235" cy="101974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9" name="Rectangle 78"/>
          <p:cNvSpPr/>
          <p:nvPr/>
        </p:nvSpPr>
        <p:spPr>
          <a:xfrm>
            <a:off x="1246932" y="3747144"/>
            <a:ext cx="94000" cy="1382173"/>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nvGrpSpPr>
          <p:cNvPr id="81" name="Group 80"/>
          <p:cNvGrpSpPr/>
          <p:nvPr/>
        </p:nvGrpSpPr>
        <p:grpSpPr>
          <a:xfrm>
            <a:off x="3956918" y="430240"/>
            <a:ext cx="1616143" cy="461665"/>
            <a:chOff x="3210629" y="2307052"/>
            <a:chExt cx="1616143" cy="461665"/>
          </a:xfrm>
        </p:grpSpPr>
        <p:sp>
          <p:nvSpPr>
            <p:cNvPr id="82" name="TextBox 81"/>
            <p:cNvSpPr txBox="1"/>
            <p:nvPr/>
          </p:nvSpPr>
          <p:spPr>
            <a:xfrm>
              <a:off x="3414005" y="2307052"/>
              <a:ext cx="1412767" cy="461665"/>
            </a:xfrm>
            <a:prstGeom prst="rect">
              <a:avLst/>
            </a:prstGeom>
            <a:noFill/>
          </p:spPr>
          <p:txBody>
            <a:bodyPr wrap="none" rtlCol="0">
              <a:spAutoFit/>
            </a:bodyPr>
            <a:lstStyle/>
            <a:p>
              <a:r>
                <a:rPr lang="en-US" sz="2400" dirty="0" smtClean="0">
                  <a:solidFill>
                    <a:srgbClr val="000090"/>
                  </a:solidFill>
                </a:rPr>
                <a:t>X10-Mem</a:t>
              </a:r>
              <a:endParaRPr lang="en-US" sz="2400" dirty="0">
                <a:solidFill>
                  <a:srgbClr val="000090"/>
                </a:solidFill>
              </a:endParaRPr>
            </a:p>
          </p:txBody>
        </p:sp>
        <p:sp>
          <p:nvSpPr>
            <p:cNvPr id="83" name="Rectangle 82"/>
            <p:cNvSpPr/>
            <p:nvPr/>
          </p:nvSpPr>
          <p:spPr>
            <a:xfrm>
              <a:off x="3210629" y="2460685"/>
              <a:ext cx="203376" cy="19649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4" name="Group 83"/>
          <p:cNvGrpSpPr/>
          <p:nvPr/>
        </p:nvGrpSpPr>
        <p:grpSpPr>
          <a:xfrm>
            <a:off x="7658264" y="417126"/>
            <a:ext cx="1306224" cy="461665"/>
            <a:chOff x="6911975" y="2293938"/>
            <a:chExt cx="1306224" cy="461665"/>
          </a:xfrm>
        </p:grpSpPr>
        <p:sp>
          <p:nvSpPr>
            <p:cNvPr id="85" name="TextBox 84"/>
            <p:cNvSpPr txBox="1"/>
            <p:nvPr/>
          </p:nvSpPr>
          <p:spPr>
            <a:xfrm>
              <a:off x="7081500" y="2293938"/>
              <a:ext cx="1136699" cy="461665"/>
            </a:xfrm>
            <a:prstGeom prst="rect">
              <a:avLst/>
            </a:prstGeom>
            <a:noFill/>
          </p:spPr>
          <p:txBody>
            <a:bodyPr wrap="none" rtlCol="0">
              <a:spAutoFit/>
            </a:bodyPr>
            <a:lstStyle/>
            <a:p>
              <a:r>
                <a:rPr lang="en-US" sz="2400" dirty="0" smtClean="0">
                  <a:solidFill>
                    <a:srgbClr val="000090"/>
                  </a:solidFill>
                </a:rPr>
                <a:t>Manual</a:t>
              </a:r>
              <a:endParaRPr lang="en-US" sz="2400" dirty="0">
                <a:solidFill>
                  <a:srgbClr val="000090"/>
                </a:solidFill>
              </a:endParaRPr>
            </a:p>
          </p:txBody>
        </p:sp>
        <p:sp>
          <p:nvSpPr>
            <p:cNvPr id="86" name="Rectangle 85"/>
            <p:cNvSpPr/>
            <p:nvPr/>
          </p:nvSpPr>
          <p:spPr>
            <a:xfrm>
              <a:off x="6911975" y="2460685"/>
              <a:ext cx="203376" cy="19649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7" name="Group 86"/>
          <p:cNvGrpSpPr/>
          <p:nvPr/>
        </p:nvGrpSpPr>
        <p:grpSpPr>
          <a:xfrm>
            <a:off x="5871116" y="447055"/>
            <a:ext cx="1489093" cy="461665"/>
            <a:chOff x="4867477" y="2323867"/>
            <a:chExt cx="1489093" cy="461665"/>
          </a:xfrm>
        </p:grpSpPr>
        <p:sp>
          <p:nvSpPr>
            <p:cNvPr id="88" name="Rectangle 87"/>
            <p:cNvSpPr/>
            <p:nvPr/>
          </p:nvSpPr>
          <p:spPr>
            <a:xfrm>
              <a:off x="4867477" y="2460686"/>
              <a:ext cx="203376" cy="19649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9" name="TextBox 88"/>
            <p:cNvSpPr txBox="1"/>
            <p:nvPr/>
          </p:nvSpPr>
          <p:spPr>
            <a:xfrm>
              <a:off x="5054260" y="2323867"/>
              <a:ext cx="1302310" cy="461665"/>
            </a:xfrm>
            <a:prstGeom prst="rect">
              <a:avLst/>
            </a:prstGeom>
            <a:noFill/>
          </p:spPr>
          <p:txBody>
            <a:bodyPr wrap="none" rtlCol="0">
              <a:spAutoFit/>
            </a:bodyPr>
            <a:lstStyle/>
            <a:p>
              <a:r>
                <a:rPr lang="en-US" sz="2400" dirty="0" smtClean="0">
                  <a:solidFill>
                    <a:srgbClr val="000090"/>
                  </a:solidFill>
                </a:rPr>
                <a:t>GR-</a:t>
              </a:r>
              <a:r>
                <a:rPr lang="en-US" sz="2400" dirty="0" err="1" smtClean="0">
                  <a:solidFill>
                    <a:srgbClr val="000090"/>
                  </a:solidFill>
                </a:rPr>
                <a:t>Mem</a:t>
              </a:r>
              <a:endParaRPr lang="en-US" sz="2400" dirty="0">
                <a:solidFill>
                  <a:srgbClr val="000090"/>
                </a:solidFill>
              </a:endParaRPr>
            </a:p>
          </p:txBody>
        </p:sp>
      </p:grpSp>
      <p:sp>
        <p:nvSpPr>
          <p:cNvPr id="90" name="TextBox 89"/>
          <p:cNvSpPr txBox="1"/>
          <p:nvPr/>
        </p:nvSpPr>
        <p:spPr>
          <a:xfrm rot="16200000">
            <a:off x="-1101996" y="3025805"/>
            <a:ext cx="2608519" cy="369332"/>
          </a:xfrm>
          <a:prstGeom prst="rect">
            <a:avLst/>
          </a:prstGeom>
          <a:noFill/>
        </p:spPr>
        <p:txBody>
          <a:bodyPr wrap="none" rtlCol="0">
            <a:spAutoFit/>
          </a:bodyPr>
          <a:lstStyle/>
          <a:p>
            <a:r>
              <a:rPr lang="en-US" b="1" dirty="0" smtClean="0"/>
              <a:t>Speedup Over Sequential</a:t>
            </a:r>
            <a:endParaRPr lang="en-US" b="1" dirty="0"/>
          </a:p>
        </p:txBody>
      </p:sp>
      <p:sp>
        <p:nvSpPr>
          <p:cNvPr id="39" name="TextBox 38"/>
          <p:cNvSpPr txBox="1"/>
          <p:nvPr/>
        </p:nvSpPr>
        <p:spPr>
          <a:xfrm>
            <a:off x="-14997" y="6486694"/>
            <a:ext cx="1919065" cy="369332"/>
          </a:xfrm>
          <a:prstGeom prst="rect">
            <a:avLst/>
          </a:prstGeom>
          <a:noFill/>
        </p:spPr>
        <p:txBody>
          <a:bodyPr wrap="none" rtlCol="0">
            <a:spAutoFit/>
          </a:bodyPr>
          <a:lstStyle/>
          <a:p>
            <a:r>
              <a:rPr lang="en-US" dirty="0" smtClean="0"/>
              <a:t>Using 128 workers </a:t>
            </a:r>
            <a:endParaRPr lang="en-US" dirty="0"/>
          </a:p>
        </p:txBody>
      </p:sp>
      <p:cxnSp>
        <p:nvCxnSpPr>
          <p:cNvPr id="103" name="Straight Connector 102"/>
          <p:cNvCxnSpPr/>
          <p:nvPr/>
        </p:nvCxnSpPr>
        <p:spPr>
          <a:xfrm>
            <a:off x="7236296"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100392" y="5100426"/>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rot="16200000">
            <a:off x="7318756" y="5312035"/>
            <a:ext cx="679017" cy="369332"/>
          </a:xfrm>
          <a:prstGeom prst="rect">
            <a:avLst/>
          </a:prstGeom>
          <a:noFill/>
        </p:spPr>
        <p:txBody>
          <a:bodyPr wrap="none" rtlCol="0">
            <a:spAutoFit/>
          </a:bodyPr>
          <a:lstStyle/>
          <a:p>
            <a:pPr algn="r"/>
            <a:r>
              <a:rPr lang="en-US" b="1" dirty="0" smtClean="0"/>
              <a:t>DMG</a:t>
            </a:r>
            <a:endParaRPr lang="en-US" b="1" dirty="0"/>
          </a:p>
        </p:txBody>
      </p:sp>
      <p:sp>
        <p:nvSpPr>
          <p:cNvPr id="106" name="TextBox 105"/>
          <p:cNvSpPr txBox="1"/>
          <p:nvPr/>
        </p:nvSpPr>
        <p:spPr>
          <a:xfrm rot="16200000">
            <a:off x="8170140" y="5303469"/>
            <a:ext cx="661885" cy="369332"/>
          </a:xfrm>
          <a:prstGeom prst="rect">
            <a:avLst/>
          </a:prstGeom>
          <a:noFill/>
        </p:spPr>
        <p:txBody>
          <a:bodyPr wrap="none" rtlCol="0">
            <a:spAutoFit/>
          </a:bodyPr>
          <a:lstStyle/>
          <a:p>
            <a:pPr algn="r"/>
            <a:r>
              <a:rPr lang="en-US" b="1" dirty="0" smtClean="0"/>
              <a:t>DMR</a:t>
            </a:r>
            <a:endParaRPr lang="en-US" b="1" dirty="0"/>
          </a:p>
        </p:txBody>
      </p:sp>
      <p:sp>
        <p:nvSpPr>
          <p:cNvPr id="113" name="Rectangle 112"/>
          <p:cNvSpPr/>
          <p:nvPr/>
        </p:nvSpPr>
        <p:spPr>
          <a:xfrm>
            <a:off x="1141016" y="3956074"/>
            <a:ext cx="100313" cy="117324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Tree>
    <p:extLst>
      <p:ext uri="{BB962C8B-B14F-4D97-AF65-F5344CB8AC3E}">
        <p14:creationId xmlns:p14="http://schemas.microsoft.com/office/powerpoint/2010/main" val="2097184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00"/>
                                        <p:tgtEl>
                                          <p:spTgt spid="78"/>
                                        </p:tgtEl>
                                      </p:cBhvr>
                                    </p:animEffect>
                                  </p:childTnLst>
                                </p:cTn>
                              </p:par>
                              <p:par>
                                <p:cTn id="8" presetID="1"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wipe(down)">
                                      <p:cBhvr>
                                        <p:cTn id="14" dur="500"/>
                                        <p:tgtEl>
                                          <p:spTgt spid="79"/>
                                        </p:tgtEl>
                                      </p:cBhvr>
                                    </p:animEffec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3"/>
                                        </p:tgtEl>
                                        <p:attrNameLst>
                                          <p:attrName>style.visibility</p:attrName>
                                        </p:attrNameLst>
                                      </p:cBhvr>
                                      <p:to>
                                        <p:strVal val="visible"/>
                                      </p:to>
                                    </p:set>
                                    <p:animEffect transition="in" filter="wipe(down)">
                                      <p:cBhvr>
                                        <p:cTn id="23"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1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444078" y="5658146"/>
            <a:ext cx="1424376" cy="369332"/>
          </a:xfrm>
          <a:prstGeom prst="rect">
            <a:avLst/>
          </a:prstGeom>
          <a:noFill/>
        </p:spPr>
        <p:txBody>
          <a:bodyPr wrap="none" rtlCol="0">
            <a:spAutoFit/>
          </a:bodyPr>
          <a:lstStyle/>
          <a:p>
            <a:r>
              <a:rPr lang="en-US" b="1" dirty="0" err="1" smtClean="0"/>
              <a:t>FSSimpleDist</a:t>
            </a:r>
            <a:endParaRPr lang="en-US" b="1" dirty="0"/>
          </a:p>
        </p:txBody>
      </p:sp>
      <p:sp>
        <p:nvSpPr>
          <p:cNvPr id="7" name="TextBox 6"/>
          <p:cNvSpPr txBox="1"/>
          <p:nvPr/>
        </p:nvSpPr>
        <p:spPr>
          <a:xfrm rot="16200000">
            <a:off x="1360823" y="5488052"/>
            <a:ext cx="1031051" cy="369332"/>
          </a:xfrm>
          <a:prstGeom prst="rect">
            <a:avLst/>
          </a:prstGeom>
          <a:noFill/>
        </p:spPr>
        <p:txBody>
          <a:bodyPr wrap="none" rtlCol="0">
            <a:spAutoFit/>
          </a:bodyPr>
          <a:lstStyle/>
          <a:p>
            <a:r>
              <a:rPr lang="en-US" b="1" dirty="0" smtClean="0"/>
              <a:t>K-Means</a:t>
            </a:r>
            <a:endParaRPr lang="en-US" b="1" dirty="0"/>
          </a:p>
        </p:txBody>
      </p:sp>
      <p:sp>
        <p:nvSpPr>
          <p:cNvPr id="8" name="TextBox 7"/>
          <p:cNvSpPr txBox="1"/>
          <p:nvPr/>
        </p:nvSpPr>
        <p:spPr>
          <a:xfrm rot="16200000">
            <a:off x="1976196" y="5638197"/>
            <a:ext cx="1384476" cy="369332"/>
          </a:xfrm>
          <a:prstGeom prst="rect">
            <a:avLst/>
          </a:prstGeom>
          <a:noFill/>
        </p:spPr>
        <p:txBody>
          <a:bodyPr wrap="none" rtlCol="0">
            <a:spAutoFit/>
          </a:bodyPr>
          <a:lstStyle/>
          <a:p>
            <a:r>
              <a:rPr lang="en-US" b="1" dirty="0" err="1" smtClean="0"/>
              <a:t>MontePiDist</a:t>
            </a:r>
            <a:endParaRPr lang="en-US" b="1" dirty="0"/>
          </a:p>
        </p:txBody>
      </p:sp>
      <p:sp>
        <p:nvSpPr>
          <p:cNvPr id="9" name="TextBox 8"/>
          <p:cNvSpPr txBox="1"/>
          <p:nvPr/>
        </p:nvSpPr>
        <p:spPr>
          <a:xfrm rot="16200000">
            <a:off x="3081125" y="5397364"/>
            <a:ext cx="902811" cy="369332"/>
          </a:xfrm>
          <a:prstGeom prst="rect">
            <a:avLst/>
          </a:prstGeom>
          <a:noFill/>
        </p:spPr>
        <p:txBody>
          <a:bodyPr wrap="none" rtlCol="0">
            <a:spAutoFit/>
          </a:bodyPr>
          <a:lstStyle/>
          <a:p>
            <a:r>
              <a:rPr lang="en-US" b="1" dirty="0" smtClean="0"/>
              <a:t>N-Body</a:t>
            </a:r>
            <a:endParaRPr lang="en-US" b="1" dirty="0"/>
          </a:p>
        </p:txBody>
      </p:sp>
      <p:sp>
        <p:nvSpPr>
          <p:cNvPr id="10" name="TextBox 9"/>
          <p:cNvSpPr txBox="1"/>
          <p:nvPr/>
        </p:nvSpPr>
        <p:spPr>
          <a:xfrm rot="16200000">
            <a:off x="3936475" y="5334102"/>
            <a:ext cx="776287" cy="369332"/>
          </a:xfrm>
          <a:prstGeom prst="rect">
            <a:avLst/>
          </a:prstGeom>
          <a:noFill/>
        </p:spPr>
        <p:txBody>
          <a:bodyPr wrap="none" rtlCol="0">
            <a:spAutoFit/>
          </a:bodyPr>
          <a:lstStyle/>
          <a:p>
            <a:r>
              <a:rPr lang="en-US" b="1" dirty="0" smtClean="0"/>
              <a:t>Jacobi</a:t>
            </a:r>
            <a:endParaRPr lang="en-US" b="1" dirty="0"/>
          </a:p>
        </p:txBody>
      </p:sp>
      <p:sp>
        <p:nvSpPr>
          <p:cNvPr id="11" name="TextBox 10"/>
          <p:cNvSpPr txBox="1"/>
          <p:nvPr/>
        </p:nvSpPr>
        <p:spPr>
          <a:xfrm rot="16200000">
            <a:off x="4473174" y="5517483"/>
            <a:ext cx="1143049" cy="369332"/>
          </a:xfrm>
          <a:prstGeom prst="rect">
            <a:avLst/>
          </a:prstGeom>
          <a:noFill/>
        </p:spPr>
        <p:txBody>
          <a:bodyPr wrap="none" rtlCol="0">
            <a:spAutoFit/>
          </a:bodyPr>
          <a:lstStyle/>
          <a:p>
            <a:r>
              <a:rPr lang="en-US" b="1" dirty="0" err="1" smtClean="0"/>
              <a:t>RayTracer</a:t>
            </a:r>
            <a:endParaRPr lang="en-US" b="1" dirty="0"/>
          </a:p>
        </p:txBody>
      </p:sp>
      <p:sp>
        <p:nvSpPr>
          <p:cNvPr id="13" name="TextBox 12"/>
          <p:cNvSpPr txBox="1"/>
          <p:nvPr/>
        </p:nvSpPr>
        <p:spPr>
          <a:xfrm rot="16200000">
            <a:off x="5629417" y="5225336"/>
            <a:ext cx="558754" cy="369332"/>
          </a:xfrm>
          <a:prstGeom prst="rect">
            <a:avLst/>
          </a:prstGeom>
          <a:noFill/>
        </p:spPr>
        <p:txBody>
          <a:bodyPr wrap="none" rtlCol="0">
            <a:spAutoFit/>
          </a:bodyPr>
          <a:lstStyle/>
          <a:p>
            <a:r>
              <a:rPr lang="en-US" b="1" dirty="0" smtClean="0"/>
              <a:t>UTS</a:t>
            </a:r>
            <a:endParaRPr lang="en-US" b="1" dirty="0"/>
          </a:p>
        </p:txBody>
      </p:sp>
      <p:sp>
        <p:nvSpPr>
          <p:cNvPr id="14" name="TextBox 13"/>
          <p:cNvSpPr txBox="1"/>
          <p:nvPr/>
        </p:nvSpPr>
        <p:spPr>
          <a:xfrm rot="16200000">
            <a:off x="6081687" y="5421138"/>
            <a:ext cx="1227357" cy="646331"/>
          </a:xfrm>
          <a:prstGeom prst="rect">
            <a:avLst/>
          </a:prstGeom>
          <a:noFill/>
        </p:spPr>
        <p:txBody>
          <a:bodyPr wrap="none" rtlCol="0">
            <a:spAutoFit/>
          </a:bodyPr>
          <a:lstStyle/>
          <a:p>
            <a:pPr algn="r"/>
            <a:r>
              <a:rPr lang="en-US" b="1" dirty="0" smtClean="0"/>
              <a:t>Linear</a:t>
            </a:r>
          </a:p>
          <a:p>
            <a:r>
              <a:rPr lang="en-US" b="1" dirty="0" smtClean="0"/>
              <a:t>Regression</a:t>
            </a:r>
            <a:endParaRPr lang="en-US" b="1" dirty="0"/>
          </a:p>
        </p:txBody>
      </p:sp>
      <p:cxnSp>
        <p:nvCxnSpPr>
          <p:cNvPr id="17" name="Straight Connector 16"/>
          <p:cNvCxnSpPr/>
          <p:nvPr/>
        </p:nvCxnSpPr>
        <p:spPr>
          <a:xfrm>
            <a:off x="787924" y="512931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7924" y="4279619"/>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7924" y="3854772"/>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7924" y="4704466"/>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87924" y="342992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87924" y="2580231"/>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87924" y="3005078"/>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7924" y="1730537"/>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87924" y="2155384"/>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00559" y="491329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0559" y="4487511"/>
            <a:ext cx="418654" cy="369332"/>
          </a:xfrm>
          <a:prstGeom prst="rect">
            <a:avLst/>
          </a:prstGeom>
          <a:noFill/>
        </p:spPr>
        <p:txBody>
          <a:bodyPr wrap="none" rtlCol="0">
            <a:spAutoFit/>
          </a:bodyPr>
          <a:lstStyle/>
          <a:p>
            <a:r>
              <a:rPr lang="en-US" dirty="0" smtClean="0"/>
              <a:t>10</a:t>
            </a:r>
            <a:endParaRPr lang="en-US" dirty="0"/>
          </a:p>
        </p:txBody>
      </p:sp>
      <p:sp>
        <p:nvSpPr>
          <p:cNvPr id="49" name="TextBox 48"/>
          <p:cNvSpPr txBox="1"/>
          <p:nvPr/>
        </p:nvSpPr>
        <p:spPr>
          <a:xfrm>
            <a:off x="400559" y="4061735"/>
            <a:ext cx="418654" cy="369332"/>
          </a:xfrm>
          <a:prstGeom prst="rect">
            <a:avLst/>
          </a:prstGeom>
          <a:noFill/>
        </p:spPr>
        <p:txBody>
          <a:bodyPr wrap="none" rtlCol="0">
            <a:spAutoFit/>
          </a:bodyPr>
          <a:lstStyle/>
          <a:p>
            <a:r>
              <a:rPr lang="en-US" dirty="0" smtClean="0"/>
              <a:t>20</a:t>
            </a:r>
            <a:endParaRPr lang="en-US" dirty="0"/>
          </a:p>
        </p:txBody>
      </p:sp>
      <p:sp>
        <p:nvSpPr>
          <p:cNvPr id="50" name="TextBox 49"/>
          <p:cNvSpPr txBox="1"/>
          <p:nvPr/>
        </p:nvSpPr>
        <p:spPr>
          <a:xfrm>
            <a:off x="400559" y="3635959"/>
            <a:ext cx="418654" cy="369332"/>
          </a:xfrm>
          <a:prstGeom prst="rect">
            <a:avLst/>
          </a:prstGeom>
          <a:noFill/>
        </p:spPr>
        <p:txBody>
          <a:bodyPr wrap="none" rtlCol="0">
            <a:spAutoFit/>
          </a:bodyPr>
          <a:lstStyle/>
          <a:p>
            <a:r>
              <a:rPr lang="en-US" dirty="0" smtClean="0"/>
              <a:t>30</a:t>
            </a:r>
            <a:endParaRPr lang="en-US" dirty="0"/>
          </a:p>
        </p:txBody>
      </p:sp>
      <p:sp>
        <p:nvSpPr>
          <p:cNvPr id="51" name="TextBox 50"/>
          <p:cNvSpPr txBox="1"/>
          <p:nvPr/>
        </p:nvSpPr>
        <p:spPr>
          <a:xfrm>
            <a:off x="400559" y="3210183"/>
            <a:ext cx="418654" cy="369332"/>
          </a:xfrm>
          <a:prstGeom prst="rect">
            <a:avLst/>
          </a:prstGeom>
          <a:noFill/>
        </p:spPr>
        <p:txBody>
          <a:bodyPr wrap="none" rtlCol="0">
            <a:spAutoFit/>
          </a:bodyPr>
          <a:lstStyle/>
          <a:p>
            <a:r>
              <a:rPr lang="en-US" dirty="0" smtClean="0"/>
              <a:t>40</a:t>
            </a:r>
            <a:endParaRPr lang="en-US" dirty="0"/>
          </a:p>
        </p:txBody>
      </p:sp>
      <p:sp>
        <p:nvSpPr>
          <p:cNvPr id="52" name="TextBox 51"/>
          <p:cNvSpPr txBox="1"/>
          <p:nvPr/>
        </p:nvSpPr>
        <p:spPr>
          <a:xfrm>
            <a:off x="400559" y="2784407"/>
            <a:ext cx="418654" cy="369332"/>
          </a:xfrm>
          <a:prstGeom prst="rect">
            <a:avLst/>
          </a:prstGeom>
          <a:noFill/>
        </p:spPr>
        <p:txBody>
          <a:bodyPr wrap="none" rtlCol="0">
            <a:spAutoFit/>
          </a:bodyPr>
          <a:lstStyle/>
          <a:p>
            <a:r>
              <a:rPr lang="en-US" dirty="0" smtClean="0"/>
              <a:t>50</a:t>
            </a:r>
            <a:endParaRPr lang="en-US" dirty="0"/>
          </a:p>
        </p:txBody>
      </p:sp>
      <p:sp>
        <p:nvSpPr>
          <p:cNvPr id="53" name="TextBox 52"/>
          <p:cNvSpPr txBox="1"/>
          <p:nvPr/>
        </p:nvSpPr>
        <p:spPr>
          <a:xfrm>
            <a:off x="400559" y="2358631"/>
            <a:ext cx="418654" cy="369332"/>
          </a:xfrm>
          <a:prstGeom prst="rect">
            <a:avLst/>
          </a:prstGeom>
          <a:noFill/>
        </p:spPr>
        <p:txBody>
          <a:bodyPr wrap="none" rtlCol="0">
            <a:spAutoFit/>
          </a:bodyPr>
          <a:lstStyle/>
          <a:p>
            <a:r>
              <a:rPr lang="en-US" dirty="0" smtClean="0"/>
              <a:t>60</a:t>
            </a:r>
            <a:endParaRPr lang="en-US" dirty="0"/>
          </a:p>
        </p:txBody>
      </p:sp>
      <p:sp>
        <p:nvSpPr>
          <p:cNvPr id="54" name="TextBox 53"/>
          <p:cNvSpPr txBox="1"/>
          <p:nvPr/>
        </p:nvSpPr>
        <p:spPr>
          <a:xfrm>
            <a:off x="400559" y="1932855"/>
            <a:ext cx="418654" cy="369332"/>
          </a:xfrm>
          <a:prstGeom prst="rect">
            <a:avLst/>
          </a:prstGeom>
          <a:noFill/>
        </p:spPr>
        <p:txBody>
          <a:bodyPr wrap="none" rtlCol="0">
            <a:spAutoFit/>
          </a:bodyPr>
          <a:lstStyle/>
          <a:p>
            <a:r>
              <a:rPr lang="en-US" dirty="0" smtClean="0"/>
              <a:t>70</a:t>
            </a:r>
            <a:endParaRPr lang="en-US" dirty="0"/>
          </a:p>
        </p:txBody>
      </p:sp>
      <p:sp>
        <p:nvSpPr>
          <p:cNvPr id="55" name="TextBox 54"/>
          <p:cNvSpPr txBox="1"/>
          <p:nvPr/>
        </p:nvSpPr>
        <p:spPr>
          <a:xfrm>
            <a:off x="400559" y="1507079"/>
            <a:ext cx="418654" cy="369332"/>
          </a:xfrm>
          <a:prstGeom prst="rect">
            <a:avLst/>
          </a:prstGeom>
          <a:noFill/>
        </p:spPr>
        <p:txBody>
          <a:bodyPr wrap="none" rtlCol="0">
            <a:spAutoFit/>
          </a:bodyPr>
          <a:lstStyle/>
          <a:p>
            <a:r>
              <a:rPr lang="en-US" dirty="0" smtClean="0"/>
              <a:t>80</a:t>
            </a:r>
            <a:endParaRPr lang="en-US" dirty="0"/>
          </a:p>
        </p:txBody>
      </p:sp>
      <p:cxnSp>
        <p:nvCxnSpPr>
          <p:cNvPr id="56" name="Straight Connector 55"/>
          <p:cNvCxnSpPr/>
          <p:nvPr/>
        </p:nvCxnSpPr>
        <p:spPr>
          <a:xfrm>
            <a:off x="761093" y="1305690"/>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00559" y="1081303"/>
            <a:ext cx="418654" cy="369332"/>
          </a:xfrm>
          <a:prstGeom prst="rect">
            <a:avLst/>
          </a:prstGeom>
          <a:noFill/>
        </p:spPr>
        <p:txBody>
          <a:bodyPr wrap="none" rtlCol="0">
            <a:spAutoFit/>
          </a:bodyPr>
          <a:lstStyle/>
          <a:p>
            <a:r>
              <a:rPr lang="en-US" dirty="0" smtClean="0"/>
              <a:t>90</a:t>
            </a:r>
            <a:endParaRPr lang="en-US" dirty="0"/>
          </a:p>
        </p:txBody>
      </p:sp>
      <p:cxnSp>
        <p:nvCxnSpPr>
          <p:cNvPr id="60" name="Straight Connector 59"/>
          <p:cNvCxnSpPr/>
          <p:nvPr/>
        </p:nvCxnSpPr>
        <p:spPr>
          <a:xfrm>
            <a:off x="859932" y="1081303"/>
            <a:ext cx="26831" cy="420132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47565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0554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13543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893322"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71601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441531"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28184"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1767989" y="2278297"/>
            <a:ext cx="101437" cy="285101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6" name="Rectangle 75"/>
          <p:cNvSpPr/>
          <p:nvPr/>
        </p:nvSpPr>
        <p:spPr>
          <a:xfrm>
            <a:off x="1987649" y="1628800"/>
            <a:ext cx="97508" cy="3500516"/>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7" name="Rectangle 76"/>
          <p:cNvSpPr/>
          <p:nvPr/>
        </p:nvSpPr>
        <p:spPr>
          <a:xfrm>
            <a:off x="1869427" y="2278298"/>
            <a:ext cx="105522" cy="285101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8" name="Rectangle 77"/>
          <p:cNvSpPr/>
          <p:nvPr/>
        </p:nvSpPr>
        <p:spPr>
          <a:xfrm>
            <a:off x="1043608" y="4109572"/>
            <a:ext cx="95235" cy="101974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0" name="Rectangle 79"/>
          <p:cNvSpPr/>
          <p:nvPr/>
        </p:nvSpPr>
        <p:spPr>
          <a:xfrm>
            <a:off x="1141016" y="4154344"/>
            <a:ext cx="100313" cy="97497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nvGrpSpPr>
          <p:cNvPr id="81" name="Group 80"/>
          <p:cNvGrpSpPr/>
          <p:nvPr/>
        </p:nvGrpSpPr>
        <p:grpSpPr>
          <a:xfrm>
            <a:off x="3956918" y="430240"/>
            <a:ext cx="1616143" cy="461665"/>
            <a:chOff x="3210629" y="2307052"/>
            <a:chExt cx="1616143" cy="461665"/>
          </a:xfrm>
        </p:grpSpPr>
        <p:sp>
          <p:nvSpPr>
            <p:cNvPr id="82" name="TextBox 81"/>
            <p:cNvSpPr txBox="1"/>
            <p:nvPr/>
          </p:nvSpPr>
          <p:spPr>
            <a:xfrm>
              <a:off x="3414005" y="2307052"/>
              <a:ext cx="1412767" cy="461665"/>
            </a:xfrm>
            <a:prstGeom prst="rect">
              <a:avLst/>
            </a:prstGeom>
            <a:noFill/>
          </p:spPr>
          <p:txBody>
            <a:bodyPr wrap="none" rtlCol="0">
              <a:spAutoFit/>
            </a:bodyPr>
            <a:lstStyle/>
            <a:p>
              <a:r>
                <a:rPr lang="en-US" sz="2400" dirty="0" smtClean="0">
                  <a:solidFill>
                    <a:srgbClr val="000090"/>
                  </a:solidFill>
                </a:rPr>
                <a:t>X10-Mem</a:t>
              </a:r>
              <a:endParaRPr lang="en-US" sz="2400" dirty="0">
                <a:solidFill>
                  <a:srgbClr val="000090"/>
                </a:solidFill>
              </a:endParaRPr>
            </a:p>
          </p:txBody>
        </p:sp>
        <p:sp>
          <p:nvSpPr>
            <p:cNvPr id="83" name="Rectangle 82"/>
            <p:cNvSpPr/>
            <p:nvPr/>
          </p:nvSpPr>
          <p:spPr>
            <a:xfrm>
              <a:off x="3210629" y="2460685"/>
              <a:ext cx="203376" cy="19649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4" name="Group 83"/>
          <p:cNvGrpSpPr/>
          <p:nvPr/>
        </p:nvGrpSpPr>
        <p:grpSpPr>
          <a:xfrm>
            <a:off x="7658264" y="417126"/>
            <a:ext cx="1306224" cy="461665"/>
            <a:chOff x="6911975" y="2293938"/>
            <a:chExt cx="1306224" cy="461665"/>
          </a:xfrm>
        </p:grpSpPr>
        <p:sp>
          <p:nvSpPr>
            <p:cNvPr id="85" name="TextBox 84"/>
            <p:cNvSpPr txBox="1"/>
            <p:nvPr/>
          </p:nvSpPr>
          <p:spPr>
            <a:xfrm>
              <a:off x="7081500" y="2293938"/>
              <a:ext cx="1136699" cy="461665"/>
            </a:xfrm>
            <a:prstGeom prst="rect">
              <a:avLst/>
            </a:prstGeom>
            <a:noFill/>
          </p:spPr>
          <p:txBody>
            <a:bodyPr wrap="none" rtlCol="0">
              <a:spAutoFit/>
            </a:bodyPr>
            <a:lstStyle/>
            <a:p>
              <a:r>
                <a:rPr lang="en-US" sz="2400" dirty="0" smtClean="0">
                  <a:solidFill>
                    <a:srgbClr val="000090"/>
                  </a:solidFill>
                </a:rPr>
                <a:t>Manual</a:t>
              </a:r>
              <a:endParaRPr lang="en-US" sz="2400" dirty="0">
                <a:solidFill>
                  <a:srgbClr val="000090"/>
                </a:solidFill>
              </a:endParaRPr>
            </a:p>
          </p:txBody>
        </p:sp>
        <p:sp>
          <p:nvSpPr>
            <p:cNvPr id="86" name="Rectangle 85"/>
            <p:cNvSpPr/>
            <p:nvPr/>
          </p:nvSpPr>
          <p:spPr>
            <a:xfrm>
              <a:off x="6911975" y="2460685"/>
              <a:ext cx="203376" cy="19649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7" name="Group 86"/>
          <p:cNvGrpSpPr/>
          <p:nvPr/>
        </p:nvGrpSpPr>
        <p:grpSpPr>
          <a:xfrm>
            <a:off x="5871116" y="447055"/>
            <a:ext cx="1489093" cy="461665"/>
            <a:chOff x="4867477" y="2323867"/>
            <a:chExt cx="1489093" cy="461665"/>
          </a:xfrm>
        </p:grpSpPr>
        <p:sp>
          <p:nvSpPr>
            <p:cNvPr id="88" name="Rectangle 87"/>
            <p:cNvSpPr/>
            <p:nvPr/>
          </p:nvSpPr>
          <p:spPr>
            <a:xfrm>
              <a:off x="4867477" y="2460686"/>
              <a:ext cx="203376" cy="19649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9" name="TextBox 88"/>
            <p:cNvSpPr txBox="1"/>
            <p:nvPr/>
          </p:nvSpPr>
          <p:spPr>
            <a:xfrm>
              <a:off x="5054260" y="2323867"/>
              <a:ext cx="1302310" cy="461665"/>
            </a:xfrm>
            <a:prstGeom prst="rect">
              <a:avLst/>
            </a:prstGeom>
            <a:noFill/>
          </p:spPr>
          <p:txBody>
            <a:bodyPr wrap="none" rtlCol="0">
              <a:spAutoFit/>
            </a:bodyPr>
            <a:lstStyle/>
            <a:p>
              <a:r>
                <a:rPr lang="en-US" sz="2400" dirty="0" smtClean="0">
                  <a:solidFill>
                    <a:srgbClr val="000090"/>
                  </a:solidFill>
                </a:rPr>
                <a:t>GR-</a:t>
              </a:r>
              <a:r>
                <a:rPr lang="en-US" sz="2400" dirty="0" err="1" smtClean="0">
                  <a:solidFill>
                    <a:srgbClr val="000090"/>
                  </a:solidFill>
                </a:rPr>
                <a:t>Mem</a:t>
              </a:r>
              <a:endParaRPr lang="en-US" sz="2400" dirty="0">
                <a:solidFill>
                  <a:srgbClr val="000090"/>
                </a:solidFill>
              </a:endParaRPr>
            </a:p>
          </p:txBody>
        </p:sp>
      </p:grpSp>
      <p:sp>
        <p:nvSpPr>
          <p:cNvPr id="90" name="TextBox 89"/>
          <p:cNvSpPr txBox="1"/>
          <p:nvPr/>
        </p:nvSpPr>
        <p:spPr>
          <a:xfrm rot="16200000">
            <a:off x="-1101996" y="3025805"/>
            <a:ext cx="2608519" cy="369332"/>
          </a:xfrm>
          <a:prstGeom prst="rect">
            <a:avLst/>
          </a:prstGeom>
          <a:noFill/>
        </p:spPr>
        <p:txBody>
          <a:bodyPr wrap="none" rtlCol="0">
            <a:spAutoFit/>
          </a:bodyPr>
          <a:lstStyle/>
          <a:p>
            <a:r>
              <a:rPr lang="en-US" b="1" dirty="0" smtClean="0"/>
              <a:t>Speedup Over Sequential</a:t>
            </a:r>
            <a:endParaRPr lang="en-US" b="1" dirty="0"/>
          </a:p>
        </p:txBody>
      </p:sp>
      <p:sp>
        <p:nvSpPr>
          <p:cNvPr id="61" name="Rectangle 60"/>
          <p:cNvSpPr/>
          <p:nvPr/>
        </p:nvSpPr>
        <p:spPr>
          <a:xfrm>
            <a:off x="2571003" y="2746387"/>
            <a:ext cx="115277" cy="236690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62" name="Rectangle 61"/>
          <p:cNvSpPr/>
          <p:nvPr/>
        </p:nvSpPr>
        <p:spPr>
          <a:xfrm>
            <a:off x="2821580" y="2155384"/>
            <a:ext cx="112202" cy="2957907"/>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63" name="Rectangle 62"/>
          <p:cNvSpPr/>
          <p:nvPr/>
        </p:nvSpPr>
        <p:spPr>
          <a:xfrm>
            <a:off x="2690264" y="2845196"/>
            <a:ext cx="121423" cy="226809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0" name="Rectangle 99"/>
          <p:cNvSpPr/>
          <p:nvPr/>
        </p:nvSpPr>
        <p:spPr>
          <a:xfrm>
            <a:off x="6584119" y="2946796"/>
            <a:ext cx="100180" cy="218382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1" name="Rectangle 100"/>
          <p:cNvSpPr/>
          <p:nvPr/>
        </p:nvSpPr>
        <p:spPr>
          <a:xfrm>
            <a:off x="6806369" y="2436435"/>
            <a:ext cx="97508" cy="269419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2" name="Rectangle 101"/>
          <p:cNvSpPr/>
          <p:nvPr/>
        </p:nvSpPr>
        <p:spPr>
          <a:xfrm>
            <a:off x="6695244" y="3037963"/>
            <a:ext cx="105522" cy="209266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39" name="TextBox 38"/>
          <p:cNvSpPr txBox="1"/>
          <p:nvPr/>
        </p:nvSpPr>
        <p:spPr>
          <a:xfrm>
            <a:off x="-14997" y="6486694"/>
            <a:ext cx="1919065" cy="369332"/>
          </a:xfrm>
          <a:prstGeom prst="rect">
            <a:avLst/>
          </a:prstGeom>
          <a:noFill/>
        </p:spPr>
        <p:txBody>
          <a:bodyPr wrap="none" rtlCol="0">
            <a:spAutoFit/>
          </a:bodyPr>
          <a:lstStyle/>
          <a:p>
            <a:r>
              <a:rPr lang="en-US" dirty="0" smtClean="0"/>
              <a:t>Using 128 workers </a:t>
            </a:r>
            <a:endParaRPr lang="en-US" dirty="0"/>
          </a:p>
        </p:txBody>
      </p:sp>
      <p:cxnSp>
        <p:nvCxnSpPr>
          <p:cNvPr id="103" name="Straight Connector 102"/>
          <p:cNvCxnSpPr/>
          <p:nvPr/>
        </p:nvCxnSpPr>
        <p:spPr>
          <a:xfrm>
            <a:off x="7236296"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100392" y="5100426"/>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rot="16200000">
            <a:off x="7318756" y="5312035"/>
            <a:ext cx="679017" cy="369332"/>
          </a:xfrm>
          <a:prstGeom prst="rect">
            <a:avLst/>
          </a:prstGeom>
          <a:noFill/>
        </p:spPr>
        <p:txBody>
          <a:bodyPr wrap="none" rtlCol="0">
            <a:spAutoFit/>
          </a:bodyPr>
          <a:lstStyle/>
          <a:p>
            <a:pPr algn="r"/>
            <a:r>
              <a:rPr lang="en-US" b="1" dirty="0" smtClean="0"/>
              <a:t>DMG</a:t>
            </a:r>
            <a:endParaRPr lang="en-US" b="1" dirty="0"/>
          </a:p>
        </p:txBody>
      </p:sp>
      <p:sp>
        <p:nvSpPr>
          <p:cNvPr id="106" name="TextBox 105"/>
          <p:cNvSpPr txBox="1"/>
          <p:nvPr/>
        </p:nvSpPr>
        <p:spPr>
          <a:xfrm rot="16200000">
            <a:off x="8170140" y="5303469"/>
            <a:ext cx="661885" cy="369332"/>
          </a:xfrm>
          <a:prstGeom prst="rect">
            <a:avLst/>
          </a:prstGeom>
          <a:noFill/>
        </p:spPr>
        <p:txBody>
          <a:bodyPr wrap="none" rtlCol="0">
            <a:spAutoFit/>
          </a:bodyPr>
          <a:lstStyle/>
          <a:p>
            <a:pPr algn="r"/>
            <a:r>
              <a:rPr lang="en-US" b="1" dirty="0" smtClean="0"/>
              <a:t>DMR</a:t>
            </a:r>
            <a:endParaRPr lang="en-US" b="1" dirty="0"/>
          </a:p>
        </p:txBody>
      </p:sp>
      <p:sp>
        <p:nvSpPr>
          <p:cNvPr id="113" name="Rectangle 112"/>
          <p:cNvSpPr/>
          <p:nvPr/>
        </p:nvSpPr>
        <p:spPr>
          <a:xfrm>
            <a:off x="1869427" y="1895146"/>
            <a:ext cx="105522" cy="323416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5" name="Rectangle 114"/>
          <p:cNvSpPr/>
          <p:nvPr/>
        </p:nvSpPr>
        <p:spPr>
          <a:xfrm>
            <a:off x="2690264" y="2436435"/>
            <a:ext cx="131316" cy="267685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6" name="Rectangle 115"/>
          <p:cNvSpPr/>
          <p:nvPr/>
        </p:nvSpPr>
        <p:spPr>
          <a:xfrm>
            <a:off x="6695243" y="2622825"/>
            <a:ext cx="111126" cy="25078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3" name="Rectangle 72"/>
          <p:cNvSpPr/>
          <p:nvPr/>
        </p:nvSpPr>
        <p:spPr>
          <a:xfrm>
            <a:off x="1246932" y="3747144"/>
            <a:ext cx="94000" cy="1382173"/>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4" name="Rectangle 73"/>
          <p:cNvSpPr/>
          <p:nvPr/>
        </p:nvSpPr>
        <p:spPr>
          <a:xfrm>
            <a:off x="1141016" y="3956074"/>
            <a:ext cx="100313" cy="117324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Tree>
    <p:extLst>
      <p:ext uri="{BB962C8B-B14F-4D97-AF65-F5344CB8AC3E}">
        <p14:creationId xmlns:p14="http://schemas.microsoft.com/office/powerpoint/2010/main" val="1520922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down)">
                                      <p:cBhvr>
                                        <p:cTn id="1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444078" y="5658146"/>
            <a:ext cx="1424376" cy="369332"/>
          </a:xfrm>
          <a:prstGeom prst="rect">
            <a:avLst/>
          </a:prstGeom>
          <a:noFill/>
        </p:spPr>
        <p:txBody>
          <a:bodyPr wrap="none" rtlCol="0">
            <a:spAutoFit/>
          </a:bodyPr>
          <a:lstStyle/>
          <a:p>
            <a:r>
              <a:rPr lang="en-US" b="1" dirty="0" err="1" smtClean="0"/>
              <a:t>FSSimpleDist</a:t>
            </a:r>
            <a:endParaRPr lang="en-US" b="1" dirty="0"/>
          </a:p>
        </p:txBody>
      </p:sp>
      <p:sp>
        <p:nvSpPr>
          <p:cNvPr id="7" name="TextBox 6"/>
          <p:cNvSpPr txBox="1"/>
          <p:nvPr/>
        </p:nvSpPr>
        <p:spPr>
          <a:xfrm rot="16200000">
            <a:off x="1360823" y="5488052"/>
            <a:ext cx="1031051" cy="369332"/>
          </a:xfrm>
          <a:prstGeom prst="rect">
            <a:avLst/>
          </a:prstGeom>
          <a:noFill/>
        </p:spPr>
        <p:txBody>
          <a:bodyPr wrap="none" rtlCol="0">
            <a:spAutoFit/>
          </a:bodyPr>
          <a:lstStyle/>
          <a:p>
            <a:r>
              <a:rPr lang="en-US" b="1" dirty="0" smtClean="0"/>
              <a:t>K-Means</a:t>
            </a:r>
            <a:endParaRPr lang="en-US" b="1" dirty="0"/>
          </a:p>
        </p:txBody>
      </p:sp>
      <p:sp>
        <p:nvSpPr>
          <p:cNvPr id="8" name="TextBox 7"/>
          <p:cNvSpPr txBox="1"/>
          <p:nvPr/>
        </p:nvSpPr>
        <p:spPr>
          <a:xfrm rot="16200000">
            <a:off x="1976196" y="5638197"/>
            <a:ext cx="1384476" cy="369332"/>
          </a:xfrm>
          <a:prstGeom prst="rect">
            <a:avLst/>
          </a:prstGeom>
          <a:noFill/>
        </p:spPr>
        <p:txBody>
          <a:bodyPr wrap="none" rtlCol="0">
            <a:spAutoFit/>
          </a:bodyPr>
          <a:lstStyle/>
          <a:p>
            <a:r>
              <a:rPr lang="en-US" b="1" dirty="0" err="1" smtClean="0"/>
              <a:t>MontePiDist</a:t>
            </a:r>
            <a:endParaRPr lang="en-US" b="1" dirty="0"/>
          </a:p>
        </p:txBody>
      </p:sp>
      <p:sp>
        <p:nvSpPr>
          <p:cNvPr id="9" name="TextBox 8"/>
          <p:cNvSpPr txBox="1"/>
          <p:nvPr/>
        </p:nvSpPr>
        <p:spPr>
          <a:xfrm rot="16200000">
            <a:off x="3081125" y="5397364"/>
            <a:ext cx="902811" cy="369332"/>
          </a:xfrm>
          <a:prstGeom prst="rect">
            <a:avLst/>
          </a:prstGeom>
          <a:noFill/>
        </p:spPr>
        <p:txBody>
          <a:bodyPr wrap="none" rtlCol="0">
            <a:spAutoFit/>
          </a:bodyPr>
          <a:lstStyle/>
          <a:p>
            <a:r>
              <a:rPr lang="en-US" b="1" dirty="0" smtClean="0"/>
              <a:t>N-Body</a:t>
            </a:r>
            <a:endParaRPr lang="en-US" b="1" dirty="0"/>
          </a:p>
        </p:txBody>
      </p:sp>
      <p:sp>
        <p:nvSpPr>
          <p:cNvPr id="10" name="TextBox 9"/>
          <p:cNvSpPr txBox="1"/>
          <p:nvPr/>
        </p:nvSpPr>
        <p:spPr>
          <a:xfrm rot="16200000">
            <a:off x="3936475" y="5334102"/>
            <a:ext cx="776287" cy="369332"/>
          </a:xfrm>
          <a:prstGeom prst="rect">
            <a:avLst/>
          </a:prstGeom>
          <a:noFill/>
        </p:spPr>
        <p:txBody>
          <a:bodyPr wrap="none" rtlCol="0">
            <a:spAutoFit/>
          </a:bodyPr>
          <a:lstStyle/>
          <a:p>
            <a:r>
              <a:rPr lang="en-US" b="1" dirty="0" smtClean="0"/>
              <a:t>Jacobi</a:t>
            </a:r>
            <a:endParaRPr lang="en-US" b="1" dirty="0"/>
          </a:p>
        </p:txBody>
      </p:sp>
      <p:sp>
        <p:nvSpPr>
          <p:cNvPr id="11" name="TextBox 10"/>
          <p:cNvSpPr txBox="1"/>
          <p:nvPr/>
        </p:nvSpPr>
        <p:spPr>
          <a:xfrm rot="16200000">
            <a:off x="4473174" y="5517483"/>
            <a:ext cx="1143049" cy="369332"/>
          </a:xfrm>
          <a:prstGeom prst="rect">
            <a:avLst/>
          </a:prstGeom>
          <a:noFill/>
        </p:spPr>
        <p:txBody>
          <a:bodyPr wrap="none" rtlCol="0">
            <a:spAutoFit/>
          </a:bodyPr>
          <a:lstStyle/>
          <a:p>
            <a:r>
              <a:rPr lang="en-US" b="1" dirty="0" err="1" smtClean="0"/>
              <a:t>RayTracer</a:t>
            </a:r>
            <a:endParaRPr lang="en-US" b="1" dirty="0"/>
          </a:p>
        </p:txBody>
      </p:sp>
      <p:sp>
        <p:nvSpPr>
          <p:cNvPr id="13" name="TextBox 12"/>
          <p:cNvSpPr txBox="1"/>
          <p:nvPr/>
        </p:nvSpPr>
        <p:spPr>
          <a:xfrm rot="16200000">
            <a:off x="5629417" y="5225336"/>
            <a:ext cx="558754" cy="369332"/>
          </a:xfrm>
          <a:prstGeom prst="rect">
            <a:avLst/>
          </a:prstGeom>
          <a:noFill/>
        </p:spPr>
        <p:txBody>
          <a:bodyPr wrap="none" rtlCol="0">
            <a:spAutoFit/>
          </a:bodyPr>
          <a:lstStyle/>
          <a:p>
            <a:r>
              <a:rPr lang="en-US" b="1" dirty="0" smtClean="0"/>
              <a:t>UTS</a:t>
            </a:r>
            <a:endParaRPr lang="en-US" b="1" dirty="0"/>
          </a:p>
        </p:txBody>
      </p:sp>
      <p:sp>
        <p:nvSpPr>
          <p:cNvPr id="14" name="TextBox 13"/>
          <p:cNvSpPr txBox="1"/>
          <p:nvPr/>
        </p:nvSpPr>
        <p:spPr>
          <a:xfrm rot="16200000">
            <a:off x="6081687" y="5421138"/>
            <a:ext cx="1227357" cy="646331"/>
          </a:xfrm>
          <a:prstGeom prst="rect">
            <a:avLst/>
          </a:prstGeom>
          <a:noFill/>
        </p:spPr>
        <p:txBody>
          <a:bodyPr wrap="none" rtlCol="0">
            <a:spAutoFit/>
          </a:bodyPr>
          <a:lstStyle/>
          <a:p>
            <a:pPr algn="r"/>
            <a:r>
              <a:rPr lang="en-US" b="1" dirty="0" smtClean="0"/>
              <a:t>Linear</a:t>
            </a:r>
          </a:p>
          <a:p>
            <a:r>
              <a:rPr lang="en-US" b="1" dirty="0" smtClean="0"/>
              <a:t>Regression</a:t>
            </a:r>
            <a:endParaRPr lang="en-US" b="1" dirty="0"/>
          </a:p>
        </p:txBody>
      </p:sp>
      <p:cxnSp>
        <p:nvCxnSpPr>
          <p:cNvPr id="17" name="Straight Connector 16"/>
          <p:cNvCxnSpPr/>
          <p:nvPr/>
        </p:nvCxnSpPr>
        <p:spPr>
          <a:xfrm>
            <a:off x="787924" y="512931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7924" y="4279619"/>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7924" y="3854772"/>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7924" y="4704466"/>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87924" y="342992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87924" y="2580231"/>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87924" y="3005078"/>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7924" y="1730537"/>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87924" y="2155384"/>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00559" y="491329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0559" y="4487511"/>
            <a:ext cx="418654" cy="369332"/>
          </a:xfrm>
          <a:prstGeom prst="rect">
            <a:avLst/>
          </a:prstGeom>
          <a:noFill/>
        </p:spPr>
        <p:txBody>
          <a:bodyPr wrap="none" rtlCol="0">
            <a:spAutoFit/>
          </a:bodyPr>
          <a:lstStyle/>
          <a:p>
            <a:r>
              <a:rPr lang="en-US" dirty="0" smtClean="0"/>
              <a:t>10</a:t>
            </a:r>
            <a:endParaRPr lang="en-US" dirty="0"/>
          </a:p>
        </p:txBody>
      </p:sp>
      <p:sp>
        <p:nvSpPr>
          <p:cNvPr id="49" name="TextBox 48"/>
          <p:cNvSpPr txBox="1"/>
          <p:nvPr/>
        </p:nvSpPr>
        <p:spPr>
          <a:xfrm>
            <a:off x="400559" y="4061735"/>
            <a:ext cx="418654" cy="369332"/>
          </a:xfrm>
          <a:prstGeom prst="rect">
            <a:avLst/>
          </a:prstGeom>
          <a:noFill/>
        </p:spPr>
        <p:txBody>
          <a:bodyPr wrap="none" rtlCol="0">
            <a:spAutoFit/>
          </a:bodyPr>
          <a:lstStyle/>
          <a:p>
            <a:r>
              <a:rPr lang="en-US" dirty="0" smtClean="0"/>
              <a:t>20</a:t>
            </a:r>
            <a:endParaRPr lang="en-US" dirty="0"/>
          </a:p>
        </p:txBody>
      </p:sp>
      <p:sp>
        <p:nvSpPr>
          <p:cNvPr id="50" name="TextBox 49"/>
          <p:cNvSpPr txBox="1"/>
          <p:nvPr/>
        </p:nvSpPr>
        <p:spPr>
          <a:xfrm>
            <a:off x="400559" y="3635959"/>
            <a:ext cx="418654" cy="369332"/>
          </a:xfrm>
          <a:prstGeom prst="rect">
            <a:avLst/>
          </a:prstGeom>
          <a:noFill/>
        </p:spPr>
        <p:txBody>
          <a:bodyPr wrap="none" rtlCol="0">
            <a:spAutoFit/>
          </a:bodyPr>
          <a:lstStyle/>
          <a:p>
            <a:r>
              <a:rPr lang="en-US" dirty="0" smtClean="0"/>
              <a:t>30</a:t>
            </a:r>
            <a:endParaRPr lang="en-US" dirty="0"/>
          </a:p>
        </p:txBody>
      </p:sp>
      <p:sp>
        <p:nvSpPr>
          <p:cNvPr id="51" name="TextBox 50"/>
          <p:cNvSpPr txBox="1"/>
          <p:nvPr/>
        </p:nvSpPr>
        <p:spPr>
          <a:xfrm>
            <a:off x="400559" y="3210183"/>
            <a:ext cx="418654" cy="369332"/>
          </a:xfrm>
          <a:prstGeom prst="rect">
            <a:avLst/>
          </a:prstGeom>
          <a:noFill/>
        </p:spPr>
        <p:txBody>
          <a:bodyPr wrap="none" rtlCol="0">
            <a:spAutoFit/>
          </a:bodyPr>
          <a:lstStyle/>
          <a:p>
            <a:r>
              <a:rPr lang="en-US" dirty="0" smtClean="0"/>
              <a:t>40</a:t>
            </a:r>
            <a:endParaRPr lang="en-US" dirty="0"/>
          </a:p>
        </p:txBody>
      </p:sp>
      <p:sp>
        <p:nvSpPr>
          <p:cNvPr id="52" name="TextBox 51"/>
          <p:cNvSpPr txBox="1"/>
          <p:nvPr/>
        </p:nvSpPr>
        <p:spPr>
          <a:xfrm>
            <a:off x="400559" y="2784407"/>
            <a:ext cx="418654" cy="369332"/>
          </a:xfrm>
          <a:prstGeom prst="rect">
            <a:avLst/>
          </a:prstGeom>
          <a:noFill/>
        </p:spPr>
        <p:txBody>
          <a:bodyPr wrap="none" rtlCol="0">
            <a:spAutoFit/>
          </a:bodyPr>
          <a:lstStyle/>
          <a:p>
            <a:r>
              <a:rPr lang="en-US" dirty="0" smtClean="0"/>
              <a:t>50</a:t>
            </a:r>
            <a:endParaRPr lang="en-US" dirty="0"/>
          </a:p>
        </p:txBody>
      </p:sp>
      <p:sp>
        <p:nvSpPr>
          <p:cNvPr id="53" name="TextBox 52"/>
          <p:cNvSpPr txBox="1"/>
          <p:nvPr/>
        </p:nvSpPr>
        <p:spPr>
          <a:xfrm>
            <a:off x="400559" y="2358631"/>
            <a:ext cx="418654" cy="369332"/>
          </a:xfrm>
          <a:prstGeom prst="rect">
            <a:avLst/>
          </a:prstGeom>
          <a:noFill/>
        </p:spPr>
        <p:txBody>
          <a:bodyPr wrap="none" rtlCol="0">
            <a:spAutoFit/>
          </a:bodyPr>
          <a:lstStyle/>
          <a:p>
            <a:r>
              <a:rPr lang="en-US" dirty="0" smtClean="0"/>
              <a:t>60</a:t>
            </a:r>
            <a:endParaRPr lang="en-US" dirty="0"/>
          </a:p>
        </p:txBody>
      </p:sp>
      <p:sp>
        <p:nvSpPr>
          <p:cNvPr id="54" name="TextBox 53"/>
          <p:cNvSpPr txBox="1"/>
          <p:nvPr/>
        </p:nvSpPr>
        <p:spPr>
          <a:xfrm>
            <a:off x="400559" y="1932855"/>
            <a:ext cx="418654" cy="369332"/>
          </a:xfrm>
          <a:prstGeom prst="rect">
            <a:avLst/>
          </a:prstGeom>
          <a:noFill/>
        </p:spPr>
        <p:txBody>
          <a:bodyPr wrap="none" rtlCol="0">
            <a:spAutoFit/>
          </a:bodyPr>
          <a:lstStyle/>
          <a:p>
            <a:r>
              <a:rPr lang="en-US" dirty="0" smtClean="0"/>
              <a:t>70</a:t>
            </a:r>
            <a:endParaRPr lang="en-US" dirty="0"/>
          </a:p>
        </p:txBody>
      </p:sp>
      <p:sp>
        <p:nvSpPr>
          <p:cNvPr id="55" name="TextBox 54"/>
          <p:cNvSpPr txBox="1"/>
          <p:nvPr/>
        </p:nvSpPr>
        <p:spPr>
          <a:xfrm>
            <a:off x="400559" y="1507079"/>
            <a:ext cx="418654" cy="369332"/>
          </a:xfrm>
          <a:prstGeom prst="rect">
            <a:avLst/>
          </a:prstGeom>
          <a:noFill/>
        </p:spPr>
        <p:txBody>
          <a:bodyPr wrap="none" rtlCol="0">
            <a:spAutoFit/>
          </a:bodyPr>
          <a:lstStyle/>
          <a:p>
            <a:r>
              <a:rPr lang="en-US" dirty="0" smtClean="0"/>
              <a:t>80</a:t>
            </a:r>
            <a:endParaRPr lang="en-US" dirty="0"/>
          </a:p>
        </p:txBody>
      </p:sp>
      <p:cxnSp>
        <p:nvCxnSpPr>
          <p:cNvPr id="56" name="Straight Connector 55"/>
          <p:cNvCxnSpPr/>
          <p:nvPr/>
        </p:nvCxnSpPr>
        <p:spPr>
          <a:xfrm>
            <a:off x="761093" y="1305690"/>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00559" y="1081303"/>
            <a:ext cx="418654" cy="369332"/>
          </a:xfrm>
          <a:prstGeom prst="rect">
            <a:avLst/>
          </a:prstGeom>
          <a:noFill/>
        </p:spPr>
        <p:txBody>
          <a:bodyPr wrap="none" rtlCol="0">
            <a:spAutoFit/>
          </a:bodyPr>
          <a:lstStyle/>
          <a:p>
            <a:r>
              <a:rPr lang="en-US" dirty="0" smtClean="0"/>
              <a:t>90</a:t>
            </a:r>
            <a:endParaRPr lang="en-US" dirty="0"/>
          </a:p>
        </p:txBody>
      </p:sp>
      <p:cxnSp>
        <p:nvCxnSpPr>
          <p:cNvPr id="60" name="Straight Connector 59"/>
          <p:cNvCxnSpPr/>
          <p:nvPr/>
        </p:nvCxnSpPr>
        <p:spPr>
          <a:xfrm>
            <a:off x="859932" y="1081303"/>
            <a:ext cx="26831" cy="420132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47565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0554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13543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893322"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71601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441531"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28184"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3956918" y="430240"/>
            <a:ext cx="1616143" cy="461665"/>
            <a:chOff x="3210629" y="2307052"/>
            <a:chExt cx="1616143" cy="461665"/>
          </a:xfrm>
        </p:grpSpPr>
        <p:sp>
          <p:nvSpPr>
            <p:cNvPr id="82" name="TextBox 81"/>
            <p:cNvSpPr txBox="1"/>
            <p:nvPr/>
          </p:nvSpPr>
          <p:spPr>
            <a:xfrm>
              <a:off x="3414005" y="2307052"/>
              <a:ext cx="1412767" cy="461665"/>
            </a:xfrm>
            <a:prstGeom prst="rect">
              <a:avLst/>
            </a:prstGeom>
            <a:noFill/>
          </p:spPr>
          <p:txBody>
            <a:bodyPr wrap="none" rtlCol="0">
              <a:spAutoFit/>
            </a:bodyPr>
            <a:lstStyle/>
            <a:p>
              <a:r>
                <a:rPr lang="en-US" sz="2400" dirty="0" smtClean="0">
                  <a:solidFill>
                    <a:srgbClr val="000090"/>
                  </a:solidFill>
                </a:rPr>
                <a:t>X10-Mem</a:t>
              </a:r>
              <a:endParaRPr lang="en-US" sz="2400" dirty="0">
                <a:solidFill>
                  <a:srgbClr val="000090"/>
                </a:solidFill>
              </a:endParaRPr>
            </a:p>
          </p:txBody>
        </p:sp>
        <p:sp>
          <p:nvSpPr>
            <p:cNvPr id="83" name="Rectangle 82"/>
            <p:cNvSpPr/>
            <p:nvPr/>
          </p:nvSpPr>
          <p:spPr>
            <a:xfrm>
              <a:off x="3210629" y="2460685"/>
              <a:ext cx="203376" cy="19649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4" name="Group 83"/>
          <p:cNvGrpSpPr/>
          <p:nvPr/>
        </p:nvGrpSpPr>
        <p:grpSpPr>
          <a:xfrm>
            <a:off x="7658264" y="417126"/>
            <a:ext cx="1306224" cy="461665"/>
            <a:chOff x="6911975" y="2293938"/>
            <a:chExt cx="1306224" cy="461665"/>
          </a:xfrm>
        </p:grpSpPr>
        <p:sp>
          <p:nvSpPr>
            <p:cNvPr id="85" name="TextBox 84"/>
            <p:cNvSpPr txBox="1"/>
            <p:nvPr/>
          </p:nvSpPr>
          <p:spPr>
            <a:xfrm>
              <a:off x="7081500" y="2293938"/>
              <a:ext cx="1136699" cy="461665"/>
            </a:xfrm>
            <a:prstGeom prst="rect">
              <a:avLst/>
            </a:prstGeom>
            <a:noFill/>
          </p:spPr>
          <p:txBody>
            <a:bodyPr wrap="none" rtlCol="0">
              <a:spAutoFit/>
            </a:bodyPr>
            <a:lstStyle/>
            <a:p>
              <a:r>
                <a:rPr lang="en-US" sz="2400" dirty="0" smtClean="0">
                  <a:solidFill>
                    <a:srgbClr val="000090"/>
                  </a:solidFill>
                </a:rPr>
                <a:t>Manual</a:t>
              </a:r>
              <a:endParaRPr lang="en-US" sz="2400" dirty="0">
                <a:solidFill>
                  <a:srgbClr val="000090"/>
                </a:solidFill>
              </a:endParaRPr>
            </a:p>
          </p:txBody>
        </p:sp>
        <p:sp>
          <p:nvSpPr>
            <p:cNvPr id="86" name="Rectangle 85"/>
            <p:cNvSpPr/>
            <p:nvPr/>
          </p:nvSpPr>
          <p:spPr>
            <a:xfrm>
              <a:off x="6911975" y="2460685"/>
              <a:ext cx="203376" cy="19649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7" name="Group 86"/>
          <p:cNvGrpSpPr/>
          <p:nvPr/>
        </p:nvGrpSpPr>
        <p:grpSpPr>
          <a:xfrm>
            <a:off x="5871116" y="447055"/>
            <a:ext cx="1489093" cy="461665"/>
            <a:chOff x="4867477" y="2323867"/>
            <a:chExt cx="1489093" cy="461665"/>
          </a:xfrm>
        </p:grpSpPr>
        <p:sp>
          <p:nvSpPr>
            <p:cNvPr id="88" name="Rectangle 87"/>
            <p:cNvSpPr/>
            <p:nvPr/>
          </p:nvSpPr>
          <p:spPr>
            <a:xfrm>
              <a:off x="4867477" y="2460686"/>
              <a:ext cx="203376" cy="19649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9" name="TextBox 88"/>
            <p:cNvSpPr txBox="1"/>
            <p:nvPr/>
          </p:nvSpPr>
          <p:spPr>
            <a:xfrm>
              <a:off x="5054260" y="2323867"/>
              <a:ext cx="1302310" cy="461665"/>
            </a:xfrm>
            <a:prstGeom prst="rect">
              <a:avLst/>
            </a:prstGeom>
            <a:noFill/>
          </p:spPr>
          <p:txBody>
            <a:bodyPr wrap="none" rtlCol="0">
              <a:spAutoFit/>
            </a:bodyPr>
            <a:lstStyle/>
            <a:p>
              <a:r>
                <a:rPr lang="en-US" sz="2400" dirty="0" smtClean="0">
                  <a:solidFill>
                    <a:srgbClr val="000090"/>
                  </a:solidFill>
                </a:rPr>
                <a:t>GR-</a:t>
              </a:r>
              <a:r>
                <a:rPr lang="en-US" sz="2400" dirty="0" err="1" smtClean="0">
                  <a:solidFill>
                    <a:srgbClr val="000090"/>
                  </a:solidFill>
                </a:rPr>
                <a:t>Mem</a:t>
              </a:r>
              <a:endParaRPr lang="en-US" sz="2400" dirty="0">
                <a:solidFill>
                  <a:srgbClr val="000090"/>
                </a:solidFill>
              </a:endParaRPr>
            </a:p>
          </p:txBody>
        </p:sp>
      </p:grpSp>
      <p:sp>
        <p:nvSpPr>
          <p:cNvPr id="90" name="TextBox 89"/>
          <p:cNvSpPr txBox="1"/>
          <p:nvPr/>
        </p:nvSpPr>
        <p:spPr>
          <a:xfrm rot="16200000">
            <a:off x="-1101996" y="3025805"/>
            <a:ext cx="2608519" cy="369332"/>
          </a:xfrm>
          <a:prstGeom prst="rect">
            <a:avLst/>
          </a:prstGeom>
          <a:noFill/>
        </p:spPr>
        <p:txBody>
          <a:bodyPr wrap="none" rtlCol="0">
            <a:spAutoFit/>
          </a:bodyPr>
          <a:lstStyle/>
          <a:p>
            <a:r>
              <a:rPr lang="en-US" b="1" dirty="0" smtClean="0"/>
              <a:t>Speedup Over Sequential</a:t>
            </a:r>
            <a:endParaRPr lang="en-US" b="1" dirty="0"/>
          </a:p>
        </p:txBody>
      </p:sp>
      <p:sp>
        <p:nvSpPr>
          <p:cNvPr id="65" name="Rectangle 64"/>
          <p:cNvSpPr/>
          <p:nvPr/>
        </p:nvSpPr>
        <p:spPr>
          <a:xfrm>
            <a:off x="3432371" y="2475627"/>
            <a:ext cx="100180" cy="265368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67" name="Rectangle 66"/>
          <p:cNvSpPr/>
          <p:nvPr/>
        </p:nvSpPr>
        <p:spPr>
          <a:xfrm>
            <a:off x="3648596" y="2278298"/>
            <a:ext cx="97508" cy="285101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4" name="Rectangle 73"/>
          <p:cNvSpPr/>
          <p:nvPr/>
        </p:nvSpPr>
        <p:spPr>
          <a:xfrm>
            <a:off x="3541483" y="2586408"/>
            <a:ext cx="105522" cy="254290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1" name="Rectangle 90"/>
          <p:cNvSpPr/>
          <p:nvPr/>
        </p:nvSpPr>
        <p:spPr>
          <a:xfrm>
            <a:off x="4173123" y="2154095"/>
            <a:ext cx="100180" cy="2975220"/>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2" name="Rectangle 91"/>
          <p:cNvSpPr/>
          <p:nvPr/>
        </p:nvSpPr>
        <p:spPr>
          <a:xfrm>
            <a:off x="4395373" y="1932856"/>
            <a:ext cx="97508" cy="319646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3" name="Rectangle 92"/>
          <p:cNvSpPr/>
          <p:nvPr/>
        </p:nvSpPr>
        <p:spPr>
          <a:xfrm>
            <a:off x="4284248" y="2278298"/>
            <a:ext cx="105522" cy="285101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4" name="Rectangle 93"/>
          <p:cNvSpPr/>
          <p:nvPr/>
        </p:nvSpPr>
        <p:spPr>
          <a:xfrm>
            <a:off x="4958946" y="3003287"/>
            <a:ext cx="100180" cy="212602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5" name="Rectangle 94"/>
          <p:cNvSpPr/>
          <p:nvPr/>
        </p:nvSpPr>
        <p:spPr>
          <a:xfrm>
            <a:off x="5194688" y="2845196"/>
            <a:ext cx="97508" cy="228412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6" name="Rectangle 95"/>
          <p:cNvSpPr/>
          <p:nvPr/>
        </p:nvSpPr>
        <p:spPr>
          <a:xfrm>
            <a:off x="5070070" y="3092041"/>
            <a:ext cx="124617" cy="2037274"/>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7" name="Rectangle 96"/>
          <p:cNvSpPr/>
          <p:nvPr/>
        </p:nvSpPr>
        <p:spPr>
          <a:xfrm>
            <a:off x="5736828" y="1964670"/>
            <a:ext cx="100180" cy="3148621"/>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8" name="Rectangle 97"/>
          <p:cNvSpPr/>
          <p:nvPr/>
        </p:nvSpPr>
        <p:spPr>
          <a:xfrm>
            <a:off x="5959078" y="1730537"/>
            <a:ext cx="97508" cy="3382755"/>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9" name="Rectangle 98"/>
          <p:cNvSpPr/>
          <p:nvPr/>
        </p:nvSpPr>
        <p:spPr>
          <a:xfrm>
            <a:off x="5841354" y="2096112"/>
            <a:ext cx="105522" cy="301717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39" name="TextBox 38"/>
          <p:cNvSpPr txBox="1"/>
          <p:nvPr/>
        </p:nvSpPr>
        <p:spPr>
          <a:xfrm>
            <a:off x="-14997" y="6486694"/>
            <a:ext cx="1919065" cy="369332"/>
          </a:xfrm>
          <a:prstGeom prst="rect">
            <a:avLst/>
          </a:prstGeom>
          <a:noFill/>
        </p:spPr>
        <p:txBody>
          <a:bodyPr wrap="none" rtlCol="0">
            <a:spAutoFit/>
          </a:bodyPr>
          <a:lstStyle/>
          <a:p>
            <a:r>
              <a:rPr lang="en-US" dirty="0" smtClean="0"/>
              <a:t>Using 128 workers </a:t>
            </a:r>
            <a:endParaRPr lang="en-US" dirty="0"/>
          </a:p>
        </p:txBody>
      </p:sp>
      <p:cxnSp>
        <p:nvCxnSpPr>
          <p:cNvPr id="103" name="Straight Connector 102"/>
          <p:cNvCxnSpPr/>
          <p:nvPr/>
        </p:nvCxnSpPr>
        <p:spPr>
          <a:xfrm>
            <a:off x="7236296"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100392" y="5100426"/>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rot="16200000">
            <a:off x="7318756" y="5312035"/>
            <a:ext cx="679017" cy="369332"/>
          </a:xfrm>
          <a:prstGeom prst="rect">
            <a:avLst/>
          </a:prstGeom>
          <a:noFill/>
        </p:spPr>
        <p:txBody>
          <a:bodyPr wrap="none" rtlCol="0">
            <a:spAutoFit/>
          </a:bodyPr>
          <a:lstStyle/>
          <a:p>
            <a:pPr algn="r"/>
            <a:r>
              <a:rPr lang="en-US" b="1" dirty="0" smtClean="0"/>
              <a:t>DMG</a:t>
            </a:r>
            <a:endParaRPr lang="en-US" b="1" dirty="0"/>
          </a:p>
        </p:txBody>
      </p:sp>
      <p:sp>
        <p:nvSpPr>
          <p:cNvPr id="106" name="TextBox 105"/>
          <p:cNvSpPr txBox="1"/>
          <p:nvPr/>
        </p:nvSpPr>
        <p:spPr>
          <a:xfrm rot="16200000">
            <a:off x="8170140" y="5303469"/>
            <a:ext cx="661885" cy="369332"/>
          </a:xfrm>
          <a:prstGeom prst="rect">
            <a:avLst/>
          </a:prstGeom>
          <a:noFill/>
        </p:spPr>
        <p:txBody>
          <a:bodyPr wrap="none" rtlCol="0">
            <a:spAutoFit/>
          </a:bodyPr>
          <a:lstStyle/>
          <a:p>
            <a:pPr algn="r"/>
            <a:r>
              <a:rPr lang="en-US" b="1" dirty="0" smtClean="0"/>
              <a:t>DMR</a:t>
            </a:r>
            <a:endParaRPr lang="en-US" b="1" dirty="0"/>
          </a:p>
        </p:txBody>
      </p:sp>
      <p:sp>
        <p:nvSpPr>
          <p:cNvPr id="107" name="Rectangle 106"/>
          <p:cNvSpPr/>
          <p:nvPr/>
        </p:nvSpPr>
        <p:spPr>
          <a:xfrm>
            <a:off x="7528861" y="3842899"/>
            <a:ext cx="113557" cy="1287724"/>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8" name="Rectangle 107"/>
          <p:cNvSpPr/>
          <p:nvPr/>
        </p:nvSpPr>
        <p:spPr>
          <a:xfrm>
            <a:off x="7751112" y="3747144"/>
            <a:ext cx="110528" cy="138348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9" name="Rectangle 108"/>
          <p:cNvSpPr/>
          <p:nvPr/>
        </p:nvSpPr>
        <p:spPr>
          <a:xfrm>
            <a:off x="7639987" y="3896656"/>
            <a:ext cx="119612" cy="123396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0" name="Rectangle 109"/>
          <p:cNvSpPr/>
          <p:nvPr/>
        </p:nvSpPr>
        <p:spPr>
          <a:xfrm>
            <a:off x="8382198" y="3546977"/>
            <a:ext cx="100180" cy="157413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1" name="Rectangle 110"/>
          <p:cNvSpPr/>
          <p:nvPr/>
        </p:nvSpPr>
        <p:spPr>
          <a:xfrm>
            <a:off x="8604448" y="3429924"/>
            <a:ext cx="97508" cy="1691187"/>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2" name="Rectangle 111"/>
          <p:cNvSpPr/>
          <p:nvPr/>
        </p:nvSpPr>
        <p:spPr>
          <a:xfrm>
            <a:off x="8493323" y="3612691"/>
            <a:ext cx="105522" cy="150842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Tree>
    <p:extLst>
      <p:ext uri="{BB962C8B-B14F-4D97-AF65-F5344CB8AC3E}">
        <p14:creationId xmlns:p14="http://schemas.microsoft.com/office/powerpoint/2010/main" val="29003771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444078" y="5658146"/>
            <a:ext cx="1424376" cy="369332"/>
          </a:xfrm>
          <a:prstGeom prst="rect">
            <a:avLst/>
          </a:prstGeom>
          <a:noFill/>
        </p:spPr>
        <p:txBody>
          <a:bodyPr wrap="none" rtlCol="0">
            <a:spAutoFit/>
          </a:bodyPr>
          <a:lstStyle/>
          <a:p>
            <a:r>
              <a:rPr lang="en-US" b="1" dirty="0" err="1" smtClean="0"/>
              <a:t>FSSimpleDist</a:t>
            </a:r>
            <a:endParaRPr lang="en-US" b="1" dirty="0"/>
          </a:p>
        </p:txBody>
      </p:sp>
      <p:sp>
        <p:nvSpPr>
          <p:cNvPr id="7" name="TextBox 6"/>
          <p:cNvSpPr txBox="1"/>
          <p:nvPr/>
        </p:nvSpPr>
        <p:spPr>
          <a:xfrm rot="16200000">
            <a:off x="1360823" y="5488052"/>
            <a:ext cx="1031051" cy="369332"/>
          </a:xfrm>
          <a:prstGeom prst="rect">
            <a:avLst/>
          </a:prstGeom>
          <a:noFill/>
        </p:spPr>
        <p:txBody>
          <a:bodyPr wrap="none" rtlCol="0">
            <a:spAutoFit/>
          </a:bodyPr>
          <a:lstStyle/>
          <a:p>
            <a:r>
              <a:rPr lang="en-US" b="1" dirty="0" smtClean="0"/>
              <a:t>K-Means</a:t>
            </a:r>
            <a:endParaRPr lang="en-US" b="1" dirty="0"/>
          </a:p>
        </p:txBody>
      </p:sp>
      <p:sp>
        <p:nvSpPr>
          <p:cNvPr id="8" name="TextBox 7"/>
          <p:cNvSpPr txBox="1"/>
          <p:nvPr/>
        </p:nvSpPr>
        <p:spPr>
          <a:xfrm rot="16200000">
            <a:off x="1976196" y="5638197"/>
            <a:ext cx="1384476" cy="369332"/>
          </a:xfrm>
          <a:prstGeom prst="rect">
            <a:avLst/>
          </a:prstGeom>
          <a:noFill/>
        </p:spPr>
        <p:txBody>
          <a:bodyPr wrap="none" rtlCol="0">
            <a:spAutoFit/>
          </a:bodyPr>
          <a:lstStyle/>
          <a:p>
            <a:r>
              <a:rPr lang="en-US" b="1" dirty="0" err="1" smtClean="0"/>
              <a:t>MontePiDist</a:t>
            </a:r>
            <a:endParaRPr lang="en-US" b="1" dirty="0"/>
          </a:p>
        </p:txBody>
      </p:sp>
      <p:sp>
        <p:nvSpPr>
          <p:cNvPr id="9" name="TextBox 8"/>
          <p:cNvSpPr txBox="1"/>
          <p:nvPr/>
        </p:nvSpPr>
        <p:spPr>
          <a:xfrm rot="16200000">
            <a:off x="3081125" y="5397364"/>
            <a:ext cx="902811" cy="369332"/>
          </a:xfrm>
          <a:prstGeom prst="rect">
            <a:avLst/>
          </a:prstGeom>
          <a:noFill/>
        </p:spPr>
        <p:txBody>
          <a:bodyPr wrap="none" rtlCol="0">
            <a:spAutoFit/>
          </a:bodyPr>
          <a:lstStyle/>
          <a:p>
            <a:r>
              <a:rPr lang="en-US" b="1" dirty="0" smtClean="0"/>
              <a:t>N-Body</a:t>
            </a:r>
            <a:endParaRPr lang="en-US" b="1" dirty="0"/>
          </a:p>
        </p:txBody>
      </p:sp>
      <p:sp>
        <p:nvSpPr>
          <p:cNvPr id="10" name="TextBox 9"/>
          <p:cNvSpPr txBox="1"/>
          <p:nvPr/>
        </p:nvSpPr>
        <p:spPr>
          <a:xfrm rot="16200000">
            <a:off x="3936475" y="5334102"/>
            <a:ext cx="776287" cy="369332"/>
          </a:xfrm>
          <a:prstGeom prst="rect">
            <a:avLst/>
          </a:prstGeom>
          <a:noFill/>
        </p:spPr>
        <p:txBody>
          <a:bodyPr wrap="none" rtlCol="0">
            <a:spAutoFit/>
          </a:bodyPr>
          <a:lstStyle/>
          <a:p>
            <a:r>
              <a:rPr lang="en-US" b="1" dirty="0" smtClean="0"/>
              <a:t>Jacobi</a:t>
            </a:r>
            <a:endParaRPr lang="en-US" b="1" dirty="0"/>
          </a:p>
        </p:txBody>
      </p:sp>
      <p:sp>
        <p:nvSpPr>
          <p:cNvPr id="11" name="TextBox 10"/>
          <p:cNvSpPr txBox="1"/>
          <p:nvPr/>
        </p:nvSpPr>
        <p:spPr>
          <a:xfrm rot="16200000">
            <a:off x="4473174" y="5517483"/>
            <a:ext cx="1143049" cy="369332"/>
          </a:xfrm>
          <a:prstGeom prst="rect">
            <a:avLst/>
          </a:prstGeom>
          <a:noFill/>
        </p:spPr>
        <p:txBody>
          <a:bodyPr wrap="none" rtlCol="0">
            <a:spAutoFit/>
          </a:bodyPr>
          <a:lstStyle/>
          <a:p>
            <a:r>
              <a:rPr lang="en-US" b="1" dirty="0" err="1" smtClean="0"/>
              <a:t>RayTracer</a:t>
            </a:r>
            <a:endParaRPr lang="en-US" b="1" dirty="0"/>
          </a:p>
        </p:txBody>
      </p:sp>
      <p:sp>
        <p:nvSpPr>
          <p:cNvPr id="13" name="TextBox 12"/>
          <p:cNvSpPr txBox="1"/>
          <p:nvPr/>
        </p:nvSpPr>
        <p:spPr>
          <a:xfrm rot="16200000">
            <a:off x="5629417" y="5225336"/>
            <a:ext cx="558754" cy="369332"/>
          </a:xfrm>
          <a:prstGeom prst="rect">
            <a:avLst/>
          </a:prstGeom>
          <a:noFill/>
        </p:spPr>
        <p:txBody>
          <a:bodyPr wrap="none" rtlCol="0">
            <a:spAutoFit/>
          </a:bodyPr>
          <a:lstStyle/>
          <a:p>
            <a:r>
              <a:rPr lang="en-US" b="1" dirty="0" smtClean="0"/>
              <a:t>UTS</a:t>
            </a:r>
            <a:endParaRPr lang="en-US" b="1" dirty="0"/>
          </a:p>
        </p:txBody>
      </p:sp>
      <p:sp>
        <p:nvSpPr>
          <p:cNvPr id="14" name="TextBox 13"/>
          <p:cNvSpPr txBox="1"/>
          <p:nvPr/>
        </p:nvSpPr>
        <p:spPr>
          <a:xfrm rot="16200000">
            <a:off x="6081687" y="5421138"/>
            <a:ext cx="1227357" cy="646331"/>
          </a:xfrm>
          <a:prstGeom prst="rect">
            <a:avLst/>
          </a:prstGeom>
          <a:noFill/>
        </p:spPr>
        <p:txBody>
          <a:bodyPr wrap="none" rtlCol="0">
            <a:spAutoFit/>
          </a:bodyPr>
          <a:lstStyle/>
          <a:p>
            <a:pPr algn="r"/>
            <a:r>
              <a:rPr lang="en-US" b="1" dirty="0" smtClean="0"/>
              <a:t>Linear</a:t>
            </a:r>
          </a:p>
          <a:p>
            <a:r>
              <a:rPr lang="en-US" b="1" dirty="0" smtClean="0"/>
              <a:t>Regression</a:t>
            </a:r>
            <a:endParaRPr lang="en-US" b="1" dirty="0"/>
          </a:p>
        </p:txBody>
      </p:sp>
      <p:cxnSp>
        <p:nvCxnSpPr>
          <p:cNvPr id="17" name="Straight Connector 16"/>
          <p:cNvCxnSpPr/>
          <p:nvPr/>
        </p:nvCxnSpPr>
        <p:spPr>
          <a:xfrm>
            <a:off x="787924" y="512931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7924" y="4279619"/>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7924" y="3854772"/>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7924" y="4704466"/>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87924" y="342992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87924" y="2580231"/>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87924" y="3005078"/>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7924" y="1730537"/>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87924" y="2155384"/>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00559" y="491329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0559" y="4487511"/>
            <a:ext cx="418654" cy="369332"/>
          </a:xfrm>
          <a:prstGeom prst="rect">
            <a:avLst/>
          </a:prstGeom>
          <a:noFill/>
        </p:spPr>
        <p:txBody>
          <a:bodyPr wrap="none" rtlCol="0">
            <a:spAutoFit/>
          </a:bodyPr>
          <a:lstStyle/>
          <a:p>
            <a:r>
              <a:rPr lang="en-US" dirty="0" smtClean="0"/>
              <a:t>10</a:t>
            </a:r>
            <a:endParaRPr lang="en-US" dirty="0"/>
          </a:p>
        </p:txBody>
      </p:sp>
      <p:sp>
        <p:nvSpPr>
          <p:cNvPr id="49" name="TextBox 48"/>
          <p:cNvSpPr txBox="1"/>
          <p:nvPr/>
        </p:nvSpPr>
        <p:spPr>
          <a:xfrm>
            <a:off x="400559" y="4061735"/>
            <a:ext cx="418654" cy="369332"/>
          </a:xfrm>
          <a:prstGeom prst="rect">
            <a:avLst/>
          </a:prstGeom>
          <a:noFill/>
        </p:spPr>
        <p:txBody>
          <a:bodyPr wrap="none" rtlCol="0">
            <a:spAutoFit/>
          </a:bodyPr>
          <a:lstStyle/>
          <a:p>
            <a:r>
              <a:rPr lang="en-US" dirty="0" smtClean="0"/>
              <a:t>20</a:t>
            </a:r>
            <a:endParaRPr lang="en-US" dirty="0"/>
          </a:p>
        </p:txBody>
      </p:sp>
      <p:sp>
        <p:nvSpPr>
          <p:cNvPr id="50" name="TextBox 49"/>
          <p:cNvSpPr txBox="1"/>
          <p:nvPr/>
        </p:nvSpPr>
        <p:spPr>
          <a:xfrm>
            <a:off x="400559" y="3635959"/>
            <a:ext cx="418654" cy="369332"/>
          </a:xfrm>
          <a:prstGeom prst="rect">
            <a:avLst/>
          </a:prstGeom>
          <a:noFill/>
        </p:spPr>
        <p:txBody>
          <a:bodyPr wrap="none" rtlCol="0">
            <a:spAutoFit/>
          </a:bodyPr>
          <a:lstStyle/>
          <a:p>
            <a:r>
              <a:rPr lang="en-US" dirty="0" smtClean="0"/>
              <a:t>30</a:t>
            </a:r>
            <a:endParaRPr lang="en-US" dirty="0"/>
          </a:p>
        </p:txBody>
      </p:sp>
      <p:sp>
        <p:nvSpPr>
          <p:cNvPr id="51" name="TextBox 50"/>
          <p:cNvSpPr txBox="1"/>
          <p:nvPr/>
        </p:nvSpPr>
        <p:spPr>
          <a:xfrm>
            <a:off x="400559" y="3210183"/>
            <a:ext cx="418654" cy="369332"/>
          </a:xfrm>
          <a:prstGeom prst="rect">
            <a:avLst/>
          </a:prstGeom>
          <a:noFill/>
        </p:spPr>
        <p:txBody>
          <a:bodyPr wrap="none" rtlCol="0">
            <a:spAutoFit/>
          </a:bodyPr>
          <a:lstStyle/>
          <a:p>
            <a:r>
              <a:rPr lang="en-US" dirty="0" smtClean="0"/>
              <a:t>40</a:t>
            </a:r>
            <a:endParaRPr lang="en-US" dirty="0"/>
          </a:p>
        </p:txBody>
      </p:sp>
      <p:sp>
        <p:nvSpPr>
          <p:cNvPr id="52" name="TextBox 51"/>
          <p:cNvSpPr txBox="1"/>
          <p:nvPr/>
        </p:nvSpPr>
        <p:spPr>
          <a:xfrm>
            <a:off x="400559" y="2784407"/>
            <a:ext cx="418654" cy="369332"/>
          </a:xfrm>
          <a:prstGeom prst="rect">
            <a:avLst/>
          </a:prstGeom>
          <a:noFill/>
        </p:spPr>
        <p:txBody>
          <a:bodyPr wrap="none" rtlCol="0">
            <a:spAutoFit/>
          </a:bodyPr>
          <a:lstStyle/>
          <a:p>
            <a:r>
              <a:rPr lang="en-US" dirty="0" smtClean="0"/>
              <a:t>50</a:t>
            </a:r>
            <a:endParaRPr lang="en-US" dirty="0"/>
          </a:p>
        </p:txBody>
      </p:sp>
      <p:sp>
        <p:nvSpPr>
          <p:cNvPr id="53" name="TextBox 52"/>
          <p:cNvSpPr txBox="1"/>
          <p:nvPr/>
        </p:nvSpPr>
        <p:spPr>
          <a:xfrm>
            <a:off x="400559" y="2358631"/>
            <a:ext cx="418654" cy="369332"/>
          </a:xfrm>
          <a:prstGeom prst="rect">
            <a:avLst/>
          </a:prstGeom>
          <a:noFill/>
        </p:spPr>
        <p:txBody>
          <a:bodyPr wrap="none" rtlCol="0">
            <a:spAutoFit/>
          </a:bodyPr>
          <a:lstStyle/>
          <a:p>
            <a:r>
              <a:rPr lang="en-US" dirty="0" smtClean="0"/>
              <a:t>60</a:t>
            </a:r>
            <a:endParaRPr lang="en-US" dirty="0"/>
          </a:p>
        </p:txBody>
      </p:sp>
      <p:sp>
        <p:nvSpPr>
          <p:cNvPr id="54" name="TextBox 53"/>
          <p:cNvSpPr txBox="1"/>
          <p:nvPr/>
        </p:nvSpPr>
        <p:spPr>
          <a:xfrm>
            <a:off x="400559" y="1932855"/>
            <a:ext cx="418654" cy="369332"/>
          </a:xfrm>
          <a:prstGeom prst="rect">
            <a:avLst/>
          </a:prstGeom>
          <a:noFill/>
        </p:spPr>
        <p:txBody>
          <a:bodyPr wrap="none" rtlCol="0">
            <a:spAutoFit/>
          </a:bodyPr>
          <a:lstStyle/>
          <a:p>
            <a:r>
              <a:rPr lang="en-US" dirty="0" smtClean="0"/>
              <a:t>70</a:t>
            </a:r>
            <a:endParaRPr lang="en-US" dirty="0"/>
          </a:p>
        </p:txBody>
      </p:sp>
      <p:sp>
        <p:nvSpPr>
          <p:cNvPr id="55" name="TextBox 54"/>
          <p:cNvSpPr txBox="1"/>
          <p:nvPr/>
        </p:nvSpPr>
        <p:spPr>
          <a:xfrm>
            <a:off x="400559" y="1507079"/>
            <a:ext cx="418654" cy="369332"/>
          </a:xfrm>
          <a:prstGeom prst="rect">
            <a:avLst/>
          </a:prstGeom>
          <a:noFill/>
        </p:spPr>
        <p:txBody>
          <a:bodyPr wrap="none" rtlCol="0">
            <a:spAutoFit/>
          </a:bodyPr>
          <a:lstStyle/>
          <a:p>
            <a:r>
              <a:rPr lang="en-US" dirty="0" smtClean="0"/>
              <a:t>80</a:t>
            </a:r>
            <a:endParaRPr lang="en-US" dirty="0"/>
          </a:p>
        </p:txBody>
      </p:sp>
      <p:cxnSp>
        <p:nvCxnSpPr>
          <p:cNvPr id="56" name="Straight Connector 55"/>
          <p:cNvCxnSpPr/>
          <p:nvPr/>
        </p:nvCxnSpPr>
        <p:spPr>
          <a:xfrm>
            <a:off x="761093" y="1305690"/>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00559" y="1081303"/>
            <a:ext cx="418654" cy="369332"/>
          </a:xfrm>
          <a:prstGeom prst="rect">
            <a:avLst/>
          </a:prstGeom>
          <a:noFill/>
        </p:spPr>
        <p:txBody>
          <a:bodyPr wrap="none" rtlCol="0">
            <a:spAutoFit/>
          </a:bodyPr>
          <a:lstStyle/>
          <a:p>
            <a:r>
              <a:rPr lang="en-US" dirty="0" smtClean="0"/>
              <a:t>90</a:t>
            </a:r>
            <a:endParaRPr lang="en-US" dirty="0"/>
          </a:p>
        </p:txBody>
      </p:sp>
      <p:cxnSp>
        <p:nvCxnSpPr>
          <p:cNvPr id="60" name="Straight Connector 59"/>
          <p:cNvCxnSpPr/>
          <p:nvPr/>
        </p:nvCxnSpPr>
        <p:spPr>
          <a:xfrm>
            <a:off x="859932" y="1081303"/>
            <a:ext cx="26831" cy="420132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47565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0554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13543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893322"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71601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441531"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28184"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1767989" y="2278297"/>
            <a:ext cx="101437" cy="285101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8" name="Rectangle 77"/>
          <p:cNvSpPr/>
          <p:nvPr/>
        </p:nvSpPr>
        <p:spPr>
          <a:xfrm>
            <a:off x="1043608" y="4109572"/>
            <a:ext cx="95235" cy="101974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nvGrpSpPr>
          <p:cNvPr id="81" name="Group 80"/>
          <p:cNvGrpSpPr/>
          <p:nvPr/>
        </p:nvGrpSpPr>
        <p:grpSpPr>
          <a:xfrm>
            <a:off x="3956918" y="430240"/>
            <a:ext cx="1616143" cy="461665"/>
            <a:chOff x="3210629" y="2307052"/>
            <a:chExt cx="1616143" cy="461665"/>
          </a:xfrm>
        </p:grpSpPr>
        <p:sp>
          <p:nvSpPr>
            <p:cNvPr id="82" name="TextBox 81"/>
            <p:cNvSpPr txBox="1"/>
            <p:nvPr/>
          </p:nvSpPr>
          <p:spPr>
            <a:xfrm>
              <a:off x="3414005" y="2307052"/>
              <a:ext cx="1412767" cy="461665"/>
            </a:xfrm>
            <a:prstGeom prst="rect">
              <a:avLst/>
            </a:prstGeom>
            <a:noFill/>
          </p:spPr>
          <p:txBody>
            <a:bodyPr wrap="none" rtlCol="0">
              <a:spAutoFit/>
            </a:bodyPr>
            <a:lstStyle/>
            <a:p>
              <a:r>
                <a:rPr lang="en-US" sz="2400" dirty="0" smtClean="0">
                  <a:solidFill>
                    <a:srgbClr val="000090"/>
                  </a:solidFill>
                </a:rPr>
                <a:t>X10-Mem</a:t>
              </a:r>
              <a:endParaRPr lang="en-US" sz="2400" dirty="0">
                <a:solidFill>
                  <a:srgbClr val="000090"/>
                </a:solidFill>
              </a:endParaRPr>
            </a:p>
          </p:txBody>
        </p:sp>
        <p:sp>
          <p:nvSpPr>
            <p:cNvPr id="83" name="Rectangle 82"/>
            <p:cNvSpPr/>
            <p:nvPr/>
          </p:nvSpPr>
          <p:spPr>
            <a:xfrm>
              <a:off x="3210629" y="2460685"/>
              <a:ext cx="203376" cy="19649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4" name="Group 83"/>
          <p:cNvGrpSpPr/>
          <p:nvPr/>
        </p:nvGrpSpPr>
        <p:grpSpPr>
          <a:xfrm>
            <a:off x="7658264" y="417126"/>
            <a:ext cx="1306224" cy="461665"/>
            <a:chOff x="6911975" y="2293938"/>
            <a:chExt cx="1306224" cy="461665"/>
          </a:xfrm>
        </p:grpSpPr>
        <p:sp>
          <p:nvSpPr>
            <p:cNvPr id="85" name="TextBox 84"/>
            <p:cNvSpPr txBox="1"/>
            <p:nvPr/>
          </p:nvSpPr>
          <p:spPr>
            <a:xfrm>
              <a:off x="7081500" y="2293938"/>
              <a:ext cx="1136699" cy="461665"/>
            </a:xfrm>
            <a:prstGeom prst="rect">
              <a:avLst/>
            </a:prstGeom>
            <a:noFill/>
          </p:spPr>
          <p:txBody>
            <a:bodyPr wrap="none" rtlCol="0">
              <a:spAutoFit/>
            </a:bodyPr>
            <a:lstStyle/>
            <a:p>
              <a:r>
                <a:rPr lang="en-US" sz="2400" dirty="0" smtClean="0">
                  <a:solidFill>
                    <a:srgbClr val="000090"/>
                  </a:solidFill>
                </a:rPr>
                <a:t>Manual</a:t>
              </a:r>
              <a:endParaRPr lang="en-US" sz="2400" dirty="0">
                <a:solidFill>
                  <a:srgbClr val="000090"/>
                </a:solidFill>
              </a:endParaRPr>
            </a:p>
          </p:txBody>
        </p:sp>
        <p:sp>
          <p:nvSpPr>
            <p:cNvPr id="86" name="Rectangle 85"/>
            <p:cNvSpPr/>
            <p:nvPr/>
          </p:nvSpPr>
          <p:spPr>
            <a:xfrm>
              <a:off x="6911975" y="2460685"/>
              <a:ext cx="203376" cy="19649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7" name="Group 86"/>
          <p:cNvGrpSpPr/>
          <p:nvPr/>
        </p:nvGrpSpPr>
        <p:grpSpPr>
          <a:xfrm>
            <a:off x="5871116" y="447055"/>
            <a:ext cx="1489093" cy="461665"/>
            <a:chOff x="4867477" y="2323867"/>
            <a:chExt cx="1489093" cy="461665"/>
          </a:xfrm>
        </p:grpSpPr>
        <p:sp>
          <p:nvSpPr>
            <p:cNvPr id="88" name="Rectangle 87"/>
            <p:cNvSpPr/>
            <p:nvPr/>
          </p:nvSpPr>
          <p:spPr>
            <a:xfrm>
              <a:off x="4867477" y="2460686"/>
              <a:ext cx="203376" cy="19649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9" name="TextBox 88"/>
            <p:cNvSpPr txBox="1"/>
            <p:nvPr/>
          </p:nvSpPr>
          <p:spPr>
            <a:xfrm>
              <a:off x="5054260" y="2323867"/>
              <a:ext cx="1302310" cy="461665"/>
            </a:xfrm>
            <a:prstGeom prst="rect">
              <a:avLst/>
            </a:prstGeom>
            <a:noFill/>
          </p:spPr>
          <p:txBody>
            <a:bodyPr wrap="none" rtlCol="0">
              <a:spAutoFit/>
            </a:bodyPr>
            <a:lstStyle/>
            <a:p>
              <a:r>
                <a:rPr lang="en-US" sz="2400" dirty="0" smtClean="0">
                  <a:solidFill>
                    <a:srgbClr val="000090"/>
                  </a:solidFill>
                </a:rPr>
                <a:t>GR-</a:t>
              </a:r>
              <a:r>
                <a:rPr lang="en-US" sz="2400" dirty="0" err="1" smtClean="0">
                  <a:solidFill>
                    <a:srgbClr val="000090"/>
                  </a:solidFill>
                </a:rPr>
                <a:t>Mem</a:t>
              </a:r>
              <a:endParaRPr lang="en-US" sz="2400" dirty="0">
                <a:solidFill>
                  <a:srgbClr val="000090"/>
                </a:solidFill>
              </a:endParaRPr>
            </a:p>
          </p:txBody>
        </p:sp>
      </p:grpSp>
      <p:sp>
        <p:nvSpPr>
          <p:cNvPr id="90" name="TextBox 89"/>
          <p:cNvSpPr txBox="1"/>
          <p:nvPr/>
        </p:nvSpPr>
        <p:spPr>
          <a:xfrm rot="16200000">
            <a:off x="-1101996" y="3025805"/>
            <a:ext cx="2608519" cy="369332"/>
          </a:xfrm>
          <a:prstGeom prst="rect">
            <a:avLst/>
          </a:prstGeom>
          <a:noFill/>
        </p:spPr>
        <p:txBody>
          <a:bodyPr wrap="none" rtlCol="0">
            <a:spAutoFit/>
          </a:bodyPr>
          <a:lstStyle/>
          <a:p>
            <a:r>
              <a:rPr lang="en-US" b="1" dirty="0" smtClean="0"/>
              <a:t>Speedup Over Sequential</a:t>
            </a:r>
            <a:endParaRPr lang="en-US" b="1" dirty="0"/>
          </a:p>
        </p:txBody>
      </p:sp>
      <p:sp>
        <p:nvSpPr>
          <p:cNvPr id="61" name="Rectangle 60"/>
          <p:cNvSpPr/>
          <p:nvPr/>
        </p:nvSpPr>
        <p:spPr>
          <a:xfrm>
            <a:off x="2571003" y="2746387"/>
            <a:ext cx="115277" cy="236690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65" name="Rectangle 64"/>
          <p:cNvSpPr/>
          <p:nvPr/>
        </p:nvSpPr>
        <p:spPr>
          <a:xfrm>
            <a:off x="3432371" y="2475627"/>
            <a:ext cx="100180" cy="265368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67" name="Rectangle 66"/>
          <p:cNvSpPr/>
          <p:nvPr/>
        </p:nvSpPr>
        <p:spPr>
          <a:xfrm>
            <a:off x="3648596" y="2278298"/>
            <a:ext cx="97508" cy="285101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4" name="Rectangle 73"/>
          <p:cNvSpPr/>
          <p:nvPr/>
        </p:nvSpPr>
        <p:spPr>
          <a:xfrm>
            <a:off x="3541483" y="2586408"/>
            <a:ext cx="105522" cy="254290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1" name="Rectangle 90"/>
          <p:cNvSpPr/>
          <p:nvPr/>
        </p:nvSpPr>
        <p:spPr>
          <a:xfrm>
            <a:off x="4173123" y="2154095"/>
            <a:ext cx="100180" cy="2975220"/>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2" name="Rectangle 91"/>
          <p:cNvSpPr/>
          <p:nvPr/>
        </p:nvSpPr>
        <p:spPr>
          <a:xfrm>
            <a:off x="4395373" y="1932856"/>
            <a:ext cx="97508" cy="319646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3" name="Rectangle 92"/>
          <p:cNvSpPr/>
          <p:nvPr/>
        </p:nvSpPr>
        <p:spPr>
          <a:xfrm>
            <a:off x="4284248" y="2278298"/>
            <a:ext cx="105522" cy="285101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4" name="Rectangle 93"/>
          <p:cNvSpPr/>
          <p:nvPr/>
        </p:nvSpPr>
        <p:spPr>
          <a:xfrm>
            <a:off x="4958946" y="3003287"/>
            <a:ext cx="100180" cy="212602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5" name="Rectangle 94"/>
          <p:cNvSpPr/>
          <p:nvPr/>
        </p:nvSpPr>
        <p:spPr>
          <a:xfrm>
            <a:off x="5194688" y="2845196"/>
            <a:ext cx="97508" cy="228412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6" name="Rectangle 95"/>
          <p:cNvSpPr/>
          <p:nvPr/>
        </p:nvSpPr>
        <p:spPr>
          <a:xfrm>
            <a:off x="5070070" y="3092041"/>
            <a:ext cx="124617" cy="2037274"/>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7" name="Rectangle 96"/>
          <p:cNvSpPr/>
          <p:nvPr/>
        </p:nvSpPr>
        <p:spPr>
          <a:xfrm>
            <a:off x="5736828" y="1964670"/>
            <a:ext cx="100180" cy="3148621"/>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8" name="Rectangle 97"/>
          <p:cNvSpPr/>
          <p:nvPr/>
        </p:nvSpPr>
        <p:spPr>
          <a:xfrm>
            <a:off x="5959078" y="1730537"/>
            <a:ext cx="97508" cy="3382755"/>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9" name="Rectangle 98"/>
          <p:cNvSpPr/>
          <p:nvPr/>
        </p:nvSpPr>
        <p:spPr>
          <a:xfrm>
            <a:off x="5841354" y="2096112"/>
            <a:ext cx="105522" cy="301717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0" name="Rectangle 99"/>
          <p:cNvSpPr/>
          <p:nvPr/>
        </p:nvSpPr>
        <p:spPr>
          <a:xfrm>
            <a:off x="6584119" y="2946796"/>
            <a:ext cx="100180" cy="218382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39" name="TextBox 38"/>
          <p:cNvSpPr txBox="1"/>
          <p:nvPr/>
        </p:nvSpPr>
        <p:spPr>
          <a:xfrm>
            <a:off x="-14997" y="6486694"/>
            <a:ext cx="1919065" cy="369332"/>
          </a:xfrm>
          <a:prstGeom prst="rect">
            <a:avLst/>
          </a:prstGeom>
          <a:noFill/>
        </p:spPr>
        <p:txBody>
          <a:bodyPr wrap="none" rtlCol="0">
            <a:spAutoFit/>
          </a:bodyPr>
          <a:lstStyle/>
          <a:p>
            <a:r>
              <a:rPr lang="en-US" dirty="0" smtClean="0"/>
              <a:t>Using 128 workers </a:t>
            </a:r>
            <a:endParaRPr lang="en-US" dirty="0"/>
          </a:p>
        </p:txBody>
      </p:sp>
      <p:cxnSp>
        <p:nvCxnSpPr>
          <p:cNvPr id="103" name="Straight Connector 102"/>
          <p:cNvCxnSpPr/>
          <p:nvPr/>
        </p:nvCxnSpPr>
        <p:spPr>
          <a:xfrm>
            <a:off x="7236296"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100392" y="5100426"/>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rot="16200000">
            <a:off x="7318756" y="5312035"/>
            <a:ext cx="679017" cy="369332"/>
          </a:xfrm>
          <a:prstGeom prst="rect">
            <a:avLst/>
          </a:prstGeom>
          <a:noFill/>
        </p:spPr>
        <p:txBody>
          <a:bodyPr wrap="none" rtlCol="0">
            <a:spAutoFit/>
          </a:bodyPr>
          <a:lstStyle/>
          <a:p>
            <a:pPr algn="r"/>
            <a:r>
              <a:rPr lang="en-US" b="1" dirty="0" smtClean="0"/>
              <a:t>DMG</a:t>
            </a:r>
            <a:endParaRPr lang="en-US" b="1" dirty="0"/>
          </a:p>
        </p:txBody>
      </p:sp>
      <p:sp>
        <p:nvSpPr>
          <p:cNvPr id="106" name="TextBox 105"/>
          <p:cNvSpPr txBox="1"/>
          <p:nvPr/>
        </p:nvSpPr>
        <p:spPr>
          <a:xfrm rot="16200000">
            <a:off x="8170140" y="5303469"/>
            <a:ext cx="661885" cy="369332"/>
          </a:xfrm>
          <a:prstGeom prst="rect">
            <a:avLst/>
          </a:prstGeom>
          <a:noFill/>
        </p:spPr>
        <p:txBody>
          <a:bodyPr wrap="none" rtlCol="0">
            <a:spAutoFit/>
          </a:bodyPr>
          <a:lstStyle/>
          <a:p>
            <a:pPr algn="r"/>
            <a:r>
              <a:rPr lang="en-US" b="1" dirty="0" smtClean="0"/>
              <a:t>DMR</a:t>
            </a:r>
            <a:endParaRPr lang="en-US" b="1" dirty="0"/>
          </a:p>
        </p:txBody>
      </p:sp>
      <p:sp>
        <p:nvSpPr>
          <p:cNvPr id="107" name="Rectangle 106"/>
          <p:cNvSpPr/>
          <p:nvPr/>
        </p:nvSpPr>
        <p:spPr>
          <a:xfrm>
            <a:off x="7528861" y="3842899"/>
            <a:ext cx="113557" cy="1287724"/>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8" name="Rectangle 107"/>
          <p:cNvSpPr/>
          <p:nvPr/>
        </p:nvSpPr>
        <p:spPr>
          <a:xfrm>
            <a:off x="7751112" y="3747144"/>
            <a:ext cx="110528" cy="138348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9" name="Rectangle 108"/>
          <p:cNvSpPr/>
          <p:nvPr/>
        </p:nvSpPr>
        <p:spPr>
          <a:xfrm>
            <a:off x="7639987" y="3896656"/>
            <a:ext cx="119612" cy="123396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0" name="Rectangle 109"/>
          <p:cNvSpPr/>
          <p:nvPr/>
        </p:nvSpPr>
        <p:spPr>
          <a:xfrm>
            <a:off x="8382198" y="3546977"/>
            <a:ext cx="100180" cy="157413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1" name="Rectangle 110"/>
          <p:cNvSpPr/>
          <p:nvPr/>
        </p:nvSpPr>
        <p:spPr>
          <a:xfrm>
            <a:off x="8604448" y="3429924"/>
            <a:ext cx="97508" cy="1691187"/>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2" name="Rectangle 111"/>
          <p:cNvSpPr/>
          <p:nvPr/>
        </p:nvSpPr>
        <p:spPr>
          <a:xfrm>
            <a:off x="8493323" y="3612691"/>
            <a:ext cx="105522" cy="150842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3" name="Rectangle 112"/>
          <p:cNvSpPr/>
          <p:nvPr/>
        </p:nvSpPr>
        <p:spPr>
          <a:xfrm>
            <a:off x="1987649" y="1628800"/>
            <a:ext cx="97508" cy="3500516"/>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4" name="Rectangle 113"/>
          <p:cNvSpPr/>
          <p:nvPr/>
        </p:nvSpPr>
        <p:spPr>
          <a:xfrm>
            <a:off x="2821580" y="2155384"/>
            <a:ext cx="112202" cy="2957907"/>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5" name="Rectangle 114"/>
          <p:cNvSpPr/>
          <p:nvPr/>
        </p:nvSpPr>
        <p:spPr>
          <a:xfrm>
            <a:off x="6806369" y="2436435"/>
            <a:ext cx="97508" cy="269419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6" name="Rectangle 115"/>
          <p:cNvSpPr/>
          <p:nvPr/>
        </p:nvSpPr>
        <p:spPr>
          <a:xfrm>
            <a:off x="1869427" y="1895146"/>
            <a:ext cx="105522" cy="323416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7" name="Rectangle 116"/>
          <p:cNvSpPr/>
          <p:nvPr/>
        </p:nvSpPr>
        <p:spPr>
          <a:xfrm>
            <a:off x="2690264" y="2436435"/>
            <a:ext cx="131316" cy="267685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8" name="Rectangle 117"/>
          <p:cNvSpPr/>
          <p:nvPr/>
        </p:nvSpPr>
        <p:spPr>
          <a:xfrm>
            <a:off x="6695243" y="2622825"/>
            <a:ext cx="111126" cy="25078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9" name="Rectangle 118"/>
          <p:cNvSpPr/>
          <p:nvPr/>
        </p:nvSpPr>
        <p:spPr>
          <a:xfrm>
            <a:off x="1246932" y="3747144"/>
            <a:ext cx="94000" cy="1382173"/>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20" name="Rectangle 119"/>
          <p:cNvSpPr/>
          <p:nvPr/>
        </p:nvSpPr>
        <p:spPr>
          <a:xfrm>
            <a:off x="1141016" y="3956074"/>
            <a:ext cx="100313" cy="117324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Tree>
    <p:extLst>
      <p:ext uri="{BB962C8B-B14F-4D97-AF65-F5344CB8AC3E}">
        <p14:creationId xmlns:p14="http://schemas.microsoft.com/office/powerpoint/2010/main" val="2685681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down)">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wipe(down)">
                                      <p:cBhvr>
                                        <p:cTn id="1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444078" y="5658146"/>
            <a:ext cx="1424376" cy="369332"/>
          </a:xfrm>
          <a:prstGeom prst="rect">
            <a:avLst/>
          </a:prstGeom>
          <a:noFill/>
        </p:spPr>
        <p:txBody>
          <a:bodyPr wrap="none" rtlCol="0">
            <a:spAutoFit/>
          </a:bodyPr>
          <a:lstStyle/>
          <a:p>
            <a:r>
              <a:rPr lang="en-US" b="1" dirty="0" err="1" smtClean="0"/>
              <a:t>FSSimpleDist</a:t>
            </a:r>
            <a:endParaRPr lang="en-US" b="1" dirty="0"/>
          </a:p>
        </p:txBody>
      </p:sp>
      <p:sp>
        <p:nvSpPr>
          <p:cNvPr id="7" name="TextBox 6"/>
          <p:cNvSpPr txBox="1"/>
          <p:nvPr/>
        </p:nvSpPr>
        <p:spPr>
          <a:xfrm rot="16200000">
            <a:off x="1360823" y="5488052"/>
            <a:ext cx="1031051" cy="369332"/>
          </a:xfrm>
          <a:prstGeom prst="rect">
            <a:avLst/>
          </a:prstGeom>
          <a:noFill/>
        </p:spPr>
        <p:txBody>
          <a:bodyPr wrap="none" rtlCol="0">
            <a:spAutoFit/>
          </a:bodyPr>
          <a:lstStyle/>
          <a:p>
            <a:r>
              <a:rPr lang="en-US" b="1" dirty="0" smtClean="0"/>
              <a:t>K-Means</a:t>
            </a:r>
            <a:endParaRPr lang="en-US" b="1" dirty="0"/>
          </a:p>
        </p:txBody>
      </p:sp>
      <p:sp>
        <p:nvSpPr>
          <p:cNvPr id="8" name="TextBox 7"/>
          <p:cNvSpPr txBox="1"/>
          <p:nvPr/>
        </p:nvSpPr>
        <p:spPr>
          <a:xfrm rot="16200000">
            <a:off x="1976196" y="5638197"/>
            <a:ext cx="1384476" cy="369332"/>
          </a:xfrm>
          <a:prstGeom prst="rect">
            <a:avLst/>
          </a:prstGeom>
          <a:noFill/>
        </p:spPr>
        <p:txBody>
          <a:bodyPr wrap="none" rtlCol="0">
            <a:spAutoFit/>
          </a:bodyPr>
          <a:lstStyle/>
          <a:p>
            <a:r>
              <a:rPr lang="en-US" b="1" dirty="0" err="1" smtClean="0"/>
              <a:t>MontePiDist</a:t>
            </a:r>
            <a:endParaRPr lang="en-US" b="1" dirty="0"/>
          </a:p>
        </p:txBody>
      </p:sp>
      <p:sp>
        <p:nvSpPr>
          <p:cNvPr id="9" name="TextBox 8"/>
          <p:cNvSpPr txBox="1"/>
          <p:nvPr/>
        </p:nvSpPr>
        <p:spPr>
          <a:xfrm rot="16200000">
            <a:off x="3081125" y="5397364"/>
            <a:ext cx="902811" cy="369332"/>
          </a:xfrm>
          <a:prstGeom prst="rect">
            <a:avLst/>
          </a:prstGeom>
          <a:noFill/>
        </p:spPr>
        <p:txBody>
          <a:bodyPr wrap="none" rtlCol="0">
            <a:spAutoFit/>
          </a:bodyPr>
          <a:lstStyle/>
          <a:p>
            <a:r>
              <a:rPr lang="en-US" b="1" dirty="0" smtClean="0"/>
              <a:t>N-Body</a:t>
            </a:r>
            <a:endParaRPr lang="en-US" b="1" dirty="0"/>
          </a:p>
        </p:txBody>
      </p:sp>
      <p:sp>
        <p:nvSpPr>
          <p:cNvPr id="10" name="TextBox 9"/>
          <p:cNvSpPr txBox="1"/>
          <p:nvPr/>
        </p:nvSpPr>
        <p:spPr>
          <a:xfrm rot="16200000">
            <a:off x="3936475" y="5334102"/>
            <a:ext cx="776287" cy="369332"/>
          </a:xfrm>
          <a:prstGeom prst="rect">
            <a:avLst/>
          </a:prstGeom>
          <a:noFill/>
        </p:spPr>
        <p:txBody>
          <a:bodyPr wrap="none" rtlCol="0">
            <a:spAutoFit/>
          </a:bodyPr>
          <a:lstStyle/>
          <a:p>
            <a:r>
              <a:rPr lang="en-US" b="1" dirty="0" smtClean="0"/>
              <a:t>Jacobi</a:t>
            </a:r>
            <a:endParaRPr lang="en-US" b="1" dirty="0"/>
          </a:p>
        </p:txBody>
      </p:sp>
      <p:sp>
        <p:nvSpPr>
          <p:cNvPr id="11" name="TextBox 10"/>
          <p:cNvSpPr txBox="1"/>
          <p:nvPr/>
        </p:nvSpPr>
        <p:spPr>
          <a:xfrm rot="16200000">
            <a:off x="4473174" y="5517483"/>
            <a:ext cx="1143049" cy="369332"/>
          </a:xfrm>
          <a:prstGeom prst="rect">
            <a:avLst/>
          </a:prstGeom>
          <a:noFill/>
        </p:spPr>
        <p:txBody>
          <a:bodyPr wrap="none" rtlCol="0">
            <a:spAutoFit/>
          </a:bodyPr>
          <a:lstStyle/>
          <a:p>
            <a:r>
              <a:rPr lang="en-US" b="1" dirty="0" err="1" smtClean="0"/>
              <a:t>RayTracer</a:t>
            </a:r>
            <a:endParaRPr lang="en-US" b="1" dirty="0"/>
          </a:p>
        </p:txBody>
      </p:sp>
      <p:sp>
        <p:nvSpPr>
          <p:cNvPr id="13" name="TextBox 12"/>
          <p:cNvSpPr txBox="1"/>
          <p:nvPr/>
        </p:nvSpPr>
        <p:spPr>
          <a:xfrm rot="16200000">
            <a:off x="5629417" y="5225336"/>
            <a:ext cx="558754" cy="369332"/>
          </a:xfrm>
          <a:prstGeom prst="rect">
            <a:avLst/>
          </a:prstGeom>
          <a:noFill/>
        </p:spPr>
        <p:txBody>
          <a:bodyPr wrap="none" rtlCol="0">
            <a:spAutoFit/>
          </a:bodyPr>
          <a:lstStyle/>
          <a:p>
            <a:r>
              <a:rPr lang="en-US" b="1" dirty="0" smtClean="0"/>
              <a:t>UTS</a:t>
            </a:r>
            <a:endParaRPr lang="en-US" b="1" dirty="0"/>
          </a:p>
        </p:txBody>
      </p:sp>
      <p:sp>
        <p:nvSpPr>
          <p:cNvPr id="14" name="TextBox 13"/>
          <p:cNvSpPr txBox="1"/>
          <p:nvPr/>
        </p:nvSpPr>
        <p:spPr>
          <a:xfrm rot="16200000">
            <a:off x="6081687" y="5421138"/>
            <a:ext cx="1227357" cy="646331"/>
          </a:xfrm>
          <a:prstGeom prst="rect">
            <a:avLst/>
          </a:prstGeom>
          <a:noFill/>
        </p:spPr>
        <p:txBody>
          <a:bodyPr wrap="none" rtlCol="0">
            <a:spAutoFit/>
          </a:bodyPr>
          <a:lstStyle/>
          <a:p>
            <a:pPr algn="r"/>
            <a:r>
              <a:rPr lang="en-US" b="1" dirty="0" smtClean="0"/>
              <a:t>Linear</a:t>
            </a:r>
          </a:p>
          <a:p>
            <a:r>
              <a:rPr lang="en-US" b="1" dirty="0" smtClean="0"/>
              <a:t>Regression</a:t>
            </a:r>
            <a:endParaRPr lang="en-US" b="1" dirty="0"/>
          </a:p>
        </p:txBody>
      </p:sp>
      <p:cxnSp>
        <p:nvCxnSpPr>
          <p:cNvPr id="17" name="Straight Connector 16"/>
          <p:cNvCxnSpPr/>
          <p:nvPr/>
        </p:nvCxnSpPr>
        <p:spPr>
          <a:xfrm>
            <a:off x="787924" y="512931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7924" y="4279619"/>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7924" y="3854772"/>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7924" y="4704466"/>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87924" y="3429925"/>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87924" y="2580231"/>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87924" y="3005078"/>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7924" y="1730537"/>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87924" y="2155384"/>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00559" y="4913291"/>
            <a:ext cx="301660" cy="369332"/>
          </a:xfrm>
          <a:prstGeom prst="rect">
            <a:avLst/>
          </a:prstGeom>
          <a:noFill/>
        </p:spPr>
        <p:txBody>
          <a:bodyPr wrap="none" rtlCol="0">
            <a:spAutoFit/>
          </a:bodyPr>
          <a:lstStyle/>
          <a:p>
            <a:r>
              <a:rPr lang="en-US" dirty="0" smtClean="0"/>
              <a:t>0</a:t>
            </a:r>
            <a:endParaRPr lang="en-US" dirty="0"/>
          </a:p>
        </p:txBody>
      </p:sp>
      <p:sp>
        <p:nvSpPr>
          <p:cNvPr id="48" name="TextBox 47"/>
          <p:cNvSpPr txBox="1"/>
          <p:nvPr/>
        </p:nvSpPr>
        <p:spPr>
          <a:xfrm>
            <a:off x="400559" y="4487511"/>
            <a:ext cx="418654" cy="369332"/>
          </a:xfrm>
          <a:prstGeom prst="rect">
            <a:avLst/>
          </a:prstGeom>
          <a:noFill/>
        </p:spPr>
        <p:txBody>
          <a:bodyPr wrap="none" rtlCol="0">
            <a:spAutoFit/>
          </a:bodyPr>
          <a:lstStyle/>
          <a:p>
            <a:r>
              <a:rPr lang="en-US" dirty="0" smtClean="0"/>
              <a:t>10</a:t>
            </a:r>
            <a:endParaRPr lang="en-US" dirty="0"/>
          </a:p>
        </p:txBody>
      </p:sp>
      <p:sp>
        <p:nvSpPr>
          <p:cNvPr id="49" name="TextBox 48"/>
          <p:cNvSpPr txBox="1"/>
          <p:nvPr/>
        </p:nvSpPr>
        <p:spPr>
          <a:xfrm>
            <a:off x="400559" y="4061735"/>
            <a:ext cx="418654" cy="369332"/>
          </a:xfrm>
          <a:prstGeom prst="rect">
            <a:avLst/>
          </a:prstGeom>
          <a:noFill/>
        </p:spPr>
        <p:txBody>
          <a:bodyPr wrap="none" rtlCol="0">
            <a:spAutoFit/>
          </a:bodyPr>
          <a:lstStyle/>
          <a:p>
            <a:r>
              <a:rPr lang="en-US" dirty="0" smtClean="0"/>
              <a:t>20</a:t>
            </a:r>
            <a:endParaRPr lang="en-US" dirty="0"/>
          </a:p>
        </p:txBody>
      </p:sp>
      <p:sp>
        <p:nvSpPr>
          <p:cNvPr id="50" name="TextBox 49"/>
          <p:cNvSpPr txBox="1"/>
          <p:nvPr/>
        </p:nvSpPr>
        <p:spPr>
          <a:xfrm>
            <a:off x="400559" y="3635959"/>
            <a:ext cx="418654" cy="369332"/>
          </a:xfrm>
          <a:prstGeom prst="rect">
            <a:avLst/>
          </a:prstGeom>
          <a:noFill/>
        </p:spPr>
        <p:txBody>
          <a:bodyPr wrap="none" rtlCol="0">
            <a:spAutoFit/>
          </a:bodyPr>
          <a:lstStyle/>
          <a:p>
            <a:r>
              <a:rPr lang="en-US" dirty="0" smtClean="0"/>
              <a:t>30</a:t>
            </a:r>
            <a:endParaRPr lang="en-US" dirty="0"/>
          </a:p>
        </p:txBody>
      </p:sp>
      <p:sp>
        <p:nvSpPr>
          <p:cNvPr id="51" name="TextBox 50"/>
          <p:cNvSpPr txBox="1"/>
          <p:nvPr/>
        </p:nvSpPr>
        <p:spPr>
          <a:xfrm>
            <a:off x="400559" y="3210183"/>
            <a:ext cx="418654" cy="369332"/>
          </a:xfrm>
          <a:prstGeom prst="rect">
            <a:avLst/>
          </a:prstGeom>
          <a:noFill/>
        </p:spPr>
        <p:txBody>
          <a:bodyPr wrap="none" rtlCol="0">
            <a:spAutoFit/>
          </a:bodyPr>
          <a:lstStyle/>
          <a:p>
            <a:r>
              <a:rPr lang="en-US" dirty="0" smtClean="0"/>
              <a:t>40</a:t>
            </a:r>
            <a:endParaRPr lang="en-US" dirty="0"/>
          </a:p>
        </p:txBody>
      </p:sp>
      <p:sp>
        <p:nvSpPr>
          <p:cNvPr id="52" name="TextBox 51"/>
          <p:cNvSpPr txBox="1"/>
          <p:nvPr/>
        </p:nvSpPr>
        <p:spPr>
          <a:xfrm>
            <a:off x="400559" y="2784407"/>
            <a:ext cx="418654" cy="369332"/>
          </a:xfrm>
          <a:prstGeom prst="rect">
            <a:avLst/>
          </a:prstGeom>
          <a:noFill/>
        </p:spPr>
        <p:txBody>
          <a:bodyPr wrap="none" rtlCol="0">
            <a:spAutoFit/>
          </a:bodyPr>
          <a:lstStyle/>
          <a:p>
            <a:r>
              <a:rPr lang="en-US" dirty="0" smtClean="0"/>
              <a:t>50</a:t>
            </a:r>
            <a:endParaRPr lang="en-US" dirty="0"/>
          </a:p>
        </p:txBody>
      </p:sp>
      <p:sp>
        <p:nvSpPr>
          <p:cNvPr id="53" name="TextBox 52"/>
          <p:cNvSpPr txBox="1"/>
          <p:nvPr/>
        </p:nvSpPr>
        <p:spPr>
          <a:xfrm>
            <a:off x="400559" y="2358631"/>
            <a:ext cx="418654" cy="369332"/>
          </a:xfrm>
          <a:prstGeom prst="rect">
            <a:avLst/>
          </a:prstGeom>
          <a:noFill/>
        </p:spPr>
        <p:txBody>
          <a:bodyPr wrap="none" rtlCol="0">
            <a:spAutoFit/>
          </a:bodyPr>
          <a:lstStyle/>
          <a:p>
            <a:r>
              <a:rPr lang="en-US" dirty="0" smtClean="0"/>
              <a:t>60</a:t>
            </a:r>
            <a:endParaRPr lang="en-US" dirty="0"/>
          </a:p>
        </p:txBody>
      </p:sp>
      <p:sp>
        <p:nvSpPr>
          <p:cNvPr id="54" name="TextBox 53"/>
          <p:cNvSpPr txBox="1"/>
          <p:nvPr/>
        </p:nvSpPr>
        <p:spPr>
          <a:xfrm>
            <a:off x="400559" y="1932855"/>
            <a:ext cx="418654" cy="369332"/>
          </a:xfrm>
          <a:prstGeom prst="rect">
            <a:avLst/>
          </a:prstGeom>
          <a:noFill/>
        </p:spPr>
        <p:txBody>
          <a:bodyPr wrap="none" rtlCol="0">
            <a:spAutoFit/>
          </a:bodyPr>
          <a:lstStyle/>
          <a:p>
            <a:r>
              <a:rPr lang="en-US" dirty="0" smtClean="0"/>
              <a:t>70</a:t>
            </a:r>
            <a:endParaRPr lang="en-US" dirty="0"/>
          </a:p>
        </p:txBody>
      </p:sp>
      <p:sp>
        <p:nvSpPr>
          <p:cNvPr id="55" name="TextBox 54"/>
          <p:cNvSpPr txBox="1"/>
          <p:nvPr/>
        </p:nvSpPr>
        <p:spPr>
          <a:xfrm>
            <a:off x="400559" y="1507079"/>
            <a:ext cx="418654" cy="369332"/>
          </a:xfrm>
          <a:prstGeom prst="rect">
            <a:avLst/>
          </a:prstGeom>
          <a:noFill/>
        </p:spPr>
        <p:txBody>
          <a:bodyPr wrap="none" rtlCol="0">
            <a:spAutoFit/>
          </a:bodyPr>
          <a:lstStyle/>
          <a:p>
            <a:r>
              <a:rPr lang="en-US" dirty="0" smtClean="0"/>
              <a:t>80</a:t>
            </a:r>
            <a:endParaRPr lang="en-US" dirty="0"/>
          </a:p>
        </p:txBody>
      </p:sp>
      <p:cxnSp>
        <p:nvCxnSpPr>
          <p:cNvPr id="56" name="Straight Connector 55"/>
          <p:cNvCxnSpPr/>
          <p:nvPr/>
        </p:nvCxnSpPr>
        <p:spPr>
          <a:xfrm>
            <a:off x="761093" y="1305690"/>
            <a:ext cx="825164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00559" y="1081303"/>
            <a:ext cx="418654" cy="369332"/>
          </a:xfrm>
          <a:prstGeom prst="rect">
            <a:avLst/>
          </a:prstGeom>
          <a:noFill/>
        </p:spPr>
        <p:txBody>
          <a:bodyPr wrap="none" rtlCol="0">
            <a:spAutoFit/>
          </a:bodyPr>
          <a:lstStyle/>
          <a:p>
            <a:r>
              <a:rPr lang="en-US" dirty="0" smtClean="0"/>
              <a:t>90</a:t>
            </a:r>
            <a:endParaRPr lang="en-US" dirty="0"/>
          </a:p>
        </p:txBody>
      </p:sp>
      <p:cxnSp>
        <p:nvCxnSpPr>
          <p:cNvPr id="60" name="Straight Connector 59"/>
          <p:cNvCxnSpPr/>
          <p:nvPr/>
        </p:nvCxnSpPr>
        <p:spPr>
          <a:xfrm>
            <a:off x="859932" y="1081303"/>
            <a:ext cx="26831" cy="420132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47565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0554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135438"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893322"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716016"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441531" y="5100426"/>
            <a:ext cx="0" cy="90592"/>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28184"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1767989" y="2278297"/>
            <a:ext cx="101437" cy="285101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8" name="Rectangle 77"/>
          <p:cNvSpPr/>
          <p:nvPr/>
        </p:nvSpPr>
        <p:spPr>
          <a:xfrm>
            <a:off x="1043608" y="4109572"/>
            <a:ext cx="95235" cy="101974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nvGrpSpPr>
          <p:cNvPr id="81" name="Group 80"/>
          <p:cNvGrpSpPr/>
          <p:nvPr/>
        </p:nvGrpSpPr>
        <p:grpSpPr>
          <a:xfrm>
            <a:off x="3956918" y="430240"/>
            <a:ext cx="1616143" cy="461665"/>
            <a:chOff x="3210629" y="2307052"/>
            <a:chExt cx="1616143" cy="461665"/>
          </a:xfrm>
        </p:grpSpPr>
        <p:sp>
          <p:nvSpPr>
            <p:cNvPr id="82" name="TextBox 81"/>
            <p:cNvSpPr txBox="1"/>
            <p:nvPr/>
          </p:nvSpPr>
          <p:spPr>
            <a:xfrm>
              <a:off x="3414005" y="2307052"/>
              <a:ext cx="1412767" cy="461665"/>
            </a:xfrm>
            <a:prstGeom prst="rect">
              <a:avLst/>
            </a:prstGeom>
            <a:noFill/>
          </p:spPr>
          <p:txBody>
            <a:bodyPr wrap="none" rtlCol="0">
              <a:spAutoFit/>
            </a:bodyPr>
            <a:lstStyle/>
            <a:p>
              <a:r>
                <a:rPr lang="en-US" sz="2400" dirty="0" smtClean="0">
                  <a:solidFill>
                    <a:srgbClr val="000090"/>
                  </a:solidFill>
                </a:rPr>
                <a:t>X10-Mem</a:t>
              </a:r>
              <a:endParaRPr lang="en-US" sz="2400" dirty="0">
                <a:solidFill>
                  <a:srgbClr val="000090"/>
                </a:solidFill>
              </a:endParaRPr>
            </a:p>
          </p:txBody>
        </p:sp>
        <p:sp>
          <p:nvSpPr>
            <p:cNvPr id="83" name="Rectangle 82"/>
            <p:cNvSpPr/>
            <p:nvPr/>
          </p:nvSpPr>
          <p:spPr>
            <a:xfrm>
              <a:off x="3210629" y="2460685"/>
              <a:ext cx="203376" cy="19649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4" name="Group 83"/>
          <p:cNvGrpSpPr/>
          <p:nvPr/>
        </p:nvGrpSpPr>
        <p:grpSpPr>
          <a:xfrm>
            <a:off x="7658264" y="417126"/>
            <a:ext cx="1306224" cy="461665"/>
            <a:chOff x="6911975" y="2293938"/>
            <a:chExt cx="1306224" cy="461665"/>
          </a:xfrm>
        </p:grpSpPr>
        <p:sp>
          <p:nvSpPr>
            <p:cNvPr id="85" name="TextBox 84"/>
            <p:cNvSpPr txBox="1"/>
            <p:nvPr/>
          </p:nvSpPr>
          <p:spPr>
            <a:xfrm>
              <a:off x="7081500" y="2293938"/>
              <a:ext cx="1136699" cy="461665"/>
            </a:xfrm>
            <a:prstGeom prst="rect">
              <a:avLst/>
            </a:prstGeom>
            <a:noFill/>
          </p:spPr>
          <p:txBody>
            <a:bodyPr wrap="none" rtlCol="0">
              <a:spAutoFit/>
            </a:bodyPr>
            <a:lstStyle/>
            <a:p>
              <a:r>
                <a:rPr lang="en-US" sz="2400" dirty="0" smtClean="0">
                  <a:solidFill>
                    <a:srgbClr val="000090"/>
                  </a:solidFill>
                </a:rPr>
                <a:t>Manual</a:t>
              </a:r>
              <a:endParaRPr lang="en-US" sz="2400" dirty="0">
                <a:solidFill>
                  <a:srgbClr val="000090"/>
                </a:solidFill>
              </a:endParaRPr>
            </a:p>
          </p:txBody>
        </p:sp>
        <p:sp>
          <p:nvSpPr>
            <p:cNvPr id="86" name="Rectangle 85"/>
            <p:cNvSpPr/>
            <p:nvPr/>
          </p:nvSpPr>
          <p:spPr>
            <a:xfrm>
              <a:off x="6911975" y="2460685"/>
              <a:ext cx="203376" cy="19649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grpSp>
        <p:nvGrpSpPr>
          <p:cNvPr id="87" name="Group 86"/>
          <p:cNvGrpSpPr/>
          <p:nvPr/>
        </p:nvGrpSpPr>
        <p:grpSpPr>
          <a:xfrm>
            <a:off x="5871116" y="447055"/>
            <a:ext cx="1615379" cy="830997"/>
            <a:chOff x="4867477" y="2323867"/>
            <a:chExt cx="1615379" cy="830997"/>
          </a:xfrm>
        </p:grpSpPr>
        <p:sp>
          <p:nvSpPr>
            <p:cNvPr id="88" name="Rectangle 87"/>
            <p:cNvSpPr/>
            <p:nvPr/>
          </p:nvSpPr>
          <p:spPr>
            <a:xfrm>
              <a:off x="4867477" y="2460686"/>
              <a:ext cx="203376" cy="19649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89" name="TextBox 88"/>
            <p:cNvSpPr txBox="1"/>
            <p:nvPr/>
          </p:nvSpPr>
          <p:spPr>
            <a:xfrm>
              <a:off x="5054260" y="2323867"/>
              <a:ext cx="1428596" cy="830997"/>
            </a:xfrm>
            <a:prstGeom prst="rect">
              <a:avLst/>
            </a:prstGeom>
            <a:noFill/>
          </p:spPr>
          <p:txBody>
            <a:bodyPr wrap="none" rtlCol="0">
              <a:spAutoFit/>
            </a:bodyPr>
            <a:lstStyle/>
            <a:p>
              <a:r>
                <a:rPr lang="en-US" sz="2400" dirty="0" smtClean="0">
                  <a:solidFill>
                    <a:srgbClr val="000090"/>
                  </a:solidFill>
                </a:rPr>
                <a:t>GR-</a:t>
              </a:r>
              <a:r>
                <a:rPr lang="en-US" sz="2400" dirty="0" err="1" smtClean="0">
                  <a:solidFill>
                    <a:srgbClr val="000090"/>
                  </a:solidFill>
                </a:rPr>
                <a:t>Mem</a:t>
              </a:r>
              <a:r>
                <a:rPr lang="en-US" sz="2400" dirty="0" smtClean="0">
                  <a:solidFill>
                    <a:srgbClr val="000090"/>
                  </a:solidFill>
                </a:rPr>
                <a:t>/</a:t>
              </a:r>
            </a:p>
            <a:p>
              <a:r>
                <a:rPr lang="en-US" sz="2400" dirty="0" smtClean="0">
                  <a:solidFill>
                    <a:srgbClr val="000090"/>
                  </a:solidFill>
                </a:rPr>
                <a:t>X10-Mem</a:t>
              </a:r>
              <a:endParaRPr lang="en-US" sz="2400" dirty="0">
                <a:solidFill>
                  <a:srgbClr val="000090"/>
                </a:solidFill>
              </a:endParaRPr>
            </a:p>
          </p:txBody>
        </p:sp>
      </p:grpSp>
      <p:sp>
        <p:nvSpPr>
          <p:cNvPr id="90" name="TextBox 89"/>
          <p:cNvSpPr txBox="1"/>
          <p:nvPr/>
        </p:nvSpPr>
        <p:spPr>
          <a:xfrm rot="16200000">
            <a:off x="-1101996" y="3025805"/>
            <a:ext cx="2608519" cy="369332"/>
          </a:xfrm>
          <a:prstGeom prst="rect">
            <a:avLst/>
          </a:prstGeom>
          <a:noFill/>
        </p:spPr>
        <p:txBody>
          <a:bodyPr wrap="none" rtlCol="0">
            <a:spAutoFit/>
          </a:bodyPr>
          <a:lstStyle/>
          <a:p>
            <a:r>
              <a:rPr lang="en-US" b="1" dirty="0" smtClean="0"/>
              <a:t>Speedup Over Sequential</a:t>
            </a:r>
            <a:endParaRPr lang="en-US" b="1" dirty="0"/>
          </a:p>
        </p:txBody>
      </p:sp>
      <p:sp>
        <p:nvSpPr>
          <p:cNvPr id="61" name="Rectangle 60"/>
          <p:cNvSpPr/>
          <p:nvPr/>
        </p:nvSpPr>
        <p:spPr>
          <a:xfrm>
            <a:off x="2571003" y="2746387"/>
            <a:ext cx="115277" cy="236690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65" name="Rectangle 64"/>
          <p:cNvSpPr/>
          <p:nvPr/>
        </p:nvSpPr>
        <p:spPr>
          <a:xfrm>
            <a:off x="3432371" y="2475627"/>
            <a:ext cx="100180" cy="265368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67" name="Rectangle 66"/>
          <p:cNvSpPr/>
          <p:nvPr/>
        </p:nvSpPr>
        <p:spPr>
          <a:xfrm>
            <a:off x="3648596" y="2278298"/>
            <a:ext cx="97508" cy="285101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74" name="Rectangle 73"/>
          <p:cNvSpPr/>
          <p:nvPr/>
        </p:nvSpPr>
        <p:spPr>
          <a:xfrm>
            <a:off x="3541483" y="2492896"/>
            <a:ext cx="105522" cy="263641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1" name="Rectangle 90"/>
          <p:cNvSpPr/>
          <p:nvPr/>
        </p:nvSpPr>
        <p:spPr>
          <a:xfrm>
            <a:off x="4173123" y="2154095"/>
            <a:ext cx="100180" cy="2975220"/>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2" name="Rectangle 91"/>
          <p:cNvSpPr/>
          <p:nvPr/>
        </p:nvSpPr>
        <p:spPr>
          <a:xfrm>
            <a:off x="4395373" y="1932856"/>
            <a:ext cx="97508" cy="319646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3" name="Rectangle 92"/>
          <p:cNvSpPr/>
          <p:nvPr/>
        </p:nvSpPr>
        <p:spPr>
          <a:xfrm>
            <a:off x="4284248" y="2204864"/>
            <a:ext cx="105522" cy="292445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4" name="Rectangle 93"/>
          <p:cNvSpPr/>
          <p:nvPr/>
        </p:nvSpPr>
        <p:spPr>
          <a:xfrm>
            <a:off x="4958946" y="3003287"/>
            <a:ext cx="100180" cy="212602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5" name="Rectangle 94"/>
          <p:cNvSpPr/>
          <p:nvPr/>
        </p:nvSpPr>
        <p:spPr>
          <a:xfrm>
            <a:off x="5194688" y="2845196"/>
            <a:ext cx="97508" cy="228412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6" name="Rectangle 95"/>
          <p:cNvSpPr/>
          <p:nvPr/>
        </p:nvSpPr>
        <p:spPr>
          <a:xfrm>
            <a:off x="5070070" y="3005078"/>
            <a:ext cx="124617" cy="2124237"/>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7" name="Rectangle 96"/>
          <p:cNvSpPr/>
          <p:nvPr/>
        </p:nvSpPr>
        <p:spPr>
          <a:xfrm>
            <a:off x="5736828" y="1964670"/>
            <a:ext cx="100180" cy="3148621"/>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8" name="Rectangle 97"/>
          <p:cNvSpPr/>
          <p:nvPr/>
        </p:nvSpPr>
        <p:spPr>
          <a:xfrm>
            <a:off x="5959078" y="1730537"/>
            <a:ext cx="97508" cy="3382755"/>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99" name="Rectangle 98"/>
          <p:cNvSpPr/>
          <p:nvPr/>
        </p:nvSpPr>
        <p:spPr>
          <a:xfrm>
            <a:off x="5841354" y="1988840"/>
            <a:ext cx="105522" cy="312445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0" name="Rectangle 99"/>
          <p:cNvSpPr/>
          <p:nvPr/>
        </p:nvSpPr>
        <p:spPr>
          <a:xfrm>
            <a:off x="6584119" y="2946796"/>
            <a:ext cx="100180" cy="2183827"/>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39" name="TextBox 38"/>
          <p:cNvSpPr txBox="1"/>
          <p:nvPr/>
        </p:nvSpPr>
        <p:spPr>
          <a:xfrm>
            <a:off x="-14997" y="6486694"/>
            <a:ext cx="1919065" cy="369332"/>
          </a:xfrm>
          <a:prstGeom prst="rect">
            <a:avLst/>
          </a:prstGeom>
          <a:noFill/>
        </p:spPr>
        <p:txBody>
          <a:bodyPr wrap="none" rtlCol="0">
            <a:spAutoFit/>
          </a:bodyPr>
          <a:lstStyle/>
          <a:p>
            <a:r>
              <a:rPr lang="en-US" dirty="0" smtClean="0"/>
              <a:t>Using 128 workers </a:t>
            </a:r>
            <a:endParaRPr lang="en-US" dirty="0"/>
          </a:p>
        </p:txBody>
      </p:sp>
      <p:cxnSp>
        <p:nvCxnSpPr>
          <p:cNvPr id="103" name="Straight Connector 102"/>
          <p:cNvCxnSpPr/>
          <p:nvPr/>
        </p:nvCxnSpPr>
        <p:spPr>
          <a:xfrm>
            <a:off x="7236296" y="5082368"/>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100392" y="5100426"/>
            <a:ext cx="0" cy="90592"/>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rot="16200000">
            <a:off x="7318756" y="5312035"/>
            <a:ext cx="679017" cy="369332"/>
          </a:xfrm>
          <a:prstGeom prst="rect">
            <a:avLst/>
          </a:prstGeom>
          <a:noFill/>
        </p:spPr>
        <p:txBody>
          <a:bodyPr wrap="none" rtlCol="0">
            <a:spAutoFit/>
          </a:bodyPr>
          <a:lstStyle/>
          <a:p>
            <a:pPr algn="r"/>
            <a:r>
              <a:rPr lang="en-US" b="1" dirty="0" smtClean="0"/>
              <a:t>DMG</a:t>
            </a:r>
            <a:endParaRPr lang="en-US" b="1" dirty="0"/>
          </a:p>
        </p:txBody>
      </p:sp>
      <p:sp>
        <p:nvSpPr>
          <p:cNvPr id="106" name="TextBox 105"/>
          <p:cNvSpPr txBox="1"/>
          <p:nvPr/>
        </p:nvSpPr>
        <p:spPr>
          <a:xfrm rot="16200000">
            <a:off x="8170140" y="5303469"/>
            <a:ext cx="661885" cy="369332"/>
          </a:xfrm>
          <a:prstGeom prst="rect">
            <a:avLst/>
          </a:prstGeom>
          <a:noFill/>
        </p:spPr>
        <p:txBody>
          <a:bodyPr wrap="none" rtlCol="0">
            <a:spAutoFit/>
          </a:bodyPr>
          <a:lstStyle/>
          <a:p>
            <a:pPr algn="r"/>
            <a:r>
              <a:rPr lang="en-US" b="1" dirty="0" smtClean="0"/>
              <a:t>DMR</a:t>
            </a:r>
            <a:endParaRPr lang="en-US" b="1" dirty="0"/>
          </a:p>
        </p:txBody>
      </p:sp>
      <p:sp>
        <p:nvSpPr>
          <p:cNvPr id="107" name="Rectangle 106"/>
          <p:cNvSpPr/>
          <p:nvPr/>
        </p:nvSpPr>
        <p:spPr>
          <a:xfrm>
            <a:off x="7528861" y="3842899"/>
            <a:ext cx="113557" cy="1287724"/>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8" name="Rectangle 107"/>
          <p:cNvSpPr/>
          <p:nvPr/>
        </p:nvSpPr>
        <p:spPr>
          <a:xfrm>
            <a:off x="7751112" y="3747144"/>
            <a:ext cx="110528" cy="138348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09" name="Rectangle 108"/>
          <p:cNvSpPr/>
          <p:nvPr/>
        </p:nvSpPr>
        <p:spPr>
          <a:xfrm>
            <a:off x="7639987" y="3854772"/>
            <a:ext cx="119612" cy="1275851"/>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0" name="Rectangle 109"/>
          <p:cNvSpPr/>
          <p:nvPr/>
        </p:nvSpPr>
        <p:spPr>
          <a:xfrm>
            <a:off x="8382198" y="3546977"/>
            <a:ext cx="100180" cy="1574133"/>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1" name="Rectangle 110"/>
          <p:cNvSpPr/>
          <p:nvPr/>
        </p:nvSpPr>
        <p:spPr>
          <a:xfrm>
            <a:off x="8604448" y="3429924"/>
            <a:ext cx="97508" cy="1691187"/>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2" name="Rectangle 111"/>
          <p:cNvSpPr/>
          <p:nvPr/>
        </p:nvSpPr>
        <p:spPr>
          <a:xfrm>
            <a:off x="8493322" y="3579515"/>
            <a:ext cx="111125" cy="154159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3" name="Rectangle 112"/>
          <p:cNvSpPr/>
          <p:nvPr/>
        </p:nvSpPr>
        <p:spPr>
          <a:xfrm>
            <a:off x="1987649" y="1628800"/>
            <a:ext cx="97508" cy="3500516"/>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4" name="Rectangle 113"/>
          <p:cNvSpPr/>
          <p:nvPr/>
        </p:nvSpPr>
        <p:spPr>
          <a:xfrm>
            <a:off x="2821580" y="2155384"/>
            <a:ext cx="112202" cy="2957907"/>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5" name="Rectangle 114"/>
          <p:cNvSpPr/>
          <p:nvPr/>
        </p:nvSpPr>
        <p:spPr>
          <a:xfrm>
            <a:off x="6819069" y="2436435"/>
            <a:ext cx="97508" cy="269419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6" name="Rectangle 115"/>
          <p:cNvSpPr/>
          <p:nvPr/>
        </p:nvSpPr>
        <p:spPr>
          <a:xfrm>
            <a:off x="1869427" y="1988840"/>
            <a:ext cx="105522" cy="314047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7" name="Rectangle 116"/>
          <p:cNvSpPr/>
          <p:nvPr/>
        </p:nvSpPr>
        <p:spPr>
          <a:xfrm>
            <a:off x="2690263" y="2492896"/>
            <a:ext cx="131317" cy="2620394"/>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8" name="Rectangle 117"/>
          <p:cNvSpPr/>
          <p:nvPr/>
        </p:nvSpPr>
        <p:spPr>
          <a:xfrm>
            <a:off x="6695243" y="2622825"/>
            <a:ext cx="111126" cy="25078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19" name="Rectangle 118"/>
          <p:cNvSpPr/>
          <p:nvPr/>
        </p:nvSpPr>
        <p:spPr>
          <a:xfrm>
            <a:off x="1246932" y="3747144"/>
            <a:ext cx="94000" cy="1382173"/>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21" name="Rectangle 120"/>
          <p:cNvSpPr/>
          <p:nvPr/>
        </p:nvSpPr>
        <p:spPr>
          <a:xfrm>
            <a:off x="1246932" y="3747144"/>
            <a:ext cx="94000" cy="1382173"/>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122" name="Rectangle 121"/>
          <p:cNvSpPr/>
          <p:nvPr/>
        </p:nvSpPr>
        <p:spPr>
          <a:xfrm>
            <a:off x="1141016" y="4005291"/>
            <a:ext cx="105916" cy="1124024"/>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Tree>
    <p:extLst>
      <p:ext uri="{BB962C8B-B14F-4D97-AF65-F5344CB8AC3E}">
        <p14:creationId xmlns:p14="http://schemas.microsoft.com/office/powerpoint/2010/main" val="3983809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down)">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down)">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wipe(down)">
                                      <p:cBhvr>
                                        <p:cTn id="1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1" grpId="0" animBg="1"/>
      <p:bldP spid="1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89768"/>
            <a:ext cx="9144000" cy="1143000"/>
          </a:xfrm>
        </p:spPr>
        <p:txBody>
          <a:bodyPr>
            <a:noAutofit/>
          </a:bodyPr>
          <a:lstStyle/>
          <a:p>
            <a:r>
              <a:rPr lang="en-US" sz="3600" dirty="0" smtClean="0">
                <a:solidFill>
                  <a:srgbClr val="000090"/>
                </a:solidFill>
              </a:rPr>
              <a:t>Challenge: Minimize Communication Latency</a:t>
            </a:r>
            <a:endParaRPr lang="en-US" sz="3600" dirty="0">
              <a:solidFill>
                <a:srgbClr val="000090"/>
              </a:solidFill>
            </a:endParaRPr>
          </a:p>
        </p:txBody>
      </p:sp>
      <p:sp>
        <p:nvSpPr>
          <p:cNvPr id="3" name="Slide Number Placeholder 2"/>
          <p:cNvSpPr>
            <a:spLocks noGrp="1"/>
          </p:cNvSpPr>
          <p:nvPr>
            <p:ph type="sldNum" sz="quarter" idx="12"/>
          </p:nvPr>
        </p:nvSpPr>
        <p:spPr/>
        <p:txBody>
          <a:bodyPr/>
          <a:lstStyle/>
          <a:p>
            <a:fld id="{B9F9B84B-B900-714B-8536-1797C39898F6}" type="slidenum">
              <a:rPr lang="en-US" smtClean="0"/>
              <a:t>4</a:t>
            </a:fld>
            <a:endParaRPr lang="en-US"/>
          </a:p>
        </p:txBody>
      </p:sp>
    </p:spTree>
    <p:extLst>
      <p:ext uri="{BB962C8B-B14F-4D97-AF65-F5344CB8AC3E}">
        <p14:creationId xmlns:p14="http://schemas.microsoft.com/office/powerpoint/2010/main" val="205384153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7384"/>
            <a:ext cx="3983594" cy="2580561"/>
            <a:chOff x="136296" y="3256822"/>
            <a:chExt cx="4398322" cy="3085176"/>
          </a:xfrm>
        </p:grpSpPr>
        <p:sp>
          <p:nvSpPr>
            <p:cNvPr id="6" name="TextBox 5"/>
            <p:cNvSpPr txBox="1"/>
            <p:nvPr/>
          </p:nvSpPr>
          <p:spPr>
            <a:xfrm>
              <a:off x="1115505" y="4169029"/>
              <a:ext cx="290915" cy="276999"/>
            </a:xfrm>
            <a:prstGeom prst="rect">
              <a:avLst/>
            </a:prstGeom>
            <a:noFill/>
          </p:spPr>
          <p:txBody>
            <a:bodyPr wrap="none" rtlCol="0">
              <a:spAutoFit/>
            </a:bodyPr>
            <a:lstStyle/>
            <a:p>
              <a:r>
                <a:rPr lang="en-US" sz="1200" dirty="0" smtClean="0"/>
                <a:t>…</a:t>
              </a:r>
              <a:endParaRPr lang="en-US" sz="1200" dirty="0"/>
            </a:p>
          </p:txBody>
        </p:sp>
        <p:sp>
          <p:nvSpPr>
            <p:cNvPr id="7" name="Oval 6"/>
            <p:cNvSpPr/>
            <p:nvPr/>
          </p:nvSpPr>
          <p:spPr>
            <a:xfrm>
              <a:off x="337579" y="3623267"/>
              <a:ext cx="254731" cy="269622"/>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9" name="Straight Arrow Connector 8"/>
            <p:cNvCxnSpPr>
              <a:stCxn id="7" idx="5"/>
            </p:cNvCxnSpPr>
            <p:nvPr/>
          </p:nvCxnSpPr>
          <p:spPr>
            <a:xfrm>
              <a:off x="555006" y="3853404"/>
              <a:ext cx="451598" cy="469186"/>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58343" y="3819801"/>
              <a:ext cx="0" cy="460390"/>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6"/>
            </p:cNvCxnSpPr>
            <p:nvPr/>
          </p:nvCxnSpPr>
          <p:spPr>
            <a:xfrm>
              <a:off x="592310" y="3758078"/>
              <a:ext cx="733164" cy="584311"/>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12154" y="3885513"/>
              <a:ext cx="0" cy="381157"/>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4"/>
            </p:cNvCxnSpPr>
            <p:nvPr/>
          </p:nvCxnSpPr>
          <p:spPr>
            <a:xfrm>
              <a:off x="464944" y="3892889"/>
              <a:ext cx="179394" cy="46716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337881" y="4284898"/>
              <a:ext cx="100980" cy="118504"/>
              <a:chOff x="1150899" y="3253384"/>
              <a:chExt cx="215900" cy="254000"/>
            </a:xfrm>
          </p:grpSpPr>
          <p:cxnSp>
            <p:nvCxnSpPr>
              <p:cNvPr id="17" name="Straight Connector 16"/>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20" name="Straight Connector 19"/>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654258" y="4284898"/>
              <a:ext cx="100980" cy="118504"/>
              <a:chOff x="1150899" y="3253384"/>
              <a:chExt cx="215900" cy="254000"/>
            </a:xfrm>
          </p:grpSpPr>
          <p:cxnSp>
            <p:nvCxnSpPr>
              <p:cNvPr id="23" name="Straight Connector 22"/>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26" name="Straight Connector 25"/>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1014526" y="4280191"/>
              <a:ext cx="100980" cy="118504"/>
              <a:chOff x="1150899" y="3253384"/>
              <a:chExt cx="215900" cy="254000"/>
            </a:xfrm>
          </p:grpSpPr>
          <p:cxnSp>
            <p:nvCxnSpPr>
              <p:cNvPr id="29" name="Straight Connector 28"/>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32" name="Straight Connector 31"/>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323389" y="4276129"/>
              <a:ext cx="100980" cy="118504"/>
              <a:chOff x="1150899" y="3253384"/>
              <a:chExt cx="215900" cy="254000"/>
            </a:xfrm>
          </p:grpSpPr>
          <p:cxnSp>
            <p:nvCxnSpPr>
              <p:cNvPr id="35" name="Straight Connector 34"/>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38" name="Straight Connector 37"/>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136296" y="4408962"/>
              <a:ext cx="635360" cy="276999"/>
            </a:xfrm>
            <a:prstGeom prst="rect">
              <a:avLst/>
            </a:prstGeom>
            <a:noFill/>
          </p:spPr>
          <p:txBody>
            <a:bodyPr wrap="none" rtlCol="0">
              <a:spAutoFit/>
            </a:bodyPr>
            <a:lstStyle/>
            <a:p>
              <a:r>
                <a:rPr lang="en-US" sz="1200" dirty="0" smtClean="0"/>
                <a:t>Node 1</a:t>
              </a:r>
              <a:endParaRPr lang="en-US" sz="1200" dirty="0"/>
            </a:p>
          </p:txBody>
        </p:sp>
        <p:sp>
          <p:nvSpPr>
            <p:cNvPr id="41" name="TextBox 40"/>
            <p:cNvSpPr txBox="1"/>
            <p:nvPr/>
          </p:nvSpPr>
          <p:spPr>
            <a:xfrm>
              <a:off x="1181702" y="4452416"/>
              <a:ext cx="684790" cy="276999"/>
            </a:xfrm>
            <a:prstGeom prst="rect">
              <a:avLst/>
            </a:prstGeom>
            <a:noFill/>
          </p:spPr>
          <p:txBody>
            <a:bodyPr wrap="none" rtlCol="0">
              <a:spAutoFit/>
            </a:bodyPr>
            <a:lstStyle/>
            <a:p>
              <a:r>
                <a:rPr lang="en-US" sz="1200" dirty="0" smtClean="0"/>
                <a:t>Node </a:t>
              </a:r>
              <a:r>
                <a:rPr lang="en-US" sz="1200" i="1" dirty="0" smtClean="0"/>
                <a:t>N</a:t>
              </a:r>
              <a:endParaRPr lang="en-US" sz="1200" i="1" dirty="0"/>
            </a:p>
          </p:txBody>
        </p:sp>
        <p:sp>
          <p:nvSpPr>
            <p:cNvPr id="42" name="TextBox 41"/>
            <p:cNvSpPr txBox="1"/>
            <p:nvPr/>
          </p:nvSpPr>
          <p:spPr>
            <a:xfrm>
              <a:off x="254992" y="3256822"/>
              <a:ext cx="1838965" cy="276999"/>
            </a:xfrm>
            <a:prstGeom prst="rect">
              <a:avLst/>
            </a:prstGeom>
            <a:noFill/>
          </p:spPr>
          <p:txBody>
            <a:bodyPr wrap="none" rtlCol="0">
              <a:spAutoFit/>
            </a:bodyPr>
            <a:lstStyle/>
            <a:p>
              <a:r>
                <a:rPr lang="en-US" sz="1200" dirty="0" smtClean="0"/>
                <a:t>Write-Once / Read-Mostly</a:t>
              </a:r>
              <a:endParaRPr lang="en-US" sz="1200" dirty="0"/>
            </a:p>
          </p:txBody>
        </p:sp>
        <p:grpSp>
          <p:nvGrpSpPr>
            <p:cNvPr id="2" name="Group 1"/>
            <p:cNvGrpSpPr/>
            <p:nvPr/>
          </p:nvGrpSpPr>
          <p:grpSpPr>
            <a:xfrm>
              <a:off x="2043335" y="3324178"/>
              <a:ext cx="2151716" cy="1393400"/>
              <a:chOff x="4213654" y="-6650"/>
              <a:chExt cx="4600491" cy="2986589"/>
            </a:xfrm>
          </p:grpSpPr>
          <p:cxnSp>
            <p:nvCxnSpPr>
              <p:cNvPr id="46" name="Straight Arrow Connector 45"/>
              <p:cNvCxnSpPr/>
              <p:nvPr/>
            </p:nvCxnSpPr>
            <p:spPr>
              <a:xfrm>
                <a:off x="4688402" y="1123427"/>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4803454" y="1264274"/>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4644655" y="2120309"/>
                <a:ext cx="215900" cy="254000"/>
                <a:chOff x="1150899" y="3253384"/>
                <a:chExt cx="215900" cy="254000"/>
              </a:xfrm>
            </p:grpSpPr>
            <p:cxnSp>
              <p:nvCxnSpPr>
                <p:cNvPr id="51" name="Straight Connector 5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54" name="Straight Connector 5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4213654" y="2386224"/>
                <a:ext cx="1358436" cy="593715"/>
              </a:xfrm>
              <a:prstGeom prst="rect">
                <a:avLst/>
              </a:prstGeom>
              <a:noFill/>
            </p:spPr>
            <p:txBody>
              <a:bodyPr wrap="none" rtlCol="0">
                <a:spAutoFit/>
              </a:bodyPr>
              <a:lstStyle/>
              <a:p>
                <a:r>
                  <a:rPr lang="en-US" sz="1200" dirty="0" smtClean="0"/>
                  <a:t>Node 1</a:t>
                </a:r>
                <a:endParaRPr lang="en-US" sz="1200" dirty="0"/>
              </a:p>
            </p:txBody>
          </p:sp>
          <p:sp>
            <p:nvSpPr>
              <p:cNvPr id="97" name="Oval 96"/>
              <p:cNvSpPr/>
              <p:nvPr/>
            </p:nvSpPr>
            <p:spPr>
              <a:xfrm>
                <a:off x="4459418"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98" name="Straight Arrow Connector 97"/>
              <p:cNvCxnSpPr/>
              <p:nvPr/>
            </p:nvCxnSpPr>
            <p:spPr>
              <a:xfrm>
                <a:off x="5766828" y="1138926"/>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5723081" y="2120309"/>
                <a:ext cx="215900" cy="254000"/>
                <a:chOff x="1150899" y="3253384"/>
                <a:chExt cx="215900" cy="254000"/>
              </a:xfrm>
            </p:grpSpPr>
            <p:cxnSp>
              <p:nvCxnSpPr>
                <p:cNvPr id="101" name="Straight Connector 10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04" name="Straight Connector 10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5292079" y="2386224"/>
                <a:ext cx="1358436" cy="593715"/>
              </a:xfrm>
              <a:prstGeom prst="rect">
                <a:avLst/>
              </a:prstGeom>
              <a:noFill/>
            </p:spPr>
            <p:txBody>
              <a:bodyPr wrap="none" rtlCol="0">
                <a:spAutoFit/>
              </a:bodyPr>
              <a:lstStyle/>
              <a:p>
                <a:r>
                  <a:rPr lang="en-US" sz="1200" dirty="0" smtClean="0"/>
                  <a:t>Node 1</a:t>
                </a:r>
                <a:endParaRPr lang="en-US" sz="1200" dirty="0"/>
              </a:p>
            </p:txBody>
          </p:sp>
          <p:sp>
            <p:nvSpPr>
              <p:cNvPr id="107" name="Oval 106"/>
              <p:cNvSpPr/>
              <p:nvPr/>
            </p:nvSpPr>
            <p:spPr>
              <a:xfrm>
                <a:off x="5537844"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18" name="Straight Arrow Connector 117"/>
              <p:cNvCxnSpPr/>
              <p:nvPr/>
            </p:nvCxnSpPr>
            <p:spPr>
              <a:xfrm>
                <a:off x="6795753" y="1154127"/>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Group 119"/>
              <p:cNvGrpSpPr/>
              <p:nvPr/>
            </p:nvGrpSpPr>
            <p:grpSpPr>
              <a:xfrm>
                <a:off x="6752006" y="2120309"/>
                <a:ext cx="215900" cy="254000"/>
                <a:chOff x="1150899" y="3253384"/>
                <a:chExt cx="215900" cy="254000"/>
              </a:xfrm>
            </p:grpSpPr>
            <p:cxnSp>
              <p:nvCxnSpPr>
                <p:cNvPr id="121" name="Straight Connector 12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24" name="Straight Connector 12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26" name="TextBox 125"/>
              <p:cNvSpPr txBox="1"/>
              <p:nvPr/>
            </p:nvSpPr>
            <p:spPr>
              <a:xfrm>
                <a:off x="6321004" y="2386224"/>
                <a:ext cx="1358436" cy="593715"/>
              </a:xfrm>
              <a:prstGeom prst="rect">
                <a:avLst/>
              </a:prstGeom>
              <a:noFill/>
            </p:spPr>
            <p:txBody>
              <a:bodyPr wrap="none" rtlCol="0">
                <a:spAutoFit/>
              </a:bodyPr>
              <a:lstStyle/>
              <a:p>
                <a:r>
                  <a:rPr lang="en-US" sz="1200" dirty="0" smtClean="0"/>
                  <a:t>Node 1</a:t>
                </a:r>
                <a:endParaRPr lang="en-US" sz="1200" dirty="0"/>
              </a:p>
            </p:txBody>
          </p:sp>
          <p:sp>
            <p:nvSpPr>
              <p:cNvPr id="127" name="Oval 126"/>
              <p:cNvSpPr/>
              <p:nvPr/>
            </p:nvSpPr>
            <p:spPr>
              <a:xfrm>
                <a:off x="6566769"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28" name="Straight Arrow Connector 127"/>
              <p:cNvCxnSpPr/>
              <p:nvPr/>
            </p:nvCxnSpPr>
            <p:spPr>
              <a:xfrm>
                <a:off x="7930457" y="1107679"/>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7886710" y="2120309"/>
                <a:ext cx="215900" cy="254000"/>
                <a:chOff x="1150899" y="3253384"/>
                <a:chExt cx="215900" cy="254000"/>
              </a:xfrm>
            </p:grpSpPr>
            <p:cxnSp>
              <p:nvCxnSpPr>
                <p:cNvPr id="131" name="Straight Connector 13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33" name="Oval 13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34" name="Straight Connector 13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36" name="TextBox 135"/>
              <p:cNvSpPr txBox="1"/>
              <p:nvPr/>
            </p:nvSpPr>
            <p:spPr>
              <a:xfrm>
                <a:off x="7455709" y="2386224"/>
                <a:ext cx="1358436" cy="593715"/>
              </a:xfrm>
              <a:prstGeom prst="rect">
                <a:avLst/>
              </a:prstGeom>
              <a:noFill/>
            </p:spPr>
            <p:txBody>
              <a:bodyPr wrap="none" rtlCol="0">
                <a:spAutoFit/>
              </a:bodyPr>
              <a:lstStyle/>
              <a:p>
                <a:r>
                  <a:rPr lang="en-US" sz="1200" dirty="0" smtClean="0"/>
                  <a:t>Node 1</a:t>
                </a:r>
                <a:endParaRPr lang="en-US" sz="1200" dirty="0"/>
              </a:p>
            </p:txBody>
          </p:sp>
          <p:sp>
            <p:nvSpPr>
              <p:cNvPr id="137" name="Oval 136"/>
              <p:cNvSpPr/>
              <p:nvPr/>
            </p:nvSpPr>
            <p:spPr>
              <a:xfrm>
                <a:off x="7701473"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8" name="TextBox 137"/>
              <p:cNvSpPr txBox="1"/>
              <p:nvPr/>
            </p:nvSpPr>
            <p:spPr>
              <a:xfrm>
                <a:off x="7184764" y="1854003"/>
                <a:ext cx="621993" cy="593715"/>
              </a:xfrm>
              <a:prstGeom prst="rect">
                <a:avLst/>
              </a:prstGeom>
              <a:noFill/>
            </p:spPr>
            <p:txBody>
              <a:bodyPr wrap="none" rtlCol="0">
                <a:spAutoFit/>
              </a:bodyPr>
              <a:lstStyle/>
              <a:p>
                <a:r>
                  <a:rPr lang="en-US" sz="1200" dirty="0" smtClean="0"/>
                  <a:t>…</a:t>
                </a:r>
                <a:endParaRPr lang="en-US" sz="1200" dirty="0"/>
              </a:p>
            </p:txBody>
          </p:sp>
          <p:sp>
            <p:nvSpPr>
              <p:cNvPr id="139" name="TextBox 138"/>
              <p:cNvSpPr txBox="1"/>
              <p:nvPr/>
            </p:nvSpPr>
            <p:spPr>
              <a:xfrm>
                <a:off x="5663469" y="-6650"/>
                <a:ext cx="1887475" cy="593715"/>
              </a:xfrm>
              <a:prstGeom prst="rect">
                <a:avLst/>
              </a:prstGeom>
              <a:noFill/>
            </p:spPr>
            <p:txBody>
              <a:bodyPr wrap="none" rtlCol="0">
                <a:spAutoFit/>
              </a:bodyPr>
              <a:lstStyle/>
              <a:p>
                <a:r>
                  <a:rPr lang="en-US" sz="1200" dirty="0" smtClean="0"/>
                  <a:t>Replication</a:t>
                </a:r>
                <a:endParaRPr lang="en-US" sz="1200" dirty="0"/>
              </a:p>
            </p:txBody>
          </p:sp>
        </p:grpSp>
        <p:sp>
          <p:nvSpPr>
            <p:cNvPr id="140" name="TextBox 139"/>
            <p:cNvSpPr txBox="1"/>
            <p:nvPr/>
          </p:nvSpPr>
          <p:spPr>
            <a:xfrm>
              <a:off x="1236756" y="5767904"/>
              <a:ext cx="290915" cy="276999"/>
            </a:xfrm>
            <a:prstGeom prst="rect">
              <a:avLst/>
            </a:prstGeom>
            <a:noFill/>
          </p:spPr>
          <p:txBody>
            <a:bodyPr wrap="none" rtlCol="0">
              <a:spAutoFit/>
            </a:bodyPr>
            <a:lstStyle/>
            <a:p>
              <a:r>
                <a:rPr lang="en-US" sz="1200" dirty="0" smtClean="0"/>
                <a:t>…</a:t>
              </a:r>
              <a:endParaRPr lang="en-US" sz="1200" dirty="0"/>
            </a:p>
          </p:txBody>
        </p:sp>
        <p:sp>
          <p:nvSpPr>
            <p:cNvPr id="141" name="Oval 140"/>
            <p:cNvSpPr/>
            <p:nvPr/>
          </p:nvSpPr>
          <p:spPr>
            <a:xfrm>
              <a:off x="458829" y="5222142"/>
              <a:ext cx="254731" cy="269622"/>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42" name="Straight Arrow Connector 141"/>
            <p:cNvCxnSpPr>
              <a:stCxn id="141" idx="5"/>
            </p:cNvCxnSpPr>
            <p:nvPr/>
          </p:nvCxnSpPr>
          <p:spPr>
            <a:xfrm>
              <a:off x="676256" y="5452279"/>
              <a:ext cx="451598" cy="469186"/>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479593" y="5418675"/>
              <a:ext cx="0" cy="460390"/>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141" idx="6"/>
            </p:cNvCxnSpPr>
            <p:nvPr/>
          </p:nvCxnSpPr>
          <p:spPr>
            <a:xfrm>
              <a:off x="713560" y="5356953"/>
              <a:ext cx="733164" cy="544404"/>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533404" y="5484388"/>
              <a:ext cx="0" cy="381157"/>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stCxn id="141" idx="4"/>
            </p:cNvCxnSpPr>
            <p:nvPr/>
          </p:nvCxnSpPr>
          <p:spPr>
            <a:xfrm>
              <a:off x="586195" y="5491764"/>
              <a:ext cx="179394" cy="46716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459132" y="5883773"/>
              <a:ext cx="100980" cy="118504"/>
              <a:chOff x="1150899" y="3253384"/>
              <a:chExt cx="215900" cy="254000"/>
            </a:xfrm>
          </p:grpSpPr>
          <p:cxnSp>
            <p:nvCxnSpPr>
              <p:cNvPr id="148" name="Straight Connector 147"/>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51" name="Straight Connector 150"/>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775509" y="5883773"/>
              <a:ext cx="100980" cy="118504"/>
              <a:chOff x="1150899" y="3253384"/>
              <a:chExt cx="215900" cy="254000"/>
            </a:xfrm>
          </p:grpSpPr>
          <p:cxnSp>
            <p:nvCxnSpPr>
              <p:cNvPr id="154" name="Straight Connector 153"/>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56" name="Oval 155"/>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57" name="Straight Connector 156"/>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59" name="Group 158"/>
            <p:cNvGrpSpPr/>
            <p:nvPr/>
          </p:nvGrpSpPr>
          <p:grpSpPr>
            <a:xfrm>
              <a:off x="1135776" y="5879065"/>
              <a:ext cx="100980" cy="118504"/>
              <a:chOff x="1150899" y="3253384"/>
              <a:chExt cx="215900" cy="254000"/>
            </a:xfrm>
          </p:grpSpPr>
          <p:cxnSp>
            <p:nvCxnSpPr>
              <p:cNvPr id="160" name="Straight Connector 159"/>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62" name="Oval 161"/>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63" name="Straight Connector 162"/>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444639" y="5875003"/>
              <a:ext cx="100980" cy="118504"/>
              <a:chOff x="1150899" y="3253384"/>
              <a:chExt cx="215900" cy="254000"/>
            </a:xfrm>
          </p:grpSpPr>
          <p:cxnSp>
            <p:nvCxnSpPr>
              <p:cNvPr id="166" name="Straight Connector 165"/>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68" name="Oval 167"/>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169" name="Straight Connector 168"/>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71" name="TextBox 170"/>
            <p:cNvSpPr txBox="1"/>
            <p:nvPr/>
          </p:nvSpPr>
          <p:spPr>
            <a:xfrm>
              <a:off x="257546" y="6007836"/>
              <a:ext cx="635360" cy="276999"/>
            </a:xfrm>
            <a:prstGeom prst="rect">
              <a:avLst/>
            </a:prstGeom>
            <a:noFill/>
          </p:spPr>
          <p:txBody>
            <a:bodyPr wrap="none" rtlCol="0">
              <a:spAutoFit/>
            </a:bodyPr>
            <a:lstStyle/>
            <a:p>
              <a:r>
                <a:rPr lang="en-US" sz="1200" dirty="0" smtClean="0"/>
                <a:t>Node 1</a:t>
              </a:r>
              <a:endParaRPr lang="en-US" sz="1200" dirty="0"/>
            </a:p>
          </p:txBody>
        </p:sp>
        <p:sp>
          <p:nvSpPr>
            <p:cNvPr id="172" name="TextBox 171"/>
            <p:cNvSpPr txBox="1"/>
            <p:nvPr/>
          </p:nvSpPr>
          <p:spPr>
            <a:xfrm>
              <a:off x="1302952" y="6051291"/>
              <a:ext cx="684790" cy="276999"/>
            </a:xfrm>
            <a:prstGeom prst="rect">
              <a:avLst/>
            </a:prstGeom>
            <a:noFill/>
          </p:spPr>
          <p:txBody>
            <a:bodyPr wrap="none" rtlCol="0">
              <a:spAutoFit/>
            </a:bodyPr>
            <a:lstStyle/>
            <a:p>
              <a:r>
                <a:rPr lang="en-US" sz="1200" dirty="0" smtClean="0"/>
                <a:t>Node </a:t>
              </a:r>
              <a:r>
                <a:rPr lang="en-US" sz="1200" i="1" dirty="0" smtClean="0"/>
                <a:t>N</a:t>
              </a:r>
              <a:endParaRPr lang="en-US" sz="1200" i="1" dirty="0"/>
            </a:p>
          </p:txBody>
        </p:sp>
        <p:sp>
          <p:nvSpPr>
            <p:cNvPr id="173" name="TextBox 172"/>
            <p:cNvSpPr txBox="1"/>
            <p:nvPr/>
          </p:nvSpPr>
          <p:spPr>
            <a:xfrm>
              <a:off x="334497" y="4892509"/>
              <a:ext cx="1020231" cy="276999"/>
            </a:xfrm>
            <a:prstGeom prst="rect">
              <a:avLst/>
            </a:prstGeom>
            <a:noFill/>
          </p:spPr>
          <p:txBody>
            <a:bodyPr wrap="none" rtlCol="0">
              <a:spAutoFit/>
            </a:bodyPr>
            <a:lstStyle/>
            <a:p>
              <a:r>
                <a:rPr lang="en-US" sz="1200" dirty="0" smtClean="0"/>
                <a:t>Result Object</a:t>
              </a:r>
              <a:endParaRPr lang="en-US" sz="1200" dirty="0"/>
            </a:p>
          </p:txBody>
        </p:sp>
        <p:cxnSp>
          <p:nvCxnSpPr>
            <p:cNvPr id="268" name="Straight Arrow Connector 267"/>
            <p:cNvCxnSpPr/>
            <p:nvPr/>
          </p:nvCxnSpPr>
          <p:spPr>
            <a:xfrm flipH="1" flipV="1">
              <a:off x="626210" y="5491764"/>
              <a:ext cx="173059" cy="383240"/>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flipH="1" flipV="1">
              <a:off x="688159" y="5423921"/>
              <a:ext cx="521890" cy="441624"/>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a:endCxn id="141" idx="6"/>
            </p:cNvCxnSpPr>
            <p:nvPr/>
          </p:nvCxnSpPr>
          <p:spPr>
            <a:xfrm flipH="1" flipV="1">
              <a:off x="713560" y="5356953"/>
              <a:ext cx="805352" cy="508592"/>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1" name="TextBox 280"/>
            <p:cNvSpPr txBox="1"/>
            <p:nvPr/>
          </p:nvSpPr>
          <p:spPr>
            <a:xfrm>
              <a:off x="3368903" y="5781612"/>
              <a:ext cx="290915" cy="276999"/>
            </a:xfrm>
            <a:prstGeom prst="rect">
              <a:avLst/>
            </a:prstGeom>
            <a:noFill/>
          </p:spPr>
          <p:txBody>
            <a:bodyPr wrap="none" rtlCol="0">
              <a:spAutoFit/>
            </a:bodyPr>
            <a:lstStyle/>
            <a:p>
              <a:r>
                <a:rPr lang="en-US" sz="1200" dirty="0" smtClean="0"/>
                <a:t>…</a:t>
              </a:r>
              <a:endParaRPr lang="en-US" sz="1200" dirty="0"/>
            </a:p>
          </p:txBody>
        </p:sp>
        <p:sp>
          <p:nvSpPr>
            <p:cNvPr id="282" name="Oval 281"/>
            <p:cNvSpPr/>
            <p:nvPr/>
          </p:nvSpPr>
          <p:spPr>
            <a:xfrm>
              <a:off x="2587167" y="5116636"/>
              <a:ext cx="254731" cy="269622"/>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283" name="Straight Arrow Connector 282"/>
            <p:cNvCxnSpPr/>
            <p:nvPr/>
          </p:nvCxnSpPr>
          <p:spPr>
            <a:xfrm>
              <a:off x="2841898" y="5739412"/>
              <a:ext cx="418103" cy="195762"/>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84" name="Straight Arrow Connector 283"/>
            <p:cNvCxnSpPr/>
            <p:nvPr/>
          </p:nvCxnSpPr>
          <p:spPr>
            <a:xfrm>
              <a:off x="2611243" y="5739412"/>
              <a:ext cx="497" cy="153362"/>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85" name="Straight Arrow Connector 284"/>
            <p:cNvCxnSpPr>
              <a:stCxn id="322" idx="3"/>
            </p:cNvCxnSpPr>
            <p:nvPr/>
          </p:nvCxnSpPr>
          <p:spPr>
            <a:xfrm>
              <a:off x="2893048" y="5685795"/>
              <a:ext cx="685824" cy="229271"/>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a:stCxn id="322" idx="2"/>
            </p:cNvCxnSpPr>
            <p:nvPr/>
          </p:nvCxnSpPr>
          <p:spPr>
            <a:xfrm>
              <a:off x="2718342" y="5739412"/>
              <a:ext cx="179394" cy="233228"/>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88" name="Group 287"/>
            <p:cNvGrpSpPr/>
            <p:nvPr/>
          </p:nvGrpSpPr>
          <p:grpSpPr>
            <a:xfrm>
              <a:off x="2591279" y="5897482"/>
              <a:ext cx="100980" cy="118504"/>
              <a:chOff x="1150899" y="3253384"/>
              <a:chExt cx="215900" cy="254000"/>
            </a:xfrm>
          </p:grpSpPr>
          <p:cxnSp>
            <p:nvCxnSpPr>
              <p:cNvPr id="289" name="Straight Connector 288"/>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91" name="Oval 290"/>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292" name="Straight Connector 291"/>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2907656" y="5897482"/>
              <a:ext cx="100980" cy="118504"/>
              <a:chOff x="1150899" y="3253384"/>
              <a:chExt cx="215900" cy="254000"/>
            </a:xfrm>
          </p:grpSpPr>
          <p:cxnSp>
            <p:nvCxnSpPr>
              <p:cNvPr id="295" name="Straight Connector 294"/>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97" name="Oval 296"/>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298" name="Straight Connector 297"/>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3267923" y="5892774"/>
              <a:ext cx="100980" cy="118504"/>
              <a:chOff x="1150899" y="3253384"/>
              <a:chExt cx="215900" cy="254000"/>
            </a:xfrm>
          </p:grpSpPr>
          <p:cxnSp>
            <p:nvCxnSpPr>
              <p:cNvPr id="301" name="Straight Connector 30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03" name="Oval 30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304" name="Straight Connector 30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6" name="Group 305"/>
            <p:cNvGrpSpPr/>
            <p:nvPr/>
          </p:nvGrpSpPr>
          <p:grpSpPr>
            <a:xfrm>
              <a:off x="3576786" y="5888712"/>
              <a:ext cx="100980" cy="118504"/>
              <a:chOff x="1150899" y="3253384"/>
              <a:chExt cx="215900" cy="254000"/>
            </a:xfrm>
          </p:grpSpPr>
          <p:cxnSp>
            <p:nvCxnSpPr>
              <p:cNvPr id="307" name="Straight Connector 306"/>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09" name="Oval 308"/>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310" name="Straight Connector 309"/>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12" name="TextBox 311"/>
            <p:cNvSpPr txBox="1"/>
            <p:nvPr/>
          </p:nvSpPr>
          <p:spPr>
            <a:xfrm>
              <a:off x="2389694" y="6021545"/>
              <a:ext cx="635360" cy="276999"/>
            </a:xfrm>
            <a:prstGeom prst="rect">
              <a:avLst/>
            </a:prstGeom>
            <a:noFill/>
          </p:spPr>
          <p:txBody>
            <a:bodyPr wrap="none" rtlCol="0">
              <a:spAutoFit/>
            </a:bodyPr>
            <a:lstStyle/>
            <a:p>
              <a:r>
                <a:rPr lang="en-US" sz="1200" dirty="0" smtClean="0"/>
                <a:t>Node 1</a:t>
              </a:r>
              <a:endParaRPr lang="en-US" sz="1200" dirty="0"/>
            </a:p>
          </p:txBody>
        </p:sp>
        <p:sp>
          <p:nvSpPr>
            <p:cNvPr id="313" name="TextBox 312"/>
            <p:cNvSpPr txBox="1"/>
            <p:nvPr/>
          </p:nvSpPr>
          <p:spPr>
            <a:xfrm>
              <a:off x="3435100" y="6064999"/>
              <a:ext cx="684790" cy="276999"/>
            </a:xfrm>
            <a:prstGeom prst="rect">
              <a:avLst/>
            </a:prstGeom>
            <a:noFill/>
          </p:spPr>
          <p:txBody>
            <a:bodyPr wrap="none" rtlCol="0">
              <a:spAutoFit/>
            </a:bodyPr>
            <a:lstStyle/>
            <a:p>
              <a:r>
                <a:rPr lang="en-US" sz="1200" dirty="0" smtClean="0"/>
                <a:t>Node </a:t>
              </a:r>
              <a:r>
                <a:rPr lang="en-US" sz="1200" i="1" dirty="0" smtClean="0"/>
                <a:t>N</a:t>
              </a:r>
              <a:endParaRPr lang="en-US" sz="1200" i="1" dirty="0"/>
            </a:p>
          </p:txBody>
        </p:sp>
        <p:cxnSp>
          <p:nvCxnSpPr>
            <p:cNvPr id="327" name="Straight Arrow Connector 326"/>
            <p:cNvCxnSpPr/>
            <p:nvPr/>
          </p:nvCxnSpPr>
          <p:spPr>
            <a:xfrm flipH="1" flipV="1">
              <a:off x="2705782" y="5392265"/>
              <a:ext cx="12560" cy="273923"/>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22" name="Rectangle 321"/>
            <p:cNvSpPr/>
            <p:nvPr/>
          </p:nvSpPr>
          <p:spPr>
            <a:xfrm>
              <a:off x="2543636" y="5632178"/>
              <a:ext cx="349412" cy="107234"/>
            </a:xfrm>
            <a:prstGeom prst="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29" name="TextBox 328"/>
            <p:cNvSpPr txBox="1"/>
            <p:nvPr/>
          </p:nvSpPr>
          <p:spPr>
            <a:xfrm>
              <a:off x="2874263" y="5135985"/>
              <a:ext cx="1660355" cy="276999"/>
            </a:xfrm>
            <a:prstGeom prst="rect">
              <a:avLst/>
            </a:prstGeom>
            <a:noFill/>
          </p:spPr>
          <p:txBody>
            <a:bodyPr wrap="none" rtlCol="0">
              <a:spAutoFit/>
            </a:bodyPr>
            <a:lstStyle/>
            <a:p>
              <a:r>
                <a:rPr lang="en-US" sz="1200" dirty="0" smtClean="0"/>
                <a:t>Collecting Sum Reducer</a:t>
              </a:r>
              <a:endParaRPr lang="en-US" sz="1200" dirty="0"/>
            </a:p>
          </p:txBody>
        </p:sp>
      </p:grpSp>
      <p:grpSp>
        <p:nvGrpSpPr>
          <p:cNvPr id="174" name="Group 173"/>
          <p:cNvGrpSpPr/>
          <p:nvPr/>
        </p:nvGrpSpPr>
        <p:grpSpPr>
          <a:xfrm>
            <a:off x="4680292" y="-99392"/>
            <a:ext cx="4212188" cy="3067973"/>
            <a:chOff x="-256817" y="715459"/>
            <a:chExt cx="7357823" cy="4189763"/>
          </a:xfrm>
        </p:grpSpPr>
        <p:sp>
          <p:nvSpPr>
            <p:cNvPr id="175" name="Rectangle 174"/>
            <p:cNvSpPr/>
            <p:nvPr/>
          </p:nvSpPr>
          <p:spPr>
            <a:xfrm>
              <a:off x="4855670" y="1015583"/>
              <a:ext cx="867612" cy="1111799"/>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76" name="TextBox 175"/>
            <p:cNvSpPr txBox="1"/>
            <p:nvPr/>
          </p:nvSpPr>
          <p:spPr>
            <a:xfrm>
              <a:off x="5083625" y="715459"/>
              <a:ext cx="119189" cy="184249"/>
            </a:xfrm>
            <a:prstGeom prst="rect">
              <a:avLst/>
            </a:prstGeom>
            <a:noFill/>
          </p:spPr>
          <p:txBody>
            <a:bodyPr wrap="none" rtlCol="0">
              <a:spAutoFit/>
            </a:bodyPr>
            <a:lstStyle/>
            <a:p>
              <a:endParaRPr lang="en-US" sz="1000" dirty="0"/>
            </a:p>
          </p:txBody>
        </p:sp>
        <p:sp>
          <p:nvSpPr>
            <p:cNvPr id="177" name="TextBox 176"/>
            <p:cNvSpPr txBox="1"/>
            <p:nvPr/>
          </p:nvSpPr>
          <p:spPr>
            <a:xfrm>
              <a:off x="4908584" y="1839208"/>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178" name="TextBox 177"/>
            <p:cNvSpPr txBox="1"/>
            <p:nvPr/>
          </p:nvSpPr>
          <p:spPr>
            <a:xfrm>
              <a:off x="5256804" y="1837249"/>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79" name="Rectangle 178"/>
            <p:cNvSpPr/>
            <p:nvPr/>
          </p:nvSpPr>
          <p:spPr>
            <a:xfrm>
              <a:off x="5818511" y="109848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0" name="Rectangle 179"/>
            <p:cNvSpPr/>
            <p:nvPr/>
          </p:nvSpPr>
          <p:spPr>
            <a:xfrm>
              <a:off x="5955794" y="109848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1" name="Rectangle 180"/>
            <p:cNvSpPr/>
            <p:nvPr/>
          </p:nvSpPr>
          <p:spPr>
            <a:xfrm>
              <a:off x="6092202" y="109945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2" name="Rectangle 181"/>
            <p:cNvSpPr/>
            <p:nvPr/>
          </p:nvSpPr>
          <p:spPr>
            <a:xfrm>
              <a:off x="6226922" y="109945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3" name="Rectangle 182"/>
            <p:cNvSpPr/>
            <p:nvPr/>
          </p:nvSpPr>
          <p:spPr>
            <a:xfrm>
              <a:off x="6361642" y="109945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4" name="Rectangle 183"/>
            <p:cNvSpPr/>
            <p:nvPr/>
          </p:nvSpPr>
          <p:spPr>
            <a:xfrm>
              <a:off x="6696846" y="109848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5" name="Rectangle 184"/>
            <p:cNvSpPr/>
            <p:nvPr/>
          </p:nvSpPr>
          <p:spPr>
            <a:xfrm>
              <a:off x="6831566" y="1099458"/>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6" name="Rectangle 185"/>
            <p:cNvSpPr/>
            <p:nvPr/>
          </p:nvSpPr>
          <p:spPr>
            <a:xfrm>
              <a:off x="6966286" y="1099458"/>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87" name="TextBox 186"/>
            <p:cNvSpPr txBox="1"/>
            <p:nvPr/>
          </p:nvSpPr>
          <p:spPr>
            <a:xfrm>
              <a:off x="4908584" y="1316726"/>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188" name="TextBox 187"/>
            <p:cNvSpPr txBox="1"/>
            <p:nvPr/>
          </p:nvSpPr>
          <p:spPr>
            <a:xfrm>
              <a:off x="5256804" y="1316726"/>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189" name="Rectangle 188"/>
            <p:cNvSpPr/>
            <p:nvPr/>
          </p:nvSpPr>
          <p:spPr>
            <a:xfrm>
              <a:off x="5818511" y="139058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0" name="Rectangle 189"/>
            <p:cNvSpPr/>
            <p:nvPr/>
          </p:nvSpPr>
          <p:spPr>
            <a:xfrm>
              <a:off x="5955794" y="139058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1" name="Rectangle 190"/>
            <p:cNvSpPr/>
            <p:nvPr/>
          </p:nvSpPr>
          <p:spPr>
            <a:xfrm>
              <a:off x="6092202" y="139156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2" name="Rectangle 191"/>
            <p:cNvSpPr/>
            <p:nvPr/>
          </p:nvSpPr>
          <p:spPr>
            <a:xfrm>
              <a:off x="6226922" y="139156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3" name="Rectangle 192"/>
            <p:cNvSpPr/>
            <p:nvPr/>
          </p:nvSpPr>
          <p:spPr>
            <a:xfrm>
              <a:off x="6361642" y="139156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4" name="Rectangle 193"/>
            <p:cNvSpPr/>
            <p:nvPr/>
          </p:nvSpPr>
          <p:spPr>
            <a:xfrm>
              <a:off x="6696846" y="139058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5" name="Rectangle 194"/>
            <p:cNvSpPr/>
            <p:nvPr/>
          </p:nvSpPr>
          <p:spPr>
            <a:xfrm>
              <a:off x="6831566" y="1391560"/>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196" name="Rectangle 195"/>
            <p:cNvSpPr/>
            <p:nvPr/>
          </p:nvSpPr>
          <p:spPr>
            <a:xfrm>
              <a:off x="6966286" y="1391560"/>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cxnSp>
          <p:nvCxnSpPr>
            <p:cNvPr id="197" name="Straight Connector 196"/>
            <p:cNvCxnSpPr>
              <a:stCxn id="175" idx="2"/>
            </p:cNvCxnSpPr>
            <p:nvPr/>
          </p:nvCxnSpPr>
          <p:spPr>
            <a:xfrm>
              <a:off x="5289476" y="2127382"/>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8" name="Rectangle 197"/>
            <p:cNvSpPr/>
            <p:nvPr/>
          </p:nvSpPr>
          <p:spPr>
            <a:xfrm>
              <a:off x="2050596" y="2528540"/>
              <a:ext cx="4266140" cy="313646"/>
            </a:xfrm>
            <a:prstGeom prst="rect">
              <a:avLst/>
            </a:prstGeom>
            <a:solidFill>
              <a:schemeClr val="bg1">
                <a:lumMod val="50000"/>
              </a:schemeClr>
            </a:solidFill>
            <a:ln>
              <a:solidFill>
                <a:schemeClr val="tx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00" dirty="0">
                <a:solidFill>
                  <a:schemeClr val="tx1"/>
                </a:solidFill>
              </a:endParaRPr>
            </a:p>
          </p:txBody>
        </p:sp>
        <p:sp>
          <p:nvSpPr>
            <p:cNvPr id="199" name="Rectangle 198"/>
            <p:cNvSpPr/>
            <p:nvPr/>
          </p:nvSpPr>
          <p:spPr>
            <a:xfrm>
              <a:off x="3000110" y="1017944"/>
              <a:ext cx="867612" cy="1111799"/>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00" name="TextBox 199"/>
            <p:cNvSpPr txBox="1"/>
            <p:nvPr/>
          </p:nvSpPr>
          <p:spPr>
            <a:xfrm>
              <a:off x="3152637" y="717821"/>
              <a:ext cx="119189" cy="184249"/>
            </a:xfrm>
            <a:prstGeom prst="rect">
              <a:avLst/>
            </a:prstGeom>
            <a:noFill/>
          </p:spPr>
          <p:txBody>
            <a:bodyPr wrap="none" rtlCol="0">
              <a:spAutoFit/>
            </a:bodyPr>
            <a:lstStyle/>
            <a:p>
              <a:endParaRPr lang="en-US" sz="1000" dirty="0"/>
            </a:p>
          </p:txBody>
        </p:sp>
        <p:sp>
          <p:nvSpPr>
            <p:cNvPr id="201" name="TextBox 200"/>
            <p:cNvSpPr txBox="1"/>
            <p:nvPr/>
          </p:nvSpPr>
          <p:spPr>
            <a:xfrm>
              <a:off x="3053024" y="1841570"/>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202" name="TextBox 201"/>
            <p:cNvSpPr txBox="1"/>
            <p:nvPr/>
          </p:nvSpPr>
          <p:spPr>
            <a:xfrm>
              <a:off x="3401243" y="1838228"/>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203" name="TextBox 202"/>
            <p:cNvSpPr txBox="1"/>
            <p:nvPr/>
          </p:nvSpPr>
          <p:spPr>
            <a:xfrm>
              <a:off x="3053024" y="1319088"/>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204" name="TextBox 203"/>
            <p:cNvSpPr txBox="1"/>
            <p:nvPr/>
          </p:nvSpPr>
          <p:spPr>
            <a:xfrm>
              <a:off x="3383805" y="1316725"/>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205" name="Straight Connector 204"/>
            <p:cNvCxnSpPr>
              <a:stCxn id="199" idx="2"/>
            </p:cNvCxnSpPr>
            <p:nvPr/>
          </p:nvCxnSpPr>
          <p:spPr>
            <a:xfrm>
              <a:off x="3433915" y="2129745"/>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4797834" y="3239650"/>
              <a:ext cx="881996" cy="11118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07" name="TextBox 206"/>
            <p:cNvSpPr txBox="1"/>
            <p:nvPr/>
          </p:nvSpPr>
          <p:spPr>
            <a:xfrm>
              <a:off x="4863677" y="4063276"/>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208" name="TextBox 207"/>
            <p:cNvSpPr txBox="1"/>
            <p:nvPr/>
          </p:nvSpPr>
          <p:spPr>
            <a:xfrm>
              <a:off x="5211897" y="4056681"/>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209" name="TextBox 208"/>
            <p:cNvSpPr txBox="1"/>
            <p:nvPr/>
          </p:nvSpPr>
          <p:spPr>
            <a:xfrm>
              <a:off x="4863677" y="3540794"/>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210" name="TextBox 209"/>
            <p:cNvSpPr txBox="1"/>
            <p:nvPr/>
          </p:nvSpPr>
          <p:spPr>
            <a:xfrm>
              <a:off x="5211897" y="3540794"/>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211" name="Straight Connector 210"/>
            <p:cNvCxnSpPr/>
            <p:nvPr/>
          </p:nvCxnSpPr>
          <p:spPr>
            <a:xfrm>
              <a:off x="5182970" y="2842186"/>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5773605" y="388153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3" name="Rectangle 212"/>
            <p:cNvSpPr/>
            <p:nvPr/>
          </p:nvSpPr>
          <p:spPr>
            <a:xfrm>
              <a:off x="5910888" y="388153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4" name="Rectangle 213"/>
            <p:cNvSpPr/>
            <p:nvPr/>
          </p:nvSpPr>
          <p:spPr>
            <a:xfrm>
              <a:off x="6047294" y="3882515"/>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5" name="Rectangle 214"/>
            <p:cNvSpPr/>
            <p:nvPr/>
          </p:nvSpPr>
          <p:spPr>
            <a:xfrm>
              <a:off x="6182016" y="3882515"/>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6" name="Rectangle 215"/>
            <p:cNvSpPr/>
            <p:nvPr/>
          </p:nvSpPr>
          <p:spPr>
            <a:xfrm>
              <a:off x="6316735" y="3882515"/>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7" name="Rectangle 216"/>
            <p:cNvSpPr/>
            <p:nvPr/>
          </p:nvSpPr>
          <p:spPr>
            <a:xfrm>
              <a:off x="6651939" y="388153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8" name="Rectangle 217"/>
            <p:cNvSpPr/>
            <p:nvPr/>
          </p:nvSpPr>
          <p:spPr>
            <a:xfrm>
              <a:off x="6786659" y="3882515"/>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19" name="Rectangle 218"/>
            <p:cNvSpPr/>
            <p:nvPr/>
          </p:nvSpPr>
          <p:spPr>
            <a:xfrm>
              <a:off x="6921379" y="3882515"/>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0" name="Rectangle 219"/>
            <p:cNvSpPr/>
            <p:nvPr/>
          </p:nvSpPr>
          <p:spPr>
            <a:xfrm>
              <a:off x="5773605" y="417364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1" name="Rectangle 220"/>
            <p:cNvSpPr/>
            <p:nvPr/>
          </p:nvSpPr>
          <p:spPr>
            <a:xfrm>
              <a:off x="5910888" y="417364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2" name="Rectangle 221"/>
            <p:cNvSpPr/>
            <p:nvPr/>
          </p:nvSpPr>
          <p:spPr>
            <a:xfrm>
              <a:off x="6047294" y="4174617"/>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3" name="Rectangle 222"/>
            <p:cNvSpPr/>
            <p:nvPr/>
          </p:nvSpPr>
          <p:spPr>
            <a:xfrm>
              <a:off x="6182016" y="4174617"/>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4" name="Rectangle 223"/>
            <p:cNvSpPr/>
            <p:nvPr/>
          </p:nvSpPr>
          <p:spPr>
            <a:xfrm>
              <a:off x="6316735" y="4174617"/>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5" name="Rectangle 224"/>
            <p:cNvSpPr/>
            <p:nvPr/>
          </p:nvSpPr>
          <p:spPr>
            <a:xfrm>
              <a:off x="6651939" y="417364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6" name="Rectangle 225"/>
            <p:cNvSpPr/>
            <p:nvPr/>
          </p:nvSpPr>
          <p:spPr>
            <a:xfrm>
              <a:off x="6786659" y="4174617"/>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7" name="Rectangle 226"/>
            <p:cNvSpPr/>
            <p:nvPr/>
          </p:nvSpPr>
          <p:spPr>
            <a:xfrm>
              <a:off x="6921379" y="4174617"/>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8" name="Rectangle 227"/>
            <p:cNvSpPr/>
            <p:nvPr/>
          </p:nvSpPr>
          <p:spPr>
            <a:xfrm>
              <a:off x="2865389" y="3239650"/>
              <a:ext cx="867612" cy="11118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29" name="TextBox 228"/>
            <p:cNvSpPr txBox="1"/>
            <p:nvPr/>
          </p:nvSpPr>
          <p:spPr>
            <a:xfrm>
              <a:off x="3036350" y="4443974"/>
              <a:ext cx="119189" cy="184249"/>
            </a:xfrm>
            <a:prstGeom prst="rect">
              <a:avLst/>
            </a:prstGeom>
            <a:noFill/>
          </p:spPr>
          <p:txBody>
            <a:bodyPr wrap="none" rtlCol="0">
              <a:spAutoFit/>
            </a:bodyPr>
            <a:lstStyle/>
            <a:p>
              <a:endParaRPr lang="en-US" sz="1000" dirty="0"/>
            </a:p>
          </p:txBody>
        </p:sp>
        <p:sp>
          <p:nvSpPr>
            <p:cNvPr id="230" name="TextBox 229"/>
            <p:cNvSpPr txBox="1"/>
            <p:nvPr/>
          </p:nvSpPr>
          <p:spPr>
            <a:xfrm>
              <a:off x="2932688" y="4063275"/>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231" name="TextBox 230"/>
            <p:cNvSpPr txBox="1"/>
            <p:nvPr/>
          </p:nvSpPr>
          <p:spPr>
            <a:xfrm>
              <a:off x="3263367" y="4065305"/>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sp>
          <p:nvSpPr>
            <p:cNvPr id="232" name="TextBox 231"/>
            <p:cNvSpPr txBox="1"/>
            <p:nvPr/>
          </p:nvSpPr>
          <p:spPr>
            <a:xfrm>
              <a:off x="2932688" y="3533771"/>
              <a:ext cx="218514" cy="184249"/>
            </a:xfrm>
            <a:prstGeom prst="rect">
              <a:avLst/>
            </a:prstGeom>
            <a:solidFill>
              <a:schemeClr val="bg1">
                <a:lumMod val="50000"/>
              </a:schemeClr>
            </a:solidFill>
          </p:spPr>
          <p:txBody>
            <a:bodyPr wrap="none" rtlCol="0">
              <a:spAutoFit/>
            </a:bodyPr>
            <a:lstStyle/>
            <a:p>
              <a:r>
                <a:rPr lang="en-US" sz="1000" dirty="0" smtClean="0"/>
                <a:t>GR</a:t>
              </a:r>
              <a:endParaRPr lang="en-US" sz="1000" dirty="0"/>
            </a:p>
          </p:txBody>
        </p:sp>
        <p:sp>
          <p:nvSpPr>
            <p:cNvPr id="233" name="TextBox 232"/>
            <p:cNvSpPr txBox="1"/>
            <p:nvPr/>
          </p:nvSpPr>
          <p:spPr>
            <a:xfrm>
              <a:off x="3263367" y="3539558"/>
              <a:ext cx="287843" cy="184249"/>
            </a:xfrm>
            <a:prstGeom prst="rect">
              <a:avLst/>
            </a:prstGeom>
            <a:solidFill>
              <a:srgbClr val="7F7F7F"/>
            </a:solidFill>
          </p:spPr>
          <p:txBody>
            <a:bodyPr wrap="none" rtlCol="0">
              <a:spAutoFit/>
            </a:bodyPr>
            <a:lstStyle/>
            <a:p>
              <a:r>
                <a:rPr lang="en-US" sz="1000" dirty="0" smtClean="0"/>
                <a:t>state</a:t>
              </a:r>
              <a:endParaRPr lang="en-US" sz="1000" dirty="0"/>
            </a:p>
          </p:txBody>
        </p:sp>
        <p:cxnSp>
          <p:nvCxnSpPr>
            <p:cNvPr id="234" name="Straight Connector 233"/>
            <p:cNvCxnSpPr/>
            <p:nvPr/>
          </p:nvCxnSpPr>
          <p:spPr>
            <a:xfrm>
              <a:off x="3251979" y="2842186"/>
              <a:ext cx="0" cy="401157"/>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1507741" y="377622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6" name="Rectangle 235"/>
            <p:cNvSpPr/>
            <p:nvPr/>
          </p:nvSpPr>
          <p:spPr>
            <a:xfrm>
              <a:off x="1645024" y="377622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7" name="Rectangle 236"/>
            <p:cNvSpPr/>
            <p:nvPr/>
          </p:nvSpPr>
          <p:spPr>
            <a:xfrm>
              <a:off x="1781431" y="377719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8" name="Rectangle 237"/>
            <p:cNvSpPr/>
            <p:nvPr/>
          </p:nvSpPr>
          <p:spPr>
            <a:xfrm>
              <a:off x="1916152" y="377719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39" name="Rectangle 238"/>
            <p:cNvSpPr/>
            <p:nvPr/>
          </p:nvSpPr>
          <p:spPr>
            <a:xfrm>
              <a:off x="2050871" y="3777198"/>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0" name="Rectangle 239"/>
            <p:cNvSpPr/>
            <p:nvPr/>
          </p:nvSpPr>
          <p:spPr>
            <a:xfrm>
              <a:off x="2386075" y="3776221"/>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1" name="Rectangle 240"/>
            <p:cNvSpPr/>
            <p:nvPr/>
          </p:nvSpPr>
          <p:spPr>
            <a:xfrm>
              <a:off x="2520795" y="3777198"/>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2" name="Rectangle 241"/>
            <p:cNvSpPr/>
            <p:nvPr/>
          </p:nvSpPr>
          <p:spPr>
            <a:xfrm>
              <a:off x="2655515" y="3777198"/>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3" name="Rectangle 242"/>
            <p:cNvSpPr/>
            <p:nvPr/>
          </p:nvSpPr>
          <p:spPr>
            <a:xfrm>
              <a:off x="1507741" y="406832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4" name="Rectangle 243"/>
            <p:cNvSpPr/>
            <p:nvPr/>
          </p:nvSpPr>
          <p:spPr>
            <a:xfrm>
              <a:off x="1645025" y="406832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5" name="Rectangle 244"/>
            <p:cNvSpPr/>
            <p:nvPr/>
          </p:nvSpPr>
          <p:spPr>
            <a:xfrm>
              <a:off x="1781431" y="406930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6" name="Rectangle 245"/>
            <p:cNvSpPr/>
            <p:nvPr/>
          </p:nvSpPr>
          <p:spPr>
            <a:xfrm>
              <a:off x="1916152" y="406930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7" name="Rectangle 246"/>
            <p:cNvSpPr/>
            <p:nvPr/>
          </p:nvSpPr>
          <p:spPr>
            <a:xfrm>
              <a:off x="2050872" y="4069300"/>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8" name="Rectangle 247"/>
            <p:cNvSpPr/>
            <p:nvPr/>
          </p:nvSpPr>
          <p:spPr>
            <a:xfrm>
              <a:off x="2386075" y="406832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9" name="Rectangle 248"/>
            <p:cNvSpPr/>
            <p:nvPr/>
          </p:nvSpPr>
          <p:spPr>
            <a:xfrm>
              <a:off x="2520795" y="4069300"/>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0" name="Rectangle 249"/>
            <p:cNvSpPr/>
            <p:nvPr/>
          </p:nvSpPr>
          <p:spPr>
            <a:xfrm>
              <a:off x="2655515" y="4069300"/>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1" name="Rectangle 250"/>
            <p:cNvSpPr/>
            <p:nvPr/>
          </p:nvSpPr>
          <p:spPr>
            <a:xfrm>
              <a:off x="1642186" y="103895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2" name="Rectangle 251"/>
            <p:cNvSpPr/>
            <p:nvPr/>
          </p:nvSpPr>
          <p:spPr>
            <a:xfrm>
              <a:off x="1779469" y="103895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3" name="Rectangle 252"/>
            <p:cNvSpPr/>
            <p:nvPr/>
          </p:nvSpPr>
          <p:spPr>
            <a:xfrm>
              <a:off x="1915876" y="103993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4" name="Rectangle 253"/>
            <p:cNvSpPr/>
            <p:nvPr/>
          </p:nvSpPr>
          <p:spPr>
            <a:xfrm>
              <a:off x="2050597" y="103993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5" name="Rectangle 254"/>
            <p:cNvSpPr/>
            <p:nvPr/>
          </p:nvSpPr>
          <p:spPr>
            <a:xfrm>
              <a:off x="2185316" y="103993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6" name="Rectangle 255"/>
            <p:cNvSpPr/>
            <p:nvPr/>
          </p:nvSpPr>
          <p:spPr>
            <a:xfrm>
              <a:off x="2520520" y="103895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7" name="Rectangle 256"/>
            <p:cNvSpPr/>
            <p:nvPr/>
          </p:nvSpPr>
          <p:spPr>
            <a:xfrm>
              <a:off x="2655240" y="1039933"/>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8" name="Rectangle 257"/>
            <p:cNvSpPr/>
            <p:nvPr/>
          </p:nvSpPr>
          <p:spPr>
            <a:xfrm>
              <a:off x="2789960" y="1039933"/>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9" name="Rectangle 258"/>
            <p:cNvSpPr/>
            <p:nvPr/>
          </p:nvSpPr>
          <p:spPr>
            <a:xfrm>
              <a:off x="1642186" y="1331057"/>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0" name="Rectangle 259"/>
            <p:cNvSpPr/>
            <p:nvPr/>
          </p:nvSpPr>
          <p:spPr>
            <a:xfrm>
              <a:off x="1779469" y="1331056"/>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1" name="Rectangle 260"/>
            <p:cNvSpPr/>
            <p:nvPr/>
          </p:nvSpPr>
          <p:spPr>
            <a:xfrm>
              <a:off x="1915876" y="133203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2" name="Rectangle 261"/>
            <p:cNvSpPr/>
            <p:nvPr/>
          </p:nvSpPr>
          <p:spPr>
            <a:xfrm>
              <a:off x="2050596" y="133203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3" name="Rectangle 262"/>
            <p:cNvSpPr/>
            <p:nvPr/>
          </p:nvSpPr>
          <p:spPr>
            <a:xfrm>
              <a:off x="2185317" y="1332033"/>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4" name="Rectangle 263"/>
            <p:cNvSpPr/>
            <p:nvPr/>
          </p:nvSpPr>
          <p:spPr>
            <a:xfrm>
              <a:off x="2520519" y="1331057"/>
              <a:ext cx="134720" cy="11905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5" name="Rectangle 264"/>
            <p:cNvSpPr/>
            <p:nvPr/>
          </p:nvSpPr>
          <p:spPr>
            <a:xfrm>
              <a:off x="2655241" y="1332033"/>
              <a:ext cx="134720" cy="119050"/>
            </a:xfrm>
            <a:prstGeom prst="rect">
              <a:avLst/>
            </a:prstGeom>
            <a:solidFill>
              <a:srgbClr val="FAC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6" name="Rectangle 265"/>
            <p:cNvSpPr/>
            <p:nvPr/>
          </p:nvSpPr>
          <p:spPr>
            <a:xfrm>
              <a:off x="2789963" y="1332035"/>
              <a:ext cx="134720" cy="119050"/>
            </a:xfrm>
            <a:prstGeom prst="rect">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7" name="TextBox 266"/>
            <p:cNvSpPr txBox="1"/>
            <p:nvPr/>
          </p:nvSpPr>
          <p:spPr>
            <a:xfrm>
              <a:off x="-256817" y="804688"/>
              <a:ext cx="1868238" cy="882659"/>
            </a:xfrm>
            <a:prstGeom prst="rect">
              <a:avLst/>
            </a:prstGeom>
            <a:noFill/>
          </p:spPr>
          <p:txBody>
            <a:bodyPr wrap="none" rtlCol="0">
              <a:spAutoFit/>
            </a:bodyPr>
            <a:lstStyle/>
            <a:p>
              <a:pPr marL="228600" indent="-228600">
                <a:buAutoNum type="arabicPeriod"/>
              </a:pPr>
              <a:r>
                <a:rPr lang="en-US" sz="1200" dirty="0" smtClean="0"/>
                <a:t>One-sided</a:t>
              </a:r>
            </a:p>
            <a:p>
              <a:r>
                <a:rPr lang="en-US" sz="1200" dirty="0" smtClean="0"/>
                <a:t> PUT/GET </a:t>
              </a:r>
            </a:p>
            <a:p>
              <a:r>
                <a:rPr lang="en-US" sz="1200" dirty="0" smtClean="0"/>
                <a:t> to GR home</a:t>
              </a:r>
              <a:endParaRPr lang="en-US" sz="1200" dirty="0"/>
            </a:p>
          </p:txBody>
        </p:sp>
        <p:sp>
          <p:nvSpPr>
            <p:cNvPr id="269" name="TextBox 268"/>
            <p:cNvSpPr txBox="1"/>
            <p:nvPr/>
          </p:nvSpPr>
          <p:spPr>
            <a:xfrm>
              <a:off x="6498" y="4239942"/>
              <a:ext cx="1614294" cy="461665"/>
            </a:xfrm>
            <a:prstGeom prst="rect">
              <a:avLst/>
            </a:prstGeom>
            <a:noFill/>
          </p:spPr>
          <p:txBody>
            <a:bodyPr wrap="none" rtlCol="0">
              <a:spAutoFit/>
            </a:bodyPr>
            <a:lstStyle/>
            <a:p>
              <a:r>
                <a:rPr lang="en-US" sz="1200" dirty="0" smtClean="0"/>
                <a:t>2. Migrate Referencing </a:t>
              </a:r>
            </a:p>
            <a:p>
              <a:r>
                <a:rPr lang="en-US" sz="1200" dirty="0" smtClean="0"/>
                <a:t>    Task to GR home</a:t>
              </a:r>
              <a:endParaRPr lang="en-US" sz="1200" dirty="0"/>
            </a:p>
          </p:txBody>
        </p:sp>
        <p:sp>
          <p:nvSpPr>
            <p:cNvPr id="270" name="TextBox 269"/>
            <p:cNvSpPr txBox="1"/>
            <p:nvPr/>
          </p:nvSpPr>
          <p:spPr>
            <a:xfrm>
              <a:off x="2501702" y="4628223"/>
              <a:ext cx="1900205" cy="276999"/>
            </a:xfrm>
            <a:prstGeom prst="rect">
              <a:avLst/>
            </a:prstGeom>
            <a:noFill/>
          </p:spPr>
          <p:txBody>
            <a:bodyPr wrap="none" rtlCol="0">
              <a:spAutoFit/>
            </a:bodyPr>
            <a:lstStyle/>
            <a:p>
              <a:r>
                <a:rPr lang="en-US" sz="1200" dirty="0"/>
                <a:t>3</a:t>
              </a:r>
              <a:r>
                <a:rPr lang="en-US" sz="1200" dirty="0" smtClean="0"/>
                <a:t>. Directory-based Protocol</a:t>
              </a:r>
              <a:endParaRPr lang="en-US" sz="1200" dirty="0"/>
            </a:p>
          </p:txBody>
        </p:sp>
      </p:grpSp>
      <p:sp>
        <p:nvSpPr>
          <p:cNvPr id="271" name="Rectangle 270"/>
          <p:cNvSpPr/>
          <p:nvPr/>
        </p:nvSpPr>
        <p:spPr>
          <a:xfrm>
            <a:off x="7734276" y="4165812"/>
            <a:ext cx="267224" cy="2692188"/>
          </a:xfrm>
          <a:prstGeom prst="rect">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273" name="Rectangle 272"/>
          <p:cNvSpPr/>
          <p:nvPr/>
        </p:nvSpPr>
        <p:spPr>
          <a:xfrm>
            <a:off x="8039075" y="3429000"/>
            <a:ext cx="308309" cy="3429000"/>
          </a:xfrm>
          <a:prstGeom prst="rect">
            <a:avLst/>
          </a:prstGeom>
          <a:solidFill>
            <a:srgbClr val="8000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sp>
        <p:nvSpPr>
          <p:cNvPr id="275" name="TextBox 274"/>
          <p:cNvSpPr txBox="1"/>
          <p:nvPr/>
        </p:nvSpPr>
        <p:spPr>
          <a:xfrm>
            <a:off x="7440935" y="3645024"/>
            <a:ext cx="600645" cy="584776"/>
          </a:xfrm>
          <a:prstGeom prst="rect">
            <a:avLst/>
          </a:prstGeom>
          <a:noFill/>
        </p:spPr>
        <p:txBody>
          <a:bodyPr wrap="none" rtlCol="0">
            <a:spAutoFit/>
          </a:bodyPr>
          <a:lstStyle/>
          <a:p>
            <a:r>
              <a:rPr lang="en-US" sz="3200" dirty="0">
                <a:solidFill>
                  <a:srgbClr val="000090"/>
                </a:solidFill>
              </a:rPr>
              <a:t>6</a:t>
            </a:r>
            <a:r>
              <a:rPr lang="en-US" sz="3200" dirty="0" smtClean="0">
                <a:solidFill>
                  <a:srgbClr val="000090"/>
                </a:solidFill>
              </a:rPr>
              <a:t>8</a:t>
            </a:r>
            <a:endParaRPr lang="en-US" sz="3200" dirty="0">
              <a:solidFill>
                <a:srgbClr val="000090"/>
              </a:solidFill>
            </a:endParaRPr>
          </a:p>
        </p:txBody>
      </p:sp>
      <p:sp>
        <p:nvSpPr>
          <p:cNvPr id="276" name="TextBox 275"/>
          <p:cNvSpPr txBox="1"/>
          <p:nvPr/>
        </p:nvSpPr>
        <p:spPr>
          <a:xfrm>
            <a:off x="8305031" y="2996952"/>
            <a:ext cx="600645" cy="584776"/>
          </a:xfrm>
          <a:prstGeom prst="rect">
            <a:avLst/>
          </a:prstGeom>
          <a:noFill/>
        </p:spPr>
        <p:txBody>
          <a:bodyPr wrap="none" rtlCol="0">
            <a:spAutoFit/>
          </a:bodyPr>
          <a:lstStyle/>
          <a:p>
            <a:r>
              <a:rPr lang="en-US" sz="3200" dirty="0" smtClean="0">
                <a:solidFill>
                  <a:srgbClr val="000090"/>
                </a:solidFill>
              </a:rPr>
              <a:t>7</a:t>
            </a:r>
            <a:r>
              <a:rPr lang="en-US" sz="3200" dirty="0">
                <a:solidFill>
                  <a:srgbClr val="000090"/>
                </a:solidFill>
              </a:rPr>
              <a:t>9</a:t>
            </a:r>
          </a:p>
        </p:txBody>
      </p:sp>
      <p:sp>
        <p:nvSpPr>
          <p:cNvPr id="277" name="TextBox 276"/>
          <p:cNvSpPr txBox="1"/>
          <p:nvPr/>
        </p:nvSpPr>
        <p:spPr>
          <a:xfrm rot="16200000">
            <a:off x="7935929" y="5641102"/>
            <a:ext cx="1284576" cy="461665"/>
          </a:xfrm>
          <a:prstGeom prst="rect">
            <a:avLst/>
          </a:prstGeom>
          <a:noFill/>
        </p:spPr>
        <p:txBody>
          <a:bodyPr wrap="none" rtlCol="0">
            <a:spAutoFit/>
          </a:bodyPr>
          <a:lstStyle/>
          <a:p>
            <a:r>
              <a:rPr lang="en-US" sz="2400" dirty="0" smtClean="0">
                <a:solidFill>
                  <a:srgbClr val="000090"/>
                </a:solidFill>
              </a:rPr>
              <a:t>K-Means</a:t>
            </a:r>
            <a:endParaRPr lang="en-US" sz="2400" dirty="0">
              <a:solidFill>
                <a:srgbClr val="000090"/>
              </a:solidFill>
            </a:endParaRPr>
          </a:p>
        </p:txBody>
      </p:sp>
      <p:sp>
        <p:nvSpPr>
          <p:cNvPr id="278" name="TextBox 277"/>
          <p:cNvSpPr txBox="1"/>
          <p:nvPr/>
        </p:nvSpPr>
        <p:spPr>
          <a:xfrm>
            <a:off x="6045115" y="6015191"/>
            <a:ext cx="1786366" cy="461665"/>
          </a:xfrm>
          <a:prstGeom prst="rect">
            <a:avLst/>
          </a:prstGeom>
          <a:noFill/>
        </p:spPr>
        <p:txBody>
          <a:bodyPr wrap="none" rtlCol="0">
            <a:spAutoFit/>
          </a:bodyPr>
          <a:lstStyle/>
          <a:p>
            <a:r>
              <a:rPr lang="en-US" sz="2400" dirty="0" smtClean="0">
                <a:solidFill>
                  <a:srgbClr val="000090"/>
                </a:solidFill>
              </a:rPr>
              <a:t>128 Workers</a:t>
            </a:r>
            <a:endParaRPr lang="en-US" sz="2400" dirty="0">
              <a:solidFill>
                <a:srgbClr val="000090"/>
              </a:solidFill>
            </a:endParaRPr>
          </a:p>
        </p:txBody>
      </p:sp>
      <p:sp>
        <p:nvSpPr>
          <p:cNvPr id="279" name="TextBox 278"/>
          <p:cNvSpPr txBox="1"/>
          <p:nvPr/>
        </p:nvSpPr>
        <p:spPr>
          <a:xfrm>
            <a:off x="6546390" y="4559876"/>
            <a:ext cx="1279166" cy="461665"/>
          </a:xfrm>
          <a:prstGeom prst="rect">
            <a:avLst/>
          </a:prstGeom>
          <a:noFill/>
        </p:spPr>
        <p:txBody>
          <a:bodyPr wrap="none" rtlCol="0">
            <a:spAutoFit/>
          </a:bodyPr>
          <a:lstStyle/>
          <a:p>
            <a:r>
              <a:rPr lang="en-US" sz="2400" dirty="0" smtClean="0">
                <a:solidFill>
                  <a:srgbClr val="000090"/>
                </a:solidFill>
              </a:rPr>
              <a:t>Speedup</a:t>
            </a:r>
            <a:endParaRPr lang="en-US" sz="2400" dirty="0">
              <a:solidFill>
                <a:srgbClr val="000090"/>
              </a:solidFill>
            </a:endParaRPr>
          </a:p>
        </p:txBody>
      </p:sp>
      <p:graphicFrame>
        <p:nvGraphicFramePr>
          <p:cNvPr id="280" name="Table 279"/>
          <p:cNvGraphicFramePr>
            <a:graphicFrameLocks noGrp="1"/>
          </p:cNvGraphicFramePr>
          <p:nvPr>
            <p:extLst>
              <p:ext uri="{D42A27DB-BD31-4B8C-83A1-F6EECF244321}">
                <p14:modId xmlns:p14="http://schemas.microsoft.com/office/powerpoint/2010/main" val="1878692524"/>
              </p:ext>
            </p:extLst>
          </p:nvPr>
        </p:nvGraphicFramePr>
        <p:xfrm>
          <a:off x="156305" y="3137747"/>
          <a:ext cx="4126935" cy="3657600"/>
        </p:xfrm>
        <a:graphic>
          <a:graphicData uri="http://schemas.openxmlformats.org/drawingml/2006/table">
            <a:tbl>
              <a:tblPr firstRow="1" bandRow="1">
                <a:tableStyleId>{616DA210-FB5B-4158-B5E0-FEB733F419BA}</a:tableStyleId>
              </a:tblPr>
              <a:tblGrid>
                <a:gridCol w="1711245"/>
                <a:gridCol w="488566"/>
                <a:gridCol w="502139"/>
                <a:gridCol w="447853"/>
                <a:gridCol w="488566"/>
                <a:gridCol w="488566"/>
              </a:tblGrid>
              <a:tr h="216012">
                <a:tc rowSpan="2">
                  <a:txBody>
                    <a:bodyPr/>
                    <a:lstStyle/>
                    <a:p>
                      <a:pPr>
                        <a:lnSpc>
                          <a:spcPct val="150000"/>
                        </a:lnSpc>
                      </a:pPr>
                      <a:r>
                        <a:rPr lang="en-US" sz="1200" dirty="0" smtClean="0"/>
                        <a:t>Benchmarks</a:t>
                      </a:r>
                      <a:endParaRPr lang="en-US" sz="1200" dirty="0"/>
                    </a:p>
                  </a:txBody>
                  <a:tcPr/>
                </a:tc>
                <a:tc gridSpan="5">
                  <a:txBody>
                    <a:bodyPr/>
                    <a:lstStyle/>
                    <a:p>
                      <a:pPr algn="ctr"/>
                      <a:r>
                        <a:rPr lang="en-US" sz="1200" dirty="0" smtClean="0"/>
                        <a:t>Code Restructurings</a:t>
                      </a:r>
                      <a:endParaRPr lang="en-US" sz="1200"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pPr algn="ctr"/>
                      <a:endParaRPr lang="en-US" sz="2200" dirty="0"/>
                    </a:p>
                  </a:txBody>
                  <a:tcPr/>
                </a:tc>
              </a:tr>
              <a:tr h="216012">
                <a:tc vMerge="1">
                  <a:txBody>
                    <a:bodyPr/>
                    <a:lstStyle/>
                    <a:p>
                      <a:endParaRPr lang="en-US" dirty="0"/>
                    </a:p>
                  </a:txBody>
                  <a:tcPr>
                    <a:noFill/>
                  </a:tcPr>
                </a:tc>
                <a:tc>
                  <a:txBody>
                    <a:bodyPr/>
                    <a:lstStyle/>
                    <a:p>
                      <a:r>
                        <a:rPr lang="en-US" sz="1200" dirty="0" smtClean="0"/>
                        <a:t>A</a:t>
                      </a:r>
                      <a:endParaRPr lang="en-US" sz="1200" dirty="0"/>
                    </a:p>
                  </a:txBody>
                  <a:tcPr>
                    <a:noFill/>
                  </a:tcPr>
                </a:tc>
                <a:tc>
                  <a:txBody>
                    <a:bodyPr/>
                    <a:lstStyle/>
                    <a:p>
                      <a:r>
                        <a:rPr lang="en-US" sz="1200" dirty="0" smtClean="0"/>
                        <a:t>B</a:t>
                      </a:r>
                      <a:endParaRPr lang="en-US" sz="1200" dirty="0"/>
                    </a:p>
                  </a:txBody>
                  <a:tcPr>
                    <a:noFill/>
                  </a:tcPr>
                </a:tc>
                <a:tc>
                  <a:txBody>
                    <a:bodyPr/>
                    <a:lstStyle/>
                    <a:p>
                      <a:r>
                        <a:rPr lang="en-US" sz="1200" dirty="0" smtClean="0"/>
                        <a:t>C</a:t>
                      </a:r>
                      <a:endParaRPr lang="en-US" sz="1200" dirty="0"/>
                    </a:p>
                  </a:txBody>
                  <a:tcPr>
                    <a:noFill/>
                  </a:tcPr>
                </a:tc>
                <a:tc>
                  <a:txBody>
                    <a:bodyPr/>
                    <a:lstStyle/>
                    <a:p>
                      <a:r>
                        <a:rPr lang="en-US" sz="1200" dirty="0" smtClean="0"/>
                        <a:t>D</a:t>
                      </a:r>
                      <a:endParaRPr lang="en-US" sz="1200" dirty="0"/>
                    </a:p>
                  </a:txBody>
                  <a:tcPr>
                    <a:noFill/>
                  </a:tcPr>
                </a:tc>
                <a:tc>
                  <a:txBody>
                    <a:bodyPr/>
                    <a:lstStyle/>
                    <a:p>
                      <a:r>
                        <a:rPr lang="en-US" sz="1200" dirty="0" smtClean="0"/>
                        <a:t>E</a:t>
                      </a:r>
                      <a:endParaRPr lang="en-US" sz="1200" dirty="0"/>
                    </a:p>
                  </a:txBody>
                  <a:tcPr>
                    <a:noFill/>
                  </a:tcPr>
                </a:tc>
              </a:tr>
              <a:tr h="216012">
                <a:tc>
                  <a:txBody>
                    <a:bodyPr/>
                    <a:lstStyle/>
                    <a:p>
                      <a:r>
                        <a:rPr lang="en-US" sz="1200" dirty="0" err="1" smtClean="0"/>
                        <a:t>FSSimpleDist</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tc>
                <a:tc>
                  <a:txBody>
                    <a:bodyPr/>
                    <a:lstStyle/>
                    <a:p>
                      <a:endParaRPr lang="en-US" sz="12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tc>
                <a:tc>
                  <a:txBody>
                    <a:bodyPr/>
                    <a:lstStyle/>
                    <a:p>
                      <a:endParaRPr lang="en-US" sz="1200" dirty="0"/>
                    </a:p>
                  </a:txBody>
                  <a:tcPr/>
                </a:tc>
                <a:tc>
                  <a:txBody>
                    <a:bodyPr/>
                    <a:lstStyle/>
                    <a:p>
                      <a:endParaRPr lang="en-US" sz="1200" dirty="0"/>
                    </a:p>
                  </a:txBody>
                  <a:tcPr/>
                </a:tc>
              </a:tr>
              <a:tr h="216012">
                <a:tc>
                  <a:txBody>
                    <a:bodyPr/>
                    <a:lstStyle/>
                    <a:p>
                      <a:r>
                        <a:rPr lang="en-US" sz="1200" dirty="0" smtClean="0"/>
                        <a:t>K-Means</a:t>
                      </a:r>
                      <a:endParaRPr lang="en-US" sz="1200" dirty="0"/>
                    </a:p>
                  </a:txBody>
                  <a:tcPr>
                    <a:noFill/>
                  </a:tcPr>
                </a:tc>
                <a:tc>
                  <a:txBody>
                    <a:bodyPr/>
                    <a:lstStyle/>
                    <a:p>
                      <a:endParaRPr lang="en-US" sz="12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noFill/>
                  </a:tcPr>
                </a:tc>
              </a:tr>
              <a:tr h="216012">
                <a:tc>
                  <a:txBody>
                    <a:bodyPr/>
                    <a:lstStyle/>
                    <a:p>
                      <a:r>
                        <a:rPr lang="en-US" sz="1200" dirty="0" err="1" smtClean="0"/>
                        <a:t>MontePiDist</a:t>
                      </a:r>
                      <a:endParaRPr lang="en-US" sz="1200" dirty="0"/>
                    </a:p>
                  </a:txBody>
                  <a:tcPr/>
                </a:tc>
                <a:tc>
                  <a:txBody>
                    <a:bodyPr/>
                    <a:lstStyle/>
                    <a:p>
                      <a:endParaRPr lang="en-US" sz="12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216012">
                <a:tc>
                  <a:txBody>
                    <a:bodyPr/>
                    <a:lstStyle/>
                    <a:p>
                      <a:r>
                        <a:rPr lang="en-US" sz="1200" dirty="0" smtClean="0"/>
                        <a:t>N-Body</a:t>
                      </a:r>
                      <a:endParaRPr lang="en-US" sz="1200" dirty="0"/>
                    </a:p>
                  </a:txBody>
                  <a:tcPr>
                    <a:noFill/>
                  </a:tcPr>
                </a:tc>
                <a:tc>
                  <a:txBody>
                    <a:bodyPr/>
                    <a:lstStyle/>
                    <a:p>
                      <a:endParaRPr lang="en-US" sz="12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endParaRPr lang="en-US" sz="1200"/>
                    </a:p>
                  </a:txBody>
                  <a:tcPr>
                    <a:noFill/>
                  </a:tcPr>
                </a:tc>
                <a:tc>
                  <a:txBody>
                    <a:bodyPr/>
                    <a:lstStyle/>
                    <a:p>
                      <a:endParaRPr lang="en-US" sz="1200"/>
                    </a:p>
                  </a:txBody>
                  <a:tcPr>
                    <a:noFill/>
                  </a:tcPr>
                </a:tc>
                <a:tc>
                  <a:txBody>
                    <a:bodyPr/>
                    <a:lstStyle/>
                    <a:p>
                      <a:endParaRPr lang="en-US" sz="1200"/>
                    </a:p>
                  </a:txBody>
                  <a:tcPr>
                    <a:noFill/>
                  </a:tcPr>
                </a:tc>
              </a:tr>
              <a:tr h="216012">
                <a:tc>
                  <a:txBody>
                    <a:bodyPr/>
                    <a:lstStyle/>
                    <a:p>
                      <a:r>
                        <a:rPr lang="en-US" sz="1200" dirty="0" smtClean="0"/>
                        <a:t>Jacobi</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tc>
              </a:tr>
              <a:tr h="216012">
                <a:tc>
                  <a:txBody>
                    <a:bodyPr/>
                    <a:lstStyle/>
                    <a:p>
                      <a:r>
                        <a:rPr lang="en-US" sz="1200" dirty="0" err="1" smtClean="0"/>
                        <a:t>RayTracer</a:t>
                      </a:r>
                      <a:endParaRPr lang="en-US" sz="1200" dirty="0"/>
                    </a:p>
                  </a:txBody>
                  <a:tcPr>
                    <a:noFill/>
                  </a:tcPr>
                </a:tc>
                <a:tc>
                  <a:txBody>
                    <a:bodyPr/>
                    <a:lstStyle/>
                    <a:p>
                      <a:endParaRPr lang="en-US" sz="1200" dirty="0"/>
                    </a:p>
                  </a:txBody>
                  <a:tcPr>
                    <a:noFill/>
                  </a:tcPr>
                </a:tc>
                <a:tc>
                  <a:txBody>
                    <a:bodyPr/>
                    <a:lstStyle/>
                    <a:p>
                      <a:endParaRPr lang="en-US" sz="120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endParaRPr lang="en-US" sz="1200" dirty="0"/>
                    </a:p>
                  </a:txBody>
                  <a:tcPr>
                    <a:noFill/>
                  </a:tcPr>
                </a:tc>
                <a:tc>
                  <a:txBody>
                    <a:bodyPr/>
                    <a:lstStyle/>
                    <a:p>
                      <a:endParaRPr lang="en-US" sz="1200" dirty="0"/>
                    </a:p>
                  </a:txBody>
                  <a:tcPr>
                    <a:noFill/>
                  </a:tcPr>
                </a:tc>
              </a:tr>
              <a:tr h="236411">
                <a:tc>
                  <a:txBody>
                    <a:bodyPr/>
                    <a:lstStyle/>
                    <a:p>
                      <a:r>
                        <a:rPr lang="en-US" sz="1200" dirty="0" smtClean="0"/>
                        <a:t>Unbalanced Tree Search</a:t>
                      </a:r>
                      <a:endParaRPr lang="en-US" sz="1200" dirty="0"/>
                    </a:p>
                  </a:txBody>
                  <a:tcPr>
                    <a:noFill/>
                  </a:tcPr>
                </a:tc>
                <a:tc>
                  <a:txBody>
                    <a:bodyPr/>
                    <a:lstStyle/>
                    <a:p>
                      <a:endParaRPr lang="en-US" sz="120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endParaRPr lang="en-US" sz="120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r>
              <a:tr h="216012">
                <a:tc>
                  <a:txBody>
                    <a:bodyPr/>
                    <a:lstStyle/>
                    <a:p>
                      <a:r>
                        <a:rPr lang="en-US" sz="1200" dirty="0" smtClean="0"/>
                        <a:t>Linear Regression</a:t>
                      </a:r>
                      <a:endParaRPr lang="en-US" sz="1200" dirty="0"/>
                    </a:p>
                  </a:txBody>
                  <a:tcPr>
                    <a:noFill/>
                  </a:tcPr>
                </a:tc>
                <a:tc>
                  <a:txBody>
                    <a:bodyPr/>
                    <a:lstStyle/>
                    <a:p>
                      <a:endParaRPr lang="en-US" sz="1200" dirty="0"/>
                    </a:p>
                  </a:txBody>
                  <a:tcPr>
                    <a:noFill/>
                  </a:tcPr>
                </a:tc>
                <a:tc>
                  <a:txBody>
                    <a:bodyPr/>
                    <a:lstStyle/>
                    <a:p>
                      <a:endParaRPr lang="en-US" sz="1200" dirty="0"/>
                    </a:p>
                  </a:txBody>
                  <a:tcPr>
                    <a:noFill/>
                  </a:tcPr>
                </a:tc>
                <a:tc>
                  <a:txBody>
                    <a:bodyPr/>
                    <a:lstStyle/>
                    <a:p>
                      <a:endParaRPr lang="en-US" sz="12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a:noFill/>
                  </a:tcPr>
                </a:tc>
              </a:tr>
              <a:tr h="360020">
                <a:tc>
                  <a:txBody>
                    <a:bodyPr/>
                    <a:lstStyle/>
                    <a:p>
                      <a:r>
                        <a:rPr lang="en-US" sz="1200" dirty="0" smtClean="0"/>
                        <a:t>Delaunay Mesh Generation (DMG)</a:t>
                      </a:r>
                      <a:endParaRPr lang="en-US" sz="1200" dirty="0"/>
                    </a:p>
                  </a:txBody>
                  <a:tcPr>
                    <a:noFill/>
                  </a:tcPr>
                </a:tc>
                <a:tc>
                  <a:txBody>
                    <a:bodyPr/>
                    <a:lstStyle/>
                    <a:p>
                      <a:endParaRPr lang="en-US" sz="1200" dirty="0"/>
                    </a:p>
                  </a:txBody>
                  <a:tcPr>
                    <a:noFill/>
                  </a:tcPr>
                </a:tc>
                <a:tc>
                  <a:txBody>
                    <a:bodyPr/>
                    <a:lstStyle/>
                    <a:p>
                      <a:endParaRPr lang="en-US" sz="12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endParaRPr lang="en-US" sz="1200" dirty="0"/>
                    </a:p>
                  </a:txBody>
                  <a:tcPr>
                    <a:noFill/>
                  </a:tcPr>
                </a:tc>
                <a:tc>
                  <a:txBody>
                    <a:bodyPr/>
                    <a:lstStyle/>
                    <a:p>
                      <a:endParaRPr lang="en-US" sz="1200" dirty="0"/>
                    </a:p>
                  </a:txBody>
                  <a:tcPr>
                    <a:noFill/>
                  </a:tcPr>
                </a:tc>
              </a:tr>
              <a:tr h="360020">
                <a:tc>
                  <a:txBody>
                    <a:bodyPr/>
                    <a:lstStyle/>
                    <a:p>
                      <a:r>
                        <a:rPr lang="en-US" sz="1200" dirty="0" smtClean="0"/>
                        <a:t>Delaunay Mesh Refinement (DMR)</a:t>
                      </a:r>
                      <a:endParaRPr lang="en-US" sz="12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endParaRPr lang="en-US" sz="1200"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Zapf Dingbats"/>
                          <a:ea typeface="Zapf Dingbats"/>
                          <a:cs typeface="Zapf Dingbats"/>
                          <a:sym typeface="Zapf Dingbats"/>
                        </a:rPr>
                        <a:t>✔</a:t>
                      </a:r>
                      <a:endParaRPr lang="en-US" sz="1200" dirty="0" smtClean="0"/>
                    </a:p>
                  </a:txBody>
                  <a:tcPr>
                    <a:noFill/>
                  </a:tcPr>
                </a:tc>
                <a:tc>
                  <a:txBody>
                    <a:bodyPr/>
                    <a:lstStyle/>
                    <a:p>
                      <a:endParaRPr lang="en-US" sz="1200" dirty="0"/>
                    </a:p>
                  </a:txBody>
                  <a:tcPr>
                    <a:noFill/>
                  </a:tcPr>
                </a:tc>
              </a:tr>
            </a:tbl>
          </a:graphicData>
        </a:graphic>
      </p:graphicFrame>
      <p:sp>
        <p:nvSpPr>
          <p:cNvPr id="286" name="TextBox 285"/>
          <p:cNvSpPr txBox="1"/>
          <p:nvPr/>
        </p:nvSpPr>
        <p:spPr>
          <a:xfrm>
            <a:off x="996695" y="3552219"/>
            <a:ext cx="5296809" cy="954107"/>
          </a:xfrm>
          <a:prstGeom prst="rect">
            <a:avLst/>
          </a:prstGeom>
          <a:solidFill>
            <a:schemeClr val="bg1"/>
          </a:solidFill>
        </p:spPr>
        <p:txBody>
          <a:bodyPr wrap="square" rtlCol="0">
            <a:spAutoFit/>
          </a:bodyPr>
          <a:lstStyle/>
          <a:p>
            <a:pPr algn="ctr"/>
            <a:r>
              <a:rPr lang="en-US" sz="2800" dirty="0" smtClean="0">
                <a:solidFill>
                  <a:srgbClr val="000090"/>
                </a:solidFill>
              </a:rPr>
              <a:t>Applicable to (A)PGAS Languages</a:t>
            </a:r>
          </a:p>
          <a:p>
            <a:pPr algn="ctr"/>
            <a:r>
              <a:rPr lang="en-US" sz="2800" dirty="0" smtClean="0">
                <a:solidFill>
                  <a:srgbClr val="000090"/>
                </a:solidFill>
              </a:rPr>
              <a:t>Chapel, Fortress</a:t>
            </a:r>
            <a:endParaRPr lang="en-US" sz="2800" dirty="0">
              <a:solidFill>
                <a:srgbClr val="000090"/>
              </a:solidFill>
            </a:endParaRPr>
          </a:p>
        </p:txBody>
      </p:sp>
    </p:spTree>
    <p:extLst>
      <p:ext uri="{BB962C8B-B14F-4D97-AF65-F5344CB8AC3E}">
        <p14:creationId xmlns:p14="http://schemas.microsoft.com/office/powerpoint/2010/main" val="2274604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74"/>
                                        </p:tgtEl>
                                        <p:attrNameLst>
                                          <p:attrName>style.visibility</p:attrName>
                                        </p:attrNameLst>
                                      </p:cBhvr>
                                      <p:to>
                                        <p:strVal val="visible"/>
                                      </p:to>
                                    </p:set>
                                    <p:anim calcmode="lin" valueType="num">
                                      <p:cBhvr>
                                        <p:cTn id="14" dur="1000" fill="hold"/>
                                        <p:tgtEl>
                                          <p:spTgt spid="174"/>
                                        </p:tgtEl>
                                        <p:attrNameLst>
                                          <p:attrName>ppt_w</p:attrName>
                                        </p:attrNameLst>
                                      </p:cBhvr>
                                      <p:tavLst>
                                        <p:tav tm="0">
                                          <p:val>
                                            <p:strVal val="#ppt_w*0.70"/>
                                          </p:val>
                                        </p:tav>
                                        <p:tav tm="100000">
                                          <p:val>
                                            <p:strVal val="#ppt_w"/>
                                          </p:val>
                                        </p:tav>
                                      </p:tavLst>
                                    </p:anim>
                                    <p:anim calcmode="lin" valueType="num">
                                      <p:cBhvr>
                                        <p:cTn id="15" dur="1000" fill="hold"/>
                                        <p:tgtEl>
                                          <p:spTgt spid="174"/>
                                        </p:tgtEl>
                                        <p:attrNameLst>
                                          <p:attrName>ppt_h</p:attrName>
                                        </p:attrNameLst>
                                      </p:cBhvr>
                                      <p:tavLst>
                                        <p:tav tm="0">
                                          <p:val>
                                            <p:strVal val="#ppt_h"/>
                                          </p:val>
                                        </p:tav>
                                        <p:tav tm="100000">
                                          <p:val>
                                            <p:strVal val="#ppt_h"/>
                                          </p:val>
                                        </p:tav>
                                      </p:tavLst>
                                    </p:anim>
                                    <p:animEffect transition="in" filter="fade">
                                      <p:cBhvr>
                                        <p:cTn id="16" dur="1000"/>
                                        <p:tgtEl>
                                          <p:spTgt spid="17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80"/>
                                        </p:tgtEl>
                                        <p:attrNameLst>
                                          <p:attrName>style.visibility</p:attrName>
                                        </p:attrNameLst>
                                      </p:cBhvr>
                                      <p:to>
                                        <p:strVal val="visible"/>
                                      </p:to>
                                    </p:set>
                                    <p:anim calcmode="lin" valueType="num">
                                      <p:cBhvr>
                                        <p:cTn id="21" dur="1000" fill="hold"/>
                                        <p:tgtEl>
                                          <p:spTgt spid="280"/>
                                        </p:tgtEl>
                                        <p:attrNameLst>
                                          <p:attrName>ppt_w</p:attrName>
                                        </p:attrNameLst>
                                      </p:cBhvr>
                                      <p:tavLst>
                                        <p:tav tm="0">
                                          <p:val>
                                            <p:strVal val="#ppt_w*0.70"/>
                                          </p:val>
                                        </p:tav>
                                        <p:tav tm="100000">
                                          <p:val>
                                            <p:strVal val="#ppt_w"/>
                                          </p:val>
                                        </p:tav>
                                      </p:tavLst>
                                    </p:anim>
                                    <p:anim calcmode="lin" valueType="num">
                                      <p:cBhvr>
                                        <p:cTn id="22" dur="1000" fill="hold"/>
                                        <p:tgtEl>
                                          <p:spTgt spid="280"/>
                                        </p:tgtEl>
                                        <p:attrNameLst>
                                          <p:attrName>ppt_h</p:attrName>
                                        </p:attrNameLst>
                                      </p:cBhvr>
                                      <p:tavLst>
                                        <p:tav tm="0">
                                          <p:val>
                                            <p:strVal val="#ppt_h"/>
                                          </p:val>
                                        </p:tav>
                                        <p:tav tm="100000">
                                          <p:val>
                                            <p:strVal val="#ppt_h"/>
                                          </p:val>
                                        </p:tav>
                                      </p:tavLst>
                                    </p:anim>
                                    <p:animEffect transition="in" filter="fade">
                                      <p:cBhvr>
                                        <p:cTn id="23" dur="1000"/>
                                        <p:tgtEl>
                                          <p:spTgt spid="28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71"/>
                                        </p:tgtEl>
                                        <p:attrNameLst>
                                          <p:attrName>style.visibility</p:attrName>
                                        </p:attrNameLst>
                                      </p:cBhvr>
                                      <p:to>
                                        <p:strVal val="visible"/>
                                      </p:to>
                                    </p:set>
                                    <p:animEffect transition="in" filter="wipe(down)">
                                      <p:cBhvr>
                                        <p:cTn id="28" dur="500"/>
                                        <p:tgtEl>
                                          <p:spTgt spid="27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75"/>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273"/>
                                        </p:tgtEl>
                                        <p:attrNameLst>
                                          <p:attrName>style.visibility</p:attrName>
                                        </p:attrNameLst>
                                      </p:cBhvr>
                                      <p:to>
                                        <p:strVal val="visible"/>
                                      </p:to>
                                    </p:set>
                                    <p:animEffect transition="in" filter="wipe(down)">
                                      <p:cBhvr>
                                        <p:cTn id="35" dur="500"/>
                                        <p:tgtEl>
                                          <p:spTgt spid="273"/>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76"/>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77"/>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278"/>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77"/>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78"/>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279"/>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27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p:bldP spid="273" grpId="0" animBg="1"/>
      <p:bldP spid="275" grpId="0"/>
      <p:bldP spid="276" grpId="0"/>
      <p:bldP spid="277" grpId="0"/>
      <p:bldP spid="277" grpId="1"/>
      <p:bldP spid="278" grpId="0"/>
      <p:bldP spid="278" grpId="1"/>
      <p:bldP spid="279" grpId="0"/>
      <p:bldP spid="279" grpId="1"/>
      <p:bldP spid="28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306763"/>
            <a:ext cx="8229600" cy="1143000"/>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0090"/>
                </a:solidFill>
              </a:rPr>
              <a:t>Questions?</a:t>
            </a:r>
            <a:endParaRPr lang="en-US" dirty="0">
              <a:solidFill>
                <a:srgbClr val="000090"/>
              </a:solidFill>
            </a:endParaRPr>
          </a:p>
        </p:txBody>
      </p:sp>
      <p:sp>
        <p:nvSpPr>
          <p:cNvPr id="3" name="Slide Number Placeholder 2"/>
          <p:cNvSpPr>
            <a:spLocks noGrp="1"/>
          </p:cNvSpPr>
          <p:nvPr>
            <p:ph type="sldNum" sz="quarter" idx="12"/>
          </p:nvPr>
        </p:nvSpPr>
        <p:spPr/>
        <p:txBody>
          <a:bodyPr/>
          <a:lstStyle/>
          <a:p>
            <a:fld id="{B9F9B84B-B900-714B-8536-1797C39898F6}" type="slidenum">
              <a:rPr lang="en-US" smtClean="0"/>
              <a:t>41</a:t>
            </a:fld>
            <a:endParaRPr lang="en-US"/>
          </a:p>
        </p:txBody>
      </p:sp>
    </p:spTree>
    <p:extLst>
      <p:ext uri="{BB962C8B-B14F-4D97-AF65-F5344CB8AC3E}">
        <p14:creationId xmlns:p14="http://schemas.microsoft.com/office/powerpoint/2010/main" val="32493939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2218349" y="129105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2218349" y="159585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18349" y="190065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85" name="Rectangle 84"/>
          <p:cNvSpPr/>
          <p:nvPr/>
        </p:nvSpPr>
        <p:spPr>
          <a:xfrm>
            <a:off x="2218349" y="220545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2523149" y="129105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2523149" y="159585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9" name="Rectangle 88"/>
          <p:cNvSpPr/>
          <p:nvPr/>
        </p:nvSpPr>
        <p:spPr>
          <a:xfrm>
            <a:off x="2523149" y="190065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90" name="Rectangle 89"/>
          <p:cNvSpPr/>
          <p:nvPr/>
        </p:nvSpPr>
        <p:spPr>
          <a:xfrm>
            <a:off x="2523149" y="220545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92" name="Rectangle 91"/>
          <p:cNvSpPr/>
          <p:nvPr/>
        </p:nvSpPr>
        <p:spPr>
          <a:xfrm>
            <a:off x="2827949" y="129105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2827949" y="159585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2827949" y="1900655"/>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95" name="Rectangle 94"/>
          <p:cNvSpPr/>
          <p:nvPr/>
        </p:nvSpPr>
        <p:spPr>
          <a:xfrm>
            <a:off x="2827949" y="220545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132749" y="129105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132749" y="1595855"/>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99" name="Rectangle 98"/>
          <p:cNvSpPr/>
          <p:nvPr/>
        </p:nvSpPr>
        <p:spPr>
          <a:xfrm>
            <a:off x="3132749" y="1900655"/>
            <a:ext cx="304800" cy="304800"/>
          </a:xfrm>
          <a:prstGeom prst="rect">
            <a:avLst/>
          </a:prstGeom>
          <a:solidFill>
            <a:schemeClr val="tx1">
              <a:lumMod val="65000"/>
              <a:lumOff val="3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4</a:t>
            </a:r>
            <a:endParaRPr lang="en-US" sz="1200" dirty="0">
              <a:solidFill>
                <a:srgbClr val="000000"/>
              </a:solidFill>
            </a:endParaRPr>
          </a:p>
        </p:txBody>
      </p:sp>
      <p:sp>
        <p:nvSpPr>
          <p:cNvPr id="100" name="Rectangle 99"/>
          <p:cNvSpPr/>
          <p:nvPr/>
        </p:nvSpPr>
        <p:spPr>
          <a:xfrm>
            <a:off x="3132749" y="2205455"/>
            <a:ext cx="304800" cy="304800"/>
          </a:xfrm>
          <a:prstGeom prst="rect">
            <a:avLst/>
          </a:prstGeom>
          <a:solidFill>
            <a:srgbClr val="D9D9D9"/>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102" name="Rectangle 101"/>
          <p:cNvSpPr/>
          <p:nvPr/>
        </p:nvSpPr>
        <p:spPr>
          <a:xfrm>
            <a:off x="4805701" y="128188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4805701" y="158668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4805701" y="1891485"/>
            <a:ext cx="304800" cy="304800"/>
          </a:xfrm>
          <a:prstGeom prst="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a:t>
            </a:r>
            <a:endParaRPr lang="en-US" sz="1200" dirty="0">
              <a:solidFill>
                <a:srgbClr val="000000"/>
              </a:solidFill>
            </a:endParaRPr>
          </a:p>
        </p:txBody>
      </p:sp>
      <p:sp>
        <p:nvSpPr>
          <p:cNvPr id="105" name="Rectangle 104"/>
          <p:cNvSpPr/>
          <p:nvPr/>
        </p:nvSpPr>
        <p:spPr>
          <a:xfrm>
            <a:off x="4805701" y="219628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5110501" y="128188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5110501" y="15866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5110501" y="18914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10" name="Rectangle 109"/>
          <p:cNvSpPr/>
          <p:nvPr/>
        </p:nvSpPr>
        <p:spPr>
          <a:xfrm>
            <a:off x="5110501" y="21962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p:cNvSpPr/>
          <p:nvPr/>
        </p:nvSpPr>
        <p:spPr>
          <a:xfrm>
            <a:off x="5415301" y="128188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5415301" y="15866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14" name="Rectangle 113"/>
          <p:cNvSpPr/>
          <p:nvPr/>
        </p:nvSpPr>
        <p:spPr>
          <a:xfrm>
            <a:off x="5415301" y="18914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15" name="Rectangle 114"/>
          <p:cNvSpPr/>
          <p:nvPr/>
        </p:nvSpPr>
        <p:spPr>
          <a:xfrm>
            <a:off x="5415301" y="21962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17" name="Rectangle 116"/>
          <p:cNvSpPr/>
          <p:nvPr/>
        </p:nvSpPr>
        <p:spPr>
          <a:xfrm>
            <a:off x="5720101" y="128188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5720101" y="1586685"/>
            <a:ext cx="304800" cy="3048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5720101" y="18914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120" name="Rectangle 119"/>
          <p:cNvSpPr/>
          <p:nvPr/>
        </p:nvSpPr>
        <p:spPr>
          <a:xfrm>
            <a:off x="5720101" y="2196285"/>
            <a:ext cx="304800" cy="304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322842" y="868305"/>
            <a:ext cx="860707" cy="369332"/>
          </a:xfrm>
          <a:prstGeom prst="rect">
            <a:avLst/>
          </a:prstGeom>
          <a:noFill/>
        </p:spPr>
        <p:txBody>
          <a:bodyPr wrap="none" rtlCol="0">
            <a:spAutoFit/>
          </a:bodyPr>
          <a:lstStyle/>
          <a:p>
            <a:r>
              <a:rPr lang="en-US" dirty="0" smtClean="0"/>
              <a:t>Node 1</a:t>
            </a:r>
            <a:endParaRPr lang="en-US" dirty="0"/>
          </a:p>
        </p:txBody>
      </p:sp>
      <p:sp>
        <p:nvSpPr>
          <p:cNvPr id="16" name="TextBox 15"/>
          <p:cNvSpPr txBox="1"/>
          <p:nvPr/>
        </p:nvSpPr>
        <p:spPr>
          <a:xfrm>
            <a:off x="4932701" y="836712"/>
            <a:ext cx="860707" cy="369332"/>
          </a:xfrm>
          <a:prstGeom prst="rect">
            <a:avLst/>
          </a:prstGeom>
          <a:noFill/>
        </p:spPr>
        <p:txBody>
          <a:bodyPr wrap="none" rtlCol="0">
            <a:spAutoFit/>
          </a:bodyPr>
          <a:lstStyle/>
          <a:p>
            <a:r>
              <a:rPr lang="en-US" dirty="0" smtClean="0"/>
              <a:t>Node 2</a:t>
            </a:r>
            <a:endParaRPr lang="en-US" dirty="0"/>
          </a:p>
        </p:txBody>
      </p:sp>
      <p:cxnSp>
        <p:nvCxnSpPr>
          <p:cNvPr id="28" name="Curved Connector 27"/>
          <p:cNvCxnSpPr/>
          <p:nvPr/>
        </p:nvCxnSpPr>
        <p:spPr>
          <a:xfrm rot="16200000" flipH="1">
            <a:off x="4159858" y="1997620"/>
            <a:ext cx="12700" cy="1025270"/>
          </a:xfrm>
          <a:prstGeom prst="curvedConnector4">
            <a:avLst>
              <a:gd name="adj1" fmla="val 2500000"/>
              <a:gd name="adj2" fmla="val 100786"/>
            </a:avLst>
          </a:prstGeom>
          <a:ln w="3175" cmpd="sng">
            <a:solidFill>
              <a:schemeClr val="tx1"/>
            </a:solidFill>
            <a:prstDash val="lgDash"/>
            <a:headEnd type="none"/>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33" name="Curved Connector 132"/>
          <p:cNvCxnSpPr/>
          <p:nvPr/>
        </p:nvCxnSpPr>
        <p:spPr>
          <a:xfrm rot="5400000">
            <a:off x="4038437" y="2010370"/>
            <a:ext cx="9170" cy="990600"/>
          </a:xfrm>
          <a:prstGeom prst="curvedConnector3">
            <a:avLst>
              <a:gd name="adj1" fmla="val 4531843"/>
            </a:avLst>
          </a:prstGeom>
          <a:ln w="3175" cmpd="sng">
            <a:solidFill>
              <a:srgbClr val="000000"/>
            </a:solidFill>
            <a:prstDash val="lgDash"/>
            <a:tailEnd type="triangle" w="med" len="med"/>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505489" y="1288172"/>
            <a:ext cx="304800" cy="304800"/>
          </a:xfrm>
          <a:prstGeom prst="rect">
            <a:avLst/>
          </a:prstGeom>
          <a:solidFill>
            <a:schemeClr val="accent6">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505489" y="1592972"/>
            <a:ext cx="304800" cy="304800"/>
          </a:xfrm>
          <a:prstGeom prst="rect">
            <a:avLst/>
          </a:prstGeom>
          <a:solidFill>
            <a:schemeClr val="accent6">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3505489" y="1897772"/>
            <a:ext cx="304800" cy="304800"/>
          </a:xfrm>
          <a:prstGeom prst="rect">
            <a:avLst/>
          </a:prstGeom>
          <a:solidFill>
            <a:schemeClr val="accent6">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4" name="Rectangle 53"/>
          <p:cNvSpPr/>
          <p:nvPr/>
        </p:nvSpPr>
        <p:spPr>
          <a:xfrm>
            <a:off x="3505489" y="2202572"/>
            <a:ext cx="304800" cy="304800"/>
          </a:xfrm>
          <a:prstGeom prst="rect">
            <a:avLst/>
          </a:prstGeom>
          <a:solidFill>
            <a:schemeClr val="accent6">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4420261" y="1298437"/>
            <a:ext cx="304800" cy="304800"/>
          </a:xfrm>
          <a:prstGeom prst="rect">
            <a:avLst/>
          </a:prstGeom>
          <a:solidFill>
            <a:srgbClr val="008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420261" y="1603237"/>
            <a:ext cx="304800" cy="304800"/>
          </a:xfrm>
          <a:prstGeom prst="rect">
            <a:avLst/>
          </a:prstGeom>
          <a:solidFill>
            <a:srgbClr val="008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4420261" y="1908037"/>
            <a:ext cx="304800" cy="304800"/>
          </a:xfrm>
          <a:prstGeom prst="rect">
            <a:avLst/>
          </a:prstGeom>
          <a:solidFill>
            <a:srgbClr val="008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58" name="Rectangle 57"/>
          <p:cNvSpPr/>
          <p:nvPr/>
        </p:nvSpPr>
        <p:spPr>
          <a:xfrm>
            <a:off x="4420261" y="2212837"/>
            <a:ext cx="304800" cy="304800"/>
          </a:xfrm>
          <a:prstGeom prst="rect">
            <a:avLst/>
          </a:prstGeom>
          <a:solidFill>
            <a:srgbClr val="008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416102" y="2996952"/>
            <a:ext cx="3452951" cy="369332"/>
          </a:xfrm>
          <a:prstGeom prst="rect">
            <a:avLst/>
          </a:prstGeom>
          <a:noFill/>
        </p:spPr>
        <p:txBody>
          <a:bodyPr wrap="none" rtlCol="0">
            <a:spAutoFit/>
          </a:bodyPr>
          <a:lstStyle/>
          <a:p>
            <a:r>
              <a:rPr lang="en-US" dirty="0" smtClean="0"/>
              <a:t>Ghost Cell Pattern for Data Sharing</a:t>
            </a:r>
            <a:endParaRPr lang="en-US" dirty="0"/>
          </a:p>
        </p:txBody>
      </p:sp>
      <p:sp>
        <p:nvSpPr>
          <p:cNvPr id="61" name="TextBox 60"/>
          <p:cNvSpPr txBox="1"/>
          <p:nvPr/>
        </p:nvSpPr>
        <p:spPr>
          <a:xfrm>
            <a:off x="2877778" y="4891226"/>
            <a:ext cx="1420205" cy="369332"/>
          </a:xfrm>
          <a:prstGeom prst="rect">
            <a:avLst/>
          </a:prstGeom>
          <a:solidFill>
            <a:schemeClr val="bg1">
              <a:lumMod val="65000"/>
            </a:schemeClr>
          </a:solidFill>
          <a:ln>
            <a:solidFill>
              <a:srgbClr val="000000"/>
            </a:solidFill>
          </a:ln>
        </p:spPr>
        <p:txBody>
          <a:bodyPr wrap="none" rtlCol="0">
            <a:spAutoFit/>
          </a:bodyPr>
          <a:lstStyle/>
          <a:p>
            <a:r>
              <a:rPr lang="en-US" dirty="0" smtClean="0"/>
              <a:t>Data payload</a:t>
            </a:r>
            <a:endParaRPr lang="en-US" dirty="0"/>
          </a:p>
        </p:txBody>
      </p:sp>
      <p:sp>
        <p:nvSpPr>
          <p:cNvPr id="62" name="TextBox 61"/>
          <p:cNvSpPr txBox="1"/>
          <p:nvPr/>
        </p:nvSpPr>
        <p:spPr>
          <a:xfrm>
            <a:off x="1639826" y="4891226"/>
            <a:ext cx="1237952" cy="369332"/>
          </a:xfrm>
          <a:prstGeom prst="rect">
            <a:avLst/>
          </a:prstGeom>
          <a:solidFill>
            <a:schemeClr val="bg1">
              <a:lumMod val="85000"/>
            </a:schemeClr>
          </a:solidFill>
          <a:ln>
            <a:solidFill>
              <a:srgbClr val="000000"/>
            </a:solidFill>
          </a:ln>
        </p:spPr>
        <p:txBody>
          <a:bodyPr wrap="none" rtlCol="0">
            <a:spAutoFit/>
          </a:bodyPr>
          <a:lstStyle/>
          <a:p>
            <a:r>
              <a:rPr lang="en-US" dirty="0" smtClean="0"/>
              <a:t>Message id</a:t>
            </a:r>
            <a:endParaRPr lang="en-US" dirty="0"/>
          </a:p>
        </p:txBody>
      </p:sp>
      <p:sp>
        <p:nvSpPr>
          <p:cNvPr id="63" name="TextBox 62"/>
          <p:cNvSpPr txBox="1"/>
          <p:nvPr/>
        </p:nvSpPr>
        <p:spPr>
          <a:xfrm>
            <a:off x="2877778" y="5548590"/>
            <a:ext cx="1420205" cy="369332"/>
          </a:xfrm>
          <a:prstGeom prst="rect">
            <a:avLst/>
          </a:prstGeom>
          <a:solidFill>
            <a:schemeClr val="bg1">
              <a:lumMod val="65000"/>
            </a:schemeClr>
          </a:solidFill>
          <a:ln>
            <a:solidFill>
              <a:srgbClr val="000000"/>
            </a:solidFill>
          </a:ln>
        </p:spPr>
        <p:txBody>
          <a:bodyPr wrap="none" rtlCol="0">
            <a:spAutoFit/>
          </a:bodyPr>
          <a:lstStyle/>
          <a:p>
            <a:r>
              <a:rPr lang="en-US" dirty="0" smtClean="0"/>
              <a:t>Data payload</a:t>
            </a:r>
            <a:endParaRPr lang="en-US" dirty="0"/>
          </a:p>
        </p:txBody>
      </p:sp>
      <p:sp>
        <p:nvSpPr>
          <p:cNvPr id="64" name="TextBox 63"/>
          <p:cNvSpPr txBox="1"/>
          <p:nvPr/>
        </p:nvSpPr>
        <p:spPr>
          <a:xfrm>
            <a:off x="1639826" y="5548590"/>
            <a:ext cx="1237952" cy="369332"/>
          </a:xfrm>
          <a:prstGeom prst="rect">
            <a:avLst/>
          </a:prstGeom>
          <a:solidFill>
            <a:schemeClr val="bg1">
              <a:lumMod val="85000"/>
            </a:schemeClr>
          </a:solidFill>
          <a:ln>
            <a:solidFill>
              <a:srgbClr val="000000"/>
            </a:solidFill>
          </a:ln>
        </p:spPr>
        <p:txBody>
          <a:bodyPr wrap="square" rtlCol="0">
            <a:spAutoFit/>
          </a:bodyPr>
          <a:lstStyle/>
          <a:p>
            <a:r>
              <a:rPr lang="en-US" dirty="0" smtClean="0"/>
              <a:t>Address</a:t>
            </a:r>
            <a:endParaRPr lang="en-US" dirty="0"/>
          </a:p>
        </p:txBody>
      </p:sp>
      <p:sp>
        <p:nvSpPr>
          <p:cNvPr id="65" name="TextBox 64"/>
          <p:cNvSpPr txBox="1"/>
          <p:nvPr/>
        </p:nvSpPr>
        <p:spPr>
          <a:xfrm>
            <a:off x="4808178" y="4900518"/>
            <a:ext cx="1056332" cy="1200329"/>
          </a:xfrm>
          <a:prstGeom prst="rect">
            <a:avLst/>
          </a:prstGeom>
          <a:solidFill>
            <a:schemeClr val="tx2">
              <a:lumMod val="20000"/>
              <a:lumOff val="80000"/>
            </a:schemeClr>
          </a:solidFill>
          <a:ln>
            <a:solidFill>
              <a:srgbClr val="000000"/>
            </a:solidFill>
          </a:ln>
        </p:spPr>
        <p:txBody>
          <a:bodyPr wrap="square" rtlCol="0">
            <a:spAutoFit/>
          </a:bodyPr>
          <a:lstStyle/>
          <a:p>
            <a:endParaRPr lang="en-US" dirty="0" smtClean="0"/>
          </a:p>
          <a:p>
            <a:r>
              <a:rPr lang="en-US" dirty="0" smtClean="0"/>
              <a:t>Network</a:t>
            </a:r>
          </a:p>
          <a:p>
            <a:r>
              <a:rPr lang="en-US" dirty="0" smtClean="0"/>
              <a:t>Interface</a:t>
            </a:r>
          </a:p>
          <a:p>
            <a:endParaRPr lang="en-US" dirty="0"/>
          </a:p>
        </p:txBody>
      </p:sp>
      <p:sp>
        <p:nvSpPr>
          <p:cNvPr id="66" name="TextBox 65"/>
          <p:cNvSpPr txBox="1"/>
          <p:nvPr/>
        </p:nvSpPr>
        <p:spPr>
          <a:xfrm>
            <a:off x="6050298" y="4444836"/>
            <a:ext cx="620683" cy="646331"/>
          </a:xfrm>
          <a:prstGeom prst="rect">
            <a:avLst/>
          </a:prstGeom>
          <a:solidFill>
            <a:schemeClr val="accent4">
              <a:lumMod val="60000"/>
              <a:lumOff val="40000"/>
            </a:schemeClr>
          </a:solidFill>
          <a:ln>
            <a:solidFill>
              <a:srgbClr val="000000"/>
            </a:solidFill>
          </a:ln>
        </p:spPr>
        <p:txBody>
          <a:bodyPr wrap="none" rtlCol="0">
            <a:spAutoFit/>
          </a:bodyPr>
          <a:lstStyle/>
          <a:p>
            <a:r>
              <a:rPr lang="en-US" dirty="0" smtClean="0"/>
              <a:t>Host</a:t>
            </a:r>
          </a:p>
          <a:p>
            <a:r>
              <a:rPr lang="en-US" dirty="0" smtClean="0"/>
              <a:t>CPU</a:t>
            </a:r>
            <a:endParaRPr lang="en-US" dirty="0"/>
          </a:p>
        </p:txBody>
      </p:sp>
      <p:sp>
        <p:nvSpPr>
          <p:cNvPr id="67" name="TextBox 66"/>
          <p:cNvSpPr txBox="1"/>
          <p:nvPr/>
        </p:nvSpPr>
        <p:spPr>
          <a:xfrm>
            <a:off x="5888298" y="5947712"/>
            <a:ext cx="987958" cy="369332"/>
          </a:xfrm>
          <a:prstGeom prst="rect">
            <a:avLst/>
          </a:prstGeom>
          <a:solidFill>
            <a:schemeClr val="accent6">
              <a:lumMod val="60000"/>
              <a:lumOff val="40000"/>
            </a:schemeClr>
          </a:solidFill>
          <a:ln>
            <a:solidFill>
              <a:srgbClr val="000000"/>
            </a:solidFill>
          </a:ln>
        </p:spPr>
        <p:txBody>
          <a:bodyPr wrap="none" rtlCol="0">
            <a:spAutoFit/>
          </a:bodyPr>
          <a:lstStyle/>
          <a:p>
            <a:r>
              <a:rPr lang="en-US" dirty="0" smtClean="0"/>
              <a:t>Memory</a:t>
            </a:r>
            <a:endParaRPr lang="en-US" dirty="0"/>
          </a:p>
        </p:txBody>
      </p:sp>
      <p:cxnSp>
        <p:nvCxnSpPr>
          <p:cNvPr id="68" name="Straight Arrow Connector 67"/>
          <p:cNvCxnSpPr>
            <a:stCxn id="61" idx="3"/>
          </p:cNvCxnSpPr>
          <p:nvPr/>
        </p:nvCxnSpPr>
        <p:spPr>
          <a:xfrm>
            <a:off x="4297983" y="5075892"/>
            <a:ext cx="510195" cy="1527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4297983" y="5703391"/>
            <a:ext cx="510195"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6" idx="2"/>
            <a:endCxn id="67" idx="0"/>
          </p:cNvCxnSpPr>
          <p:nvPr/>
        </p:nvCxnSpPr>
        <p:spPr>
          <a:xfrm>
            <a:off x="6360640" y="5091167"/>
            <a:ext cx="21637" cy="85654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5" idx="3"/>
          </p:cNvCxnSpPr>
          <p:nvPr/>
        </p:nvCxnSpPr>
        <p:spPr>
          <a:xfrm>
            <a:off x="5864510" y="5500683"/>
            <a:ext cx="49613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1639826" y="4372828"/>
            <a:ext cx="2034256" cy="369332"/>
          </a:xfrm>
          <a:prstGeom prst="rect">
            <a:avLst/>
          </a:prstGeom>
          <a:noFill/>
        </p:spPr>
        <p:txBody>
          <a:bodyPr wrap="none" rtlCol="0">
            <a:spAutoFit/>
          </a:bodyPr>
          <a:lstStyle/>
          <a:p>
            <a:r>
              <a:rPr lang="en-US" dirty="0" smtClean="0"/>
              <a:t>Two-sided Message</a:t>
            </a:r>
            <a:endParaRPr lang="en-US" dirty="0"/>
          </a:p>
        </p:txBody>
      </p:sp>
      <p:sp>
        <p:nvSpPr>
          <p:cNvPr id="73" name="TextBox 72"/>
          <p:cNvSpPr txBox="1"/>
          <p:nvPr/>
        </p:nvSpPr>
        <p:spPr>
          <a:xfrm>
            <a:off x="1639826" y="6011996"/>
            <a:ext cx="2023999" cy="369332"/>
          </a:xfrm>
          <a:prstGeom prst="rect">
            <a:avLst/>
          </a:prstGeom>
          <a:noFill/>
        </p:spPr>
        <p:txBody>
          <a:bodyPr wrap="none" rtlCol="0">
            <a:spAutoFit/>
          </a:bodyPr>
          <a:lstStyle/>
          <a:p>
            <a:r>
              <a:rPr lang="en-US" dirty="0" smtClean="0"/>
              <a:t>One-sided Message</a:t>
            </a:r>
            <a:endParaRPr lang="en-US" dirty="0"/>
          </a:p>
        </p:txBody>
      </p:sp>
      <p:sp>
        <p:nvSpPr>
          <p:cNvPr id="2" name="TextBox 1"/>
          <p:cNvSpPr txBox="1"/>
          <p:nvPr/>
        </p:nvSpPr>
        <p:spPr>
          <a:xfrm>
            <a:off x="2161329" y="6444044"/>
            <a:ext cx="3862881" cy="369332"/>
          </a:xfrm>
          <a:prstGeom prst="rect">
            <a:avLst/>
          </a:prstGeom>
          <a:noFill/>
        </p:spPr>
        <p:txBody>
          <a:bodyPr wrap="none" rtlCol="0">
            <a:spAutoFit/>
          </a:bodyPr>
          <a:lstStyle/>
          <a:p>
            <a:r>
              <a:rPr lang="en-US" dirty="0" smtClean="0"/>
              <a:t>Remote Direct Memory Access (RDMA)</a:t>
            </a:r>
            <a:endParaRPr lang="en-US" dirty="0"/>
          </a:p>
        </p:txBody>
      </p:sp>
      <p:sp>
        <p:nvSpPr>
          <p:cNvPr id="74" name="Rectangle 3"/>
          <p:cNvSpPr>
            <a:spLocks noGrp="1" noChangeArrowheads="1"/>
          </p:cNvSpPr>
          <p:nvPr>
            <p:ph type="title"/>
          </p:nvPr>
        </p:nvSpPr>
        <p:spPr>
          <a:xfrm>
            <a:off x="-1" y="-99392"/>
            <a:ext cx="9070975" cy="1143000"/>
          </a:xfrm>
        </p:spPr>
        <p:txBody>
          <a:bodyPr>
            <a:normAutofit fontScale="90000"/>
          </a:bodyPr>
          <a:lstStyle/>
          <a:p>
            <a:r>
              <a:rPr kumimoji="1" lang="en-US" dirty="0" smtClean="0">
                <a:solidFill>
                  <a:srgbClr val="000090"/>
                </a:solidFill>
              </a:rPr>
              <a:t>Communication Optimization Techniques</a:t>
            </a:r>
            <a:endParaRPr kumimoji="1" lang="en-US" dirty="0">
              <a:solidFill>
                <a:srgbClr val="000090"/>
              </a:solidFill>
            </a:endParaRPr>
          </a:p>
        </p:txBody>
      </p:sp>
    </p:spTree>
    <p:extLst>
      <p:ext uri="{BB962C8B-B14F-4D97-AF65-F5344CB8AC3E}">
        <p14:creationId xmlns:p14="http://schemas.microsoft.com/office/powerpoint/2010/main" val="1892781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left)">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133"/>
                                        </p:tgtEl>
                                        <p:attrNameLst>
                                          <p:attrName>style.visibility</p:attrName>
                                        </p:attrNameLst>
                                      </p:cBhvr>
                                      <p:to>
                                        <p:strVal val="visible"/>
                                      </p:to>
                                    </p:set>
                                    <p:animEffect transition="in" filter="wipe(right)">
                                      <p:cBhvr>
                                        <p:cTn id="106" dur="500"/>
                                        <p:tgtEl>
                                          <p:spTgt spid="133"/>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61"/>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62"/>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68"/>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72"/>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4" grpId="0" animBg="1"/>
      <p:bldP spid="85" grpId="0" animBg="1"/>
      <p:bldP spid="87" grpId="0" animBg="1"/>
      <p:bldP spid="88" grpId="0" animBg="1"/>
      <p:bldP spid="89" grpId="0" animBg="1"/>
      <p:bldP spid="90" grpId="0" animBg="1"/>
      <p:bldP spid="92" grpId="0" animBg="1"/>
      <p:bldP spid="93" grpId="0" animBg="1"/>
      <p:bldP spid="94" grpId="0" animBg="1"/>
      <p:bldP spid="95" grpId="0" animBg="1"/>
      <p:bldP spid="97" grpId="0" animBg="1"/>
      <p:bldP spid="98" grpId="0" animBg="1"/>
      <p:bldP spid="99" grpId="0" animBg="1"/>
      <p:bldP spid="100" grpId="0" animBg="1"/>
      <p:bldP spid="102" grpId="0" animBg="1"/>
      <p:bldP spid="103" grpId="0" animBg="1"/>
      <p:bldP spid="104" grpId="0" animBg="1"/>
      <p:bldP spid="105" grpId="0" animBg="1"/>
      <p:bldP spid="107" grpId="0" animBg="1"/>
      <p:bldP spid="108" grpId="0" animBg="1"/>
      <p:bldP spid="109" grpId="0" animBg="1"/>
      <p:bldP spid="110" grpId="0" animBg="1"/>
      <p:bldP spid="112" grpId="0" animBg="1"/>
      <p:bldP spid="113" grpId="0" animBg="1"/>
      <p:bldP spid="114" grpId="0" animBg="1"/>
      <p:bldP spid="115" grpId="0" animBg="1"/>
      <p:bldP spid="117" grpId="0" animBg="1"/>
      <p:bldP spid="118" grpId="0" animBg="1"/>
      <p:bldP spid="119" grpId="0" animBg="1"/>
      <p:bldP spid="120" grpId="0" animBg="1"/>
      <p:bldP spid="10" grpId="0"/>
      <p:bldP spid="16" grpId="0"/>
      <p:bldP spid="51" grpId="0" animBg="1"/>
      <p:bldP spid="52" grpId="0" animBg="1"/>
      <p:bldP spid="53" grpId="0" animBg="1"/>
      <p:bldP spid="54" grpId="0" animBg="1"/>
      <p:bldP spid="55" grpId="0" animBg="1"/>
      <p:bldP spid="56" grpId="0" animBg="1"/>
      <p:bldP spid="57" grpId="0" animBg="1"/>
      <p:bldP spid="58" grpId="0" animBg="1"/>
      <p:bldP spid="4" grpId="0"/>
      <p:bldP spid="61" grpId="0" animBg="1"/>
      <p:bldP spid="61" grpId="1" animBg="1"/>
      <p:bldP spid="62" grpId="0" animBg="1"/>
      <p:bldP spid="62" grpId="1" animBg="1"/>
      <p:bldP spid="63" grpId="0" animBg="1"/>
      <p:bldP spid="64" grpId="0" animBg="1"/>
      <p:bldP spid="65" grpId="0" animBg="1"/>
      <p:bldP spid="66" grpId="0" animBg="1"/>
      <p:bldP spid="67" grpId="0" animBg="1"/>
      <p:bldP spid="72" grpId="0"/>
      <p:bldP spid="72" grpId="1"/>
      <p:bldP spid="7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3"/>
          <p:cNvSpPr>
            <a:spLocks noGrp="1" noChangeArrowheads="1"/>
          </p:cNvSpPr>
          <p:nvPr>
            <p:ph type="title"/>
          </p:nvPr>
        </p:nvSpPr>
        <p:spPr>
          <a:xfrm>
            <a:off x="-1" y="-99392"/>
            <a:ext cx="9070975" cy="1143000"/>
          </a:xfrm>
        </p:spPr>
        <p:txBody>
          <a:bodyPr>
            <a:normAutofit fontScale="90000"/>
          </a:bodyPr>
          <a:lstStyle/>
          <a:p>
            <a:r>
              <a:rPr kumimoji="1" lang="en-US" dirty="0" smtClean="0">
                <a:solidFill>
                  <a:srgbClr val="000090"/>
                </a:solidFill>
              </a:rPr>
              <a:t>Communication Optimization Techniques</a:t>
            </a:r>
            <a:endParaRPr kumimoji="1" lang="en-US" dirty="0">
              <a:solidFill>
                <a:srgbClr val="000090"/>
              </a:solidFill>
            </a:endParaRPr>
          </a:p>
        </p:txBody>
      </p:sp>
      <p:sp>
        <p:nvSpPr>
          <p:cNvPr id="75" name="Oval 74"/>
          <p:cNvSpPr/>
          <p:nvPr/>
        </p:nvSpPr>
        <p:spPr>
          <a:xfrm>
            <a:off x="1475656" y="1122904"/>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625045" y="24867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840945" y="24867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79" name="Oval 78"/>
          <p:cNvSpPr/>
          <p:nvPr/>
        </p:nvSpPr>
        <p:spPr>
          <a:xfrm>
            <a:off x="675844" y="2563341"/>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625045" y="24867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625045" y="27407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589172" y="25121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1805072" y="25121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1639971" y="2588741"/>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a:off x="1589172" y="25121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589172" y="27661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2597284" y="2526080"/>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2813184" y="2526080"/>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9" name="Oval 128"/>
          <p:cNvSpPr/>
          <p:nvPr/>
        </p:nvSpPr>
        <p:spPr>
          <a:xfrm>
            <a:off x="2648083" y="2602656"/>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2597284" y="2526080"/>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2597284" y="2780080"/>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1724767" y="1669799"/>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203848" y="1344176"/>
            <a:ext cx="2778124" cy="523220"/>
          </a:xfrm>
          <a:prstGeom prst="rect">
            <a:avLst/>
          </a:prstGeom>
          <a:noFill/>
        </p:spPr>
        <p:txBody>
          <a:bodyPr wrap="none" rtlCol="0">
            <a:spAutoFit/>
          </a:bodyPr>
          <a:lstStyle/>
          <a:p>
            <a:r>
              <a:rPr lang="en-US" sz="2800" b="1" dirty="0">
                <a:solidFill>
                  <a:srgbClr val="000090"/>
                </a:solidFill>
              </a:rPr>
              <a:t>a</a:t>
            </a:r>
            <a:r>
              <a:rPr lang="en-US" sz="2800" b="1" dirty="0" smtClean="0">
                <a:solidFill>
                  <a:srgbClr val="000090"/>
                </a:solidFill>
              </a:rPr>
              <a:t>tomic at</a:t>
            </a:r>
            <a:r>
              <a:rPr lang="en-US" sz="2800" dirty="0" smtClean="0"/>
              <a:t> (p) </a:t>
            </a:r>
            <a:r>
              <a:rPr lang="en-US" sz="2800" dirty="0" err="1" smtClean="0"/>
              <a:t>sv</a:t>
            </a:r>
            <a:r>
              <a:rPr lang="en-US" sz="2800" dirty="0" smtClean="0"/>
              <a:t>();</a:t>
            </a:r>
            <a:endParaRPr lang="en-US" sz="2800" dirty="0"/>
          </a:p>
        </p:txBody>
      </p:sp>
      <p:sp>
        <p:nvSpPr>
          <p:cNvPr id="4" name="TextBox 3"/>
          <p:cNvSpPr txBox="1"/>
          <p:nvPr/>
        </p:nvSpPr>
        <p:spPr>
          <a:xfrm>
            <a:off x="3356338" y="1867396"/>
            <a:ext cx="5759058" cy="523220"/>
          </a:xfrm>
          <a:prstGeom prst="rect">
            <a:avLst/>
          </a:prstGeom>
          <a:noFill/>
        </p:spPr>
        <p:txBody>
          <a:bodyPr wrap="none" rtlCol="0">
            <a:spAutoFit/>
          </a:bodyPr>
          <a:lstStyle/>
          <a:p>
            <a:r>
              <a:rPr lang="en-US" sz="2800" dirty="0" smtClean="0"/>
              <a:t>Transfer Referencing Task to SV Home</a:t>
            </a:r>
            <a:endParaRPr lang="en-US" sz="2800" dirty="0"/>
          </a:p>
        </p:txBody>
      </p:sp>
    </p:spTree>
    <p:extLst>
      <p:ext uri="{BB962C8B-B14F-4D97-AF65-F5344CB8AC3E}">
        <p14:creationId xmlns:p14="http://schemas.microsoft.com/office/powerpoint/2010/main" val="4024809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22222E-6 2.22222E-6 L 0.10243 2.22222E-6 " pathEditMode="relative" ptsTypes="AA">
                                      <p:cBhvr>
                                        <p:cTn id="10" dur="2000" fill="hold"/>
                                        <p:tgtEl>
                                          <p:spTgt spid="79"/>
                                        </p:tgtEl>
                                        <p:attrNameLst>
                                          <p:attrName>ppt_x</p:attrName>
                                          <p:attrName>ppt_y</p:attrName>
                                        </p:attrNameLst>
                                      </p:cBhvr>
                                    </p:animMotion>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dow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7.77778E-6 -7.77778E-6 L -0.1026 -7.77778E-6 " pathEditMode="relative" ptsTypes="AA">
                                      <p:cBhvr>
                                        <p:cTn id="21" dur="2000" fill="hold"/>
                                        <p:tgtEl>
                                          <p:spTgt spid="1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23" grpId="0" animBg="1"/>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3"/>
          <p:cNvSpPr>
            <a:spLocks noGrp="1" noChangeArrowheads="1"/>
          </p:cNvSpPr>
          <p:nvPr>
            <p:ph type="title"/>
          </p:nvPr>
        </p:nvSpPr>
        <p:spPr>
          <a:xfrm>
            <a:off x="-1" y="-99392"/>
            <a:ext cx="9070975" cy="1143000"/>
          </a:xfrm>
        </p:spPr>
        <p:txBody>
          <a:bodyPr>
            <a:normAutofit fontScale="90000"/>
          </a:bodyPr>
          <a:lstStyle/>
          <a:p>
            <a:r>
              <a:rPr kumimoji="1" lang="en-US" dirty="0" smtClean="0">
                <a:solidFill>
                  <a:srgbClr val="000090"/>
                </a:solidFill>
              </a:rPr>
              <a:t>Communication Optimization Techniques</a:t>
            </a:r>
            <a:endParaRPr kumimoji="1" lang="en-US" dirty="0">
              <a:solidFill>
                <a:srgbClr val="000090"/>
              </a:solidFill>
            </a:endParaRPr>
          </a:p>
        </p:txBody>
      </p:sp>
      <p:sp>
        <p:nvSpPr>
          <p:cNvPr id="75" name="Oval 74"/>
          <p:cNvSpPr/>
          <p:nvPr/>
        </p:nvSpPr>
        <p:spPr>
          <a:xfrm>
            <a:off x="1475656" y="1122904"/>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625045" y="24867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840945" y="24867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79" name="Oval 78"/>
          <p:cNvSpPr/>
          <p:nvPr/>
        </p:nvSpPr>
        <p:spPr>
          <a:xfrm>
            <a:off x="675844" y="2563341"/>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625045" y="24867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625045" y="27407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589172" y="25121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1805072" y="2512165"/>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1639971" y="2588741"/>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a:off x="1589172" y="25121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589172" y="2766165"/>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2597284" y="2526080"/>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2813184" y="2526080"/>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9" name="Oval 128"/>
          <p:cNvSpPr/>
          <p:nvPr/>
        </p:nvSpPr>
        <p:spPr>
          <a:xfrm>
            <a:off x="2648083" y="2602656"/>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2597284" y="2526080"/>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2597284" y="2780080"/>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1724767" y="1669799"/>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203848" y="1344176"/>
            <a:ext cx="2778124" cy="523220"/>
          </a:xfrm>
          <a:prstGeom prst="rect">
            <a:avLst/>
          </a:prstGeom>
          <a:noFill/>
        </p:spPr>
        <p:txBody>
          <a:bodyPr wrap="none" rtlCol="0">
            <a:spAutoFit/>
          </a:bodyPr>
          <a:lstStyle/>
          <a:p>
            <a:r>
              <a:rPr lang="en-US" sz="2800" b="1" dirty="0">
                <a:solidFill>
                  <a:srgbClr val="000090"/>
                </a:solidFill>
              </a:rPr>
              <a:t>a</a:t>
            </a:r>
            <a:r>
              <a:rPr lang="en-US" sz="2800" b="1" dirty="0" smtClean="0">
                <a:solidFill>
                  <a:srgbClr val="000090"/>
                </a:solidFill>
              </a:rPr>
              <a:t>tomic at</a:t>
            </a:r>
            <a:r>
              <a:rPr lang="en-US" sz="2800" dirty="0" smtClean="0"/>
              <a:t> (p) </a:t>
            </a:r>
            <a:r>
              <a:rPr lang="en-US" sz="2800" dirty="0" err="1" smtClean="0"/>
              <a:t>sv</a:t>
            </a:r>
            <a:r>
              <a:rPr lang="en-US" sz="2800" dirty="0" smtClean="0"/>
              <a:t>();</a:t>
            </a:r>
            <a:endParaRPr lang="en-US" sz="2800" dirty="0"/>
          </a:p>
        </p:txBody>
      </p:sp>
      <p:sp>
        <p:nvSpPr>
          <p:cNvPr id="4" name="TextBox 3"/>
          <p:cNvSpPr txBox="1"/>
          <p:nvPr/>
        </p:nvSpPr>
        <p:spPr>
          <a:xfrm>
            <a:off x="3356338" y="1867396"/>
            <a:ext cx="5759058" cy="523220"/>
          </a:xfrm>
          <a:prstGeom prst="rect">
            <a:avLst/>
          </a:prstGeom>
          <a:noFill/>
        </p:spPr>
        <p:txBody>
          <a:bodyPr wrap="none" rtlCol="0">
            <a:spAutoFit/>
          </a:bodyPr>
          <a:lstStyle/>
          <a:p>
            <a:r>
              <a:rPr lang="en-US" sz="2800" dirty="0" smtClean="0"/>
              <a:t>Transfer Referencing Task to SV Home</a:t>
            </a:r>
            <a:endParaRPr lang="en-US" sz="2800" dirty="0"/>
          </a:p>
        </p:txBody>
      </p:sp>
      <p:sp>
        <p:nvSpPr>
          <p:cNvPr id="37" name="Oval 36"/>
          <p:cNvSpPr/>
          <p:nvPr/>
        </p:nvSpPr>
        <p:spPr>
          <a:xfrm>
            <a:off x="1520056" y="3861048"/>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69445" y="5224909"/>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885345" y="5224909"/>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720244" y="5301485"/>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669445" y="5224909"/>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69445" y="5478909"/>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633572" y="5250309"/>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849472" y="5250309"/>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1684371" y="5326885"/>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1633572" y="5250309"/>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633572" y="5504309"/>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641684" y="526422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857584" y="526422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2692483" y="534080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2641684" y="526422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641684" y="551822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1751072" y="5370909"/>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Curved Connector 16"/>
          <p:cNvCxnSpPr>
            <a:stCxn id="40" idx="4"/>
            <a:endCxn id="54" idx="4"/>
          </p:cNvCxnSpPr>
          <p:nvPr/>
        </p:nvCxnSpPr>
        <p:spPr>
          <a:xfrm rot="16200000" flipH="1">
            <a:off x="1254946" y="4928783"/>
            <a:ext cx="69424" cy="1030828"/>
          </a:xfrm>
          <a:prstGeom prst="curvedConnector3">
            <a:avLst>
              <a:gd name="adj1" fmla="val 429281"/>
            </a:avLst>
          </a:prstGeom>
          <a:ln w="19050" cmpd="sng">
            <a:solidFill>
              <a:srgbClr val="000000"/>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37" idx="4"/>
          </p:cNvCxnSpPr>
          <p:nvPr/>
        </p:nvCxnSpPr>
        <p:spPr>
          <a:xfrm flipH="1" flipV="1">
            <a:off x="1792371" y="4438952"/>
            <a:ext cx="20674" cy="934264"/>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275856" y="4205662"/>
            <a:ext cx="3674754" cy="523220"/>
          </a:xfrm>
          <a:prstGeom prst="rect">
            <a:avLst/>
          </a:prstGeom>
          <a:noFill/>
        </p:spPr>
        <p:txBody>
          <a:bodyPr wrap="none" rtlCol="0">
            <a:spAutoFit/>
          </a:bodyPr>
          <a:lstStyle/>
          <a:p>
            <a:r>
              <a:rPr lang="en-US" sz="2800" b="1" dirty="0">
                <a:solidFill>
                  <a:srgbClr val="000090"/>
                </a:solidFill>
              </a:rPr>
              <a:t>a</a:t>
            </a:r>
            <a:r>
              <a:rPr lang="en-US" sz="2800" b="1" dirty="0" smtClean="0">
                <a:solidFill>
                  <a:srgbClr val="000090"/>
                </a:solidFill>
              </a:rPr>
              <a:t>tomic at</a:t>
            </a:r>
            <a:r>
              <a:rPr lang="en-US" sz="2800" dirty="0" smtClean="0"/>
              <a:t> (p) </a:t>
            </a:r>
            <a:r>
              <a:rPr lang="en-US" sz="2800" dirty="0" err="1" smtClean="0"/>
              <a:t>async</a:t>
            </a:r>
            <a:r>
              <a:rPr lang="en-US" sz="2800" dirty="0" smtClean="0"/>
              <a:t> </a:t>
            </a:r>
            <a:r>
              <a:rPr lang="en-US" sz="2800" dirty="0" err="1" smtClean="0"/>
              <a:t>sv</a:t>
            </a:r>
            <a:r>
              <a:rPr lang="en-US" sz="2800" dirty="0" smtClean="0"/>
              <a:t>();</a:t>
            </a:r>
            <a:endParaRPr lang="en-US" sz="2800" dirty="0"/>
          </a:p>
        </p:txBody>
      </p:sp>
      <p:sp>
        <p:nvSpPr>
          <p:cNvPr id="69" name="TextBox 68"/>
          <p:cNvSpPr txBox="1"/>
          <p:nvPr/>
        </p:nvSpPr>
        <p:spPr>
          <a:xfrm>
            <a:off x="3428346" y="4727089"/>
            <a:ext cx="5399109" cy="523220"/>
          </a:xfrm>
          <a:prstGeom prst="rect">
            <a:avLst/>
          </a:prstGeom>
          <a:noFill/>
        </p:spPr>
        <p:txBody>
          <a:bodyPr wrap="none" rtlCol="0">
            <a:spAutoFit/>
          </a:bodyPr>
          <a:lstStyle/>
          <a:p>
            <a:r>
              <a:rPr lang="en-US" sz="2800" dirty="0" smtClean="0"/>
              <a:t>Remote Task Creation for SV Access</a:t>
            </a:r>
            <a:endParaRPr lang="en-US" sz="2800" dirty="0"/>
          </a:p>
        </p:txBody>
      </p:sp>
    </p:spTree>
    <p:extLst>
      <p:ext uri="{BB962C8B-B14F-4D97-AF65-F5344CB8AC3E}">
        <p14:creationId xmlns:p14="http://schemas.microsoft.com/office/powerpoint/2010/main" val="2090261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down)">
                                      <p:cBhvr>
                                        <p:cTn id="1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9901" y="1804189"/>
            <a:ext cx="387924" cy="452253"/>
          </a:xfrm>
          <a:prstGeom prst="rect">
            <a:avLst/>
          </a:prstGeom>
          <a:noFill/>
        </p:spPr>
        <p:txBody>
          <a:bodyPr wrap="none" rtlCol="0">
            <a:spAutoFit/>
          </a:bodyPr>
          <a:lstStyle/>
          <a:p>
            <a:r>
              <a:rPr lang="en-US" sz="2800" dirty="0" smtClean="0"/>
              <a:t>…</a:t>
            </a:r>
            <a:endParaRPr lang="en-US" sz="2800" dirty="0"/>
          </a:p>
        </p:txBody>
      </p:sp>
      <p:sp>
        <p:nvSpPr>
          <p:cNvPr id="7" name="Oval 6"/>
          <p:cNvSpPr/>
          <p:nvPr/>
        </p:nvSpPr>
        <p:spPr>
          <a:xfrm>
            <a:off x="566650" y="634412"/>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7" idx="5"/>
          </p:cNvCxnSpPr>
          <p:nvPr/>
        </p:nvCxnSpPr>
        <p:spPr>
          <a:xfrm>
            <a:off x="1031521" y="1127684"/>
            <a:ext cx="965541" cy="1005645"/>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11044" y="1055659"/>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6"/>
          </p:cNvCxnSpPr>
          <p:nvPr/>
        </p:nvCxnSpPr>
        <p:spPr>
          <a:xfrm>
            <a:off x="1111280" y="923364"/>
            <a:ext cx="1567546" cy="1252403"/>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26096" y="1196506"/>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4"/>
          </p:cNvCxnSpPr>
          <p:nvPr/>
        </p:nvCxnSpPr>
        <p:spPr>
          <a:xfrm>
            <a:off x="838965" y="1212316"/>
            <a:ext cx="383555" cy="100131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67297" y="2052541"/>
            <a:ext cx="215900" cy="254000"/>
            <a:chOff x="1150899" y="3253384"/>
            <a:chExt cx="215900" cy="254000"/>
          </a:xfrm>
        </p:grpSpPr>
        <p:cxnSp>
          <p:nvCxnSpPr>
            <p:cNvPr id="17" name="Straight Connector 16"/>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1243729" y="2052541"/>
            <a:ext cx="215900" cy="254000"/>
            <a:chOff x="1150899" y="3253384"/>
            <a:chExt cx="215900" cy="254000"/>
          </a:xfrm>
        </p:grpSpPr>
        <p:cxnSp>
          <p:nvCxnSpPr>
            <p:cNvPr id="23" name="Straight Connector 22"/>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2014001" y="2042451"/>
            <a:ext cx="215900" cy="254000"/>
            <a:chOff x="1150899" y="3253384"/>
            <a:chExt cx="215900" cy="254000"/>
          </a:xfrm>
        </p:grpSpPr>
        <p:cxnSp>
          <p:nvCxnSpPr>
            <p:cNvPr id="29" name="Straight Connector 28"/>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2674367" y="2033745"/>
            <a:ext cx="215900" cy="254000"/>
            <a:chOff x="1150899" y="3253384"/>
            <a:chExt cx="215900" cy="254000"/>
          </a:xfrm>
        </p:grpSpPr>
        <p:cxnSp>
          <p:nvCxnSpPr>
            <p:cNvPr id="35" name="Straight Connector 34"/>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136296" y="2318457"/>
            <a:ext cx="860707" cy="369332"/>
          </a:xfrm>
          <a:prstGeom prst="rect">
            <a:avLst/>
          </a:prstGeom>
          <a:noFill/>
        </p:spPr>
        <p:txBody>
          <a:bodyPr wrap="none" rtlCol="0">
            <a:spAutoFit/>
          </a:bodyPr>
          <a:lstStyle/>
          <a:p>
            <a:r>
              <a:rPr lang="en-US" dirty="0" smtClean="0"/>
              <a:t>Node 1</a:t>
            </a:r>
            <a:endParaRPr lang="en-US" dirty="0"/>
          </a:p>
        </p:txBody>
      </p:sp>
      <p:sp>
        <p:nvSpPr>
          <p:cNvPr id="41" name="TextBox 40"/>
          <p:cNvSpPr txBox="1"/>
          <p:nvPr/>
        </p:nvSpPr>
        <p:spPr>
          <a:xfrm>
            <a:off x="2371433" y="2411596"/>
            <a:ext cx="936136" cy="369332"/>
          </a:xfrm>
          <a:prstGeom prst="rect">
            <a:avLst/>
          </a:prstGeom>
          <a:noFill/>
        </p:spPr>
        <p:txBody>
          <a:bodyPr wrap="none" rtlCol="0">
            <a:spAutoFit/>
          </a:bodyPr>
          <a:lstStyle/>
          <a:p>
            <a:r>
              <a:rPr lang="en-US" dirty="0" smtClean="0"/>
              <a:t>Node </a:t>
            </a:r>
            <a:r>
              <a:rPr lang="en-US" i="1" dirty="0" smtClean="0"/>
              <a:t>N</a:t>
            </a:r>
            <a:endParaRPr lang="en-US" i="1" dirty="0"/>
          </a:p>
        </p:txBody>
      </p:sp>
      <p:sp>
        <p:nvSpPr>
          <p:cNvPr id="42" name="TextBox 41"/>
          <p:cNvSpPr txBox="1"/>
          <p:nvPr/>
        </p:nvSpPr>
        <p:spPr>
          <a:xfrm>
            <a:off x="467544" y="218023"/>
            <a:ext cx="2653265" cy="369332"/>
          </a:xfrm>
          <a:prstGeom prst="rect">
            <a:avLst/>
          </a:prstGeom>
          <a:noFill/>
        </p:spPr>
        <p:txBody>
          <a:bodyPr wrap="none" rtlCol="0">
            <a:spAutoFit/>
          </a:bodyPr>
          <a:lstStyle/>
          <a:p>
            <a:r>
              <a:rPr lang="en-US" dirty="0" smtClean="0"/>
              <a:t>Write-Once / Read-Mostly</a:t>
            </a:r>
            <a:endParaRPr lang="en-US" dirty="0"/>
          </a:p>
        </p:txBody>
      </p:sp>
      <p:grpSp>
        <p:nvGrpSpPr>
          <p:cNvPr id="2" name="Group 1"/>
          <p:cNvGrpSpPr/>
          <p:nvPr/>
        </p:nvGrpSpPr>
        <p:grpSpPr>
          <a:xfrm>
            <a:off x="4213654" y="245407"/>
            <a:ext cx="4102762" cy="2510150"/>
            <a:chOff x="4213654" y="245407"/>
            <a:chExt cx="4102762" cy="2510150"/>
          </a:xfrm>
        </p:grpSpPr>
        <p:cxnSp>
          <p:nvCxnSpPr>
            <p:cNvPr id="46" name="Straight Arrow Connector 45"/>
            <p:cNvCxnSpPr/>
            <p:nvPr/>
          </p:nvCxnSpPr>
          <p:spPr>
            <a:xfrm>
              <a:off x="4688402" y="1123427"/>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4803454" y="1264274"/>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4644655" y="2120309"/>
              <a:ext cx="215900" cy="254000"/>
              <a:chOff x="1150899" y="3253384"/>
              <a:chExt cx="215900" cy="254000"/>
            </a:xfrm>
          </p:grpSpPr>
          <p:cxnSp>
            <p:nvCxnSpPr>
              <p:cNvPr id="51" name="Straight Connector 5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4213654" y="2386225"/>
              <a:ext cx="860707" cy="369332"/>
            </a:xfrm>
            <a:prstGeom prst="rect">
              <a:avLst/>
            </a:prstGeom>
            <a:noFill/>
          </p:spPr>
          <p:txBody>
            <a:bodyPr wrap="none" rtlCol="0">
              <a:spAutoFit/>
            </a:bodyPr>
            <a:lstStyle/>
            <a:p>
              <a:r>
                <a:rPr lang="en-US" dirty="0" smtClean="0"/>
                <a:t>Node 1</a:t>
              </a:r>
              <a:endParaRPr lang="en-US" dirty="0"/>
            </a:p>
          </p:txBody>
        </p:sp>
        <p:sp>
          <p:nvSpPr>
            <p:cNvPr id="97" name="Oval 96"/>
            <p:cNvSpPr/>
            <p:nvPr/>
          </p:nvSpPr>
          <p:spPr>
            <a:xfrm>
              <a:off x="4459418"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5766828" y="1138926"/>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5723081" y="2120309"/>
              <a:ext cx="215900" cy="254000"/>
              <a:chOff x="1150899" y="3253384"/>
              <a:chExt cx="215900" cy="254000"/>
            </a:xfrm>
          </p:grpSpPr>
          <p:cxnSp>
            <p:nvCxnSpPr>
              <p:cNvPr id="101" name="Straight Connector 10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5292080" y="2386225"/>
              <a:ext cx="860707" cy="369332"/>
            </a:xfrm>
            <a:prstGeom prst="rect">
              <a:avLst/>
            </a:prstGeom>
            <a:noFill/>
          </p:spPr>
          <p:txBody>
            <a:bodyPr wrap="none" rtlCol="0">
              <a:spAutoFit/>
            </a:bodyPr>
            <a:lstStyle/>
            <a:p>
              <a:r>
                <a:rPr lang="en-US" dirty="0" smtClean="0"/>
                <a:t>Node 1</a:t>
              </a:r>
              <a:endParaRPr lang="en-US" dirty="0"/>
            </a:p>
          </p:txBody>
        </p:sp>
        <p:sp>
          <p:nvSpPr>
            <p:cNvPr id="107" name="Oval 106"/>
            <p:cNvSpPr/>
            <p:nvPr/>
          </p:nvSpPr>
          <p:spPr>
            <a:xfrm>
              <a:off x="5537844"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a:off x="6795753" y="1154127"/>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Group 119"/>
            <p:cNvGrpSpPr/>
            <p:nvPr/>
          </p:nvGrpSpPr>
          <p:grpSpPr>
            <a:xfrm>
              <a:off x="6752006" y="2120309"/>
              <a:ext cx="215900" cy="254000"/>
              <a:chOff x="1150899" y="3253384"/>
              <a:chExt cx="215900" cy="254000"/>
            </a:xfrm>
          </p:grpSpPr>
          <p:cxnSp>
            <p:nvCxnSpPr>
              <p:cNvPr id="121" name="Straight Connector 12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26" name="TextBox 125"/>
            <p:cNvSpPr txBox="1"/>
            <p:nvPr/>
          </p:nvSpPr>
          <p:spPr>
            <a:xfrm>
              <a:off x="6321005" y="2386225"/>
              <a:ext cx="860707" cy="369332"/>
            </a:xfrm>
            <a:prstGeom prst="rect">
              <a:avLst/>
            </a:prstGeom>
            <a:noFill/>
          </p:spPr>
          <p:txBody>
            <a:bodyPr wrap="none" rtlCol="0">
              <a:spAutoFit/>
            </a:bodyPr>
            <a:lstStyle/>
            <a:p>
              <a:r>
                <a:rPr lang="en-US" dirty="0" smtClean="0"/>
                <a:t>Node 1</a:t>
              </a:r>
              <a:endParaRPr lang="en-US" dirty="0"/>
            </a:p>
          </p:txBody>
        </p:sp>
        <p:sp>
          <p:nvSpPr>
            <p:cNvPr id="127" name="Oval 126"/>
            <p:cNvSpPr/>
            <p:nvPr/>
          </p:nvSpPr>
          <p:spPr>
            <a:xfrm>
              <a:off x="6566769"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Arrow Connector 127"/>
            <p:cNvCxnSpPr/>
            <p:nvPr/>
          </p:nvCxnSpPr>
          <p:spPr>
            <a:xfrm>
              <a:off x="7930457" y="1107679"/>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7886710" y="2120309"/>
              <a:ext cx="215900" cy="254000"/>
              <a:chOff x="1150899" y="3253384"/>
              <a:chExt cx="215900" cy="254000"/>
            </a:xfrm>
          </p:grpSpPr>
          <p:cxnSp>
            <p:nvCxnSpPr>
              <p:cNvPr id="131" name="Straight Connector 13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33" name="Oval 13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36" name="TextBox 135"/>
            <p:cNvSpPr txBox="1"/>
            <p:nvPr/>
          </p:nvSpPr>
          <p:spPr>
            <a:xfrm>
              <a:off x="7455709" y="2386225"/>
              <a:ext cx="860707" cy="369332"/>
            </a:xfrm>
            <a:prstGeom prst="rect">
              <a:avLst/>
            </a:prstGeom>
            <a:noFill/>
          </p:spPr>
          <p:txBody>
            <a:bodyPr wrap="none" rtlCol="0">
              <a:spAutoFit/>
            </a:bodyPr>
            <a:lstStyle/>
            <a:p>
              <a:r>
                <a:rPr lang="en-US" dirty="0" smtClean="0"/>
                <a:t>Node 1</a:t>
              </a:r>
              <a:endParaRPr lang="en-US" dirty="0"/>
            </a:p>
          </p:txBody>
        </p:sp>
        <p:sp>
          <p:nvSpPr>
            <p:cNvPr id="137" name="Oval 136"/>
            <p:cNvSpPr/>
            <p:nvPr/>
          </p:nvSpPr>
          <p:spPr>
            <a:xfrm>
              <a:off x="7701473"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TextBox 137"/>
            <p:cNvSpPr txBox="1"/>
            <p:nvPr/>
          </p:nvSpPr>
          <p:spPr>
            <a:xfrm>
              <a:off x="7184763" y="1854002"/>
              <a:ext cx="387924" cy="452253"/>
            </a:xfrm>
            <a:prstGeom prst="rect">
              <a:avLst/>
            </a:prstGeom>
            <a:noFill/>
          </p:spPr>
          <p:txBody>
            <a:bodyPr wrap="none" rtlCol="0">
              <a:spAutoFit/>
            </a:bodyPr>
            <a:lstStyle/>
            <a:p>
              <a:r>
                <a:rPr lang="en-US" sz="2800" dirty="0" smtClean="0"/>
                <a:t>…</a:t>
              </a:r>
              <a:endParaRPr lang="en-US" sz="2800" dirty="0"/>
            </a:p>
          </p:txBody>
        </p:sp>
        <p:sp>
          <p:nvSpPr>
            <p:cNvPr id="139" name="TextBox 138"/>
            <p:cNvSpPr txBox="1"/>
            <p:nvPr/>
          </p:nvSpPr>
          <p:spPr>
            <a:xfrm>
              <a:off x="5663471" y="245407"/>
              <a:ext cx="1231865" cy="369332"/>
            </a:xfrm>
            <a:prstGeom prst="rect">
              <a:avLst/>
            </a:prstGeom>
            <a:noFill/>
          </p:spPr>
          <p:txBody>
            <a:bodyPr wrap="none" rtlCol="0">
              <a:spAutoFit/>
            </a:bodyPr>
            <a:lstStyle/>
            <a:p>
              <a:r>
                <a:rPr lang="en-US" dirty="0" smtClean="0"/>
                <a:t>Replication</a:t>
              </a:r>
              <a:endParaRPr lang="en-US" dirty="0"/>
            </a:p>
          </p:txBody>
        </p:sp>
      </p:grpSp>
    </p:spTree>
    <p:extLst>
      <p:ext uri="{BB962C8B-B14F-4D97-AF65-F5344CB8AC3E}">
        <p14:creationId xmlns:p14="http://schemas.microsoft.com/office/powerpoint/2010/main" val="4002284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40" grpId="0"/>
      <p:bldP spid="4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9901" y="1804189"/>
            <a:ext cx="387924" cy="452253"/>
          </a:xfrm>
          <a:prstGeom prst="rect">
            <a:avLst/>
          </a:prstGeom>
          <a:noFill/>
        </p:spPr>
        <p:txBody>
          <a:bodyPr wrap="none" rtlCol="0">
            <a:spAutoFit/>
          </a:bodyPr>
          <a:lstStyle/>
          <a:p>
            <a:r>
              <a:rPr lang="en-US" sz="2800" dirty="0" smtClean="0"/>
              <a:t>…</a:t>
            </a:r>
            <a:endParaRPr lang="en-US" sz="2800" dirty="0"/>
          </a:p>
        </p:txBody>
      </p:sp>
      <p:sp>
        <p:nvSpPr>
          <p:cNvPr id="7" name="Oval 6"/>
          <p:cNvSpPr/>
          <p:nvPr/>
        </p:nvSpPr>
        <p:spPr>
          <a:xfrm>
            <a:off x="566650" y="634412"/>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7" idx="5"/>
          </p:cNvCxnSpPr>
          <p:nvPr/>
        </p:nvCxnSpPr>
        <p:spPr>
          <a:xfrm>
            <a:off x="1031521" y="1127684"/>
            <a:ext cx="965541" cy="1005645"/>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11044" y="1055659"/>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6"/>
          </p:cNvCxnSpPr>
          <p:nvPr/>
        </p:nvCxnSpPr>
        <p:spPr>
          <a:xfrm>
            <a:off x="1111280" y="923364"/>
            <a:ext cx="1567546" cy="1252403"/>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26096" y="1196506"/>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4"/>
          </p:cNvCxnSpPr>
          <p:nvPr/>
        </p:nvCxnSpPr>
        <p:spPr>
          <a:xfrm>
            <a:off x="838965" y="1212316"/>
            <a:ext cx="383555" cy="100131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67297" y="2052541"/>
            <a:ext cx="215900" cy="254000"/>
            <a:chOff x="1150899" y="3253384"/>
            <a:chExt cx="215900" cy="254000"/>
          </a:xfrm>
        </p:grpSpPr>
        <p:cxnSp>
          <p:nvCxnSpPr>
            <p:cNvPr id="17" name="Straight Connector 16"/>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1243729" y="2052541"/>
            <a:ext cx="215900" cy="254000"/>
            <a:chOff x="1150899" y="3253384"/>
            <a:chExt cx="215900" cy="254000"/>
          </a:xfrm>
        </p:grpSpPr>
        <p:cxnSp>
          <p:nvCxnSpPr>
            <p:cNvPr id="23" name="Straight Connector 22"/>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2014001" y="2042451"/>
            <a:ext cx="215900" cy="254000"/>
            <a:chOff x="1150899" y="3253384"/>
            <a:chExt cx="215900" cy="254000"/>
          </a:xfrm>
        </p:grpSpPr>
        <p:cxnSp>
          <p:nvCxnSpPr>
            <p:cNvPr id="29" name="Straight Connector 28"/>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2674367" y="2033745"/>
            <a:ext cx="215900" cy="254000"/>
            <a:chOff x="1150899" y="3253384"/>
            <a:chExt cx="215900" cy="254000"/>
          </a:xfrm>
        </p:grpSpPr>
        <p:cxnSp>
          <p:nvCxnSpPr>
            <p:cNvPr id="35" name="Straight Connector 34"/>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136296" y="2318457"/>
            <a:ext cx="860707" cy="369332"/>
          </a:xfrm>
          <a:prstGeom prst="rect">
            <a:avLst/>
          </a:prstGeom>
          <a:noFill/>
        </p:spPr>
        <p:txBody>
          <a:bodyPr wrap="none" rtlCol="0">
            <a:spAutoFit/>
          </a:bodyPr>
          <a:lstStyle/>
          <a:p>
            <a:r>
              <a:rPr lang="en-US" dirty="0" smtClean="0"/>
              <a:t>Node 1</a:t>
            </a:r>
            <a:endParaRPr lang="en-US" dirty="0"/>
          </a:p>
        </p:txBody>
      </p:sp>
      <p:sp>
        <p:nvSpPr>
          <p:cNvPr id="41" name="TextBox 40"/>
          <p:cNvSpPr txBox="1"/>
          <p:nvPr/>
        </p:nvSpPr>
        <p:spPr>
          <a:xfrm>
            <a:off x="2371433" y="2411596"/>
            <a:ext cx="936136" cy="369332"/>
          </a:xfrm>
          <a:prstGeom prst="rect">
            <a:avLst/>
          </a:prstGeom>
          <a:noFill/>
        </p:spPr>
        <p:txBody>
          <a:bodyPr wrap="none" rtlCol="0">
            <a:spAutoFit/>
          </a:bodyPr>
          <a:lstStyle/>
          <a:p>
            <a:r>
              <a:rPr lang="en-US" dirty="0" smtClean="0"/>
              <a:t>Node </a:t>
            </a:r>
            <a:r>
              <a:rPr lang="en-US" i="1" dirty="0" smtClean="0"/>
              <a:t>N</a:t>
            </a:r>
            <a:endParaRPr lang="en-US" i="1" dirty="0"/>
          </a:p>
        </p:txBody>
      </p:sp>
      <p:sp>
        <p:nvSpPr>
          <p:cNvPr id="42" name="TextBox 41"/>
          <p:cNvSpPr txBox="1"/>
          <p:nvPr/>
        </p:nvSpPr>
        <p:spPr>
          <a:xfrm>
            <a:off x="467544" y="218023"/>
            <a:ext cx="2653265" cy="369332"/>
          </a:xfrm>
          <a:prstGeom prst="rect">
            <a:avLst/>
          </a:prstGeom>
          <a:noFill/>
        </p:spPr>
        <p:txBody>
          <a:bodyPr wrap="none" rtlCol="0">
            <a:spAutoFit/>
          </a:bodyPr>
          <a:lstStyle/>
          <a:p>
            <a:r>
              <a:rPr lang="en-US" dirty="0" smtClean="0"/>
              <a:t>Write-Once / Read-Mostly</a:t>
            </a:r>
            <a:endParaRPr lang="en-US" dirty="0"/>
          </a:p>
        </p:txBody>
      </p:sp>
      <p:grpSp>
        <p:nvGrpSpPr>
          <p:cNvPr id="2" name="Group 1"/>
          <p:cNvGrpSpPr/>
          <p:nvPr/>
        </p:nvGrpSpPr>
        <p:grpSpPr>
          <a:xfrm>
            <a:off x="4213654" y="245407"/>
            <a:ext cx="4102762" cy="2510150"/>
            <a:chOff x="4213654" y="245407"/>
            <a:chExt cx="4102762" cy="2510150"/>
          </a:xfrm>
        </p:grpSpPr>
        <p:cxnSp>
          <p:nvCxnSpPr>
            <p:cNvPr id="46" name="Straight Arrow Connector 45"/>
            <p:cNvCxnSpPr/>
            <p:nvPr/>
          </p:nvCxnSpPr>
          <p:spPr>
            <a:xfrm>
              <a:off x="4688402" y="1123427"/>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4803454" y="1264274"/>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4644655" y="2120309"/>
              <a:ext cx="215900" cy="254000"/>
              <a:chOff x="1150899" y="3253384"/>
              <a:chExt cx="215900" cy="254000"/>
            </a:xfrm>
          </p:grpSpPr>
          <p:cxnSp>
            <p:nvCxnSpPr>
              <p:cNvPr id="51" name="Straight Connector 5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4213654" y="2386225"/>
              <a:ext cx="860707" cy="369332"/>
            </a:xfrm>
            <a:prstGeom prst="rect">
              <a:avLst/>
            </a:prstGeom>
            <a:noFill/>
          </p:spPr>
          <p:txBody>
            <a:bodyPr wrap="none" rtlCol="0">
              <a:spAutoFit/>
            </a:bodyPr>
            <a:lstStyle/>
            <a:p>
              <a:r>
                <a:rPr lang="en-US" dirty="0" smtClean="0"/>
                <a:t>Node 1</a:t>
              </a:r>
              <a:endParaRPr lang="en-US" dirty="0"/>
            </a:p>
          </p:txBody>
        </p:sp>
        <p:sp>
          <p:nvSpPr>
            <p:cNvPr id="97" name="Oval 96"/>
            <p:cNvSpPr/>
            <p:nvPr/>
          </p:nvSpPr>
          <p:spPr>
            <a:xfrm>
              <a:off x="4459418"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5766828" y="1138926"/>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5723081" y="2120309"/>
              <a:ext cx="215900" cy="254000"/>
              <a:chOff x="1150899" y="3253384"/>
              <a:chExt cx="215900" cy="254000"/>
            </a:xfrm>
          </p:grpSpPr>
          <p:cxnSp>
            <p:nvCxnSpPr>
              <p:cNvPr id="101" name="Straight Connector 10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5292080" y="2386225"/>
              <a:ext cx="860707" cy="369332"/>
            </a:xfrm>
            <a:prstGeom prst="rect">
              <a:avLst/>
            </a:prstGeom>
            <a:noFill/>
          </p:spPr>
          <p:txBody>
            <a:bodyPr wrap="none" rtlCol="0">
              <a:spAutoFit/>
            </a:bodyPr>
            <a:lstStyle/>
            <a:p>
              <a:r>
                <a:rPr lang="en-US" dirty="0" smtClean="0"/>
                <a:t>Node 1</a:t>
              </a:r>
              <a:endParaRPr lang="en-US" dirty="0"/>
            </a:p>
          </p:txBody>
        </p:sp>
        <p:sp>
          <p:nvSpPr>
            <p:cNvPr id="107" name="Oval 106"/>
            <p:cNvSpPr/>
            <p:nvPr/>
          </p:nvSpPr>
          <p:spPr>
            <a:xfrm>
              <a:off x="5537844"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a:off x="6795753" y="1154127"/>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Group 119"/>
            <p:cNvGrpSpPr/>
            <p:nvPr/>
          </p:nvGrpSpPr>
          <p:grpSpPr>
            <a:xfrm>
              <a:off x="6752006" y="2120309"/>
              <a:ext cx="215900" cy="254000"/>
              <a:chOff x="1150899" y="3253384"/>
              <a:chExt cx="215900" cy="254000"/>
            </a:xfrm>
          </p:grpSpPr>
          <p:cxnSp>
            <p:nvCxnSpPr>
              <p:cNvPr id="121" name="Straight Connector 12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26" name="TextBox 125"/>
            <p:cNvSpPr txBox="1"/>
            <p:nvPr/>
          </p:nvSpPr>
          <p:spPr>
            <a:xfrm>
              <a:off x="6321005" y="2386225"/>
              <a:ext cx="860707" cy="369332"/>
            </a:xfrm>
            <a:prstGeom prst="rect">
              <a:avLst/>
            </a:prstGeom>
            <a:noFill/>
          </p:spPr>
          <p:txBody>
            <a:bodyPr wrap="none" rtlCol="0">
              <a:spAutoFit/>
            </a:bodyPr>
            <a:lstStyle/>
            <a:p>
              <a:r>
                <a:rPr lang="en-US" dirty="0" smtClean="0"/>
                <a:t>Node 1</a:t>
              </a:r>
              <a:endParaRPr lang="en-US" dirty="0"/>
            </a:p>
          </p:txBody>
        </p:sp>
        <p:sp>
          <p:nvSpPr>
            <p:cNvPr id="127" name="Oval 126"/>
            <p:cNvSpPr/>
            <p:nvPr/>
          </p:nvSpPr>
          <p:spPr>
            <a:xfrm>
              <a:off x="6566769"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Arrow Connector 127"/>
            <p:cNvCxnSpPr/>
            <p:nvPr/>
          </p:nvCxnSpPr>
          <p:spPr>
            <a:xfrm>
              <a:off x="7930457" y="1107679"/>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7886710" y="2120309"/>
              <a:ext cx="215900" cy="254000"/>
              <a:chOff x="1150899" y="3253384"/>
              <a:chExt cx="215900" cy="254000"/>
            </a:xfrm>
          </p:grpSpPr>
          <p:cxnSp>
            <p:nvCxnSpPr>
              <p:cNvPr id="131" name="Straight Connector 13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33" name="Oval 13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36" name="TextBox 135"/>
            <p:cNvSpPr txBox="1"/>
            <p:nvPr/>
          </p:nvSpPr>
          <p:spPr>
            <a:xfrm>
              <a:off x="7455709" y="2386225"/>
              <a:ext cx="860707" cy="369332"/>
            </a:xfrm>
            <a:prstGeom prst="rect">
              <a:avLst/>
            </a:prstGeom>
            <a:noFill/>
          </p:spPr>
          <p:txBody>
            <a:bodyPr wrap="none" rtlCol="0">
              <a:spAutoFit/>
            </a:bodyPr>
            <a:lstStyle/>
            <a:p>
              <a:r>
                <a:rPr lang="en-US" dirty="0" smtClean="0"/>
                <a:t>Node 1</a:t>
              </a:r>
              <a:endParaRPr lang="en-US" dirty="0"/>
            </a:p>
          </p:txBody>
        </p:sp>
        <p:sp>
          <p:nvSpPr>
            <p:cNvPr id="137" name="Oval 136"/>
            <p:cNvSpPr/>
            <p:nvPr/>
          </p:nvSpPr>
          <p:spPr>
            <a:xfrm>
              <a:off x="7701473" y="686370"/>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TextBox 137"/>
            <p:cNvSpPr txBox="1"/>
            <p:nvPr/>
          </p:nvSpPr>
          <p:spPr>
            <a:xfrm>
              <a:off x="7184763" y="1854002"/>
              <a:ext cx="387924" cy="452253"/>
            </a:xfrm>
            <a:prstGeom prst="rect">
              <a:avLst/>
            </a:prstGeom>
            <a:noFill/>
          </p:spPr>
          <p:txBody>
            <a:bodyPr wrap="none" rtlCol="0">
              <a:spAutoFit/>
            </a:bodyPr>
            <a:lstStyle/>
            <a:p>
              <a:r>
                <a:rPr lang="en-US" sz="2800" dirty="0" smtClean="0"/>
                <a:t>…</a:t>
              </a:r>
              <a:endParaRPr lang="en-US" sz="2800" dirty="0"/>
            </a:p>
          </p:txBody>
        </p:sp>
        <p:sp>
          <p:nvSpPr>
            <p:cNvPr id="139" name="TextBox 138"/>
            <p:cNvSpPr txBox="1"/>
            <p:nvPr/>
          </p:nvSpPr>
          <p:spPr>
            <a:xfrm>
              <a:off x="5663471" y="245407"/>
              <a:ext cx="1231865" cy="369332"/>
            </a:xfrm>
            <a:prstGeom prst="rect">
              <a:avLst/>
            </a:prstGeom>
            <a:noFill/>
          </p:spPr>
          <p:txBody>
            <a:bodyPr wrap="none" rtlCol="0">
              <a:spAutoFit/>
            </a:bodyPr>
            <a:lstStyle/>
            <a:p>
              <a:r>
                <a:rPr lang="en-US" dirty="0" smtClean="0"/>
                <a:t>Replication</a:t>
              </a:r>
              <a:endParaRPr lang="en-US" dirty="0"/>
            </a:p>
          </p:txBody>
        </p:sp>
      </p:grpSp>
      <p:sp>
        <p:nvSpPr>
          <p:cNvPr id="140" name="TextBox 139"/>
          <p:cNvSpPr txBox="1"/>
          <p:nvPr/>
        </p:nvSpPr>
        <p:spPr>
          <a:xfrm>
            <a:off x="2489141" y="5231190"/>
            <a:ext cx="387924" cy="452253"/>
          </a:xfrm>
          <a:prstGeom prst="rect">
            <a:avLst/>
          </a:prstGeom>
          <a:noFill/>
        </p:spPr>
        <p:txBody>
          <a:bodyPr wrap="none" rtlCol="0">
            <a:spAutoFit/>
          </a:bodyPr>
          <a:lstStyle/>
          <a:p>
            <a:r>
              <a:rPr lang="en-US" sz="2800" dirty="0" smtClean="0"/>
              <a:t>…</a:t>
            </a:r>
            <a:endParaRPr lang="en-US" sz="2800" dirty="0"/>
          </a:p>
        </p:txBody>
      </p:sp>
      <p:sp>
        <p:nvSpPr>
          <p:cNvPr id="141" name="Oval 140"/>
          <p:cNvSpPr/>
          <p:nvPr/>
        </p:nvSpPr>
        <p:spPr>
          <a:xfrm>
            <a:off x="825890" y="4061413"/>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Arrow Connector 141"/>
          <p:cNvCxnSpPr>
            <a:stCxn id="141" idx="5"/>
          </p:cNvCxnSpPr>
          <p:nvPr/>
        </p:nvCxnSpPr>
        <p:spPr>
          <a:xfrm>
            <a:off x="1290761" y="4554685"/>
            <a:ext cx="965541" cy="1005645"/>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870284" y="4482660"/>
            <a:ext cx="0" cy="986792"/>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141" idx="6"/>
          </p:cNvCxnSpPr>
          <p:nvPr/>
        </p:nvCxnSpPr>
        <p:spPr>
          <a:xfrm>
            <a:off x="1370520" y="4350365"/>
            <a:ext cx="1567546" cy="116686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985336" y="4623507"/>
            <a:ext cx="1" cy="816966"/>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stCxn id="141" idx="4"/>
          </p:cNvCxnSpPr>
          <p:nvPr/>
        </p:nvCxnSpPr>
        <p:spPr>
          <a:xfrm>
            <a:off x="1098205" y="4639317"/>
            <a:ext cx="383555" cy="1001317"/>
          </a:xfrm>
          <a:prstGeom prst="straightConnector1">
            <a:avLst/>
          </a:prstGeom>
          <a:ln w="3175" cmpd="sng">
            <a:solidFill>
              <a:srgbClr val="000000"/>
            </a:solidFill>
            <a:prstDash val="lg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826537" y="5479542"/>
            <a:ext cx="215900" cy="254000"/>
            <a:chOff x="1150899" y="3253384"/>
            <a:chExt cx="215900" cy="254000"/>
          </a:xfrm>
        </p:grpSpPr>
        <p:cxnSp>
          <p:nvCxnSpPr>
            <p:cNvPr id="148" name="Straight Connector 147"/>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1" name="Straight Connector 150"/>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502969" y="5479542"/>
            <a:ext cx="215900" cy="254000"/>
            <a:chOff x="1150899" y="3253384"/>
            <a:chExt cx="215900" cy="254000"/>
          </a:xfrm>
        </p:grpSpPr>
        <p:cxnSp>
          <p:nvCxnSpPr>
            <p:cNvPr id="154" name="Straight Connector 153"/>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56" name="Oval 155"/>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7" name="Straight Connector 156"/>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59" name="Group 158"/>
          <p:cNvGrpSpPr/>
          <p:nvPr/>
        </p:nvGrpSpPr>
        <p:grpSpPr>
          <a:xfrm>
            <a:off x="2273241" y="5469452"/>
            <a:ext cx="215900" cy="254000"/>
            <a:chOff x="1150899" y="3253384"/>
            <a:chExt cx="215900" cy="254000"/>
          </a:xfrm>
        </p:grpSpPr>
        <p:cxnSp>
          <p:nvCxnSpPr>
            <p:cNvPr id="160" name="Straight Connector 159"/>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62" name="Oval 161"/>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2933607" y="5460746"/>
            <a:ext cx="215900" cy="254000"/>
            <a:chOff x="1150899" y="3253384"/>
            <a:chExt cx="215900" cy="254000"/>
          </a:xfrm>
        </p:grpSpPr>
        <p:cxnSp>
          <p:nvCxnSpPr>
            <p:cNvPr id="166" name="Straight Connector 165"/>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68" name="Oval 167"/>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71" name="TextBox 170"/>
          <p:cNvSpPr txBox="1"/>
          <p:nvPr/>
        </p:nvSpPr>
        <p:spPr>
          <a:xfrm>
            <a:off x="395536" y="5745458"/>
            <a:ext cx="860707" cy="369332"/>
          </a:xfrm>
          <a:prstGeom prst="rect">
            <a:avLst/>
          </a:prstGeom>
          <a:noFill/>
        </p:spPr>
        <p:txBody>
          <a:bodyPr wrap="none" rtlCol="0">
            <a:spAutoFit/>
          </a:bodyPr>
          <a:lstStyle/>
          <a:p>
            <a:r>
              <a:rPr lang="en-US" dirty="0" smtClean="0"/>
              <a:t>Node 1</a:t>
            </a:r>
            <a:endParaRPr lang="en-US" dirty="0"/>
          </a:p>
        </p:txBody>
      </p:sp>
      <p:sp>
        <p:nvSpPr>
          <p:cNvPr id="172" name="TextBox 171"/>
          <p:cNvSpPr txBox="1"/>
          <p:nvPr/>
        </p:nvSpPr>
        <p:spPr>
          <a:xfrm>
            <a:off x="2630673" y="5838597"/>
            <a:ext cx="936136" cy="369332"/>
          </a:xfrm>
          <a:prstGeom prst="rect">
            <a:avLst/>
          </a:prstGeom>
          <a:noFill/>
        </p:spPr>
        <p:txBody>
          <a:bodyPr wrap="none" rtlCol="0">
            <a:spAutoFit/>
          </a:bodyPr>
          <a:lstStyle/>
          <a:p>
            <a:r>
              <a:rPr lang="en-US" dirty="0" smtClean="0"/>
              <a:t>Node </a:t>
            </a:r>
            <a:r>
              <a:rPr lang="en-US" i="1" dirty="0" smtClean="0"/>
              <a:t>N</a:t>
            </a:r>
            <a:endParaRPr lang="en-US" i="1" dirty="0"/>
          </a:p>
        </p:txBody>
      </p:sp>
      <p:sp>
        <p:nvSpPr>
          <p:cNvPr id="173" name="TextBox 172"/>
          <p:cNvSpPr txBox="1"/>
          <p:nvPr/>
        </p:nvSpPr>
        <p:spPr>
          <a:xfrm>
            <a:off x="726784" y="3645024"/>
            <a:ext cx="1441420" cy="369332"/>
          </a:xfrm>
          <a:prstGeom prst="rect">
            <a:avLst/>
          </a:prstGeom>
          <a:noFill/>
        </p:spPr>
        <p:txBody>
          <a:bodyPr wrap="none" rtlCol="0">
            <a:spAutoFit/>
          </a:bodyPr>
          <a:lstStyle/>
          <a:p>
            <a:r>
              <a:rPr lang="en-US" dirty="0" smtClean="0"/>
              <a:t>Result Object</a:t>
            </a:r>
            <a:endParaRPr lang="en-US" dirty="0"/>
          </a:p>
        </p:txBody>
      </p:sp>
      <p:cxnSp>
        <p:nvCxnSpPr>
          <p:cNvPr id="268" name="Straight Arrow Connector 267"/>
          <p:cNvCxnSpPr/>
          <p:nvPr/>
        </p:nvCxnSpPr>
        <p:spPr>
          <a:xfrm flipH="1" flipV="1">
            <a:off x="1183760" y="4639317"/>
            <a:ext cx="370009" cy="821430"/>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flipH="1" flipV="1">
            <a:off x="1316210" y="4493903"/>
            <a:ext cx="1115830" cy="946570"/>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a:endCxn id="141" idx="6"/>
          </p:cNvCxnSpPr>
          <p:nvPr/>
        </p:nvCxnSpPr>
        <p:spPr>
          <a:xfrm flipH="1" flipV="1">
            <a:off x="1370520" y="4350365"/>
            <a:ext cx="1721887" cy="1090108"/>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1" name="TextBox 280"/>
          <p:cNvSpPr txBox="1"/>
          <p:nvPr/>
        </p:nvSpPr>
        <p:spPr>
          <a:xfrm>
            <a:off x="7047792" y="5260573"/>
            <a:ext cx="387924" cy="452253"/>
          </a:xfrm>
          <a:prstGeom prst="rect">
            <a:avLst/>
          </a:prstGeom>
          <a:noFill/>
        </p:spPr>
        <p:txBody>
          <a:bodyPr wrap="none" rtlCol="0">
            <a:spAutoFit/>
          </a:bodyPr>
          <a:lstStyle/>
          <a:p>
            <a:r>
              <a:rPr lang="en-US" sz="2800" dirty="0" smtClean="0"/>
              <a:t>…</a:t>
            </a:r>
            <a:endParaRPr lang="en-US" sz="2800" dirty="0"/>
          </a:p>
        </p:txBody>
      </p:sp>
      <p:sp>
        <p:nvSpPr>
          <p:cNvPr id="282" name="Oval 281"/>
          <p:cNvSpPr/>
          <p:nvPr/>
        </p:nvSpPr>
        <p:spPr>
          <a:xfrm>
            <a:off x="5376396" y="3835273"/>
            <a:ext cx="544630" cy="577904"/>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3" name="Straight Arrow Connector 282"/>
          <p:cNvCxnSpPr/>
          <p:nvPr/>
        </p:nvCxnSpPr>
        <p:spPr>
          <a:xfrm>
            <a:off x="5921026" y="5170121"/>
            <a:ext cx="893927" cy="419592"/>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84" name="Straight Arrow Connector 283"/>
          <p:cNvCxnSpPr/>
          <p:nvPr/>
        </p:nvCxnSpPr>
        <p:spPr>
          <a:xfrm>
            <a:off x="5427872" y="5170121"/>
            <a:ext cx="1063" cy="328714"/>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85" name="Straight Arrow Connector 284"/>
          <p:cNvCxnSpPr>
            <a:stCxn id="322" idx="3"/>
          </p:cNvCxnSpPr>
          <p:nvPr/>
        </p:nvCxnSpPr>
        <p:spPr>
          <a:xfrm>
            <a:off x="6030387" y="5055200"/>
            <a:ext cx="1466330" cy="491415"/>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a:stCxn id="322" idx="2"/>
          </p:cNvCxnSpPr>
          <p:nvPr/>
        </p:nvCxnSpPr>
        <p:spPr>
          <a:xfrm>
            <a:off x="5656856" y="5170121"/>
            <a:ext cx="383555" cy="499896"/>
          </a:xfrm>
          <a:prstGeom prst="straightConnector1">
            <a:avLst/>
          </a:prstGeom>
          <a:ln w="3175" cmpd="sng">
            <a:solidFill>
              <a:srgbClr val="000000"/>
            </a:solidFill>
            <a:prstDash val="lgDash"/>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88" name="Group 287"/>
          <p:cNvGrpSpPr/>
          <p:nvPr/>
        </p:nvGrpSpPr>
        <p:grpSpPr>
          <a:xfrm>
            <a:off x="5385188" y="5508925"/>
            <a:ext cx="215900" cy="254000"/>
            <a:chOff x="1150899" y="3253384"/>
            <a:chExt cx="215900" cy="254000"/>
          </a:xfrm>
        </p:grpSpPr>
        <p:cxnSp>
          <p:nvCxnSpPr>
            <p:cNvPr id="289" name="Straight Connector 288"/>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91" name="Oval 290"/>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2" name="Straight Connector 291"/>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6061620" y="5508925"/>
            <a:ext cx="215900" cy="254000"/>
            <a:chOff x="1150899" y="3253384"/>
            <a:chExt cx="215900" cy="254000"/>
          </a:xfrm>
        </p:grpSpPr>
        <p:cxnSp>
          <p:nvCxnSpPr>
            <p:cNvPr id="295" name="Straight Connector 294"/>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97" name="Oval 296"/>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6831892" y="5498835"/>
            <a:ext cx="215900" cy="254000"/>
            <a:chOff x="1150899" y="3253384"/>
            <a:chExt cx="215900" cy="254000"/>
          </a:xfrm>
        </p:grpSpPr>
        <p:cxnSp>
          <p:nvCxnSpPr>
            <p:cNvPr id="301" name="Straight Connector 300"/>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03" name="Oval 302"/>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6" name="Group 305"/>
          <p:cNvGrpSpPr/>
          <p:nvPr/>
        </p:nvGrpSpPr>
        <p:grpSpPr>
          <a:xfrm>
            <a:off x="7492258" y="5490129"/>
            <a:ext cx="215900" cy="254000"/>
            <a:chOff x="1150899" y="3253384"/>
            <a:chExt cx="215900" cy="254000"/>
          </a:xfrm>
        </p:grpSpPr>
        <p:cxnSp>
          <p:nvCxnSpPr>
            <p:cNvPr id="307" name="Straight Connector 306"/>
            <p:cNvCxnSpPr/>
            <p:nvPr/>
          </p:nvCxnSpPr>
          <p:spPr>
            <a:xfrm>
              <a:off x="11508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1366799" y="3253384"/>
              <a:ext cx="0" cy="2540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09" name="Oval 308"/>
            <p:cNvSpPr/>
            <p:nvPr/>
          </p:nvSpPr>
          <p:spPr>
            <a:xfrm>
              <a:off x="1201698" y="3329960"/>
              <a:ext cx="108000" cy="108000"/>
            </a:xfrm>
            <a:prstGeom prst="ellipse">
              <a:avLst/>
            </a:prstGeom>
            <a:solidFill>
              <a:srgbClr val="000000"/>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Straight Connector 309"/>
            <p:cNvCxnSpPr/>
            <p:nvPr/>
          </p:nvCxnSpPr>
          <p:spPr>
            <a:xfrm>
              <a:off x="1150899" y="3253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1150899" y="3507384"/>
              <a:ext cx="215900" cy="0"/>
            </a:xfrm>
            <a:prstGeom prst="line">
              <a:avLst/>
            </a:prstGeom>
            <a:ln w="317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12" name="TextBox 311"/>
          <p:cNvSpPr txBox="1"/>
          <p:nvPr/>
        </p:nvSpPr>
        <p:spPr>
          <a:xfrm>
            <a:off x="4954187" y="5774841"/>
            <a:ext cx="860707" cy="369332"/>
          </a:xfrm>
          <a:prstGeom prst="rect">
            <a:avLst/>
          </a:prstGeom>
          <a:noFill/>
        </p:spPr>
        <p:txBody>
          <a:bodyPr wrap="none" rtlCol="0">
            <a:spAutoFit/>
          </a:bodyPr>
          <a:lstStyle/>
          <a:p>
            <a:r>
              <a:rPr lang="en-US" dirty="0" smtClean="0"/>
              <a:t>Node 1</a:t>
            </a:r>
            <a:endParaRPr lang="en-US" dirty="0"/>
          </a:p>
        </p:txBody>
      </p:sp>
      <p:sp>
        <p:nvSpPr>
          <p:cNvPr id="313" name="TextBox 312"/>
          <p:cNvSpPr txBox="1"/>
          <p:nvPr/>
        </p:nvSpPr>
        <p:spPr>
          <a:xfrm>
            <a:off x="7189324" y="5867980"/>
            <a:ext cx="936136" cy="369332"/>
          </a:xfrm>
          <a:prstGeom prst="rect">
            <a:avLst/>
          </a:prstGeom>
          <a:noFill/>
        </p:spPr>
        <p:txBody>
          <a:bodyPr wrap="none" rtlCol="0">
            <a:spAutoFit/>
          </a:bodyPr>
          <a:lstStyle/>
          <a:p>
            <a:r>
              <a:rPr lang="en-US" dirty="0" smtClean="0"/>
              <a:t>Node </a:t>
            </a:r>
            <a:r>
              <a:rPr lang="en-US" i="1" dirty="0" smtClean="0"/>
              <a:t>N</a:t>
            </a:r>
            <a:endParaRPr lang="en-US" i="1" dirty="0"/>
          </a:p>
        </p:txBody>
      </p:sp>
      <p:cxnSp>
        <p:nvCxnSpPr>
          <p:cNvPr id="327" name="Straight Arrow Connector 326"/>
          <p:cNvCxnSpPr/>
          <p:nvPr/>
        </p:nvCxnSpPr>
        <p:spPr>
          <a:xfrm flipH="1" flipV="1">
            <a:off x="5630002" y="4426053"/>
            <a:ext cx="26854" cy="587123"/>
          </a:xfrm>
          <a:prstGeom prst="straightConnector1">
            <a:avLst/>
          </a:prstGeom>
          <a:ln w="3175"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22" name="Rectangle 321"/>
          <p:cNvSpPr/>
          <p:nvPr/>
        </p:nvSpPr>
        <p:spPr>
          <a:xfrm>
            <a:off x="5283324" y="4940278"/>
            <a:ext cx="747063" cy="229843"/>
          </a:xfrm>
          <a:prstGeom prst="rect">
            <a:avLst/>
          </a:prstGeom>
          <a:solidFill>
            <a:schemeClr val="bg1">
              <a:lumMod val="8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TextBox 328"/>
          <p:cNvSpPr txBox="1"/>
          <p:nvPr/>
        </p:nvSpPr>
        <p:spPr>
          <a:xfrm>
            <a:off x="5990224" y="3876747"/>
            <a:ext cx="2398200" cy="369332"/>
          </a:xfrm>
          <a:prstGeom prst="rect">
            <a:avLst/>
          </a:prstGeom>
          <a:noFill/>
        </p:spPr>
        <p:txBody>
          <a:bodyPr wrap="none" rtlCol="0">
            <a:spAutoFit/>
          </a:bodyPr>
          <a:lstStyle/>
          <a:p>
            <a:r>
              <a:rPr lang="en-US" dirty="0" smtClean="0"/>
              <a:t>Collecting Sum Reducer</a:t>
            </a:r>
            <a:endParaRPr lang="en-US" dirty="0"/>
          </a:p>
        </p:txBody>
      </p:sp>
    </p:spTree>
    <p:extLst>
      <p:ext uri="{BB962C8B-B14F-4D97-AF65-F5344CB8AC3E}">
        <p14:creationId xmlns:p14="http://schemas.microsoft.com/office/powerpoint/2010/main" val="27123934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wipe(up)">
                                      <p:cBhvr>
                                        <p:cTn id="29" dur="500"/>
                                        <p:tgtEl>
                                          <p:spTgt spid="143"/>
                                        </p:tgtEl>
                                      </p:cBhvr>
                                    </p:animEffect>
                                  </p:childTnLst>
                                </p:cTn>
                              </p:par>
                              <p:par>
                                <p:cTn id="30" presetID="22" presetClass="entr" presetSubtype="4" fill="hold" nodeType="with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wipe(down)">
                                      <p:cBhvr>
                                        <p:cTn id="32" dur="500"/>
                                        <p:tgtEl>
                                          <p:spTgt spid="1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wipe(up)">
                                      <p:cBhvr>
                                        <p:cTn id="37" dur="500"/>
                                        <p:tgtEl>
                                          <p:spTgt spid="146"/>
                                        </p:tgtEl>
                                      </p:cBhvr>
                                    </p:animEffect>
                                  </p:childTnLst>
                                </p:cTn>
                              </p:par>
                              <p:par>
                                <p:cTn id="38" presetID="22" presetClass="entr" presetSubtype="4" fill="hold" nodeType="withEffect">
                                  <p:stCondLst>
                                    <p:cond delay="0"/>
                                  </p:stCondLst>
                                  <p:childTnLst>
                                    <p:set>
                                      <p:cBhvr>
                                        <p:cTn id="39" dur="1" fill="hold">
                                          <p:stCondLst>
                                            <p:cond delay="0"/>
                                          </p:stCondLst>
                                        </p:cTn>
                                        <p:tgtEl>
                                          <p:spTgt spid="268"/>
                                        </p:tgtEl>
                                        <p:attrNameLst>
                                          <p:attrName>style.visibility</p:attrName>
                                        </p:attrNameLst>
                                      </p:cBhvr>
                                      <p:to>
                                        <p:strVal val="visible"/>
                                      </p:to>
                                    </p:set>
                                    <p:animEffect transition="in" filter="wipe(down)">
                                      <p:cBhvr>
                                        <p:cTn id="40" dur="500"/>
                                        <p:tgtEl>
                                          <p:spTgt spid="26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42"/>
                                        </p:tgtEl>
                                        <p:attrNameLst>
                                          <p:attrName>style.visibility</p:attrName>
                                        </p:attrNameLst>
                                      </p:cBhvr>
                                      <p:to>
                                        <p:strVal val="visible"/>
                                      </p:to>
                                    </p:set>
                                    <p:animEffect transition="in" filter="wipe(up)">
                                      <p:cBhvr>
                                        <p:cTn id="45" dur="500"/>
                                        <p:tgtEl>
                                          <p:spTgt spid="142"/>
                                        </p:tgtEl>
                                      </p:cBhvr>
                                    </p:animEffect>
                                  </p:childTnLst>
                                </p:cTn>
                              </p:par>
                              <p:par>
                                <p:cTn id="46" presetID="22" presetClass="entr" presetSubtype="4" fill="hold" nodeType="withEffect">
                                  <p:stCondLst>
                                    <p:cond delay="0"/>
                                  </p:stCondLst>
                                  <p:childTnLst>
                                    <p:set>
                                      <p:cBhvr>
                                        <p:cTn id="47" dur="1" fill="hold">
                                          <p:stCondLst>
                                            <p:cond delay="0"/>
                                          </p:stCondLst>
                                        </p:cTn>
                                        <p:tgtEl>
                                          <p:spTgt spid="272"/>
                                        </p:tgtEl>
                                        <p:attrNameLst>
                                          <p:attrName>style.visibility</p:attrName>
                                        </p:attrNameLst>
                                      </p:cBhvr>
                                      <p:to>
                                        <p:strVal val="visible"/>
                                      </p:to>
                                    </p:set>
                                    <p:animEffect transition="in" filter="wipe(down)">
                                      <p:cBhvr>
                                        <p:cTn id="48" dur="500"/>
                                        <p:tgtEl>
                                          <p:spTgt spid="2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4"/>
                                        </p:tgtEl>
                                        <p:attrNameLst>
                                          <p:attrName>style.visibility</p:attrName>
                                        </p:attrNameLst>
                                      </p:cBhvr>
                                      <p:to>
                                        <p:strVal val="visible"/>
                                      </p:to>
                                    </p:set>
                                    <p:animEffect transition="in" filter="wipe(up)">
                                      <p:cBhvr>
                                        <p:cTn id="53" dur="500"/>
                                        <p:tgtEl>
                                          <p:spTgt spid="144"/>
                                        </p:tgtEl>
                                      </p:cBhvr>
                                    </p:animEffect>
                                  </p:childTnLst>
                                </p:cTn>
                              </p:par>
                              <p:par>
                                <p:cTn id="54" presetID="22" presetClass="entr" presetSubtype="4" fill="hold" nodeType="withEffect">
                                  <p:stCondLst>
                                    <p:cond delay="0"/>
                                  </p:stCondLst>
                                  <p:childTnLst>
                                    <p:set>
                                      <p:cBhvr>
                                        <p:cTn id="55" dur="1" fill="hold">
                                          <p:stCondLst>
                                            <p:cond delay="0"/>
                                          </p:stCondLst>
                                        </p:cTn>
                                        <p:tgtEl>
                                          <p:spTgt spid="274"/>
                                        </p:tgtEl>
                                        <p:attrNameLst>
                                          <p:attrName>style.visibility</p:attrName>
                                        </p:attrNameLst>
                                      </p:cBhvr>
                                      <p:to>
                                        <p:strVal val="visible"/>
                                      </p:to>
                                    </p:set>
                                    <p:animEffect transition="in" filter="wipe(down)">
                                      <p:cBhvr>
                                        <p:cTn id="56" dur="500"/>
                                        <p:tgtEl>
                                          <p:spTgt spid="27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84"/>
                                        </p:tgtEl>
                                        <p:attrNameLst>
                                          <p:attrName>style.visibility</p:attrName>
                                        </p:attrNameLst>
                                      </p:cBhvr>
                                      <p:to>
                                        <p:strVal val="visible"/>
                                      </p:to>
                                    </p:set>
                                    <p:animEffect transition="in" filter="wipe(down)">
                                      <p:cBhvr>
                                        <p:cTn id="83" dur="500"/>
                                        <p:tgtEl>
                                          <p:spTgt spid="284"/>
                                        </p:tgtEl>
                                      </p:cBhvr>
                                    </p:animEffect>
                                  </p:childTnLst>
                                </p:cTn>
                              </p:par>
                              <p:par>
                                <p:cTn id="84" presetID="22" presetClass="entr" presetSubtype="4" fill="hold" nodeType="withEffect">
                                  <p:stCondLst>
                                    <p:cond delay="0"/>
                                  </p:stCondLst>
                                  <p:childTnLst>
                                    <p:set>
                                      <p:cBhvr>
                                        <p:cTn id="85" dur="1" fill="hold">
                                          <p:stCondLst>
                                            <p:cond delay="0"/>
                                          </p:stCondLst>
                                        </p:cTn>
                                        <p:tgtEl>
                                          <p:spTgt spid="287"/>
                                        </p:tgtEl>
                                        <p:attrNameLst>
                                          <p:attrName>style.visibility</p:attrName>
                                        </p:attrNameLst>
                                      </p:cBhvr>
                                      <p:to>
                                        <p:strVal val="visible"/>
                                      </p:to>
                                    </p:set>
                                    <p:animEffect transition="in" filter="wipe(down)">
                                      <p:cBhvr>
                                        <p:cTn id="86" dur="500"/>
                                        <p:tgtEl>
                                          <p:spTgt spid="287"/>
                                        </p:tgtEl>
                                      </p:cBhvr>
                                    </p:animEffect>
                                  </p:childTnLst>
                                </p:cTn>
                              </p:par>
                              <p:par>
                                <p:cTn id="87" presetID="22" presetClass="entr" presetSubtype="4" fill="hold" nodeType="withEffect">
                                  <p:stCondLst>
                                    <p:cond delay="0"/>
                                  </p:stCondLst>
                                  <p:childTnLst>
                                    <p:set>
                                      <p:cBhvr>
                                        <p:cTn id="88" dur="1" fill="hold">
                                          <p:stCondLst>
                                            <p:cond delay="0"/>
                                          </p:stCondLst>
                                        </p:cTn>
                                        <p:tgtEl>
                                          <p:spTgt spid="283"/>
                                        </p:tgtEl>
                                        <p:attrNameLst>
                                          <p:attrName>style.visibility</p:attrName>
                                        </p:attrNameLst>
                                      </p:cBhvr>
                                      <p:to>
                                        <p:strVal val="visible"/>
                                      </p:to>
                                    </p:set>
                                    <p:animEffect transition="in" filter="wipe(down)">
                                      <p:cBhvr>
                                        <p:cTn id="89" dur="500"/>
                                        <p:tgtEl>
                                          <p:spTgt spid="283"/>
                                        </p:tgtEl>
                                      </p:cBhvr>
                                    </p:animEffect>
                                  </p:childTnLst>
                                </p:cTn>
                              </p:par>
                              <p:par>
                                <p:cTn id="90" presetID="22" presetClass="entr" presetSubtype="4" fill="hold" nodeType="withEffect">
                                  <p:stCondLst>
                                    <p:cond delay="0"/>
                                  </p:stCondLst>
                                  <p:childTnLst>
                                    <p:set>
                                      <p:cBhvr>
                                        <p:cTn id="91" dur="1" fill="hold">
                                          <p:stCondLst>
                                            <p:cond delay="0"/>
                                          </p:stCondLst>
                                        </p:cTn>
                                        <p:tgtEl>
                                          <p:spTgt spid="285"/>
                                        </p:tgtEl>
                                        <p:attrNameLst>
                                          <p:attrName>style.visibility</p:attrName>
                                        </p:attrNameLst>
                                      </p:cBhvr>
                                      <p:to>
                                        <p:strVal val="visible"/>
                                      </p:to>
                                    </p:set>
                                    <p:animEffect transition="in" filter="wipe(down)">
                                      <p:cBhvr>
                                        <p:cTn id="92" dur="500"/>
                                        <p:tgtEl>
                                          <p:spTgt spid="285"/>
                                        </p:tgtEl>
                                      </p:cBhvr>
                                    </p:animEffec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0"/>
                                          </p:stCondLst>
                                        </p:cTn>
                                        <p:tgtEl>
                                          <p:spTgt spid="3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327"/>
                                        </p:tgtEl>
                                        <p:attrNameLst>
                                          <p:attrName>style.visibility</p:attrName>
                                        </p:attrNameLst>
                                      </p:cBhvr>
                                      <p:to>
                                        <p:strVal val="visible"/>
                                      </p:to>
                                    </p:set>
                                    <p:animEffect transition="in" filter="wipe(down)">
                                      <p:cBhvr>
                                        <p:cTn id="100"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animBg="1"/>
      <p:bldP spid="171" grpId="0"/>
      <p:bldP spid="172" grpId="0"/>
      <p:bldP spid="173" grpId="0"/>
      <p:bldP spid="281" grpId="0"/>
      <p:bldP spid="282" grpId="0" animBg="1"/>
      <p:bldP spid="312" grpId="0"/>
      <p:bldP spid="313" grpId="0"/>
      <p:bldP spid="322" grpId="0" animBg="1"/>
      <p:bldP spid="3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11497</TotalTime>
  <Words>4273</Words>
  <Application>Microsoft Macintosh PowerPoint</Application>
  <PresentationFormat>On-screen Show (4:3)</PresentationFormat>
  <Paragraphs>983</Paragraphs>
  <Slides>41</Slides>
  <Notes>24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A Coherence Protocol for Optimizing Global Shared Data Accesses</vt:lpstr>
      <vt:lpstr>Shared Variables are Fundamental Abstractions in Parallel and Distributed Programming</vt:lpstr>
      <vt:lpstr>PowerPoint Presentation</vt:lpstr>
      <vt:lpstr>Challenge: Minimize Communication Latency</vt:lpstr>
      <vt:lpstr>Communication Optimization Techniques</vt:lpstr>
      <vt:lpstr>Communication Optimization Techniques</vt:lpstr>
      <vt:lpstr>Communication Optimization Techniques</vt:lpstr>
      <vt:lpstr>PowerPoint Presentation</vt:lpstr>
      <vt:lpstr>PowerPoint Presentation</vt:lpstr>
      <vt:lpstr>PowerPoint Presentation</vt:lpstr>
      <vt:lpstr>Coordinate Multiple Protocols for Different Access Patterns</vt:lpstr>
      <vt:lpstr>Composite Protocols</vt:lpstr>
      <vt:lpstr>Directory Entries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Evaluation</vt:lpstr>
      <vt:lpstr>What do We Want in Benchmarks?</vt:lpstr>
      <vt:lpstr>PowerPoint Presentation</vt:lpstr>
      <vt:lpstr>Code- and Data-Layout Restructurings</vt:lpstr>
      <vt:lpstr>Code Restructurings in Hand-coded Versions</vt:lpstr>
      <vt:lpstr>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Alberta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Locality-Aware Load-Balancing Strategy Applied to PGAS Languages</dc:title>
  <dc:creator>Jose Nelson Amaral</dc:creator>
  <cp:lastModifiedBy>Jeeva Paudel</cp:lastModifiedBy>
  <cp:revision>454</cp:revision>
  <dcterms:created xsi:type="dcterms:W3CDTF">2013-06-28T21:44:35Z</dcterms:created>
  <dcterms:modified xsi:type="dcterms:W3CDTF">2013-11-20T22:05:55Z</dcterms:modified>
</cp:coreProperties>
</file>