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ppt/tags/tag3.xml" ContentType="application/vnd.openxmlformats-officedocument.presentationml.tags+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4.xml" ContentType="application/vnd.openxmlformats-officedocument.presentationml.tags+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5.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 id="2147483692" r:id="rId3"/>
    <p:sldMasterId id="2147483707" r:id="rId4"/>
    <p:sldMasterId id="2147483722" r:id="rId5"/>
  </p:sldMasterIdLst>
  <p:notesMasterIdLst>
    <p:notesMasterId r:id="rId60"/>
  </p:notesMasterIdLst>
  <p:sldIdLst>
    <p:sldId id="277" r:id="rId6"/>
    <p:sldId id="278" r:id="rId7"/>
    <p:sldId id="306" r:id="rId8"/>
    <p:sldId id="307" r:id="rId9"/>
    <p:sldId id="260" r:id="rId10"/>
    <p:sldId id="353" r:id="rId11"/>
    <p:sldId id="297" r:id="rId12"/>
    <p:sldId id="263" r:id="rId13"/>
    <p:sldId id="264" r:id="rId14"/>
    <p:sldId id="313" r:id="rId15"/>
    <p:sldId id="335" r:id="rId16"/>
    <p:sldId id="336" r:id="rId17"/>
    <p:sldId id="359" r:id="rId18"/>
    <p:sldId id="361" r:id="rId19"/>
    <p:sldId id="362" r:id="rId20"/>
    <p:sldId id="363" r:id="rId21"/>
    <p:sldId id="364" r:id="rId22"/>
    <p:sldId id="365" r:id="rId23"/>
    <p:sldId id="338" r:id="rId24"/>
    <p:sldId id="339" r:id="rId25"/>
    <p:sldId id="340" r:id="rId26"/>
    <p:sldId id="366" r:id="rId27"/>
    <p:sldId id="342" r:id="rId28"/>
    <p:sldId id="367" r:id="rId29"/>
    <p:sldId id="368" r:id="rId30"/>
    <p:sldId id="369" r:id="rId31"/>
    <p:sldId id="370" r:id="rId32"/>
    <p:sldId id="315" r:id="rId33"/>
    <p:sldId id="316" r:id="rId34"/>
    <p:sldId id="270" r:id="rId35"/>
    <p:sldId id="329" r:id="rId36"/>
    <p:sldId id="350" r:id="rId37"/>
    <p:sldId id="351" r:id="rId38"/>
    <p:sldId id="348" r:id="rId39"/>
    <p:sldId id="349" r:id="rId40"/>
    <p:sldId id="352" r:id="rId41"/>
    <p:sldId id="372" r:id="rId42"/>
    <p:sldId id="327" r:id="rId43"/>
    <p:sldId id="330" r:id="rId44"/>
    <p:sldId id="331" r:id="rId45"/>
    <p:sldId id="333" r:id="rId46"/>
    <p:sldId id="343" r:id="rId47"/>
    <p:sldId id="344" r:id="rId48"/>
    <p:sldId id="345" r:id="rId49"/>
    <p:sldId id="346" r:id="rId50"/>
    <p:sldId id="347" r:id="rId51"/>
    <p:sldId id="354" r:id="rId52"/>
    <p:sldId id="355" r:id="rId53"/>
    <p:sldId id="356" r:id="rId54"/>
    <p:sldId id="357" r:id="rId55"/>
    <p:sldId id="358" r:id="rId56"/>
    <p:sldId id="360" r:id="rId57"/>
    <p:sldId id="371" r:id="rId58"/>
    <p:sldId id="37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Lst>
        </p14:section>
        <p14:section name="why" id="{16378913-E5ED-4281-BAF5-F1F938CB0BED}">
          <p14:sldIdLst>
            <p14:sldId id="278"/>
            <p14:sldId id="306"/>
            <p14:sldId id="307"/>
            <p14:sldId id="260"/>
            <p14:sldId id="353"/>
            <p14:sldId id="297"/>
          </p14:sldIdLst>
        </p14:section>
        <p14:section name="McLab project" id="{E2D565D1-BA5E-44E6-A40E-50A644912248}">
          <p14:sldIdLst>
            <p14:sldId id="263"/>
            <p14:sldId id="264"/>
            <p14:sldId id="313"/>
            <p14:sldId id="335"/>
            <p14:sldId id="336"/>
            <p14:sldId id="359"/>
            <p14:sldId id="361"/>
            <p14:sldId id="362"/>
            <p14:sldId id="363"/>
            <p14:sldId id="364"/>
            <p14:sldId id="365"/>
            <p14:sldId id="338"/>
            <p14:sldId id="339"/>
            <p14:sldId id="340"/>
            <p14:sldId id="366"/>
            <p14:sldId id="342"/>
            <p14:sldId id="367"/>
            <p14:sldId id="368"/>
            <p14:sldId id="369"/>
            <p14:sldId id="370"/>
            <p14:sldId id="315"/>
            <p14:sldId id="316"/>
          </p14:sldIdLst>
        </p14:section>
        <p14:section name="wow" id="{71D59651-8EFA-4415-9623-98B4C4A8699C}">
          <p14:sldIdLst>
            <p14:sldId id="270"/>
            <p14:sldId id="329"/>
            <p14:sldId id="350"/>
            <p14:sldId id="351"/>
            <p14:sldId id="348"/>
            <p14:sldId id="349"/>
            <p14:sldId id="352"/>
            <p14:sldId id="372"/>
            <p14:sldId id="327"/>
            <p14:sldId id="330"/>
          </p14:sldIdLst>
        </p14:section>
        <p14:section name="There's More!" id="{2E16B512-814A-4DC1-A986-25475E10E0EF}">
          <p14:sldIdLst>
            <p14:sldId id="331"/>
            <p14:sldId id="333"/>
            <p14:sldId id="343"/>
            <p14:sldId id="344"/>
            <p14:sldId id="345"/>
            <p14:sldId id="346"/>
            <p14:sldId id="347"/>
            <p14:sldId id="354"/>
            <p14:sldId id="355"/>
            <p14:sldId id="356"/>
            <p14:sldId id="357"/>
            <p14:sldId id="358"/>
            <p14:sldId id="360"/>
            <p14:sldId id="371"/>
            <p14:sldId id="3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F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3" autoAdjust="0"/>
    <p:restoredTop sz="99822" autoAdjust="0"/>
  </p:normalViewPr>
  <p:slideViewPr>
    <p:cSldViewPr>
      <p:cViewPr>
        <p:scale>
          <a:sx n="70" d="100"/>
          <a:sy n="70" d="100"/>
        </p:scale>
        <p:origin x="-906" y="-180"/>
      </p:cViewPr>
      <p:guideLst>
        <p:guide orient="horz" pos="2160"/>
        <p:guide pos="2880"/>
      </p:guideLst>
    </p:cSldViewPr>
  </p:slideViewPr>
  <p:outlineViewPr>
    <p:cViewPr>
      <p:scale>
        <a:sx n="33" d="100"/>
        <a:sy n="33" d="100"/>
      </p:scale>
      <p:origin x="0" y="624"/>
    </p:cViewPr>
  </p:outlineViewPr>
  <p:notesTextViewPr>
    <p:cViewPr>
      <p:scale>
        <a:sx n="1" d="1"/>
        <a:sy n="1" d="1"/>
      </p:scale>
      <p:origin x="0" y="0"/>
    </p:cViewPr>
  </p:notesTextViewPr>
  <p:sorterViewPr>
    <p:cViewPr>
      <p:scale>
        <a:sx n="100" d="100"/>
        <a:sy n="100" d="100"/>
      </p:scale>
      <p:origin x="0" y="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[numbers.xlsx]Sheet7!$B$2</c:f>
              <c:strCache>
                <c:ptCount val="1"/>
                <c:pt idx="0">
                  <c:v>MATLAB</c:v>
                </c:pt>
              </c:strCache>
            </c:strRef>
          </c:tx>
          <c:invertIfNegative val="0"/>
          <c:cat>
            <c:strRef>
              <c:f>[numbers.xlsx]Sheet7!$A$3:$A$6</c:f>
              <c:strCache>
                <c:ptCount val="4"/>
                <c:pt idx="0">
                  <c:v>capr 1x</c:v>
                </c:pt>
                <c:pt idx="1">
                  <c:v>capr_rank 1</c:v>
                </c:pt>
                <c:pt idx="2">
                  <c:v>dich 1x</c:v>
                </c:pt>
                <c:pt idx="3">
                  <c:v>dich_rank 1x</c:v>
                </c:pt>
              </c:strCache>
            </c:strRef>
          </c:cat>
          <c:val>
            <c:numRef>
              <c:f>[numbers.xlsx]Sheet7!$B$3:$B$6</c:f>
              <c:numCache>
                <c:formatCode>General</c:formatCode>
                <c:ptCount val="4"/>
                <c:pt idx="0">
                  <c:v>23.53</c:v>
                </c:pt>
                <c:pt idx="1">
                  <c:v>23.53</c:v>
                </c:pt>
                <c:pt idx="2">
                  <c:v>19.899999999999999</c:v>
                </c:pt>
                <c:pt idx="3">
                  <c:v>19.899999999999999</c:v>
                </c:pt>
              </c:numCache>
            </c:numRef>
          </c:val>
        </c:ser>
        <c:ser>
          <c:idx val="1"/>
          <c:order val="1"/>
          <c:tx>
            <c:strRef>
              <c:f>[numbers.xlsx]Sheet7!$C$2</c:f>
              <c:strCache>
                <c:ptCount val="1"/>
                <c:pt idx="0">
                  <c:v>No optimization</c:v>
                </c:pt>
              </c:strCache>
            </c:strRef>
          </c:tx>
          <c:invertIfNegative val="0"/>
          <c:cat>
            <c:strRef>
              <c:f>[numbers.xlsx]Sheet7!$A$3:$A$6</c:f>
              <c:strCache>
                <c:ptCount val="4"/>
                <c:pt idx="0">
                  <c:v>capr 1x</c:v>
                </c:pt>
                <c:pt idx="1">
                  <c:v>capr_rank 1</c:v>
                </c:pt>
                <c:pt idx="2">
                  <c:v>dich 1x</c:v>
                </c:pt>
                <c:pt idx="3">
                  <c:v>dich_rank 1x</c:v>
                </c:pt>
              </c:strCache>
            </c:strRef>
          </c:cat>
          <c:val>
            <c:numRef>
              <c:f>[numbers.xlsx]Sheet7!$C$3:$C$6</c:f>
              <c:numCache>
                <c:formatCode>General</c:formatCode>
                <c:ptCount val="4"/>
                <c:pt idx="0">
                  <c:v>31.41</c:v>
                </c:pt>
                <c:pt idx="1">
                  <c:v>29.41</c:v>
                </c:pt>
                <c:pt idx="2">
                  <c:v>44.59</c:v>
                </c:pt>
                <c:pt idx="3">
                  <c:v>28.61</c:v>
                </c:pt>
              </c:numCache>
            </c:numRef>
          </c:val>
        </c:ser>
        <c:ser>
          <c:idx val="2"/>
          <c:order val="2"/>
          <c:tx>
            <c:strRef>
              <c:f>[numbers.xlsx]Sheet7!$D$2</c:f>
              <c:strCache>
                <c:ptCount val="1"/>
                <c:pt idx="0">
                  <c:v>-O</c:v>
                </c:pt>
              </c:strCache>
            </c:strRef>
          </c:tx>
          <c:invertIfNegative val="0"/>
          <c:cat>
            <c:strRef>
              <c:f>[numbers.xlsx]Sheet7!$A$3:$A$6</c:f>
              <c:strCache>
                <c:ptCount val="4"/>
                <c:pt idx="0">
                  <c:v>capr 1x</c:v>
                </c:pt>
                <c:pt idx="1">
                  <c:v>capr_rank 1</c:v>
                </c:pt>
                <c:pt idx="2">
                  <c:v>dich 1x</c:v>
                </c:pt>
                <c:pt idx="3">
                  <c:v>dich_rank 1x</c:v>
                </c:pt>
              </c:strCache>
            </c:strRef>
          </c:cat>
          <c:val>
            <c:numRef>
              <c:f>[numbers.xlsx]Sheet7!$D$3:$D$6</c:f>
              <c:numCache>
                <c:formatCode>General</c:formatCode>
                <c:ptCount val="4"/>
                <c:pt idx="0">
                  <c:v>1875.63</c:v>
                </c:pt>
                <c:pt idx="1">
                  <c:v>18.91</c:v>
                </c:pt>
                <c:pt idx="2">
                  <c:v>2447.73</c:v>
                </c:pt>
                <c:pt idx="3">
                  <c:v>1762.39</c:v>
                </c:pt>
              </c:numCache>
            </c:numRef>
          </c:val>
        </c:ser>
        <c:ser>
          <c:idx val="3"/>
          <c:order val="3"/>
          <c:tx>
            <c:strRef>
              <c:f>[numbers.xlsx]Sheet7!$E$2</c:f>
              <c:strCache>
                <c:ptCount val="1"/>
                <c:pt idx="0">
                  <c:v>-NO_CHECKS</c:v>
                </c:pt>
              </c:strCache>
            </c:strRef>
          </c:tx>
          <c:invertIfNegative val="0"/>
          <c:cat>
            <c:strRef>
              <c:f>[numbers.xlsx]Sheet7!$A$3:$A$6</c:f>
              <c:strCache>
                <c:ptCount val="4"/>
                <c:pt idx="0">
                  <c:v>capr 1x</c:v>
                </c:pt>
                <c:pt idx="1">
                  <c:v>capr_rank 1</c:v>
                </c:pt>
                <c:pt idx="2">
                  <c:v>dich 1x</c:v>
                </c:pt>
                <c:pt idx="3">
                  <c:v>dich_rank 1x</c:v>
                </c:pt>
              </c:strCache>
            </c:strRef>
          </c:cat>
          <c:val>
            <c:numRef>
              <c:f>[numbers.xlsx]Sheet7!$E$3:$E$6</c:f>
              <c:numCache>
                <c:formatCode>General</c:formatCode>
                <c:ptCount val="4"/>
                <c:pt idx="0">
                  <c:v>22.82</c:v>
                </c:pt>
                <c:pt idx="1">
                  <c:v>22.75</c:v>
                </c:pt>
                <c:pt idx="2">
                  <c:v>27.54</c:v>
                </c:pt>
                <c:pt idx="3">
                  <c:v>21.27</c:v>
                </c:pt>
              </c:numCache>
            </c:numRef>
          </c:val>
        </c:ser>
        <c:ser>
          <c:idx val="4"/>
          <c:order val="4"/>
          <c:tx>
            <c:strRef>
              <c:f>[numbers.xlsx]Sheet7!$F$2</c:f>
              <c:strCache>
                <c:ptCount val="1"/>
                <c:pt idx="0">
                  <c:v>-O -NO_CHECKS</c:v>
                </c:pt>
              </c:strCache>
            </c:strRef>
          </c:tx>
          <c:invertIfNegative val="0"/>
          <c:cat>
            <c:strRef>
              <c:f>[numbers.xlsx]Sheet7!$A$3:$A$6</c:f>
              <c:strCache>
                <c:ptCount val="4"/>
                <c:pt idx="0">
                  <c:v>capr 1x</c:v>
                </c:pt>
                <c:pt idx="1">
                  <c:v>capr_rank 1</c:v>
                </c:pt>
                <c:pt idx="2">
                  <c:v>dich 1x</c:v>
                </c:pt>
                <c:pt idx="3">
                  <c:v>dich_rank 1x</c:v>
                </c:pt>
              </c:strCache>
            </c:strRef>
          </c:cat>
          <c:val>
            <c:numRef>
              <c:f>[numbers.xlsx]Sheet7!$F$3:$F$6</c:f>
              <c:numCache>
                <c:formatCode>General</c:formatCode>
                <c:ptCount val="4"/>
                <c:pt idx="0">
                  <c:v>1458.8</c:v>
                </c:pt>
                <c:pt idx="1">
                  <c:v>4.8499999999999996</c:v>
                </c:pt>
                <c:pt idx="2">
                  <c:v>1942.04</c:v>
                </c:pt>
                <c:pt idx="3">
                  <c:v>1584.48</c:v>
                </c:pt>
              </c:numCache>
            </c:numRef>
          </c:val>
        </c:ser>
        <c:dLbls>
          <c:showLegendKey val="0"/>
          <c:showVal val="0"/>
          <c:showCatName val="0"/>
          <c:showSerName val="0"/>
          <c:showPercent val="0"/>
          <c:showBubbleSize val="0"/>
        </c:dLbls>
        <c:gapWidth val="150"/>
        <c:axId val="118564736"/>
        <c:axId val="118571008"/>
      </c:barChart>
      <c:catAx>
        <c:axId val="118564736"/>
        <c:scaling>
          <c:orientation val="minMax"/>
        </c:scaling>
        <c:delete val="0"/>
        <c:axPos val="b"/>
        <c:title>
          <c:tx>
            <c:rich>
              <a:bodyPr/>
              <a:lstStyle/>
              <a:p>
                <a:pPr>
                  <a:defRPr/>
                </a:pPr>
                <a:r>
                  <a:rPr lang="en-US" dirty="0" smtClean="0"/>
                  <a:t>Benchmark</a:t>
                </a:r>
                <a:endParaRPr lang="en-US" dirty="0"/>
              </a:p>
            </c:rich>
          </c:tx>
          <c:layout/>
          <c:overlay val="0"/>
        </c:title>
        <c:majorTickMark val="none"/>
        <c:minorTickMark val="none"/>
        <c:tickLblPos val="nextTo"/>
        <c:crossAx val="118571008"/>
        <c:crosses val="autoZero"/>
        <c:auto val="1"/>
        <c:lblAlgn val="ctr"/>
        <c:lblOffset val="100"/>
        <c:noMultiLvlLbl val="0"/>
      </c:catAx>
      <c:valAx>
        <c:axId val="118571008"/>
        <c:scaling>
          <c:orientation val="minMax"/>
        </c:scaling>
        <c:delete val="0"/>
        <c:axPos val="l"/>
        <c:majorGridlines/>
        <c:title>
          <c:tx>
            <c:rich>
              <a:bodyPr/>
              <a:lstStyle/>
              <a:p>
                <a:pPr>
                  <a:defRPr/>
                </a:pPr>
                <a:r>
                  <a:rPr lang="en-US" dirty="0" smtClean="0"/>
                  <a:t>Time</a:t>
                </a:r>
                <a:r>
                  <a:rPr lang="en-US" baseline="0" dirty="0" smtClean="0"/>
                  <a:t> in seconds</a:t>
                </a:r>
                <a:endParaRPr lang="en-US" dirty="0"/>
              </a:p>
            </c:rich>
          </c:tx>
          <c:layout/>
          <c:overlay val="0"/>
        </c:title>
        <c:numFmt formatCode="General" sourceLinked="1"/>
        <c:majorTickMark val="out"/>
        <c:minorTickMark val="none"/>
        <c:tickLblPos val="nextTo"/>
        <c:crossAx val="118564736"/>
        <c:crosses val="autoZero"/>
        <c:crossBetween val="between"/>
      </c:valAx>
    </c:plotArea>
    <c:legend>
      <c:legendPos val="r"/>
      <c:layout/>
      <c:overlay val="0"/>
    </c:legend>
    <c:plotVisOnly val="1"/>
    <c:dispBlanksAs val="gap"/>
    <c:showDLblsOverMax val="0"/>
  </c:chart>
  <c:spPr>
    <a:solidFill>
      <a:sysClr val="window" lastClr="FFFFFF"/>
    </a:solidFill>
  </c:sp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[numbers.xlsx]Sheet1!$B$1</c:f>
              <c:strCache>
                <c:ptCount val="1"/>
                <c:pt idx="0">
                  <c:v>MATLAB</c:v>
                </c:pt>
              </c:strCache>
            </c:strRef>
          </c:tx>
          <c:invertIfNegative val="0"/>
          <c:cat>
            <c:strRef>
              <c:f>[numbers.xlsx]Sheet1!$A$2:$A$9</c:f>
              <c:strCache>
                <c:ptCount val="8"/>
                <c:pt idx="0">
                  <c:v>bubble 1x</c:v>
                </c:pt>
                <c:pt idx="1">
                  <c:v>capr 1x</c:v>
                </c:pt>
                <c:pt idx="2">
                  <c:v>dich 1x</c:v>
                </c:pt>
                <c:pt idx="3">
                  <c:v>dich_rank 1x</c:v>
                </c:pt>
                <c:pt idx="4">
                  <c:v>fiff 1x</c:v>
                </c:pt>
                <c:pt idx="5">
                  <c:v>mbrt 1x</c:v>
                </c:pt>
                <c:pt idx="6">
                  <c:v>nb1d 1x</c:v>
                </c:pt>
                <c:pt idx="7">
                  <c:v>nb1d_arr 1x</c:v>
                </c:pt>
              </c:strCache>
            </c:strRef>
          </c:cat>
          <c:val>
            <c:numRef>
              <c:f>[numbers.xlsx]Sheet1!$B$2:$B$9</c:f>
              <c:numCache>
                <c:formatCode>General</c:formatCode>
                <c:ptCount val="8"/>
                <c:pt idx="0">
                  <c:v>22.36</c:v>
                </c:pt>
                <c:pt idx="1">
                  <c:v>23.53</c:v>
                </c:pt>
                <c:pt idx="2">
                  <c:v>19.899999999999999</c:v>
                </c:pt>
                <c:pt idx="3">
                  <c:v>19.899999999999999</c:v>
                </c:pt>
                <c:pt idx="4">
                  <c:v>21.25</c:v>
                </c:pt>
                <c:pt idx="5">
                  <c:v>18.600000000000001</c:v>
                </c:pt>
                <c:pt idx="6">
                  <c:v>24</c:v>
                </c:pt>
                <c:pt idx="7">
                  <c:v>24</c:v>
                </c:pt>
              </c:numCache>
            </c:numRef>
          </c:val>
        </c:ser>
        <c:ser>
          <c:idx val="1"/>
          <c:order val="1"/>
          <c:tx>
            <c:strRef>
              <c:f>[numbers.xlsx]Sheet1!$C$1</c:f>
              <c:strCache>
                <c:ptCount val="1"/>
                <c:pt idx="0">
                  <c:v>-NO_CHECKS</c:v>
                </c:pt>
              </c:strCache>
            </c:strRef>
          </c:tx>
          <c:invertIfNegative val="0"/>
          <c:cat>
            <c:strRef>
              <c:f>[numbers.xlsx]Sheet1!$A$2:$A$9</c:f>
              <c:strCache>
                <c:ptCount val="8"/>
                <c:pt idx="0">
                  <c:v>bubble 1x</c:v>
                </c:pt>
                <c:pt idx="1">
                  <c:v>capr 1x</c:v>
                </c:pt>
                <c:pt idx="2">
                  <c:v>dich 1x</c:v>
                </c:pt>
                <c:pt idx="3">
                  <c:v>dich_rank 1x</c:v>
                </c:pt>
                <c:pt idx="4">
                  <c:v>fiff 1x</c:v>
                </c:pt>
                <c:pt idx="5">
                  <c:v>mbrt 1x</c:v>
                </c:pt>
                <c:pt idx="6">
                  <c:v>nb1d 1x</c:v>
                </c:pt>
                <c:pt idx="7">
                  <c:v>nb1d_arr 1x</c:v>
                </c:pt>
              </c:strCache>
            </c:strRef>
          </c:cat>
          <c:val>
            <c:numRef>
              <c:f>[numbers.xlsx]Sheet1!$C$2:$C$9</c:f>
              <c:numCache>
                <c:formatCode>General</c:formatCode>
                <c:ptCount val="8"/>
                <c:pt idx="0">
                  <c:v>121.1</c:v>
                </c:pt>
                <c:pt idx="1">
                  <c:v>129.55000000000001</c:v>
                </c:pt>
                <c:pt idx="2">
                  <c:v>127.63</c:v>
                </c:pt>
                <c:pt idx="3">
                  <c:v>94.93</c:v>
                </c:pt>
                <c:pt idx="4">
                  <c:v>137.58000000000001</c:v>
                </c:pt>
                <c:pt idx="5">
                  <c:v>43.08</c:v>
                </c:pt>
                <c:pt idx="6">
                  <c:v>157.93</c:v>
                </c:pt>
                <c:pt idx="7">
                  <c:v>62.34</c:v>
                </c:pt>
              </c:numCache>
            </c:numRef>
          </c:val>
        </c:ser>
        <c:ser>
          <c:idx val="2"/>
          <c:order val="2"/>
          <c:tx>
            <c:strRef>
              <c:f>[numbers.xlsx]Sheet1!$D$1</c:f>
              <c:strCache>
                <c:ptCount val="1"/>
                <c:pt idx="0">
                  <c:v>-O -NO_CHECKS</c:v>
                </c:pt>
              </c:strCache>
            </c:strRef>
          </c:tx>
          <c:invertIfNegative val="0"/>
          <c:cat>
            <c:strRef>
              <c:f>[numbers.xlsx]Sheet1!$A$2:$A$9</c:f>
              <c:strCache>
                <c:ptCount val="8"/>
                <c:pt idx="0">
                  <c:v>bubble 1x</c:v>
                </c:pt>
                <c:pt idx="1">
                  <c:v>capr 1x</c:v>
                </c:pt>
                <c:pt idx="2">
                  <c:v>dich 1x</c:v>
                </c:pt>
                <c:pt idx="3">
                  <c:v>dich_rank 1x</c:v>
                </c:pt>
                <c:pt idx="4">
                  <c:v>fiff 1x</c:v>
                </c:pt>
                <c:pt idx="5">
                  <c:v>mbrt 1x</c:v>
                </c:pt>
                <c:pt idx="6">
                  <c:v>nb1d 1x</c:v>
                </c:pt>
                <c:pt idx="7">
                  <c:v>nb1d_arr 1x</c:v>
                </c:pt>
              </c:strCache>
            </c:strRef>
          </c:cat>
          <c:val>
            <c:numRef>
              <c:f>[numbers.xlsx]Sheet1!$D$2:$D$9</c:f>
              <c:numCache>
                <c:formatCode>General</c:formatCode>
                <c:ptCount val="8"/>
                <c:pt idx="0">
                  <c:v>17.11</c:v>
                </c:pt>
                <c:pt idx="1">
                  <c:v>22.23</c:v>
                </c:pt>
                <c:pt idx="2">
                  <c:v>25.83</c:v>
                </c:pt>
                <c:pt idx="3">
                  <c:v>20.23</c:v>
                </c:pt>
                <c:pt idx="4">
                  <c:v>24.28</c:v>
                </c:pt>
                <c:pt idx="5">
                  <c:v>12.83</c:v>
                </c:pt>
                <c:pt idx="6">
                  <c:v>94.12</c:v>
                </c:pt>
                <c:pt idx="7">
                  <c:v>11.46</c:v>
                </c:pt>
              </c:numCache>
            </c:numRef>
          </c:val>
        </c:ser>
        <c:dLbls>
          <c:showLegendKey val="0"/>
          <c:showVal val="0"/>
          <c:showCatName val="0"/>
          <c:showSerName val="0"/>
          <c:showPercent val="0"/>
          <c:showBubbleSize val="0"/>
        </c:dLbls>
        <c:gapWidth val="150"/>
        <c:axId val="117904512"/>
        <c:axId val="117906432"/>
      </c:barChart>
      <c:catAx>
        <c:axId val="117904512"/>
        <c:scaling>
          <c:orientation val="minMax"/>
        </c:scaling>
        <c:delete val="0"/>
        <c:axPos val="b"/>
        <c:title>
          <c:tx>
            <c:rich>
              <a:bodyPr/>
              <a:lstStyle/>
              <a:p>
                <a:pPr>
                  <a:defRPr/>
                </a:pPr>
                <a:r>
                  <a:rPr lang="en-US" dirty="0" smtClean="0"/>
                  <a:t>Benchmark</a:t>
                </a:r>
                <a:endParaRPr lang="en-US" dirty="0"/>
              </a:p>
            </c:rich>
          </c:tx>
          <c:layout/>
          <c:overlay val="0"/>
        </c:title>
        <c:majorTickMark val="none"/>
        <c:minorTickMark val="none"/>
        <c:tickLblPos val="nextTo"/>
        <c:crossAx val="117906432"/>
        <c:crosses val="autoZero"/>
        <c:auto val="1"/>
        <c:lblAlgn val="ctr"/>
        <c:lblOffset val="100"/>
        <c:noMultiLvlLbl val="0"/>
      </c:catAx>
      <c:valAx>
        <c:axId val="117906432"/>
        <c:scaling>
          <c:orientation val="minMax"/>
        </c:scaling>
        <c:delete val="0"/>
        <c:axPos val="l"/>
        <c:majorGridlines/>
        <c:title>
          <c:tx>
            <c:rich>
              <a:bodyPr/>
              <a:lstStyle/>
              <a:p>
                <a:pPr>
                  <a:defRPr/>
                </a:pPr>
                <a:r>
                  <a:rPr lang="en-US" dirty="0" smtClean="0"/>
                  <a:t>Time in seconds</a:t>
                </a:r>
                <a:endParaRPr lang="en-US" dirty="0"/>
              </a:p>
            </c:rich>
          </c:tx>
          <c:layout/>
          <c:overlay val="0"/>
        </c:title>
        <c:numFmt formatCode="General" sourceLinked="1"/>
        <c:majorTickMark val="out"/>
        <c:minorTickMark val="none"/>
        <c:tickLblPos val="nextTo"/>
        <c:crossAx val="117904512"/>
        <c:crosses val="autoZero"/>
        <c:crossBetween val="between"/>
      </c:valAx>
    </c:plotArea>
    <c:legend>
      <c:legendPos val="r"/>
      <c:layout/>
      <c:overlay val="0"/>
    </c:legend>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[numbers.xlsx]Sheet5!$B$1</c:f>
              <c:strCache>
                <c:ptCount val="1"/>
                <c:pt idx="0">
                  <c:v>MATLAB</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[numbers.xlsx]Sheet5!$B$2:$B$6</c:f>
              <c:numCache>
                <c:formatCode>General</c:formatCode>
                <c:ptCount val="5"/>
                <c:pt idx="0">
                  <c:v>22.36</c:v>
                </c:pt>
                <c:pt idx="1">
                  <c:v>21.25</c:v>
                </c:pt>
                <c:pt idx="2">
                  <c:v>18.600000000000001</c:v>
                </c:pt>
                <c:pt idx="3">
                  <c:v>24</c:v>
                </c:pt>
                <c:pt idx="4">
                  <c:v>24</c:v>
                </c:pt>
              </c:numCache>
            </c:numRef>
          </c:val>
        </c:ser>
        <c:ser>
          <c:idx val="1"/>
          <c:order val="1"/>
          <c:tx>
            <c:strRef>
              <c:f>[numbers.xlsx]Sheet5!$C$1</c:f>
              <c:strCache>
                <c:ptCount val="1"/>
                <c:pt idx="0">
                  <c:v>No optimization</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[numbers.xlsx]Sheet5!$C$2:$C$6</c:f>
              <c:numCache>
                <c:formatCode>General</c:formatCode>
                <c:ptCount val="5"/>
                <c:pt idx="0">
                  <c:v>32.07</c:v>
                </c:pt>
                <c:pt idx="1">
                  <c:v>44.36</c:v>
                </c:pt>
                <c:pt idx="2">
                  <c:v>117.45</c:v>
                </c:pt>
                <c:pt idx="3">
                  <c:v>77.95</c:v>
                </c:pt>
                <c:pt idx="4">
                  <c:v>20.56</c:v>
                </c:pt>
              </c:numCache>
            </c:numRef>
          </c:val>
        </c:ser>
        <c:ser>
          <c:idx val="2"/>
          <c:order val="2"/>
          <c:tx>
            <c:strRef>
              <c:f>[numbers.xlsx]Sheet5!$D$1</c:f>
              <c:strCache>
                <c:ptCount val="1"/>
                <c:pt idx="0">
                  <c:v>-O</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[numbers.xlsx]Sheet5!$D$2:$D$6</c:f>
              <c:numCache>
                <c:formatCode>General</c:formatCode>
                <c:ptCount val="5"/>
                <c:pt idx="0">
                  <c:v>18.39</c:v>
                </c:pt>
                <c:pt idx="1">
                  <c:v>37.380000000000003</c:v>
                </c:pt>
                <c:pt idx="2">
                  <c:v>117.27</c:v>
                </c:pt>
                <c:pt idx="3">
                  <c:v>65.709999999999994</c:v>
                </c:pt>
                <c:pt idx="4">
                  <c:v>17</c:v>
                </c:pt>
              </c:numCache>
            </c:numRef>
          </c:val>
        </c:ser>
        <c:ser>
          <c:idx val="3"/>
          <c:order val="3"/>
          <c:tx>
            <c:strRef>
              <c:f>[numbers.xlsx]Sheet5!$E$1</c:f>
              <c:strCache>
                <c:ptCount val="1"/>
                <c:pt idx="0">
                  <c:v>-NO_CHECKS</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[numbers.xlsx]Sheet5!$E$2:$E$6</c:f>
              <c:numCache>
                <c:formatCode>General</c:formatCode>
                <c:ptCount val="5"/>
                <c:pt idx="0">
                  <c:v>28.28</c:v>
                </c:pt>
                <c:pt idx="1">
                  <c:v>38</c:v>
                </c:pt>
                <c:pt idx="2">
                  <c:v>115.42</c:v>
                </c:pt>
                <c:pt idx="3">
                  <c:v>56.82</c:v>
                </c:pt>
                <c:pt idx="4">
                  <c:v>16.260000000000002</c:v>
                </c:pt>
              </c:numCache>
            </c:numRef>
          </c:val>
        </c:ser>
        <c:ser>
          <c:idx val="4"/>
          <c:order val="4"/>
          <c:tx>
            <c:strRef>
              <c:f>[numbers.xlsx]Sheet5!$F$1</c:f>
              <c:strCache>
                <c:ptCount val="1"/>
                <c:pt idx="0">
                  <c:v>-O -NO_CHECKS</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[numbers.xlsx]Sheet5!$F$2:$F$6</c:f>
              <c:numCache>
                <c:formatCode>General</c:formatCode>
                <c:ptCount val="5"/>
                <c:pt idx="0">
                  <c:v>12.19</c:v>
                </c:pt>
                <c:pt idx="1">
                  <c:v>19.97</c:v>
                </c:pt>
                <c:pt idx="2">
                  <c:v>116.48</c:v>
                </c:pt>
                <c:pt idx="3">
                  <c:v>52.69</c:v>
                </c:pt>
                <c:pt idx="4">
                  <c:v>9.48</c:v>
                </c:pt>
              </c:numCache>
            </c:numRef>
          </c:val>
        </c:ser>
        <c:dLbls>
          <c:showLegendKey val="0"/>
          <c:showVal val="0"/>
          <c:showCatName val="0"/>
          <c:showSerName val="0"/>
          <c:showPercent val="0"/>
          <c:showBubbleSize val="0"/>
        </c:dLbls>
        <c:gapWidth val="150"/>
        <c:axId val="118492544"/>
        <c:axId val="118494720"/>
      </c:barChart>
      <c:catAx>
        <c:axId val="118492544"/>
        <c:scaling>
          <c:orientation val="minMax"/>
        </c:scaling>
        <c:delete val="0"/>
        <c:axPos val="b"/>
        <c:title>
          <c:tx>
            <c:rich>
              <a:bodyPr/>
              <a:lstStyle/>
              <a:p>
                <a:pPr>
                  <a:defRPr/>
                </a:pPr>
                <a:r>
                  <a:rPr lang="en-US" dirty="0" smtClean="0"/>
                  <a:t>Benchmark</a:t>
                </a:r>
                <a:endParaRPr lang="en-US" dirty="0"/>
              </a:p>
            </c:rich>
          </c:tx>
          <c:layout/>
          <c:overlay val="0"/>
        </c:title>
        <c:majorTickMark val="none"/>
        <c:minorTickMark val="none"/>
        <c:tickLblPos val="nextTo"/>
        <c:crossAx val="118494720"/>
        <c:crosses val="autoZero"/>
        <c:auto val="1"/>
        <c:lblAlgn val="ctr"/>
        <c:lblOffset val="100"/>
        <c:noMultiLvlLbl val="0"/>
      </c:catAx>
      <c:valAx>
        <c:axId val="118494720"/>
        <c:scaling>
          <c:orientation val="minMax"/>
        </c:scaling>
        <c:delete val="0"/>
        <c:axPos val="l"/>
        <c:majorGridlines/>
        <c:title>
          <c:tx>
            <c:rich>
              <a:bodyPr/>
              <a:lstStyle/>
              <a:p>
                <a:pPr>
                  <a:defRPr/>
                </a:pPr>
                <a:r>
                  <a:rPr lang="en-US" dirty="0" smtClean="0"/>
                  <a:t>Time in seconds</a:t>
                </a:r>
                <a:endParaRPr lang="en-US" dirty="0"/>
              </a:p>
            </c:rich>
          </c:tx>
          <c:layout/>
          <c:overlay val="0"/>
        </c:title>
        <c:numFmt formatCode="General" sourceLinked="1"/>
        <c:majorTickMark val="out"/>
        <c:minorTickMark val="none"/>
        <c:tickLblPos val="nextTo"/>
        <c:crossAx val="118492544"/>
        <c:crosses val="autoZero"/>
        <c:crossBetween val="between"/>
      </c:valAx>
    </c:plotArea>
    <c:legend>
      <c:legendPos val="r"/>
      <c:layout/>
      <c:overlay val="0"/>
    </c:legend>
    <c:plotVisOnly val="1"/>
    <c:dispBlanksAs val="gap"/>
    <c:showDLblsOverMax val="0"/>
  </c:chart>
  <c:externalData r:id="rId2">
    <c:autoUpdate val="0"/>
  </c:externalData>
  <c:userShapes r:id="rId3"/>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F655B-5717-4B1E-9C4A-40F5FA79B40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E1B73F2-D1C1-4EC6-8650-B39ED26D0230}">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MiX10 IR generator</a:t>
          </a:r>
          <a:endParaRPr lang="en-US" dirty="0"/>
        </a:p>
      </dgm:t>
    </dgm:pt>
    <dgm:pt modelId="{0E5A0456-BC5F-4C5C-BA8F-11370F976CAF}" type="parTrans" cxnId="{2665CA59-273A-4D6C-9587-5425882D713A}">
      <dgm:prSet/>
      <dgm:spPr/>
      <dgm:t>
        <a:bodyPr/>
        <a:lstStyle/>
        <a:p>
          <a:endParaRPr lang="en-US"/>
        </a:p>
      </dgm:t>
    </dgm:pt>
    <dgm:pt modelId="{FE2355A1-6606-4A04-90C7-6349544BF06E}" type="sibTrans" cxnId="{2665CA59-273A-4D6C-9587-5425882D713A}">
      <dgm:prSet>
        <dgm:style>
          <a:lnRef idx="1">
            <a:schemeClr val="accent5"/>
          </a:lnRef>
          <a:fillRef idx="2">
            <a:schemeClr val="accent5"/>
          </a:fillRef>
          <a:effectRef idx="1">
            <a:schemeClr val="accent5"/>
          </a:effectRef>
          <a:fontRef idx="minor">
            <a:schemeClr val="dk1"/>
          </a:fontRef>
        </dgm:style>
      </dgm:prSet>
      <dgm:spPr/>
      <dgm:t>
        <a:bodyPr/>
        <a:lstStyle/>
        <a:p>
          <a:endParaRPr lang="en-US"/>
        </a:p>
      </dgm:t>
    </dgm:pt>
    <dgm:pt modelId="{2646649C-A7CC-4391-AD58-5F384B5A91CE}">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smtClean="0"/>
            <a:t>Code transformations</a:t>
          </a:r>
          <a:endParaRPr lang="en-US" dirty="0"/>
        </a:p>
      </dgm:t>
    </dgm:pt>
    <dgm:pt modelId="{A6F7C4C9-0564-4929-AE19-F530D9DD2936}" type="parTrans" cxnId="{65288492-09B4-4E2C-89FD-C3B65389A0D6}">
      <dgm:prSet/>
      <dgm:spPr/>
      <dgm:t>
        <a:bodyPr/>
        <a:lstStyle/>
        <a:p>
          <a:endParaRPr lang="en-US"/>
        </a:p>
      </dgm:t>
    </dgm:pt>
    <dgm:pt modelId="{5FD3B3E2-77B0-49B1-BF66-08F42ADB39B4}" type="sibTrans" cxnId="{65288492-09B4-4E2C-89FD-C3B65389A0D6}">
      <dgm:prSet>
        <dgm:style>
          <a:lnRef idx="1">
            <a:schemeClr val="accent5"/>
          </a:lnRef>
          <a:fillRef idx="2">
            <a:schemeClr val="accent5"/>
          </a:fillRef>
          <a:effectRef idx="1">
            <a:schemeClr val="accent5"/>
          </a:effectRef>
          <a:fontRef idx="minor">
            <a:schemeClr val="dk1"/>
          </a:fontRef>
        </dgm:style>
      </dgm:prSet>
      <dgm:spPr/>
      <dgm:t>
        <a:bodyPr/>
        <a:lstStyle/>
        <a:p>
          <a:endParaRPr lang="en-US"/>
        </a:p>
      </dgm:t>
    </dgm:pt>
    <dgm:pt modelId="{D6A641A7-6F31-43F4-8617-6714242BFFB2}">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Code printer</a:t>
          </a:r>
          <a:endParaRPr lang="en-US" dirty="0"/>
        </a:p>
      </dgm:t>
    </dgm:pt>
    <dgm:pt modelId="{94320E0A-CE4A-4784-8F90-CDC4FE13DD05}" type="parTrans" cxnId="{26CC30A4-F4F0-4664-8BAC-78B7F0537C83}">
      <dgm:prSet/>
      <dgm:spPr/>
      <dgm:t>
        <a:bodyPr/>
        <a:lstStyle/>
        <a:p>
          <a:endParaRPr lang="en-US"/>
        </a:p>
      </dgm:t>
    </dgm:pt>
    <dgm:pt modelId="{0AFAE9F0-8ACB-4971-AB15-AC77DF600A24}" type="sibTrans" cxnId="{26CC30A4-F4F0-4664-8BAC-78B7F0537C83}">
      <dgm:prSet>
        <dgm:style>
          <a:lnRef idx="1">
            <a:schemeClr val="dk1"/>
          </a:lnRef>
          <a:fillRef idx="2">
            <a:schemeClr val="dk1"/>
          </a:fillRef>
          <a:effectRef idx="1">
            <a:schemeClr val="dk1"/>
          </a:effectRef>
          <a:fontRef idx="minor">
            <a:schemeClr val="dk1"/>
          </a:fontRef>
        </dgm:style>
      </dgm:prSet>
      <dgm:spPr/>
      <dgm:t>
        <a:bodyPr/>
        <a:lstStyle/>
        <a:p>
          <a:endParaRPr lang="en-US" dirty="0"/>
        </a:p>
      </dgm:t>
    </dgm:pt>
    <dgm:pt modelId="{35D27515-D0A6-4603-8D00-3EC8B7B5042F}">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err="1" smtClean="0"/>
            <a:t>Builtin</a:t>
          </a:r>
          <a:r>
            <a:rPr lang="en-US" dirty="0" smtClean="0"/>
            <a:t> handler</a:t>
          </a:r>
          <a:endParaRPr lang="en-US" dirty="0"/>
        </a:p>
      </dgm:t>
    </dgm:pt>
    <dgm:pt modelId="{0343DC74-BBE5-4C57-8EE0-800305A8EC4D}" type="parTrans" cxnId="{6C846272-3FA5-4AA1-BBA3-075222744681}">
      <dgm:prSet/>
      <dgm:spPr/>
      <dgm:t>
        <a:bodyPr/>
        <a:lstStyle/>
        <a:p>
          <a:endParaRPr lang="en-US"/>
        </a:p>
      </dgm:t>
    </dgm:pt>
    <dgm:pt modelId="{F204525E-209C-4E55-9FA5-60E50D2EDE12}" type="sibTrans" cxnId="{6C846272-3FA5-4AA1-BBA3-075222744681}">
      <dgm:prSet>
        <dgm:style>
          <a:lnRef idx="1">
            <a:schemeClr val="accent5"/>
          </a:lnRef>
          <a:fillRef idx="2">
            <a:schemeClr val="accent5"/>
          </a:fillRef>
          <a:effectRef idx="1">
            <a:schemeClr val="accent5"/>
          </a:effectRef>
          <a:fontRef idx="minor">
            <a:schemeClr val="dk1"/>
          </a:fontRef>
        </dgm:style>
      </dgm:prSet>
      <dgm:spPr/>
      <dgm:t>
        <a:bodyPr/>
        <a:lstStyle/>
        <a:p>
          <a:endParaRPr lang="en-US"/>
        </a:p>
      </dgm:t>
    </dgm:pt>
    <dgm:pt modelId="{1C954536-9078-420C-8E95-6888D57A042E}">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Mix10.x10</a:t>
          </a:r>
        </a:p>
        <a:p>
          <a:r>
            <a:rPr lang="en-US" dirty="0" smtClean="0"/>
            <a:t>&lt;Program&gt;.x10</a:t>
          </a:r>
          <a:endParaRPr lang="en-US" dirty="0"/>
        </a:p>
      </dgm:t>
    </dgm:pt>
    <dgm:pt modelId="{028B4CE3-E656-40DB-A7E6-56A3648213E2}" type="sibTrans" cxnId="{3C2A88AC-C757-4556-8243-46CA04E4BBD1}">
      <dgm:prSet/>
      <dgm:spPr/>
      <dgm:t>
        <a:bodyPr/>
        <a:lstStyle/>
        <a:p>
          <a:endParaRPr lang="en-US"/>
        </a:p>
      </dgm:t>
    </dgm:pt>
    <dgm:pt modelId="{F7DE3544-B2B0-4069-9AC9-0314B2FFAE7E}" type="parTrans" cxnId="{3C2A88AC-C757-4556-8243-46CA04E4BBD1}">
      <dgm:prSet/>
      <dgm:spPr/>
      <dgm:t>
        <a:bodyPr/>
        <a:lstStyle/>
        <a:p>
          <a:endParaRPr lang="en-US"/>
        </a:p>
      </dgm:t>
    </dgm:pt>
    <dgm:pt modelId="{82F465F4-E556-4617-822C-6F6FA7BE977E}" type="pres">
      <dgm:prSet presAssocID="{33CF655B-5717-4B1E-9C4A-40F5FA79B40E}" presName="diagram" presStyleCnt="0">
        <dgm:presLayoutVars>
          <dgm:dir/>
          <dgm:resizeHandles val="exact"/>
        </dgm:presLayoutVars>
      </dgm:prSet>
      <dgm:spPr/>
      <dgm:t>
        <a:bodyPr/>
        <a:lstStyle/>
        <a:p>
          <a:endParaRPr lang="en-US"/>
        </a:p>
      </dgm:t>
    </dgm:pt>
    <dgm:pt modelId="{C127705B-1E84-41BF-8A59-4C6617698C04}" type="pres">
      <dgm:prSet presAssocID="{DE1B73F2-D1C1-4EC6-8650-B39ED26D0230}" presName="node" presStyleLbl="node1" presStyleIdx="0" presStyleCnt="5" custLinFactX="30820" custLinFactNeighborX="100000" custLinFactNeighborY="-53269">
        <dgm:presLayoutVars>
          <dgm:bulletEnabled val="1"/>
        </dgm:presLayoutVars>
      </dgm:prSet>
      <dgm:spPr/>
      <dgm:t>
        <a:bodyPr/>
        <a:lstStyle/>
        <a:p>
          <a:endParaRPr lang="en-US"/>
        </a:p>
      </dgm:t>
    </dgm:pt>
    <dgm:pt modelId="{605D441D-432C-4DAD-BAEE-588350978489}" type="pres">
      <dgm:prSet presAssocID="{FE2355A1-6606-4A04-90C7-6349544BF06E}" presName="sibTrans" presStyleLbl="sibTrans2D1" presStyleIdx="0" presStyleCnt="4" custScaleX="198274" custScaleY="145250"/>
      <dgm:spPr/>
      <dgm:t>
        <a:bodyPr/>
        <a:lstStyle/>
        <a:p>
          <a:endParaRPr lang="en-US"/>
        </a:p>
      </dgm:t>
    </dgm:pt>
    <dgm:pt modelId="{4CBA53C4-F372-41EE-B838-CC8F0101E4E4}" type="pres">
      <dgm:prSet presAssocID="{FE2355A1-6606-4A04-90C7-6349544BF06E}" presName="connectorText" presStyleLbl="sibTrans2D1" presStyleIdx="0" presStyleCnt="4"/>
      <dgm:spPr/>
      <dgm:t>
        <a:bodyPr/>
        <a:lstStyle/>
        <a:p>
          <a:endParaRPr lang="en-US"/>
        </a:p>
      </dgm:t>
    </dgm:pt>
    <dgm:pt modelId="{1072E6E1-F585-4547-95D6-9BB373DB20AC}" type="pres">
      <dgm:prSet presAssocID="{2646649C-A7CC-4391-AD58-5F384B5A91CE}" presName="node" presStyleLbl="node1" presStyleIdx="1" presStyleCnt="5" custLinFactNeighborX="-9180" custLinFactNeighborY="80018">
        <dgm:presLayoutVars>
          <dgm:bulletEnabled val="1"/>
        </dgm:presLayoutVars>
      </dgm:prSet>
      <dgm:spPr/>
      <dgm:t>
        <a:bodyPr/>
        <a:lstStyle/>
        <a:p>
          <a:endParaRPr lang="en-US"/>
        </a:p>
      </dgm:t>
    </dgm:pt>
    <dgm:pt modelId="{B12250A8-FC45-4778-AEEF-BD0107DEC869}" type="pres">
      <dgm:prSet presAssocID="{5FD3B3E2-77B0-49B1-BF66-08F42ADB39B4}" presName="sibTrans" presStyleLbl="sibTrans2D1" presStyleIdx="1" presStyleCnt="4" custScaleX="194340" custScaleY="138525"/>
      <dgm:spPr/>
      <dgm:t>
        <a:bodyPr/>
        <a:lstStyle/>
        <a:p>
          <a:endParaRPr lang="en-US"/>
        </a:p>
      </dgm:t>
    </dgm:pt>
    <dgm:pt modelId="{F6E73A6D-66F3-47A6-AF3D-09B6C5585FDD}" type="pres">
      <dgm:prSet presAssocID="{5FD3B3E2-77B0-49B1-BF66-08F42ADB39B4}" presName="connectorText" presStyleLbl="sibTrans2D1" presStyleIdx="1" presStyleCnt="4"/>
      <dgm:spPr/>
      <dgm:t>
        <a:bodyPr/>
        <a:lstStyle/>
        <a:p>
          <a:endParaRPr lang="en-US"/>
        </a:p>
      </dgm:t>
    </dgm:pt>
    <dgm:pt modelId="{09A49D2A-76B2-4F98-986B-E6EF4A684A29}" type="pres">
      <dgm:prSet presAssocID="{D6A641A7-6F31-43F4-8617-6714242BFFB2}" presName="node" presStyleLbl="node1" presStyleIdx="2" presStyleCnt="5" custLinFactX="-49180" custLinFactY="100000" custLinFactNeighborX="-100000" custLinFactNeighborY="113306">
        <dgm:presLayoutVars>
          <dgm:bulletEnabled val="1"/>
        </dgm:presLayoutVars>
      </dgm:prSet>
      <dgm:spPr/>
      <dgm:t>
        <a:bodyPr/>
        <a:lstStyle/>
        <a:p>
          <a:endParaRPr lang="en-US"/>
        </a:p>
      </dgm:t>
    </dgm:pt>
    <dgm:pt modelId="{441D8794-39B9-4ABB-9086-7177C182977D}" type="pres">
      <dgm:prSet presAssocID="{0AFAE9F0-8ACB-4971-AB15-AC77DF600A24}" presName="sibTrans" presStyleLbl="sibTrans2D1" presStyleIdx="2" presStyleCnt="4" custAng="2963919" custScaleX="165110" custScaleY="329072" custLinFactX="-100000" custLinFactY="-127716" custLinFactNeighborX="-154314" custLinFactNeighborY="-200000"/>
      <dgm:spPr/>
      <dgm:t>
        <a:bodyPr/>
        <a:lstStyle/>
        <a:p>
          <a:endParaRPr lang="en-US"/>
        </a:p>
      </dgm:t>
    </dgm:pt>
    <dgm:pt modelId="{515F6A21-F61F-4BEA-A135-76FD7C3D1C84}" type="pres">
      <dgm:prSet presAssocID="{0AFAE9F0-8ACB-4971-AB15-AC77DF600A24}" presName="connectorText" presStyleLbl="sibTrans2D1" presStyleIdx="2" presStyleCnt="4"/>
      <dgm:spPr/>
      <dgm:t>
        <a:bodyPr/>
        <a:lstStyle/>
        <a:p>
          <a:endParaRPr lang="en-US"/>
        </a:p>
      </dgm:t>
    </dgm:pt>
    <dgm:pt modelId="{E96A9BCC-CB77-4B9D-BC46-0A09C535D8AE}" type="pres">
      <dgm:prSet presAssocID="{35D27515-D0A6-4603-8D00-3EC8B7B5042F}" presName="node" presStyleLbl="node1" presStyleIdx="3" presStyleCnt="5" custScaleY="93183" custLinFactY="-100000" custLinFactNeighborX="-14826" custLinFactNeighborY="-114604">
        <dgm:presLayoutVars>
          <dgm:bulletEnabled val="1"/>
        </dgm:presLayoutVars>
      </dgm:prSet>
      <dgm:spPr/>
      <dgm:t>
        <a:bodyPr/>
        <a:lstStyle/>
        <a:p>
          <a:endParaRPr lang="en-US"/>
        </a:p>
      </dgm:t>
    </dgm:pt>
    <dgm:pt modelId="{1F6A0D75-EDBC-4571-9A8C-63C0281E4F5A}" type="pres">
      <dgm:prSet presAssocID="{F204525E-209C-4E55-9FA5-60E50D2EDE12}" presName="sibTrans" presStyleLbl="sibTrans2D1" presStyleIdx="3" presStyleCnt="4" custAng="16300797" custScaleX="79573" custLinFactX="-48404" custLinFactY="-100746" custLinFactNeighborX="-100000" custLinFactNeighborY="-200000"/>
      <dgm:spPr/>
      <dgm:t>
        <a:bodyPr/>
        <a:lstStyle/>
        <a:p>
          <a:endParaRPr lang="en-US"/>
        </a:p>
      </dgm:t>
    </dgm:pt>
    <dgm:pt modelId="{ADDD2C30-83D7-4CBA-9E85-D84BD2D2158E}" type="pres">
      <dgm:prSet presAssocID="{F204525E-209C-4E55-9FA5-60E50D2EDE12}" presName="connectorText" presStyleLbl="sibTrans2D1" presStyleIdx="3" presStyleCnt="4"/>
      <dgm:spPr/>
      <dgm:t>
        <a:bodyPr/>
        <a:lstStyle/>
        <a:p>
          <a:endParaRPr lang="en-US"/>
        </a:p>
      </dgm:t>
    </dgm:pt>
    <dgm:pt modelId="{9E6233B0-640D-41FF-AD93-75115C831883}" type="pres">
      <dgm:prSet presAssocID="{1C954536-9078-420C-8E95-6888D57A042E}" presName="node" presStyleLbl="node1" presStyleIdx="4" presStyleCnt="5" custScaleX="115160" custScaleY="113261" custLinFactX="37135" custLinFactNeighborX="100000" custLinFactNeighborY="34352">
        <dgm:presLayoutVars>
          <dgm:bulletEnabled val="1"/>
        </dgm:presLayoutVars>
      </dgm:prSet>
      <dgm:spPr/>
      <dgm:t>
        <a:bodyPr/>
        <a:lstStyle/>
        <a:p>
          <a:endParaRPr lang="en-US"/>
        </a:p>
      </dgm:t>
    </dgm:pt>
  </dgm:ptLst>
  <dgm:cxnLst>
    <dgm:cxn modelId="{2665CA59-273A-4D6C-9587-5425882D713A}" srcId="{33CF655B-5717-4B1E-9C4A-40F5FA79B40E}" destId="{DE1B73F2-D1C1-4EC6-8650-B39ED26D0230}" srcOrd="0" destOrd="0" parTransId="{0E5A0456-BC5F-4C5C-BA8F-11370F976CAF}" sibTransId="{FE2355A1-6606-4A04-90C7-6349544BF06E}"/>
    <dgm:cxn modelId="{FB514FAA-E539-4DF9-B1CF-E371566DF3E8}" type="presOf" srcId="{2646649C-A7CC-4391-AD58-5F384B5A91CE}" destId="{1072E6E1-F585-4547-95D6-9BB373DB20AC}" srcOrd="0" destOrd="0" presId="urn:microsoft.com/office/officeart/2005/8/layout/process5"/>
    <dgm:cxn modelId="{C5CBC1FC-E7CF-4601-89B6-5E0444691984}" type="presOf" srcId="{5FD3B3E2-77B0-49B1-BF66-08F42ADB39B4}" destId="{F6E73A6D-66F3-47A6-AF3D-09B6C5585FDD}" srcOrd="1" destOrd="0" presId="urn:microsoft.com/office/officeart/2005/8/layout/process5"/>
    <dgm:cxn modelId="{65288492-09B4-4E2C-89FD-C3B65389A0D6}" srcId="{33CF655B-5717-4B1E-9C4A-40F5FA79B40E}" destId="{2646649C-A7CC-4391-AD58-5F384B5A91CE}" srcOrd="1" destOrd="0" parTransId="{A6F7C4C9-0564-4929-AE19-F530D9DD2936}" sibTransId="{5FD3B3E2-77B0-49B1-BF66-08F42ADB39B4}"/>
    <dgm:cxn modelId="{BA1165FF-0FBA-48BC-BA52-1E029F4E6E4A}" type="presOf" srcId="{35D27515-D0A6-4603-8D00-3EC8B7B5042F}" destId="{E96A9BCC-CB77-4B9D-BC46-0A09C535D8AE}" srcOrd="0" destOrd="0" presId="urn:microsoft.com/office/officeart/2005/8/layout/process5"/>
    <dgm:cxn modelId="{D6E55CD7-D795-4C00-A4E4-2D1938C12073}" type="presOf" srcId="{FE2355A1-6606-4A04-90C7-6349544BF06E}" destId="{4CBA53C4-F372-41EE-B838-CC8F0101E4E4}" srcOrd="1" destOrd="0" presId="urn:microsoft.com/office/officeart/2005/8/layout/process5"/>
    <dgm:cxn modelId="{6C846272-3FA5-4AA1-BBA3-075222744681}" srcId="{33CF655B-5717-4B1E-9C4A-40F5FA79B40E}" destId="{35D27515-D0A6-4603-8D00-3EC8B7B5042F}" srcOrd="3" destOrd="0" parTransId="{0343DC74-BBE5-4C57-8EE0-800305A8EC4D}" sibTransId="{F204525E-209C-4E55-9FA5-60E50D2EDE12}"/>
    <dgm:cxn modelId="{625DA645-3B9B-4A90-B7BC-71DB74465503}" type="presOf" srcId="{0AFAE9F0-8ACB-4971-AB15-AC77DF600A24}" destId="{441D8794-39B9-4ABB-9086-7177C182977D}" srcOrd="0" destOrd="0" presId="urn:microsoft.com/office/officeart/2005/8/layout/process5"/>
    <dgm:cxn modelId="{6203EADF-A6EA-4B2E-BAC4-CD64FE96D1E1}" type="presOf" srcId="{33CF655B-5717-4B1E-9C4A-40F5FA79B40E}" destId="{82F465F4-E556-4617-822C-6F6FA7BE977E}" srcOrd="0" destOrd="0" presId="urn:microsoft.com/office/officeart/2005/8/layout/process5"/>
    <dgm:cxn modelId="{3C2A88AC-C757-4556-8243-46CA04E4BBD1}" srcId="{33CF655B-5717-4B1E-9C4A-40F5FA79B40E}" destId="{1C954536-9078-420C-8E95-6888D57A042E}" srcOrd="4" destOrd="0" parTransId="{F7DE3544-B2B0-4069-9AC9-0314B2FFAE7E}" sibTransId="{028B4CE3-E656-40DB-A7E6-56A3648213E2}"/>
    <dgm:cxn modelId="{26CC30A4-F4F0-4664-8BAC-78B7F0537C83}" srcId="{33CF655B-5717-4B1E-9C4A-40F5FA79B40E}" destId="{D6A641A7-6F31-43F4-8617-6714242BFFB2}" srcOrd="2" destOrd="0" parTransId="{94320E0A-CE4A-4784-8F90-CDC4FE13DD05}" sibTransId="{0AFAE9F0-8ACB-4971-AB15-AC77DF600A24}"/>
    <dgm:cxn modelId="{48C11A36-F6B2-4238-8B33-04A2D59856B4}" type="presOf" srcId="{F204525E-209C-4E55-9FA5-60E50D2EDE12}" destId="{1F6A0D75-EDBC-4571-9A8C-63C0281E4F5A}" srcOrd="0" destOrd="0" presId="urn:microsoft.com/office/officeart/2005/8/layout/process5"/>
    <dgm:cxn modelId="{FB004C7B-DD4D-45D3-ACC4-9F63C53582F8}" type="presOf" srcId="{DE1B73F2-D1C1-4EC6-8650-B39ED26D0230}" destId="{C127705B-1E84-41BF-8A59-4C6617698C04}" srcOrd="0" destOrd="0" presId="urn:microsoft.com/office/officeart/2005/8/layout/process5"/>
    <dgm:cxn modelId="{78B78103-BA26-4758-863A-3D8D73D48B73}" type="presOf" srcId="{5FD3B3E2-77B0-49B1-BF66-08F42ADB39B4}" destId="{B12250A8-FC45-4778-AEEF-BD0107DEC869}" srcOrd="0" destOrd="0" presId="urn:microsoft.com/office/officeart/2005/8/layout/process5"/>
    <dgm:cxn modelId="{4499A601-225F-4950-883D-F9E532DEEA51}" type="presOf" srcId="{FE2355A1-6606-4A04-90C7-6349544BF06E}" destId="{605D441D-432C-4DAD-BAEE-588350978489}" srcOrd="0" destOrd="0" presId="urn:microsoft.com/office/officeart/2005/8/layout/process5"/>
    <dgm:cxn modelId="{71F772B6-945B-4F8E-8FFB-8E9E65521B55}" type="presOf" srcId="{1C954536-9078-420C-8E95-6888D57A042E}" destId="{9E6233B0-640D-41FF-AD93-75115C831883}" srcOrd="0" destOrd="0" presId="urn:microsoft.com/office/officeart/2005/8/layout/process5"/>
    <dgm:cxn modelId="{353F21C0-15D0-4CBD-94E7-DAED0DDC647C}" type="presOf" srcId="{D6A641A7-6F31-43F4-8617-6714242BFFB2}" destId="{09A49D2A-76B2-4F98-986B-E6EF4A684A29}" srcOrd="0" destOrd="0" presId="urn:microsoft.com/office/officeart/2005/8/layout/process5"/>
    <dgm:cxn modelId="{C87B3201-CAE4-4C32-B2EF-1D98C7106AC4}" type="presOf" srcId="{F204525E-209C-4E55-9FA5-60E50D2EDE12}" destId="{ADDD2C30-83D7-4CBA-9E85-D84BD2D2158E}" srcOrd="1" destOrd="0" presId="urn:microsoft.com/office/officeart/2005/8/layout/process5"/>
    <dgm:cxn modelId="{3CC7A333-8127-457B-A072-61C4875E81E4}" type="presOf" srcId="{0AFAE9F0-8ACB-4971-AB15-AC77DF600A24}" destId="{515F6A21-F61F-4BEA-A135-76FD7C3D1C84}" srcOrd="1" destOrd="0" presId="urn:microsoft.com/office/officeart/2005/8/layout/process5"/>
    <dgm:cxn modelId="{D34F915F-BCF5-40B2-8FA3-B128B5DE66CF}" type="presParOf" srcId="{82F465F4-E556-4617-822C-6F6FA7BE977E}" destId="{C127705B-1E84-41BF-8A59-4C6617698C04}" srcOrd="0" destOrd="0" presId="urn:microsoft.com/office/officeart/2005/8/layout/process5"/>
    <dgm:cxn modelId="{30771ACA-B958-41BD-8CBF-137C63EEFB79}" type="presParOf" srcId="{82F465F4-E556-4617-822C-6F6FA7BE977E}" destId="{605D441D-432C-4DAD-BAEE-588350978489}" srcOrd="1" destOrd="0" presId="urn:microsoft.com/office/officeart/2005/8/layout/process5"/>
    <dgm:cxn modelId="{40045CCE-870B-46AC-9548-DC1D9BF809ED}" type="presParOf" srcId="{605D441D-432C-4DAD-BAEE-588350978489}" destId="{4CBA53C4-F372-41EE-B838-CC8F0101E4E4}" srcOrd="0" destOrd="0" presId="urn:microsoft.com/office/officeart/2005/8/layout/process5"/>
    <dgm:cxn modelId="{796BD1D7-80CC-4769-86A9-C3168900CAD2}" type="presParOf" srcId="{82F465F4-E556-4617-822C-6F6FA7BE977E}" destId="{1072E6E1-F585-4547-95D6-9BB373DB20AC}" srcOrd="2" destOrd="0" presId="urn:microsoft.com/office/officeart/2005/8/layout/process5"/>
    <dgm:cxn modelId="{9E633532-398A-4FAB-B957-4CF6ABAFA8D0}" type="presParOf" srcId="{82F465F4-E556-4617-822C-6F6FA7BE977E}" destId="{B12250A8-FC45-4778-AEEF-BD0107DEC869}" srcOrd="3" destOrd="0" presId="urn:microsoft.com/office/officeart/2005/8/layout/process5"/>
    <dgm:cxn modelId="{AD55B34E-169A-4FFE-A5C8-9F38676DB5DF}" type="presParOf" srcId="{B12250A8-FC45-4778-AEEF-BD0107DEC869}" destId="{F6E73A6D-66F3-47A6-AF3D-09B6C5585FDD}" srcOrd="0" destOrd="0" presId="urn:microsoft.com/office/officeart/2005/8/layout/process5"/>
    <dgm:cxn modelId="{3671C01F-93DE-487D-B01F-D964AF7B13FE}" type="presParOf" srcId="{82F465F4-E556-4617-822C-6F6FA7BE977E}" destId="{09A49D2A-76B2-4F98-986B-E6EF4A684A29}" srcOrd="4" destOrd="0" presId="urn:microsoft.com/office/officeart/2005/8/layout/process5"/>
    <dgm:cxn modelId="{7FF994D7-646C-4348-ADDF-A14785FD7583}" type="presParOf" srcId="{82F465F4-E556-4617-822C-6F6FA7BE977E}" destId="{441D8794-39B9-4ABB-9086-7177C182977D}" srcOrd="5" destOrd="0" presId="urn:microsoft.com/office/officeart/2005/8/layout/process5"/>
    <dgm:cxn modelId="{3C131D10-69CB-426D-8D02-2D7E50E9DE35}" type="presParOf" srcId="{441D8794-39B9-4ABB-9086-7177C182977D}" destId="{515F6A21-F61F-4BEA-A135-76FD7C3D1C84}" srcOrd="0" destOrd="0" presId="urn:microsoft.com/office/officeart/2005/8/layout/process5"/>
    <dgm:cxn modelId="{FCFA7DA0-68D1-46C7-8261-A14312FDDEE4}" type="presParOf" srcId="{82F465F4-E556-4617-822C-6F6FA7BE977E}" destId="{E96A9BCC-CB77-4B9D-BC46-0A09C535D8AE}" srcOrd="6" destOrd="0" presId="urn:microsoft.com/office/officeart/2005/8/layout/process5"/>
    <dgm:cxn modelId="{4BCE98AD-7FC3-48AD-9E18-AA3CF70E4809}" type="presParOf" srcId="{82F465F4-E556-4617-822C-6F6FA7BE977E}" destId="{1F6A0D75-EDBC-4571-9A8C-63C0281E4F5A}" srcOrd="7" destOrd="0" presId="urn:microsoft.com/office/officeart/2005/8/layout/process5"/>
    <dgm:cxn modelId="{BDC58576-3142-4AFE-9249-646AB2CFA31D}" type="presParOf" srcId="{1F6A0D75-EDBC-4571-9A8C-63C0281E4F5A}" destId="{ADDD2C30-83D7-4CBA-9E85-D84BD2D2158E}" srcOrd="0" destOrd="0" presId="urn:microsoft.com/office/officeart/2005/8/layout/process5"/>
    <dgm:cxn modelId="{EC25A2E1-2C32-4A6F-9F1E-F2967A1DFD7A}" type="presParOf" srcId="{82F465F4-E556-4617-822C-6F6FA7BE977E}" destId="{9E6233B0-640D-41FF-AD93-75115C831883}"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FF9681-B72F-4EC7-8DE1-B1A94A4ABD34}" type="doc">
      <dgm:prSet loTypeId="urn:microsoft.com/office/officeart/2005/8/layout/hierarchy5" loCatId="hierarchy" qsTypeId="urn:microsoft.com/office/officeart/2005/8/quickstyle/simple4" qsCatId="simple" csTypeId="urn:microsoft.com/office/officeart/2005/8/colors/colorful2" csCatId="colorful" phldr="1"/>
      <dgm:spPr/>
      <dgm:t>
        <a:bodyPr/>
        <a:lstStyle/>
        <a:p>
          <a:endParaRPr lang="en-US"/>
        </a:p>
      </dgm:t>
    </dgm:pt>
    <dgm:pt modelId="{3E962461-F5FA-48B6-ADA4-F1191E9BFDF7}">
      <dgm:prSet phldrT="[Text]"/>
      <dgm:spPr/>
      <dgm:t>
        <a:bodyPr/>
        <a:lstStyle/>
        <a:p>
          <a:r>
            <a:rPr lang="en-US" dirty="0" smtClean="0"/>
            <a:t>MiX10</a:t>
          </a:r>
          <a:endParaRPr lang="en-US" dirty="0"/>
        </a:p>
      </dgm:t>
    </dgm:pt>
    <dgm:pt modelId="{A4118D51-07FF-47E3-B967-3C3DD59C9653}" type="parTrans" cxnId="{20AC5AD6-7772-40C7-922F-5F7DC64E11FB}">
      <dgm:prSet/>
      <dgm:spPr/>
      <dgm:t>
        <a:bodyPr/>
        <a:lstStyle/>
        <a:p>
          <a:endParaRPr lang="en-US"/>
        </a:p>
      </dgm:t>
    </dgm:pt>
    <dgm:pt modelId="{B64B4CFE-4E73-4537-A898-A54A6FCF974C}" type="sibTrans" cxnId="{20AC5AD6-7772-40C7-922F-5F7DC64E11FB}">
      <dgm:prSet/>
      <dgm:spPr/>
      <dgm:t>
        <a:bodyPr/>
        <a:lstStyle/>
        <a:p>
          <a:endParaRPr lang="en-US"/>
        </a:p>
      </dgm:t>
    </dgm:pt>
    <dgm:pt modelId="{5F6C7699-7E39-48FF-BF17-E6FAA2B65029}">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en-US" sz="4400" dirty="0" smtClean="0"/>
            <a:t>X10c</a:t>
          </a:r>
          <a:endParaRPr lang="en-US" sz="4400" dirty="0"/>
        </a:p>
      </dgm:t>
    </dgm:pt>
    <dgm:pt modelId="{3A8F9A08-3DBC-4170-B6CB-E7BF6F211505}" type="parTrans" cxnId="{C24B233F-E2B3-4028-AC1E-1A1DC09B82D5}">
      <dgm:prSet/>
      <dgm:spPr>
        <a:ln>
          <a:solidFill>
            <a:schemeClr val="accent1"/>
          </a:solidFill>
        </a:ln>
      </dgm:spPr>
      <dgm:t>
        <a:bodyPr/>
        <a:lstStyle/>
        <a:p>
          <a:endParaRPr lang="en-US"/>
        </a:p>
      </dgm:t>
    </dgm:pt>
    <dgm:pt modelId="{4D2B1E87-1696-4121-830B-B80DF9B4BDA6}" type="sibTrans" cxnId="{C24B233F-E2B3-4028-AC1E-1A1DC09B82D5}">
      <dgm:prSet/>
      <dgm:spPr/>
      <dgm:t>
        <a:bodyPr/>
        <a:lstStyle/>
        <a:p>
          <a:endParaRPr lang="en-US"/>
        </a:p>
      </dgm:t>
    </dgm:pt>
    <dgm:pt modelId="{0A6ADBC4-CA18-441D-B2D6-928198118FE7}">
      <dgm:prSet phldrT="[Text]" custT="1"/>
      <dgm:spPr/>
      <dgm:t>
        <a:bodyPr/>
        <a:lstStyle/>
        <a:p>
          <a:r>
            <a:rPr lang="en-US" sz="4400" dirty="0" err="1" smtClean="0"/>
            <a:t>javac</a:t>
          </a:r>
          <a:endParaRPr lang="en-US" sz="4400" dirty="0"/>
        </a:p>
      </dgm:t>
    </dgm:pt>
    <dgm:pt modelId="{23A7CEBE-4EE7-47A4-9BF2-AA172BFA54F7}" type="parTrans" cxnId="{A477D204-CCDF-43A6-96F4-015D2075EFD4}">
      <dgm:prSet/>
      <dgm:spPr>
        <a:ln>
          <a:solidFill>
            <a:srgbClr val="FFC000"/>
          </a:solidFill>
        </a:ln>
      </dgm:spPr>
      <dgm:t>
        <a:bodyPr/>
        <a:lstStyle/>
        <a:p>
          <a:endParaRPr lang="en-US"/>
        </a:p>
      </dgm:t>
    </dgm:pt>
    <dgm:pt modelId="{C3BFAA40-6F4E-4CC4-9A9F-FBB8C8DD9639}" type="sibTrans" cxnId="{A477D204-CCDF-43A6-96F4-015D2075EFD4}">
      <dgm:prSet/>
      <dgm:spPr/>
      <dgm:t>
        <a:bodyPr/>
        <a:lstStyle/>
        <a:p>
          <a:endParaRPr lang="en-US"/>
        </a:p>
      </dgm:t>
    </dgm:pt>
    <dgm:pt modelId="{446A5127-CE2C-4F7E-A90C-F751C73FD923}">
      <dgm:prSet phldrT="[Text]" custT="1">
        <dgm:style>
          <a:lnRef idx="1">
            <a:schemeClr val="accent2"/>
          </a:lnRef>
          <a:fillRef idx="3">
            <a:schemeClr val="accent2"/>
          </a:fillRef>
          <a:effectRef idx="2">
            <a:schemeClr val="accent2"/>
          </a:effectRef>
          <a:fontRef idx="minor">
            <a:schemeClr val="lt1"/>
          </a:fontRef>
        </dgm:style>
      </dgm:prSet>
      <dgm:spPr/>
      <dgm:t>
        <a:bodyPr/>
        <a:lstStyle/>
        <a:p>
          <a:r>
            <a:rPr lang="en-US" sz="4400" dirty="0" smtClean="0"/>
            <a:t>x10c++</a:t>
          </a:r>
          <a:endParaRPr lang="en-US" sz="4400" dirty="0"/>
        </a:p>
      </dgm:t>
    </dgm:pt>
    <dgm:pt modelId="{A283A37F-E553-4D21-BCB2-CFCE2C77C73B}" type="parTrans" cxnId="{861C0E1B-4CF2-4C36-A16F-F9DED34587FF}">
      <dgm:prSet/>
      <dgm:spPr>
        <a:ln>
          <a:solidFill>
            <a:schemeClr val="accent1"/>
          </a:solidFill>
        </a:ln>
      </dgm:spPr>
      <dgm:t>
        <a:bodyPr/>
        <a:lstStyle/>
        <a:p>
          <a:endParaRPr lang="en-US"/>
        </a:p>
      </dgm:t>
    </dgm:pt>
    <dgm:pt modelId="{F4C8258D-98D4-4019-B23D-4F7029B5F61A}" type="sibTrans" cxnId="{861C0E1B-4CF2-4C36-A16F-F9DED34587FF}">
      <dgm:prSet/>
      <dgm:spPr/>
      <dgm:t>
        <a:bodyPr/>
        <a:lstStyle/>
        <a:p>
          <a:endParaRPr lang="en-US"/>
        </a:p>
      </dgm:t>
    </dgm:pt>
    <dgm:pt modelId="{DBCF182B-5005-4E61-84CA-92EC5F0C8953}">
      <dgm:prSet phldrT="[Text]" custT="1">
        <dgm:style>
          <a:lnRef idx="1">
            <a:schemeClr val="accent2"/>
          </a:lnRef>
          <a:fillRef idx="3">
            <a:schemeClr val="accent2"/>
          </a:fillRef>
          <a:effectRef idx="2">
            <a:schemeClr val="accent2"/>
          </a:effectRef>
          <a:fontRef idx="minor">
            <a:schemeClr val="lt1"/>
          </a:fontRef>
        </dgm:style>
      </dgm:prSet>
      <dgm:spPr/>
      <dgm:t>
        <a:bodyPr/>
        <a:lstStyle/>
        <a:p>
          <a:r>
            <a:rPr lang="en-US" sz="4400" dirty="0" smtClean="0"/>
            <a:t>g++</a:t>
          </a:r>
          <a:endParaRPr lang="en-US" sz="4400" dirty="0"/>
        </a:p>
      </dgm:t>
    </dgm:pt>
    <dgm:pt modelId="{D9B75B63-5576-479E-854E-F4DD0C0C4ECE}" type="parTrans" cxnId="{080113BE-B3B9-4592-8918-8891C4854C8D}">
      <dgm:prSet/>
      <dgm:spPr>
        <a:ln>
          <a:solidFill>
            <a:schemeClr val="accent1"/>
          </a:solidFill>
        </a:ln>
      </dgm:spPr>
      <dgm:t>
        <a:bodyPr/>
        <a:lstStyle/>
        <a:p>
          <a:endParaRPr lang="en-US"/>
        </a:p>
      </dgm:t>
    </dgm:pt>
    <dgm:pt modelId="{366E1C2C-D271-4639-A61C-7A3B5627731A}" type="sibTrans" cxnId="{080113BE-B3B9-4592-8918-8891C4854C8D}">
      <dgm:prSet/>
      <dgm:spPr/>
      <dgm:t>
        <a:bodyPr/>
        <a:lstStyle/>
        <a:p>
          <a:endParaRPr lang="en-US"/>
        </a:p>
      </dgm:t>
    </dgm:pt>
    <dgm:pt modelId="{A1C9B90D-D2A9-4D98-9EDC-09329466A5F1}">
      <dgm:prSet phldrT="[Text]"/>
      <dgm:spPr/>
      <dgm:t>
        <a:bodyPr/>
        <a:lstStyle/>
        <a:p>
          <a:r>
            <a:rPr lang="en-US" dirty="0" smtClean="0"/>
            <a:t>MATLAB</a:t>
          </a:r>
          <a:endParaRPr lang="en-US" dirty="0"/>
        </a:p>
      </dgm:t>
    </dgm:pt>
    <dgm:pt modelId="{EB81EB1D-FF8D-486B-AFF8-85D899E17E95}" type="parTrans" cxnId="{7813A28C-FC03-4AB9-A87C-AEF5F17649B3}">
      <dgm:prSet/>
      <dgm:spPr/>
      <dgm:t>
        <a:bodyPr/>
        <a:lstStyle/>
        <a:p>
          <a:endParaRPr lang="en-US"/>
        </a:p>
      </dgm:t>
    </dgm:pt>
    <dgm:pt modelId="{DF1B1603-0132-44EE-8629-45B6669AA008}" type="sibTrans" cxnId="{7813A28C-FC03-4AB9-A87C-AEF5F17649B3}">
      <dgm:prSet/>
      <dgm:spPr/>
      <dgm:t>
        <a:bodyPr/>
        <a:lstStyle/>
        <a:p>
          <a:endParaRPr lang="en-US"/>
        </a:p>
      </dgm:t>
    </dgm:pt>
    <dgm:pt modelId="{690BD241-5D38-4CF3-ADD4-1FD914B884E4}">
      <dgm:prSet phldrT="[Text]"/>
      <dgm:spPr/>
      <dgm:t>
        <a:bodyPr/>
        <a:lstStyle/>
        <a:p>
          <a:r>
            <a:rPr lang="en-US" dirty="0" smtClean="0"/>
            <a:t>X10</a:t>
          </a:r>
          <a:endParaRPr lang="en-US" dirty="0"/>
        </a:p>
      </dgm:t>
    </dgm:pt>
    <dgm:pt modelId="{69AB635A-79EF-4C3E-B326-A5D9054DBE94}" type="parTrans" cxnId="{D03A4301-6BDA-420C-8AB1-179E08123F32}">
      <dgm:prSet/>
      <dgm:spPr/>
      <dgm:t>
        <a:bodyPr/>
        <a:lstStyle/>
        <a:p>
          <a:endParaRPr lang="en-US"/>
        </a:p>
      </dgm:t>
    </dgm:pt>
    <dgm:pt modelId="{4ADE8E39-EB33-4964-9174-A18D4388CABD}" type="sibTrans" cxnId="{D03A4301-6BDA-420C-8AB1-179E08123F32}">
      <dgm:prSet/>
      <dgm:spPr/>
      <dgm:t>
        <a:bodyPr/>
        <a:lstStyle/>
        <a:p>
          <a:endParaRPr lang="en-US"/>
        </a:p>
      </dgm:t>
    </dgm:pt>
    <dgm:pt modelId="{92486BB2-82C7-45EA-8C54-4A6BC8076630}">
      <dgm:prSet phldrT="[Text]"/>
      <dgm:spPr/>
      <dgm:t>
        <a:bodyPr/>
        <a:lstStyle/>
        <a:p>
          <a:r>
            <a:rPr lang="en-US" dirty="0" smtClean="0"/>
            <a:t>Java, C++</a:t>
          </a:r>
          <a:endParaRPr lang="en-US" dirty="0"/>
        </a:p>
      </dgm:t>
    </dgm:pt>
    <dgm:pt modelId="{AED86046-7597-4778-85A1-3B9CB518C0CD}" type="parTrans" cxnId="{A2A1FDEE-D26C-4488-B174-7D22442BDA10}">
      <dgm:prSet/>
      <dgm:spPr/>
      <dgm:t>
        <a:bodyPr/>
        <a:lstStyle/>
        <a:p>
          <a:endParaRPr lang="en-US"/>
        </a:p>
      </dgm:t>
    </dgm:pt>
    <dgm:pt modelId="{07D674DE-19B1-4838-903B-F3BF973868CC}" type="sibTrans" cxnId="{A2A1FDEE-D26C-4488-B174-7D22442BDA10}">
      <dgm:prSet/>
      <dgm:spPr/>
      <dgm:t>
        <a:bodyPr/>
        <a:lstStyle/>
        <a:p>
          <a:endParaRPr lang="en-US"/>
        </a:p>
      </dgm:t>
    </dgm:pt>
    <dgm:pt modelId="{3044EF67-66F2-4A15-9162-C9647C05E738}" type="pres">
      <dgm:prSet presAssocID="{23FF9681-B72F-4EC7-8DE1-B1A94A4ABD34}" presName="mainComposite" presStyleCnt="0">
        <dgm:presLayoutVars>
          <dgm:chPref val="1"/>
          <dgm:dir/>
          <dgm:animOne val="branch"/>
          <dgm:animLvl val="lvl"/>
          <dgm:resizeHandles val="exact"/>
        </dgm:presLayoutVars>
      </dgm:prSet>
      <dgm:spPr/>
      <dgm:t>
        <a:bodyPr/>
        <a:lstStyle/>
        <a:p>
          <a:endParaRPr lang="en-US"/>
        </a:p>
      </dgm:t>
    </dgm:pt>
    <dgm:pt modelId="{0632BBD8-2C6C-4651-9D3F-DB7BFAA70B26}" type="pres">
      <dgm:prSet presAssocID="{23FF9681-B72F-4EC7-8DE1-B1A94A4ABD34}" presName="hierFlow" presStyleCnt="0"/>
      <dgm:spPr/>
    </dgm:pt>
    <dgm:pt modelId="{D60D51E5-E16E-4434-89D0-28998C5597ED}" type="pres">
      <dgm:prSet presAssocID="{23FF9681-B72F-4EC7-8DE1-B1A94A4ABD34}" presName="firstBuf" presStyleCnt="0"/>
      <dgm:spPr/>
    </dgm:pt>
    <dgm:pt modelId="{51DA4018-7CCC-4E8E-8770-1A33B612AEF4}" type="pres">
      <dgm:prSet presAssocID="{23FF9681-B72F-4EC7-8DE1-B1A94A4ABD34}" presName="hierChild1" presStyleCnt="0">
        <dgm:presLayoutVars>
          <dgm:chPref val="1"/>
          <dgm:animOne val="branch"/>
          <dgm:animLvl val="lvl"/>
        </dgm:presLayoutVars>
      </dgm:prSet>
      <dgm:spPr/>
    </dgm:pt>
    <dgm:pt modelId="{B1C38D05-BEBB-4997-869F-16600554B397}" type="pres">
      <dgm:prSet presAssocID="{3E962461-F5FA-48B6-ADA4-F1191E9BFDF7}" presName="Name17" presStyleCnt="0"/>
      <dgm:spPr/>
    </dgm:pt>
    <dgm:pt modelId="{C1A62978-E8F8-40F0-BD5F-027EFD3C9066}" type="pres">
      <dgm:prSet presAssocID="{3E962461-F5FA-48B6-ADA4-F1191E9BFDF7}" presName="level1Shape" presStyleLbl="node0" presStyleIdx="0" presStyleCnt="1" custLinFactNeighborX="332" custLinFactNeighborY="-34938">
        <dgm:presLayoutVars>
          <dgm:chPref val="3"/>
        </dgm:presLayoutVars>
      </dgm:prSet>
      <dgm:spPr/>
      <dgm:t>
        <a:bodyPr/>
        <a:lstStyle/>
        <a:p>
          <a:endParaRPr lang="en-US"/>
        </a:p>
      </dgm:t>
    </dgm:pt>
    <dgm:pt modelId="{2AA32122-5211-41E6-939B-824134B99DD3}" type="pres">
      <dgm:prSet presAssocID="{3E962461-F5FA-48B6-ADA4-F1191E9BFDF7}" presName="hierChild2" presStyleCnt="0"/>
      <dgm:spPr/>
    </dgm:pt>
    <dgm:pt modelId="{477880AA-B0CE-4D7C-8026-3BBD7A985843}" type="pres">
      <dgm:prSet presAssocID="{3A8F9A08-3DBC-4170-B6CB-E7BF6F211505}" presName="Name25" presStyleLbl="parChTrans1D2" presStyleIdx="0" presStyleCnt="2"/>
      <dgm:spPr/>
      <dgm:t>
        <a:bodyPr/>
        <a:lstStyle/>
        <a:p>
          <a:endParaRPr lang="en-US"/>
        </a:p>
      </dgm:t>
    </dgm:pt>
    <dgm:pt modelId="{AC3E4BB3-C42C-4CF5-AF5E-087D99438BDD}" type="pres">
      <dgm:prSet presAssocID="{3A8F9A08-3DBC-4170-B6CB-E7BF6F211505}" presName="connTx" presStyleLbl="parChTrans1D2" presStyleIdx="0" presStyleCnt="2"/>
      <dgm:spPr/>
      <dgm:t>
        <a:bodyPr/>
        <a:lstStyle/>
        <a:p>
          <a:endParaRPr lang="en-US"/>
        </a:p>
      </dgm:t>
    </dgm:pt>
    <dgm:pt modelId="{EAA665C2-1B15-49D8-ADE4-04023DA716F0}" type="pres">
      <dgm:prSet presAssocID="{5F6C7699-7E39-48FF-BF17-E6FAA2B65029}" presName="Name30" presStyleCnt="0"/>
      <dgm:spPr/>
    </dgm:pt>
    <dgm:pt modelId="{019A3150-98E1-4DFA-A457-0806F69D33BA}" type="pres">
      <dgm:prSet presAssocID="{5F6C7699-7E39-48FF-BF17-E6FAA2B65029}" presName="level2Shape" presStyleLbl="node2" presStyleIdx="0" presStyleCnt="2" custLinFactNeighborX="-1107" custLinFactNeighborY="-67502"/>
      <dgm:spPr/>
      <dgm:t>
        <a:bodyPr/>
        <a:lstStyle/>
        <a:p>
          <a:endParaRPr lang="en-US"/>
        </a:p>
      </dgm:t>
    </dgm:pt>
    <dgm:pt modelId="{10BEC613-7EE1-4216-ACA8-6C628B116CC3}" type="pres">
      <dgm:prSet presAssocID="{5F6C7699-7E39-48FF-BF17-E6FAA2B65029}" presName="hierChild3" presStyleCnt="0"/>
      <dgm:spPr/>
    </dgm:pt>
    <dgm:pt modelId="{6BC1B7B1-E49E-4F24-8BA3-C817862F6E99}" type="pres">
      <dgm:prSet presAssocID="{23A7CEBE-4EE7-47A4-9BF2-AA172BFA54F7}" presName="Name25" presStyleLbl="parChTrans1D3" presStyleIdx="0" presStyleCnt="2"/>
      <dgm:spPr/>
      <dgm:t>
        <a:bodyPr/>
        <a:lstStyle/>
        <a:p>
          <a:endParaRPr lang="en-US"/>
        </a:p>
      </dgm:t>
    </dgm:pt>
    <dgm:pt modelId="{0C2B3C6F-B72A-4B1D-B2D1-C2D7A0369231}" type="pres">
      <dgm:prSet presAssocID="{23A7CEBE-4EE7-47A4-9BF2-AA172BFA54F7}" presName="connTx" presStyleLbl="parChTrans1D3" presStyleIdx="0" presStyleCnt="2"/>
      <dgm:spPr/>
      <dgm:t>
        <a:bodyPr/>
        <a:lstStyle/>
        <a:p>
          <a:endParaRPr lang="en-US"/>
        </a:p>
      </dgm:t>
    </dgm:pt>
    <dgm:pt modelId="{F6D4BA8A-7FE0-4EF6-BC75-7C66BB1A5CBF}" type="pres">
      <dgm:prSet presAssocID="{0A6ADBC4-CA18-441D-B2D6-928198118FE7}" presName="Name30" presStyleCnt="0"/>
      <dgm:spPr/>
    </dgm:pt>
    <dgm:pt modelId="{FE64FF70-0720-4652-A0F9-E30E9CAAEED2}" type="pres">
      <dgm:prSet presAssocID="{0A6ADBC4-CA18-441D-B2D6-928198118FE7}" presName="level2Shape" presStyleLbl="node3" presStyleIdx="0" presStyleCnt="2" custScaleY="93985" custLinFactNeighborX="918" custLinFactNeighborY="-67502"/>
      <dgm:spPr/>
      <dgm:t>
        <a:bodyPr/>
        <a:lstStyle/>
        <a:p>
          <a:endParaRPr lang="en-US"/>
        </a:p>
      </dgm:t>
    </dgm:pt>
    <dgm:pt modelId="{4589B7D2-0C04-41CE-A10C-376DFFF89E39}" type="pres">
      <dgm:prSet presAssocID="{0A6ADBC4-CA18-441D-B2D6-928198118FE7}" presName="hierChild3" presStyleCnt="0"/>
      <dgm:spPr/>
    </dgm:pt>
    <dgm:pt modelId="{02A8FB22-ECB9-4726-85AB-6B7F2B263CC1}" type="pres">
      <dgm:prSet presAssocID="{A283A37F-E553-4D21-BCB2-CFCE2C77C73B}" presName="Name25" presStyleLbl="parChTrans1D2" presStyleIdx="1" presStyleCnt="2"/>
      <dgm:spPr/>
      <dgm:t>
        <a:bodyPr/>
        <a:lstStyle/>
        <a:p>
          <a:endParaRPr lang="en-US"/>
        </a:p>
      </dgm:t>
    </dgm:pt>
    <dgm:pt modelId="{47BE344E-6DCB-48F7-AB9A-C6637C759578}" type="pres">
      <dgm:prSet presAssocID="{A283A37F-E553-4D21-BCB2-CFCE2C77C73B}" presName="connTx" presStyleLbl="parChTrans1D2" presStyleIdx="1" presStyleCnt="2"/>
      <dgm:spPr/>
      <dgm:t>
        <a:bodyPr/>
        <a:lstStyle/>
        <a:p>
          <a:endParaRPr lang="en-US"/>
        </a:p>
      </dgm:t>
    </dgm:pt>
    <dgm:pt modelId="{0F71B27B-3066-4202-8B4B-DDE1F1F95FE3}" type="pres">
      <dgm:prSet presAssocID="{446A5127-CE2C-4F7E-A90C-F751C73FD923}" presName="Name30" presStyleCnt="0"/>
      <dgm:spPr/>
    </dgm:pt>
    <dgm:pt modelId="{057C1EA5-7AC3-4554-971F-531CE252D08D}" type="pres">
      <dgm:prSet presAssocID="{446A5127-CE2C-4F7E-A90C-F751C73FD923}" presName="level2Shape" presStyleLbl="node2" presStyleIdx="1" presStyleCnt="2"/>
      <dgm:spPr/>
      <dgm:t>
        <a:bodyPr/>
        <a:lstStyle/>
        <a:p>
          <a:endParaRPr lang="en-US"/>
        </a:p>
      </dgm:t>
    </dgm:pt>
    <dgm:pt modelId="{F14ED535-6B55-419E-B3BA-47F61CFE8B88}" type="pres">
      <dgm:prSet presAssocID="{446A5127-CE2C-4F7E-A90C-F751C73FD923}" presName="hierChild3" presStyleCnt="0"/>
      <dgm:spPr/>
    </dgm:pt>
    <dgm:pt modelId="{0F3D2EFF-76E1-496E-A000-98A2E5BC4828}" type="pres">
      <dgm:prSet presAssocID="{D9B75B63-5576-479E-854E-F4DD0C0C4ECE}" presName="Name25" presStyleLbl="parChTrans1D3" presStyleIdx="1" presStyleCnt="2"/>
      <dgm:spPr/>
      <dgm:t>
        <a:bodyPr/>
        <a:lstStyle/>
        <a:p>
          <a:endParaRPr lang="en-US"/>
        </a:p>
      </dgm:t>
    </dgm:pt>
    <dgm:pt modelId="{781E2DF0-D7C7-4D74-9970-74AA4A705F8C}" type="pres">
      <dgm:prSet presAssocID="{D9B75B63-5576-479E-854E-F4DD0C0C4ECE}" presName="connTx" presStyleLbl="parChTrans1D3" presStyleIdx="1" presStyleCnt="2"/>
      <dgm:spPr/>
      <dgm:t>
        <a:bodyPr/>
        <a:lstStyle/>
        <a:p>
          <a:endParaRPr lang="en-US"/>
        </a:p>
      </dgm:t>
    </dgm:pt>
    <dgm:pt modelId="{3AA326D8-4CE1-430A-A18D-56EAAB6E38E3}" type="pres">
      <dgm:prSet presAssocID="{DBCF182B-5005-4E61-84CA-92EC5F0C8953}" presName="Name30" presStyleCnt="0"/>
      <dgm:spPr/>
    </dgm:pt>
    <dgm:pt modelId="{AE76923D-82A6-49E0-8AAB-4EFE43E1255D}" type="pres">
      <dgm:prSet presAssocID="{DBCF182B-5005-4E61-84CA-92EC5F0C8953}" presName="level2Shape" presStyleLbl="node3" presStyleIdx="1" presStyleCnt="2"/>
      <dgm:spPr/>
      <dgm:t>
        <a:bodyPr/>
        <a:lstStyle/>
        <a:p>
          <a:endParaRPr lang="en-US"/>
        </a:p>
      </dgm:t>
    </dgm:pt>
    <dgm:pt modelId="{65E70FAC-B28D-489B-B942-674FBA7F7AEA}" type="pres">
      <dgm:prSet presAssocID="{DBCF182B-5005-4E61-84CA-92EC5F0C8953}" presName="hierChild3" presStyleCnt="0"/>
      <dgm:spPr/>
    </dgm:pt>
    <dgm:pt modelId="{F24C3D95-1DFC-498F-8E60-5DA0801D6390}" type="pres">
      <dgm:prSet presAssocID="{23FF9681-B72F-4EC7-8DE1-B1A94A4ABD34}" presName="bgShapesFlow" presStyleCnt="0"/>
      <dgm:spPr/>
    </dgm:pt>
    <dgm:pt modelId="{624E878E-E1DC-454D-80F5-9A07327BE0DE}" type="pres">
      <dgm:prSet presAssocID="{A1C9B90D-D2A9-4D98-9EDC-09329466A5F1}" presName="rectComp" presStyleCnt="0"/>
      <dgm:spPr/>
    </dgm:pt>
    <dgm:pt modelId="{1A8444D1-1BC8-4F46-A6B0-B324DDECDF06}" type="pres">
      <dgm:prSet presAssocID="{A1C9B90D-D2A9-4D98-9EDC-09329466A5F1}" presName="bgRect" presStyleLbl="bgShp" presStyleIdx="0" presStyleCnt="3"/>
      <dgm:spPr/>
      <dgm:t>
        <a:bodyPr/>
        <a:lstStyle/>
        <a:p>
          <a:endParaRPr lang="en-US"/>
        </a:p>
      </dgm:t>
    </dgm:pt>
    <dgm:pt modelId="{B7E462C4-471C-45AB-A137-2F6E8850458E}" type="pres">
      <dgm:prSet presAssocID="{A1C9B90D-D2A9-4D98-9EDC-09329466A5F1}" presName="bgRectTx" presStyleLbl="bgShp" presStyleIdx="0" presStyleCnt="3">
        <dgm:presLayoutVars>
          <dgm:bulletEnabled val="1"/>
        </dgm:presLayoutVars>
      </dgm:prSet>
      <dgm:spPr/>
      <dgm:t>
        <a:bodyPr/>
        <a:lstStyle/>
        <a:p>
          <a:endParaRPr lang="en-US"/>
        </a:p>
      </dgm:t>
    </dgm:pt>
    <dgm:pt modelId="{5F96DAD8-6528-478B-A1BF-FDAA0D6DFB13}" type="pres">
      <dgm:prSet presAssocID="{A1C9B90D-D2A9-4D98-9EDC-09329466A5F1}" presName="spComp" presStyleCnt="0"/>
      <dgm:spPr/>
    </dgm:pt>
    <dgm:pt modelId="{F814ED5F-553B-433A-992F-42583CDF3020}" type="pres">
      <dgm:prSet presAssocID="{A1C9B90D-D2A9-4D98-9EDC-09329466A5F1}" presName="hSp" presStyleCnt="0"/>
      <dgm:spPr/>
    </dgm:pt>
    <dgm:pt modelId="{594388A7-7944-4253-BF3F-8BCAA32E86B8}" type="pres">
      <dgm:prSet presAssocID="{690BD241-5D38-4CF3-ADD4-1FD914B884E4}" presName="rectComp" presStyleCnt="0"/>
      <dgm:spPr/>
    </dgm:pt>
    <dgm:pt modelId="{6A1CAB2E-9960-442E-A983-0E4601D83382}" type="pres">
      <dgm:prSet presAssocID="{690BD241-5D38-4CF3-ADD4-1FD914B884E4}" presName="bgRect" presStyleLbl="bgShp" presStyleIdx="1" presStyleCnt="3"/>
      <dgm:spPr/>
      <dgm:t>
        <a:bodyPr/>
        <a:lstStyle/>
        <a:p>
          <a:endParaRPr lang="en-US"/>
        </a:p>
      </dgm:t>
    </dgm:pt>
    <dgm:pt modelId="{0A90D53B-466E-416C-B5CE-0D5308E655FA}" type="pres">
      <dgm:prSet presAssocID="{690BD241-5D38-4CF3-ADD4-1FD914B884E4}" presName="bgRectTx" presStyleLbl="bgShp" presStyleIdx="1" presStyleCnt="3">
        <dgm:presLayoutVars>
          <dgm:bulletEnabled val="1"/>
        </dgm:presLayoutVars>
      </dgm:prSet>
      <dgm:spPr/>
      <dgm:t>
        <a:bodyPr/>
        <a:lstStyle/>
        <a:p>
          <a:endParaRPr lang="en-US"/>
        </a:p>
      </dgm:t>
    </dgm:pt>
    <dgm:pt modelId="{F40A7C09-93C2-4DE4-9E43-38768048B4DB}" type="pres">
      <dgm:prSet presAssocID="{690BD241-5D38-4CF3-ADD4-1FD914B884E4}" presName="spComp" presStyleCnt="0"/>
      <dgm:spPr/>
    </dgm:pt>
    <dgm:pt modelId="{AE0E684F-D208-482A-82CE-D0A5DADADB7A}" type="pres">
      <dgm:prSet presAssocID="{690BD241-5D38-4CF3-ADD4-1FD914B884E4}" presName="hSp" presStyleCnt="0"/>
      <dgm:spPr/>
    </dgm:pt>
    <dgm:pt modelId="{E66EE859-C0FB-4204-8EC1-99384EC74E4C}" type="pres">
      <dgm:prSet presAssocID="{92486BB2-82C7-45EA-8C54-4A6BC8076630}" presName="rectComp" presStyleCnt="0"/>
      <dgm:spPr/>
    </dgm:pt>
    <dgm:pt modelId="{3E329090-A9F9-4A57-B3DE-67FDBEA9DC39}" type="pres">
      <dgm:prSet presAssocID="{92486BB2-82C7-45EA-8C54-4A6BC8076630}" presName="bgRect" presStyleLbl="bgShp" presStyleIdx="2" presStyleCnt="3"/>
      <dgm:spPr/>
      <dgm:t>
        <a:bodyPr/>
        <a:lstStyle/>
        <a:p>
          <a:endParaRPr lang="en-US"/>
        </a:p>
      </dgm:t>
    </dgm:pt>
    <dgm:pt modelId="{5A5AAF8F-1F00-47A1-A82B-7075D65BE64F}" type="pres">
      <dgm:prSet presAssocID="{92486BB2-82C7-45EA-8C54-4A6BC8076630}" presName="bgRectTx" presStyleLbl="bgShp" presStyleIdx="2" presStyleCnt="3">
        <dgm:presLayoutVars>
          <dgm:bulletEnabled val="1"/>
        </dgm:presLayoutVars>
      </dgm:prSet>
      <dgm:spPr/>
      <dgm:t>
        <a:bodyPr/>
        <a:lstStyle/>
        <a:p>
          <a:endParaRPr lang="en-US"/>
        </a:p>
      </dgm:t>
    </dgm:pt>
  </dgm:ptLst>
  <dgm:cxnLst>
    <dgm:cxn modelId="{080113BE-B3B9-4592-8918-8891C4854C8D}" srcId="{446A5127-CE2C-4F7E-A90C-F751C73FD923}" destId="{DBCF182B-5005-4E61-84CA-92EC5F0C8953}" srcOrd="0" destOrd="0" parTransId="{D9B75B63-5576-479E-854E-F4DD0C0C4ECE}" sibTransId="{366E1C2C-D271-4639-A61C-7A3B5627731A}"/>
    <dgm:cxn modelId="{9DDFAF2A-029D-480B-8CE1-E7251CAD796B}" type="presOf" srcId="{0A6ADBC4-CA18-441D-B2D6-928198118FE7}" destId="{FE64FF70-0720-4652-A0F9-E30E9CAAEED2}" srcOrd="0" destOrd="0" presId="urn:microsoft.com/office/officeart/2005/8/layout/hierarchy5"/>
    <dgm:cxn modelId="{D03A4301-6BDA-420C-8AB1-179E08123F32}" srcId="{23FF9681-B72F-4EC7-8DE1-B1A94A4ABD34}" destId="{690BD241-5D38-4CF3-ADD4-1FD914B884E4}" srcOrd="2" destOrd="0" parTransId="{69AB635A-79EF-4C3E-B326-A5D9054DBE94}" sibTransId="{4ADE8E39-EB33-4964-9174-A18D4388CABD}"/>
    <dgm:cxn modelId="{D5248AC0-3910-421A-A0EC-FDEB0FE42A72}" type="presOf" srcId="{A1C9B90D-D2A9-4D98-9EDC-09329466A5F1}" destId="{B7E462C4-471C-45AB-A137-2F6E8850458E}" srcOrd="1" destOrd="0" presId="urn:microsoft.com/office/officeart/2005/8/layout/hierarchy5"/>
    <dgm:cxn modelId="{F98D9331-3019-490A-88DD-96CD62FE3D4D}" type="presOf" srcId="{A283A37F-E553-4D21-BCB2-CFCE2C77C73B}" destId="{02A8FB22-ECB9-4726-85AB-6B7F2B263CC1}" srcOrd="0" destOrd="0" presId="urn:microsoft.com/office/officeart/2005/8/layout/hierarchy5"/>
    <dgm:cxn modelId="{20AC5AD6-7772-40C7-922F-5F7DC64E11FB}" srcId="{23FF9681-B72F-4EC7-8DE1-B1A94A4ABD34}" destId="{3E962461-F5FA-48B6-ADA4-F1191E9BFDF7}" srcOrd="0" destOrd="0" parTransId="{A4118D51-07FF-47E3-B967-3C3DD59C9653}" sibTransId="{B64B4CFE-4E73-4537-A898-A54A6FCF974C}"/>
    <dgm:cxn modelId="{508F0A68-523D-4C0B-90CC-572350AD1B0B}" type="presOf" srcId="{3E962461-F5FA-48B6-ADA4-F1191E9BFDF7}" destId="{C1A62978-E8F8-40F0-BD5F-027EFD3C9066}" srcOrd="0" destOrd="0" presId="urn:microsoft.com/office/officeart/2005/8/layout/hierarchy5"/>
    <dgm:cxn modelId="{A4B99D8E-9666-4427-B85B-7EE76BA661D5}" type="presOf" srcId="{92486BB2-82C7-45EA-8C54-4A6BC8076630}" destId="{5A5AAF8F-1F00-47A1-A82B-7075D65BE64F}" srcOrd="1" destOrd="0" presId="urn:microsoft.com/office/officeart/2005/8/layout/hierarchy5"/>
    <dgm:cxn modelId="{C97697DD-D4ED-42A7-B3C5-DF12852AF02E}" type="presOf" srcId="{3A8F9A08-3DBC-4170-B6CB-E7BF6F211505}" destId="{477880AA-B0CE-4D7C-8026-3BBD7A985843}" srcOrd="0" destOrd="0" presId="urn:microsoft.com/office/officeart/2005/8/layout/hierarchy5"/>
    <dgm:cxn modelId="{A2A1FDEE-D26C-4488-B174-7D22442BDA10}" srcId="{23FF9681-B72F-4EC7-8DE1-B1A94A4ABD34}" destId="{92486BB2-82C7-45EA-8C54-4A6BC8076630}" srcOrd="3" destOrd="0" parTransId="{AED86046-7597-4778-85A1-3B9CB518C0CD}" sibTransId="{07D674DE-19B1-4838-903B-F3BF973868CC}"/>
    <dgm:cxn modelId="{5A8BD5EE-110D-4144-A937-8B20C5B6E924}" type="presOf" srcId="{DBCF182B-5005-4E61-84CA-92EC5F0C8953}" destId="{AE76923D-82A6-49E0-8AAB-4EFE43E1255D}" srcOrd="0" destOrd="0" presId="urn:microsoft.com/office/officeart/2005/8/layout/hierarchy5"/>
    <dgm:cxn modelId="{F987EC55-8E38-4C28-AF5A-D879E99CC917}" type="presOf" srcId="{3A8F9A08-3DBC-4170-B6CB-E7BF6F211505}" destId="{AC3E4BB3-C42C-4CF5-AF5E-087D99438BDD}" srcOrd="1" destOrd="0" presId="urn:microsoft.com/office/officeart/2005/8/layout/hierarchy5"/>
    <dgm:cxn modelId="{861C0E1B-4CF2-4C36-A16F-F9DED34587FF}" srcId="{3E962461-F5FA-48B6-ADA4-F1191E9BFDF7}" destId="{446A5127-CE2C-4F7E-A90C-F751C73FD923}" srcOrd="1" destOrd="0" parTransId="{A283A37F-E553-4D21-BCB2-CFCE2C77C73B}" sibTransId="{F4C8258D-98D4-4019-B23D-4F7029B5F61A}"/>
    <dgm:cxn modelId="{7813A28C-FC03-4AB9-A87C-AEF5F17649B3}" srcId="{23FF9681-B72F-4EC7-8DE1-B1A94A4ABD34}" destId="{A1C9B90D-D2A9-4D98-9EDC-09329466A5F1}" srcOrd="1" destOrd="0" parTransId="{EB81EB1D-FF8D-486B-AFF8-85D899E17E95}" sibTransId="{DF1B1603-0132-44EE-8629-45B6669AA008}"/>
    <dgm:cxn modelId="{C24B233F-E2B3-4028-AC1E-1A1DC09B82D5}" srcId="{3E962461-F5FA-48B6-ADA4-F1191E9BFDF7}" destId="{5F6C7699-7E39-48FF-BF17-E6FAA2B65029}" srcOrd="0" destOrd="0" parTransId="{3A8F9A08-3DBC-4170-B6CB-E7BF6F211505}" sibTransId="{4D2B1E87-1696-4121-830B-B80DF9B4BDA6}"/>
    <dgm:cxn modelId="{18EBB242-A5B3-44DF-A5AF-73A14CA81983}" type="presOf" srcId="{5F6C7699-7E39-48FF-BF17-E6FAA2B65029}" destId="{019A3150-98E1-4DFA-A457-0806F69D33BA}" srcOrd="0" destOrd="0" presId="urn:microsoft.com/office/officeart/2005/8/layout/hierarchy5"/>
    <dgm:cxn modelId="{1AE7011A-FE16-4F9F-A96B-81198D7F4D14}" type="presOf" srcId="{92486BB2-82C7-45EA-8C54-4A6BC8076630}" destId="{3E329090-A9F9-4A57-B3DE-67FDBEA9DC39}" srcOrd="0" destOrd="0" presId="urn:microsoft.com/office/officeart/2005/8/layout/hierarchy5"/>
    <dgm:cxn modelId="{05E38932-89C9-44A6-B64B-907B4C8197B8}" type="presOf" srcId="{D9B75B63-5576-479E-854E-F4DD0C0C4ECE}" destId="{781E2DF0-D7C7-4D74-9970-74AA4A705F8C}" srcOrd="1" destOrd="0" presId="urn:microsoft.com/office/officeart/2005/8/layout/hierarchy5"/>
    <dgm:cxn modelId="{DD0300F5-C5E4-4EED-96F8-6A659F2D941C}" type="presOf" srcId="{690BD241-5D38-4CF3-ADD4-1FD914B884E4}" destId="{6A1CAB2E-9960-442E-A983-0E4601D83382}" srcOrd="0" destOrd="0" presId="urn:microsoft.com/office/officeart/2005/8/layout/hierarchy5"/>
    <dgm:cxn modelId="{07EC66DB-D033-42F0-BC98-AF4B053D6AFA}" type="presOf" srcId="{D9B75B63-5576-479E-854E-F4DD0C0C4ECE}" destId="{0F3D2EFF-76E1-496E-A000-98A2E5BC4828}" srcOrd="0" destOrd="0" presId="urn:microsoft.com/office/officeart/2005/8/layout/hierarchy5"/>
    <dgm:cxn modelId="{800EE091-92BC-4194-9110-ED7CDD68584D}" type="presOf" srcId="{23A7CEBE-4EE7-47A4-9BF2-AA172BFA54F7}" destId="{6BC1B7B1-E49E-4F24-8BA3-C817862F6E99}" srcOrd="0" destOrd="0" presId="urn:microsoft.com/office/officeart/2005/8/layout/hierarchy5"/>
    <dgm:cxn modelId="{41A4A24D-84D2-4818-BB2E-7AADC4670065}" type="presOf" srcId="{23A7CEBE-4EE7-47A4-9BF2-AA172BFA54F7}" destId="{0C2B3C6F-B72A-4B1D-B2D1-C2D7A0369231}" srcOrd="1" destOrd="0" presId="urn:microsoft.com/office/officeart/2005/8/layout/hierarchy5"/>
    <dgm:cxn modelId="{A477D204-CCDF-43A6-96F4-015D2075EFD4}" srcId="{5F6C7699-7E39-48FF-BF17-E6FAA2B65029}" destId="{0A6ADBC4-CA18-441D-B2D6-928198118FE7}" srcOrd="0" destOrd="0" parTransId="{23A7CEBE-4EE7-47A4-9BF2-AA172BFA54F7}" sibTransId="{C3BFAA40-6F4E-4CC4-9A9F-FBB8C8DD9639}"/>
    <dgm:cxn modelId="{49713C1F-B060-436C-AB5D-67F6F7CB9F46}" type="presOf" srcId="{690BD241-5D38-4CF3-ADD4-1FD914B884E4}" destId="{0A90D53B-466E-416C-B5CE-0D5308E655FA}" srcOrd="1" destOrd="0" presId="urn:microsoft.com/office/officeart/2005/8/layout/hierarchy5"/>
    <dgm:cxn modelId="{8AA482F7-97A5-47AA-A0D0-B16B59DF0C27}" type="presOf" srcId="{A1C9B90D-D2A9-4D98-9EDC-09329466A5F1}" destId="{1A8444D1-1BC8-4F46-A6B0-B324DDECDF06}" srcOrd="0" destOrd="0" presId="urn:microsoft.com/office/officeart/2005/8/layout/hierarchy5"/>
    <dgm:cxn modelId="{09F88CAE-EF5A-4EC6-B8B6-3446BEF73DC4}" type="presOf" srcId="{23FF9681-B72F-4EC7-8DE1-B1A94A4ABD34}" destId="{3044EF67-66F2-4A15-9162-C9647C05E738}" srcOrd="0" destOrd="0" presId="urn:microsoft.com/office/officeart/2005/8/layout/hierarchy5"/>
    <dgm:cxn modelId="{7EADA93F-57EA-4E2B-A7D8-0AF3B826E4BA}" type="presOf" srcId="{446A5127-CE2C-4F7E-A90C-F751C73FD923}" destId="{057C1EA5-7AC3-4554-971F-531CE252D08D}" srcOrd="0" destOrd="0" presId="urn:microsoft.com/office/officeart/2005/8/layout/hierarchy5"/>
    <dgm:cxn modelId="{E5EEBA75-5E18-4861-B23A-1B7CDF44141A}" type="presOf" srcId="{A283A37F-E553-4D21-BCB2-CFCE2C77C73B}" destId="{47BE344E-6DCB-48F7-AB9A-C6637C759578}" srcOrd="1" destOrd="0" presId="urn:microsoft.com/office/officeart/2005/8/layout/hierarchy5"/>
    <dgm:cxn modelId="{33D0FEA5-5F67-4AD0-83B2-EAF745A86BC7}" type="presParOf" srcId="{3044EF67-66F2-4A15-9162-C9647C05E738}" destId="{0632BBD8-2C6C-4651-9D3F-DB7BFAA70B26}" srcOrd="0" destOrd="0" presId="urn:microsoft.com/office/officeart/2005/8/layout/hierarchy5"/>
    <dgm:cxn modelId="{09AEA46E-3374-4A64-A7FC-1ADCF33E5A9F}" type="presParOf" srcId="{0632BBD8-2C6C-4651-9D3F-DB7BFAA70B26}" destId="{D60D51E5-E16E-4434-89D0-28998C5597ED}" srcOrd="0" destOrd="0" presId="urn:microsoft.com/office/officeart/2005/8/layout/hierarchy5"/>
    <dgm:cxn modelId="{B4E8D5A2-A3A4-47ED-8815-28DFF2526FCF}" type="presParOf" srcId="{0632BBD8-2C6C-4651-9D3F-DB7BFAA70B26}" destId="{51DA4018-7CCC-4E8E-8770-1A33B612AEF4}" srcOrd="1" destOrd="0" presId="urn:microsoft.com/office/officeart/2005/8/layout/hierarchy5"/>
    <dgm:cxn modelId="{59FB1F50-359D-4FF0-9AC3-B5CBAA34F14D}" type="presParOf" srcId="{51DA4018-7CCC-4E8E-8770-1A33B612AEF4}" destId="{B1C38D05-BEBB-4997-869F-16600554B397}" srcOrd="0" destOrd="0" presId="urn:microsoft.com/office/officeart/2005/8/layout/hierarchy5"/>
    <dgm:cxn modelId="{3667C133-8740-489B-9B3F-EC8AF5C9C750}" type="presParOf" srcId="{B1C38D05-BEBB-4997-869F-16600554B397}" destId="{C1A62978-E8F8-40F0-BD5F-027EFD3C9066}" srcOrd="0" destOrd="0" presId="urn:microsoft.com/office/officeart/2005/8/layout/hierarchy5"/>
    <dgm:cxn modelId="{22CE29E5-2B37-407E-A174-615580C5F5F4}" type="presParOf" srcId="{B1C38D05-BEBB-4997-869F-16600554B397}" destId="{2AA32122-5211-41E6-939B-824134B99DD3}" srcOrd="1" destOrd="0" presId="urn:microsoft.com/office/officeart/2005/8/layout/hierarchy5"/>
    <dgm:cxn modelId="{94E06162-9F08-4FBF-A04F-D461E855CAF9}" type="presParOf" srcId="{2AA32122-5211-41E6-939B-824134B99DD3}" destId="{477880AA-B0CE-4D7C-8026-3BBD7A985843}" srcOrd="0" destOrd="0" presId="urn:microsoft.com/office/officeart/2005/8/layout/hierarchy5"/>
    <dgm:cxn modelId="{67DD0F91-1092-4F89-9A9B-D1E46FE596D9}" type="presParOf" srcId="{477880AA-B0CE-4D7C-8026-3BBD7A985843}" destId="{AC3E4BB3-C42C-4CF5-AF5E-087D99438BDD}" srcOrd="0" destOrd="0" presId="urn:microsoft.com/office/officeart/2005/8/layout/hierarchy5"/>
    <dgm:cxn modelId="{56C0B5AC-E7F6-4264-913C-6DD2D3A186BA}" type="presParOf" srcId="{2AA32122-5211-41E6-939B-824134B99DD3}" destId="{EAA665C2-1B15-49D8-ADE4-04023DA716F0}" srcOrd="1" destOrd="0" presId="urn:microsoft.com/office/officeart/2005/8/layout/hierarchy5"/>
    <dgm:cxn modelId="{04F4BF77-F524-4FA0-8E63-0055A02B44BE}" type="presParOf" srcId="{EAA665C2-1B15-49D8-ADE4-04023DA716F0}" destId="{019A3150-98E1-4DFA-A457-0806F69D33BA}" srcOrd="0" destOrd="0" presId="urn:microsoft.com/office/officeart/2005/8/layout/hierarchy5"/>
    <dgm:cxn modelId="{D33BAC33-2E78-4E3C-B9A9-0B3E0915FA8C}" type="presParOf" srcId="{EAA665C2-1B15-49D8-ADE4-04023DA716F0}" destId="{10BEC613-7EE1-4216-ACA8-6C628B116CC3}" srcOrd="1" destOrd="0" presId="urn:microsoft.com/office/officeart/2005/8/layout/hierarchy5"/>
    <dgm:cxn modelId="{C54890D5-4A2B-4FA7-AD6F-BC79EF09FDAD}" type="presParOf" srcId="{10BEC613-7EE1-4216-ACA8-6C628B116CC3}" destId="{6BC1B7B1-E49E-4F24-8BA3-C817862F6E99}" srcOrd="0" destOrd="0" presId="urn:microsoft.com/office/officeart/2005/8/layout/hierarchy5"/>
    <dgm:cxn modelId="{CD82EF69-D7FE-4156-8A9F-FC7D29D1CB72}" type="presParOf" srcId="{6BC1B7B1-E49E-4F24-8BA3-C817862F6E99}" destId="{0C2B3C6F-B72A-4B1D-B2D1-C2D7A0369231}" srcOrd="0" destOrd="0" presId="urn:microsoft.com/office/officeart/2005/8/layout/hierarchy5"/>
    <dgm:cxn modelId="{598DD8EB-E1F4-4CB1-88C6-A6503E854714}" type="presParOf" srcId="{10BEC613-7EE1-4216-ACA8-6C628B116CC3}" destId="{F6D4BA8A-7FE0-4EF6-BC75-7C66BB1A5CBF}" srcOrd="1" destOrd="0" presId="urn:microsoft.com/office/officeart/2005/8/layout/hierarchy5"/>
    <dgm:cxn modelId="{4E73D7E9-1C77-456F-876B-137DA2FAD055}" type="presParOf" srcId="{F6D4BA8A-7FE0-4EF6-BC75-7C66BB1A5CBF}" destId="{FE64FF70-0720-4652-A0F9-E30E9CAAEED2}" srcOrd="0" destOrd="0" presId="urn:microsoft.com/office/officeart/2005/8/layout/hierarchy5"/>
    <dgm:cxn modelId="{8920D9C9-5CFA-45D4-B209-A80D33668F82}" type="presParOf" srcId="{F6D4BA8A-7FE0-4EF6-BC75-7C66BB1A5CBF}" destId="{4589B7D2-0C04-41CE-A10C-376DFFF89E39}" srcOrd="1" destOrd="0" presId="urn:microsoft.com/office/officeart/2005/8/layout/hierarchy5"/>
    <dgm:cxn modelId="{4B897793-87A7-4DD2-B6FD-524713054260}" type="presParOf" srcId="{2AA32122-5211-41E6-939B-824134B99DD3}" destId="{02A8FB22-ECB9-4726-85AB-6B7F2B263CC1}" srcOrd="2" destOrd="0" presId="urn:microsoft.com/office/officeart/2005/8/layout/hierarchy5"/>
    <dgm:cxn modelId="{AA349C74-FBFC-408C-ABC1-0E3E4A677B1E}" type="presParOf" srcId="{02A8FB22-ECB9-4726-85AB-6B7F2B263CC1}" destId="{47BE344E-6DCB-48F7-AB9A-C6637C759578}" srcOrd="0" destOrd="0" presId="urn:microsoft.com/office/officeart/2005/8/layout/hierarchy5"/>
    <dgm:cxn modelId="{B29CC781-8758-46E7-AFD6-4F67D4D7ED8E}" type="presParOf" srcId="{2AA32122-5211-41E6-939B-824134B99DD3}" destId="{0F71B27B-3066-4202-8B4B-DDE1F1F95FE3}" srcOrd="3" destOrd="0" presId="urn:microsoft.com/office/officeart/2005/8/layout/hierarchy5"/>
    <dgm:cxn modelId="{CE4CDE32-1290-49CF-AD6A-7B7C40D92B7D}" type="presParOf" srcId="{0F71B27B-3066-4202-8B4B-DDE1F1F95FE3}" destId="{057C1EA5-7AC3-4554-971F-531CE252D08D}" srcOrd="0" destOrd="0" presId="urn:microsoft.com/office/officeart/2005/8/layout/hierarchy5"/>
    <dgm:cxn modelId="{81B8A51E-B3B6-4AB1-8AFE-F909847CCE14}" type="presParOf" srcId="{0F71B27B-3066-4202-8B4B-DDE1F1F95FE3}" destId="{F14ED535-6B55-419E-B3BA-47F61CFE8B88}" srcOrd="1" destOrd="0" presId="urn:microsoft.com/office/officeart/2005/8/layout/hierarchy5"/>
    <dgm:cxn modelId="{43824602-B746-489D-85D1-16ACB5EF2CE5}" type="presParOf" srcId="{F14ED535-6B55-419E-B3BA-47F61CFE8B88}" destId="{0F3D2EFF-76E1-496E-A000-98A2E5BC4828}" srcOrd="0" destOrd="0" presId="urn:microsoft.com/office/officeart/2005/8/layout/hierarchy5"/>
    <dgm:cxn modelId="{AF3F018D-5783-4705-A495-3E3A29CE943C}" type="presParOf" srcId="{0F3D2EFF-76E1-496E-A000-98A2E5BC4828}" destId="{781E2DF0-D7C7-4D74-9970-74AA4A705F8C}" srcOrd="0" destOrd="0" presId="urn:microsoft.com/office/officeart/2005/8/layout/hierarchy5"/>
    <dgm:cxn modelId="{60823344-6728-4658-94A7-37CCFDB2A604}" type="presParOf" srcId="{F14ED535-6B55-419E-B3BA-47F61CFE8B88}" destId="{3AA326D8-4CE1-430A-A18D-56EAAB6E38E3}" srcOrd="1" destOrd="0" presId="urn:microsoft.com/office/officeart/2005/8/layout/hierarchy5"/>
    <dgm:cxn modelId="{B3E1AF80-DAAA-4F2E-AA68-2EC9BEFE3029}" type="presParOf" srcId="{3AA326D8-4CE1-430A-A18D-56EAAB6E38E3}" destId="{AE76923D-82A6-49E0-8AAB-4EFE43E1255D}" srcOrd="0" destOrd="0" presId="urn:microsoft.com/office/officeart/2005/8/layout/hierarchy5"/>
    <dgm:cxn modelId="{F129D187-7C93-4732-9737-CBB3961CC87E}" type="presParOf" srcId="{3AA326D8-4CE1-430A-A18D-56EAAB6E38E3}" destId="{65E70FAC-B28D-489B-B942-674FBA7F7AEA}" srcOrd="1" destOrd="0" presId="urn:microsoft.com/office/officeart/2005/8/layout/hierarchy5"/>
    <dgm:cxn modelId="{62485642-6645-4CDD-AEFE-DD6BF4E4AA34}" type="presParOf" srcId="{3044EF67-66F2-4A15-9162-C9647C05E738}" destId="{F24C3D95-1DFC-498F-8E60-5DA0801D6390}" srcOrd="1" destOrd="0" presId="urn:microsoft.com/office/officeart/2005/8/layout/hierarchy5"/>
    <dgm:cxn modelId="{2C6B464A-3FDF-46E8-90D3-B15C19E7087F}" type="presParOf" srcId="{F24C3D95-1DFC-498F-8E60-5DA0801D6390}" destId="{624E878E-E1DC-454D-80F5-9A07327BE0DE}" srcOrd="0" destOrd="0" presId="urn:microsoft.com/office/officeart/2005/8/layout/hierarchy5"/>
    <dgm:cxn modelId="{70DAC920-968D-496A-B323-E06DD7763E67}" type="presParOf" srcId="{624E878E-E1DC-454D-80F5-9A07327BE0DE}" destId="{1A8444D1-1BC8-4F46-A6B0-B324DDECDF06}" srcOrd="0" destOrd="0" presId="urn:microsoft.com/office/officeart/2005/8/layout/hierarchy5"/>
    <dgm:cxn modelId="{1AE0B2A4-2788-45E0-B953-199ECCAEDE20}" type="presParOf" srcId="{624E878E-E1DC-454D-80F5-9A07327BE0DE}" destId="{B7E462C4-471C-45AB-A137-2F6E8850458E}" srcOrd="1" destOrd="0" presId="urn:microsoft.com/office/officeart/2005/8/layout/hierarchy5"/>
    <dgm:cxn modelId="{42FBFDA0-2AB3-405F-A918-24DF01C7DADC}" type="presParOf" srcId="{F24C3D95-1DFC-498F-8E60-5DA0801D6390}" destId="{5F96DAD8-6528-478B-A1BF-FDAA0D6DFB13}" srcOrd="1" destOrd="0" presId="urn:microsoft.com/office/officeart/2005/8/layout/hierarchy5"/>
    <dgm:cxn modelId="{C40489D3-FAAB-43E2-A3A2-FF263BD9A9CC}" type="presParOf" srcId="{5F96DAD8-6528-478B-A1BF-FDAA0D6DFB13}" destId="{F814ED5F-553B-433A-992F-42583CDF3020}" srcOrd="0" destOrd="0" presId="urn:microsoft.com/office/officeart/2005/8/layout/hierarchy5"/>
    <dgm:cxn modelId="{9F2FA90B-0C30-43B8-9107-10665A5D5A13}" type="presParOf" srcId="{F24C3D95-1DFC-498F-8E60-5DA0801D6390}" destId="{594388A7-7944-4253-BF3F-8BCAA32E86B8}" srcOrd="2" destOrd="0" presId="urn:microsoft.com/office/officeart/2005/8/layout/hierarchy5"/>
    <dgm:cxn modelId="{ED3DEBE2-C8E8-49FC-829E-EACE5020BFE8}" type="presParOf" srcId="{594388A7-7944-4253-BF3F-8BCAA32E86B8}" destId="{6A1CAB2E-9960-442E-A983-0E4601D83382}" srcOrd="0" destOrd="0" presId="urn:microsoft.com/office/officeart/2005/8/layout/hierarchy5"/>
    <dgm:cxn modelId="{5AE6E5B5-ED3C-46F2-BF9C-535A98A920AE}" type="presParOf" srcId="{594388A7-7944-4253-BF3F-8BCAA32E86B8}" destId="{0A90D53B-466E-416C-B5CE-0D5308E655FA}" srcOrd="1" destOrd="0" presId="urn:microsoft.com/office/officeart/2005/8/layout/hierarchy5"/>
    <dgm:cxn modelId="{5E97BB30-7D6E-41FE-8CAD-5B8AA8E8F3A0}" type="presParOf" srcId="{F24C3D95-1DFC-498F-8E60-5DA0801D6390}" destId="{F40A7C09-93C2-4DE4-9E43-38768048B4DB}" srcOrd="3" destOrd="0" presId="urn:microsoft.com/office/officeart/2005/8/layout/hierarchy5"/>
    <dgm:cxn modelId="{1F673509-5BA2-4EF9-9200-1E82112C901D}" type="presParOf" srcId="{F40A7C09-93C2-4DE4-9E43-38768048B4DB}" destId="{AE0E684F-D208-482A-82CE-D0A5DADADB7A}" srcOrd="0" destOrd="0" presId="urn:microsoft.com/office/officeart/2005/8/layout/hierarchy5"/>
    <dgm:cxn modelId="{DCDF6D49-DDD2-42E9-974F-3B51FB3168B3}" type="presParOf" srcId="{F24C3D95-1DFC-498F-8E60-5DA0801D6390}" destId="{E66EE859-C0FB-4204-8EC1-99384EC74E4C}" srcOrd="4" destOrd="0" presId="urn:microsoft.com/office/officeart/2005/8/layout/hierarchy5"/>
    <dgm:cxn modelId="{BA772E73-8CB4-4BB1-B1C7-DB4CEABE5A9A}" type="presParOf" srcId="{E66EE859-C0FB-4204-8EC1-99384EC74E4C}" destId="{3E329090-A9F9-4A57-B3DE-67FDBEA9DC39}" srcOrd="0" destOrd="0" presId="urn:microsoft.com/office/officeart/2005/8/layout/hierarchy5"/>
    <dgm:cxn modelId="{9361D3F1-2B8E-40D0-A3C4-813E06D8ACEE}" type="presParOf" srcId="{E66EE859-C0FB-4204-8EC1-99384EC74E4C}" destId="{5A5AAF8F-1F00-47A1-A82B-7075D65BE64F}"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AA38A2-AB35-4DE1-91E0-7A96AAD4AF81}" type="doc">
      <dgm:prSet loTypeId="urn:microsoft.com/office/officeart/2005/8/layout/hierarchy4" loCatId="list" qsTypeId="urn:microsoft.com/office/officeart/2005/8/quickstyle/simple4" qsCatId="simple" csTypeId="urn:microsoft.com/office/officeart/2005/8/colors/colorful4" csCatId="colorful" phldr="1"/>
      <dgm:spPr/>
      <dgm:t>
        <a:bodyPr/>
        <a:lstStyle/>
        <a:p>
          <a:endParaRPr lang="en-US"/>
        </a:p>
      </dgm:t>
    </dgm:pt>
    <dgm:pt modelId="{9AAEA23A-EFD1-489F-B383-5F2F27CB5F5C}">
      <dgm:prSet phldrT="[Text]"/>
      <dgm:spPr/>
      <dgm:t>
        <a:bodyPr/>
        <a:lstStyle/>
        <a:p>
          <a:r>
            <a:rPr lang="en-US" dirty="0" smtClean="0"/>
            <a:t>Frontend</a:t>
          </a:r>
          <a:endParaRPr lang="en-US" dirty="0"/>
        </a:p>
      </dgm:t>
    </dgm:pt>
    <dgm:pt modelId="{EBE93760-DDEA-4359-9790-014C7E081CF0}" type="parTrans" cxnId="{705DAB92-70CD-4C72-B9D0-2DD865D38B57}">
      <dgm:prSet/>
      <dgm:spPr/>
      <dgm:t>
        <a:bodyPr/>
        <a:lstStyle/>
        <a:p>
          <a:endParaRPr lang="en-US"/>
        </a:p>
      </dgm:t>
    </dgm:pt>
    <dgm:pt modelId="{970B8ABC-8F11-4E8A-8567-8DE9150577DF}" type="sibTrans" cxnId="{705DAB92-70CD-4C72-B9D0-2DD865D38B57}">
      <dgm:prSet/>
      <dgm:spPr/>
      <dgm:t>
        <a:bodyPr/>
        <a:lstStyle/>
        <a:p>
          <a:endParaRPr lang="en-US"/>
        </a:p>
      </dgm:t>
    </dgm:pt>
    <dgm:pt modelId="{B68261D9-A53B-4F2E-B273-45EA5DF6A75F}">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err="1" smtClean="0"/>
            <a:t>McSAF</a:t>
          </a:r>
          <a:endParaRPr lang="en-US" dirty="0"/>
        </a:p>
      </dgm:t>
    </dgm:pt>
    <dgm:pt modelId="{7743607C-1DF6-43B6-92C6-A1F64DCFE939}" type="parTrans" cxnId="{5FE32B81-5FFE-48C9-8059-733253D56FA3}">
      <dgm:prSet/>
      <dgm:spPr/>
      <dgm:t>
        <a:bodyPr/>
        <a:lstStyle/>
        <a:p>
          <a:endParaRPr lang="en-US"/>
        </a:p>
      </dgm:t>
    </dgm:pt>
    <dgm:pt modelId="{BC1BDACC-DF0F-4AF0-A81E-68FEC8F1C2E4}" type="sibTrans" cxnId="{5FE32B81-5FFE-48C9-8059-733253D56FA3}">
      <dgm:prSet/>
      <dgm:spPr/>
      <dgm:t>
        <a:bodyPr/>
        <a:lstStyle/>
        <a:p>
          <a:endParaRPr lang="en-US"/>
        </a:p>
      </dgm:t>
    </dgm:pt>
    <dgm:pt modelId="{8CBC5F12-6B6B-475E-B8AA-8E03F0689E4A}">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Tamer</a:t>
          </a:r>
          <a:endParaRPr lang="en-US" dirty="0"/>
        </a:p>
      </dgm:t>
    </dgm:pt>
    <dgm:pt modelId="{C90E43A4-6D5E-49CE-8148-2553BED49C40}" type="parTrans" cxnId="{4C56B521-7691-4369-9AA4-7646651E2BEC}">
      <dgm:prSet/>
      <dgm:spPr/>
      <dgm:t>
        <a:bodyPr/>
        <a:lstStyle/>
        <a:p>
          <a:endParaRPr lang="en-US"/>
        </a:p>
      </dgm:t>
    </dgm:pt>
    <dgm:pt modelId="{834CE0A6-E999-4BA6-AD17-9557F0116F7C}" type="sibTrans" cxnId="{4C56B521-7691-4369-9AA4-7646651E2BEC}">
      <dgm:prSet/>
      <dgm:spPr/>
      <dgm:t>
        <a:bodyPr/>
        <a:lstStyle/>
        <a:p>
          <a:endParaRPr lang="en-US"/>
        </a:p>
      </dgm:t>
    </dgm:pt>
    <dgm:pt modelId="{34385A60-78B1-4C2B-AF02-8944EDA98D2D}">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Fortran backend</a:t>
          </a:r>
          <a:endParaRPr lang="en-US" dirty="0"/>
        </a:p>
      </dgm:t>
    </dgm:pt>
    <dgm:pt modelId="{3159EA7E-4DEA-4992-AAE3-15A8D869AF49}" type="parTrans" cxnId="{28001EB5-1C80-4E23-A9F6-A8E31312E483}">
      <dgm:prSet/>
      <dgm:spPr/>
      <dgm:t>
        <a:bodyPr/>
        <a:lstStyle/>
        <a:p>
          <a:endParaRPr lang="en-US"/>
        </a:p>
      </dgm:t>
    </dgm:pt>
    <dgm:pt modelId="{ED7D3F4B-A4A1-4A27-ADEA-A60D0A5C6654}" type="sibTrans" cxnId="{28001EB5-1C80-4E23-A9F6-A8E31312E483}">
      <dgm:prSet/>
      <dgm:spPr/>
      <dgm:t>
        <a:bodyPr/>
        <a:lstStyle/>
        <a:p>
          <a:endParaRPr lang="en-US"/>
        </a:p>
      </dgm:t>
    </dgm:pt>
    <dgm:pt modelId="{75FEA664-52B8-49A4-A6DB-9E9FFCD2FC9D}">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Dynamic analysis</a:t>
          </a:r>
          <a:endParaRPr lang="en-US" dirty="0"/>
        </a:p>
      </dgm:t>
    </dgm:pt>
    <dgm:pt modelId="{532B2D90-6FF3-4446-BDEA-86857F52BC34}" type="parTrans" cxnId="{EDC67015-1D52-44E8-A9F1-5F2DD505768C}">
      <dgm:prSet/>
      <dgm:spPr/>
      <dgm:t>
        <a:bodyPr/>
        <a:lstStyle/>
        <a:p>
          <a:endParaRPr lang="en-US"/>
        </a:p>
      </dgm:t>
    </dgm:pt>
    <dgm:pt modelId="{E37C7A48-F836-416C-A533-7B99D0DA38AB}" type="sibTrans" cxnId="{EDC67015-1D52-44E8-A9F1-5F2DD505768C}">
      <dgm:prSet/>
      <dgm:spPr/>
      <dgm:t>
        <a:bodyPr/>
        <a:lstStyle/>
        <a:p>
          <a:endParaRPr lang="en-US"/>
        </a:p>
      </dgm:t>
    </dgm:pt>
    <dgm:pt modelId="{558F6BD4-8C3C-4CC4-8A16-535810521FD3}">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err="1" smtClean="0"/>
            <a:t>McVM</a:t>
          </a:r>
          <a:endParaRPr lang="en-US" dirty="0"/>
        </a:p>
      </dgm:t>
    </dgm:pt>
    <dgm:pt modelId="{BB918B0C-A1D9-4E68-9378-1278B5E126FE}" type="parTrans" cxnId="{1D1E4817-6796-41C0-A5BD-0E686A40D9BC}">
      <dgm:prSet/>
      <dgm:spPr/>
      <dgm:t>
        <a:bodyPr/>
        <a:lstStyle/>
        <a:p>
          <a:endParaRPr lang="en-US"/>
        </a:p>
      </dgm:t>
    </dgm:pt>
    <dgm:pt modelId="{D4708714-E38A-42CD-9825-5B5A38DA21FB}" type="sibTrans" cxnId="{1D1E4817-6796-41C0-A5BD-0E686A40D9BC}">
      <dgm:prSet/>
      <dgm:spPr/>
      <dgm:t>
        <a:bodyPr/>
        <a:lstStyle/>
        <a:p>
          <a:endParaRPr lang="en-US"/>
        </a:p>
      </dgm:t>
    </dgm:pt>
    <dgm:pt modelId="{835C1701-A769-4EEF-8C0D-27CE5C753F32}">
      <dgm:prSet phldrT="[Text]">
        <dgm:style>
          <a:lnRef idx="1">
            <a:schemeClr val="accent5"/>
          </a:lnRef>
          <a:fillRef idx="3">
            <a:schemeClr val="accent5"/>
          </a:fillRef>
          <a:effectRef idx="2">
            <a:schemeClr val="accent5"/>
          </a:effectRef>
          <a:fontRef idx="minor">
            <a:schemeClr val="lt1"/>
          </a:fontRef>
        </dgm:style>
      </dgm:prSet>
      <dgm:spPr>
        <a:effectLst>
          <a:glow rad="228600">
            <a:srgbClr val="FF0000">
              <a:alpha val="40000"/>
            </a:srgbClr>
          </a:glow>
        </a:effectLst>
      </dgm:spPr>
      <dgm:t>
        <a:bodyPr/>
        <a:lstStyle/>
        <a:p>
          <a:r>
            <a:rPr lang="en-US" dirty="0" smtClean="0"/>
            <a:t>X10 backend</a:t>
          </a:r>
          <a:endParaRPr lang="en-US" dirty="0"/>
        </a:p>
      </dgm:t>
    </dgm:pt>
    <dgm:pt modelId="{D3454F12-2D3E-4B12-A684-272BB00FA96E}" type="parTrans" cxnId="{BC57E311-3CC5-4B5B-A85C-554117CEE086}">
      <dgm:prSet/>
      <dgm:spPr/>
      <dgm:t>
        <a:bodyPr/>
        <a:lstStyle/>
        <a:p>
          <a:endParaRPr lang="en-US"/>
        </a:p>
      </dgm:t>
    </dgm:pt>
    <dgm:pt modelId="{D3731867-638D-433D-9B11-37B36C819EE3}" type="sibTrans" cxnId="{BC57E311-3CC5-4B5B-A85C-554117CEE086}">
      <dgm:prSet/>
      <dgm:spPr/>
      <dgm:t>
        <a:bodyPr/>
        <a:lstStyle/>
        <a:p>
          <a:endParaRPr lang="en-US"/>
        </a:p>
      </dgm:t>
    </dgm:pt>
    <dgm:pt modelId="{C6C38F02-B591-42FD-B35A-F51B1A3E7531}" type="pres">
      <dgm:prSet presAssocID="{84AA38A2-AB35-4DE1-91E0-7A96AAD4AF81}" presName="Name0" presStyleCnt="0">
        <dgm:presLayoutVars>
          <dgm:chPref val="1"/>
          <dgm:dir/>
          <dgm:animOne val="branch"/>
          <dgm:animLvl val="lvl"/>
          <dgm:resizeHandles/>
        </dgm:presLayoutVars>
      </dgm:prSet>
      <dgm:spPr/>
      <dgm:t>
        <a:bodyPr/>
        <a:lstStyle/>
        <a:p>
          <a:endParaRPr lang="en-US"/>
        </a:p>
      </dgm:t>
    </dgm:pt>
    <dgm:pt modelId="{9E9FCD33-1F03-4194-9FB6-0CEDB073F852}" type="pres">
      <dgm:prSet presAssocID="{9AAEA23A-EFD1-489F-B383-5F2F27CB5F5C}" presName="vertOne" presStyleCnt="0"/>
      <dgm:spPr/>
    </dgm:pt>
    <dgm:pt modelId="{C3B1BBE2-F493-4505-B436-5218451F9B0B}" type="pres">
      <dgm:prSet presAssocID="{9AAEA23A-EFD1-489F-B383-5F2F27CB5F5C}" presName="txOne" presStyleLbl="node0" presStyleIdx="0" presStyleCnt="1" custScaleX="61794">
        <dgm:presLayoutVars>
          <dgm:chPref val="3"/>
        </dgm:presLayoutVars>
      </dgm:prSet>
      <dgm:spPr/>
      <dgm:t>
        <a:bodyPr/>
        <a:lstStyle/>
        <a:p>
          <a:endParaRPr lang="en-US"/>
        </a:p>
      </dgm:t>
    </dgm:pt>
    <dgm:pt modelId="{4CB56E91-37FD-49F3-9958-B214503AE7D7}" type="pres">
      <dgm:prSet presAssocID="{9AAEA23A-EFD1-489F-B383-5F2F27CB5F5C}" presName="parTransOne" presStyleCnt="0"/>
      <dgm:spPr/>
    </dgm:pt>
    <dgm:pt modelId="{19A231E4-65D4-466C-B0D0-5519ECD1CAD5}" type="pres">
      <dgm:prSet presAssocID="{9AAEA23A-EFD1-489F-B383-5F2F27CB5F5C}" presName="horzOne" presStyleCnt="0"/>
      <dgm:spPr/>
    </dgm:pt>
    <dgm:pt modelId="{F00BACB0-ED7C-4C82-B235-F42DB27E1600}" type="pres">
      <dgm:prSet presAssocID="{B68261D9-A53B-4F2E-B273-45EA5DF6A75F}" presName="vertTwo" presStyleCnt="0"/>
      <dgm:spPr/>
    </dgm:pt>
    <dgm:pt modelId="{E110D82B-2AC9-4B07-95D7-3537BB23D425}" type="pres">
      <dgm:prSet presAssocID="{B68261D9-A53B-4F2E-B273-45EA5DF6A75F}" presName="txTwo" presStyleLbl="node2" presStyleIdx="0" presStyleCnt="2">
        <dgm:presLayoutVars>
          <dgm:chPref val="3"/>
        </dgm:presLayoutVars>
      </dgm:prSet>
      <dgm:spPr/>
      <dgm:t>
        <a:bodyPr/>
        <a:lstStyle/>
        <a:p>
          <a:endParaRPr lang="en-US"/>
        </a:p>
      </dgm:t>
    </dgm:pt>
    <dgm:pt modelId="{635896B4-7CBE-4305-98F3-5A46541861AC}" type="pres">
      <dgm:prSet presAssocID="{B68261D9-A53B-4F2E-B273-45EA5DF6A75F}" presName="parTransTwo" presStyleCnt="0"/>
      <dgm:spPr/>
    </dgm:pt>
    <dgm:pt modelId="{74177C57-CDA7-44A4-8940-301894FCD086}" type="pres">
      <dgm:prSet presAssocID="{B68261D9-A53B-4F2E-B273-45EA5DF6A75F}" presName="horzTwo" presStyleCnt="0"/>
      <dgm:spPr/>
    </dgm:pt>
    <dgm:pt modelId="{92223FD9-D418-45FC-8811-FEC62BE11DB2}" type="pres">
      <dgm:prSet presAssocID="{8CBC5F12-6B6B-475E-B8AA-8E03F0689E4A}" presName="vertThree" presStyleCnt="0"/>
      <dgm:spPr/>
    </dgm:pt>
    <dgm:pt modelId="{8DEA7387-B177-4F2C-BDD9-FD24CBB1DE76}" type="pres">
      <dgm:prSet presAssocID="{8CBC5F12-6B6B-475E-B8AA-8E03F0689E4A}" presName="txThree" presStyleLbl="node3" presStyleIdx="0" presStyleCnt="2">
        <dgm:presLayoutVars>
          <dgm:chPref val="3"/>
        </dgm:presLayoutVars>
      </dgm:prSet>
      <dgm:spPr/>
      <dgm:t>
        <a:bodyPr/>
        <a:lstStyle/>
        <a:p>
          <a:endParaRPr lang="en-US"/>
        </a:p>
      </dgm:t>
    </dgm:pt>
    <dgm:pt modelId="{15075D9C-EF07-499F-BF64-B73D6F0621EB}" type="pres">
      <dgm:prSet presAssocID="{8CBC5F12-6B6B-475E-B8AA-8E03F0689E4A}" presName="parTransThree" presStyleCnt="0"/>
      <dgm:spPr/>
    </dgm:pt>
    <dgm:pt modelId="{44C126D7-42DF-4FEC-B69A-34BB9AF06EE1}" type="pres">
      <dgm:prSet presAssocID="{8CBC5F12-6B6B-475E-B8AA-8E03F0689E4A}" presName="horzThree" presStyleCnt="0"/>
      <dgm:spPr/>
    </dgm:pt>
    <dgm:pt modelId="{6CAC7C93-5184-4AD7-9376-A1BBED23DCA5}" type="pres">
      <dgm:prSet presAssocID="{835C1701-A769-4EEF-8C0D-27CE5C753F32}" presName="vertFour" presStyleCnt="0">
        <dgm:presLayoutVars>
          <dgm:chPref val="3"/>
        </dgm:presLayoutVars>
      </dgm:prSet>
      <dgm:spPr/>
    </dgm:pt>
    <dgm:pt modelId="{80629114-B64F-439C-9380-A93B50953F71}" type="pres">
      <dgm:prSet presAssocID="{835C1701-A769-4EEF-8C0D-27CE5C753F32}" presName="txFour" presStyleLbl="node4" presStyleIdx="0" presStyleCnt="2">
        <dgm:presLayoutVars>
          <dgm:chPref val="3"/>
        </dgm:presLayoutVars>
      </dgm:prSet>
      <dgm:spPr/>
      <dgm:t>
        <a:bodyPr/>
        <a:lstStyle/>
        <a:p>
          <a:endParaRPr lang="en-US"/>
        </a:p>
      </dgm:t>
    </dgm:pt>
    <dgm:pt modelId="{4BBD68E8-193D-4CA6-B426-1493D4973FB6}" type="pres">
      <dgm:prSet presAssocID="{835C1701-A769-4EEF-8C0D-27CE5C753F32}" presName="horzFour" presStyleCnt="0"/>
      <dgm:spPr/>
    </dgm:pt>
    <dgm:pt modelId="{6D28A9A0-4631-4FC9-9B25-D2DD72A9B99F}" type="pres">
      <dgm:prSet presAssocID="{D3731867-638D-433D-9B11-37B36C819EE3}" presName="sibSpaceFour" presStyleCnt="0"/>
      <dgm:spPr/>
    </dgm:pt>
    <dgm:pt modelId="{3596F6C8-A399-43F7-ACBD-FAE96477B81D}" type="pres">
      <dgm:prSet presAssocID="{34385A60-78B1-4C2B-AF02-8944EDA98D2D}" presName="vertFour" presStyleCnt="0">
        <dgm:presLayoutVars>
          <dgm:chPref val="3"/>
        </dgm:presLayoutVars>
      </dgm:prSet>
      <dgm:spPr/>
    </dgm:pt>
    <dgm:pt modelId="{1113CFC8-16A7-4F04-936D-8CD7922893C8}" type="pres">
      <dgm:prSet presAssocID="{34385A60-78B1-4C2B-AF02-8944EDA98D2D}" presName="txFour" presStyleLbl="node4" presStyleIdx="1" presStyleCnt="2">
        <dgm:presLayoutVars>
          <dgm:chPref val="3"/>
        </dgm:presLayoutVars>
      </dgm:prSet>
      <dgm:spPr/>
      <dgm:t>
        <a:bodyPr/>
        <a:lstStyle/>
        <a:p>
          <a:endParaRPr lang="en-US"/>
        </a:p>
      </dgm:t>
    </dgm:pt>
    <dgm:pt modelId="{AF5D57EB-8B7A-4707-8E9E-3992AD27C36E}" type="pres">
      <dgm:prSet presAssocID="{34385A60-78B1-4C2B-AF02-8944EDA98D2D}" presName="horzFour" presStyleCnt="0"/>
      <dgm:spPr/>
    </dgm:pt>
    <dgm:pt modelId="{63B18326-8B75-49A0-AB87-EFA859402CB1}" type="pres">
      <dgm:prSet presAssocID="{BC1BDACC-DF0F-4AF0-A81E-68FEC8F1C2E4}" presName="sibSpaceTwo" presStyleCnt="0"/>
      <dgm:spPr/>
    </dgm:pt>
    <dgm:pt modelId="{30760C29-B1D8-40C6-88C0-329F4F0DD40C}" type="pres">
      <dgm:prSet presAssocID="{75FEA664-52B8-49A4-A6DB-9E9FFCD2FC9D}" presName="vertTwo" presStyleCnt="0"/>
      <dgm:spPr/>
    </dgm:pt>
    <dgm:pt modelId="{A2151557-71D3-4CD7-AC4B-512ED3BDCA9A}" type="pres">
      <dgm:prSet presAssocID="{75FEA664-52B8-49A4-A6DB-9E9FFCD2FC9D}" presName="txTwo" presStyleLbl="node2" presStyleIdx="1" presStyleCnt="2">
        <dgm:presLayoutVars>
          <dgm:chPref val="3"/>
        </dgm:presLayoutVars>
      </dgm:prSet>
      <dgm:spPr/>
      <dgm:t>
        <a:bodyPr/>
        <a:lstStyle/>
        <a:p>
          <a:endParaRPr lang="en-US"/>
        </a:p>
      </dgm:t>
    </dgm:pt>
    <dgm:pt modelId="{36220976-C704-42F6-AE68-A5E8E53AFD1C}" type="pres">
      <dgm:prSet presAssocID="{75FEA664-52B8-49A4-A6DB-9E9FFCD2FC9D}" presName="parTransTwo" presStyleCnt="0"/>
      <dgm:spPr/>
    </dgm:pt>
    <dgm:pt modelId="{F5A9F917-9BFA-4F65-9D00-5FDC811E8CEF}" type="pres">
      <dgm:prSet presAssocID="{75FEA664-52B8-49A4-A6DB-9E9FFCD2FC9D}" presName="horzTwo" presStyleCnt="0"/>
      <dgm:spPr/>
    </dgm:pt>
    <dgm:pt modelId="{8368C58C-ECD3-4F77-9CB6-20F4B6512F46}" type="pres">
      <dgm:prSet presAssocID="{558F6BD4-8C3C-4CC4-8A16-535810521FD3}" presName="vertThree" presStyleCnt="0"/>
      <dgm:spPr/>
    </dgm:pt>
    <dgm:pt modelId="{30516721-653B-4CEA-8BA9-38A49AF85AB1}" type="pres">
      <dgm:prSet presAssocID="{558F6BD4-8C3C-4CC4-8A16-535810521FD3}" presName="txThree" presStyleLbl="node3" presStyleIdx="1" presStyleCnt="2">
        <dgm:presLayoutVars>
          <dgm:chPref val="3"/>
        </dgm:presLayoutVars>
      </dgm:prSet>
      <dgm:spPr/>
      <dgm:t>
        <a:bodyPr/>
        <a:lstStyle/>
        <a:p>
          <a:endParaRPr lang="en-US"/>
        </a:p>
      </dgm:t>
    </dgm:pt>
    <dgm:pt modelId="{01CD95A4-19FC-4B0E-AAD3-2EF77CB97EF4}" type="pres">
      <dgm:prSet presAssocID="{558F6BD4-8C3C-4CC4-8A16-535810521FD3}" presName="horzThree" presStyleCnt="0"/>
      <dgm:spPr/>
    </dgm:pt>
  </dgm:ptLst>
  <dgm:cxnLst>
    <dgm:cxn modelId="{10BFFC56-5A41-4140-B911-48FAA845A368}" type="presOf" srcId="{84AA38A2-AB35-4DE1-91E0-7A96AAD4AF81}" destId="{C6C38F02-B591-42FD-B35A-F51B1A3E7531}" srcOrd="0" destOrd="0" presId="urn:microsoft.com/office/officeart/2005/8/layout/hierarchy4"/>
    <dgm:cxn modelId="{4C56B521-7691-4369-9AA4-7646651E2BEC}" srcId="{B68261D9-A53B-4F2E-B273-45EA5DF6A75F}" destId="{8CBC5F12-6B6B-475E-B8AA-8E03F0689E4A}" srcOrd="0" destOrd="0" parTransId="{C90E43A4-6D5E-49CE-8148-2553BED49C40}" sibTransId="{834CE0A6-E999-4BA6-AD17-9557F0116F7C}"/>
    <dgm:cxn modelId="{705DAB92-70CD-4C72-B9D0-2DD865D38B57}" srcId="{84AA38A2-AB35-4DE1-91E0-7A96AAD4AF81}" destId="{9AAEA23A-EFD1-489F-B383-5F2F27CB5F5C}" srcOrd="0" destOrd="0" parTransId="{EBE93760-DDEA-4359-9790-014C7E081CF0}" sibTransId="{970B8ABC-8F11-4E8A-8567-8DE9150577DF}"/>
    <dgm:cxn modelId="{9A2BF50F-3AC4-4F96-9EC6-7E0036097C53}" type="presOf" srcId="{835C1701-A769-4EEF-8C0D-27CE5C753F32}" destId="{80629114-B64F-439C-9380-A93B50953F71}" srcOrd="0" destOrd="0" presId="urn:microsoft.com/office/officeart/2005/8/layout/hierarchy4"/>
    <dgm:cxn modelId="{28001EB5-1C80-4E23-A9F6-A8E31312E483}" srcId="{8CBC5F12-6B6B-475E-B8AA-8E03F0689E4A}" destId="{34385A60-78B1-4C2B-AF02-8944EDA98D2D}" srcOrd="1" destOrd="0" parTransId="{3159EA7E-4DEA-4992-AAE3-15A8D869AF49}" sibTransId="{ED7D3F4B-A4A1-4A27-ADEA-A60D0A5C6654}"/>
    <dgm:cxn modelId="{5FE32B81-5FFE-48C9-8059-733253D56FA3}" srcId="{9AAEA23A-EFD1-489F-B383-5F2F27CB5F5C}" destId="{B68261D9-A53B-4F2E-B273-45EA5DF6A75F}" srcOrd="0" destOrd="0" parTransId="{7743607C-1DF6-43B6-92C6-A1F64DCFE939}" sibTransId="{BC1BDACC-DF0F-4AF0-A81E-68FEC8F1C2E4}"/>
    <dgm:cxn modelId="{6E96A31D-D8AB-4D1A-BBDC-F2CFCC09FFD1}" type="presOf" srcId="{B68261D9-A53B-4F2E-B273-45EA5DF6A75F}" destId="{E110D82B-2AC9-4B07-95D7-3537BB23D425}" srcOrd="0" destOrd="0" presId="urn:microsoft.com/office/officeart/2005/8/layout/hierarchy4"/>
    <dgm:cxn modelId="{9D3B31C5-9432-4E1A-BB70-3D6AD057DEF9}" type="presOf" srcId="{34385A60-78B1-4C2B-AF02-8944EDA98D2D}" destId="{1113CFC8-16A7-4F04-936D-8CD7922893C8}" srcOrd="0" destOrd="0" presId="urn:microsoft.com/office/officeart/2005/8/layout/hierarchy4"/>
    <dgm:cxn modelId="{1D1E4817-6796-41C0-A5BD-0E686A40D9BC}" srcId="{75FEA664-52B8-49A4-A6DB-9E9FFCD2FC9D}" destId="{558F6BD4-8C3C-4CC4-8A16-535810521FD3}" srcOrd="0" destOrd="0" parTransId="{BB918B0C-A1D9-4E68-9378-1278B5E126FE}" sibTransId="{D4708714-E38A-42CD-9825-5B5A38DA21FB}"/>
    <dgm:cxn modelId="{EDC67015-1D52-44E8-A9F1-5F2DD505768C}" srcId="{9AAEA23A-EFD1-489F-B383-5F2F27CB5F5C}" destId="{75FEA664-52B8-49A4-A6DB-9E9FFCD2FC9D}" srcOrd="1" destOrd="0" parTransId="{532B2D90-6FF3-4446-BDEA-86857F52BC34}" sibTransId="{E37C7A48-F836-416C-A533-7B99D0DA38AB}"/>
    <dgm:cxn modelId="{D5967B00-1B49-488A-819F-A321C48F9E28}" type="presOf" srcId="{75FEA664-52B8-49A4-A6DB-9E9FFCD2FC9D}" destId="{A2151557-71D3-4CD7-AC4B-512ED3BDCA9A}" srcOrd="0" destOrd="0" presId="urn:microsoft.com/office/officeart/2005/8/layout/hierarchy4"/>
    <dgm:cxn modelId="{8F6AAAE3-888D-4BC1-9BE9-E9F39F2E596B}" type="presOf" srcId="{558F6BD4-8C3C-4CC4-8A16-535810521FD3}" destId="{30516721-653B-4CEA-8BA9-38A49AF85AB1}" srcOrd="0" destOrd="0" presId="urn:microsoft.com/office/officeart/2005/8/layout/hierarchy4"/>
    <dgm:cxn modelId="{F62B5F26-F7DE-4A13-AE5F-5579F7996C98}" type="presOf" srcId="{9AAEA23A-EFD1-489F-B383-5F2F27CB5F5C}" destId="{C3B1BBE2-F493-4505-B436-5218451F9B0B}" srcOrd="0" destOrd="0" presId="urn:microsoft.com/office/officeart/2005/8/layout/hierarchy4"/>
    <dgm:cxn modelId="{B15CE7FE-81CE-4F72-886A-1FF0C7C7849E}" type="presOf" srcId="{8CBC5F12-6B6B-475E-B8AA-8E03F0689E4A}" destId="{8DEA7387-B177-4F2C-BDD9-FD24CBB1DE76}" srcOrd="0" destOrd="0" presId="urn:microsoft.com/office/officeart/2005/8/layout/hierarchy4"/>
    <dgm:cxn modelId="{BC57E311-3CC5-4B5B-A85C-554117CEE086}" srcId="{8CBC5F12-6B6B-475E-B8AA-8E03F0689E4A}" destId="{835C1701-A769-4EEF-8C0D-27CE5C753F32}" srcOrd="0" destOrd="0" parTransId="{D3454F12-2D3E-4B12-A684-272BB00FA96E}" sibTransId="{D3731867-638D-433D-9B11-37B36C819EE3}"/>
    <dgm:cxn modelId="{B3799ACA-BCFB-4E01-B346-C7A14CF49AC7}" type="presParOf" srcId="{C6C38F02-B591-42FD-B35A-F51B1A3E7531}" destId="{9E9FCD33-1F03-4194-9FB6-0CEDB073F852}" srcOrd="0" destOrd="0" presId="urn:microsoft.com/office/officeart/2005/8/layout/hierarchy4"/>
    <dgm:cxn modelId="{E6FB7B48-E4EC-4184-BE5D-EB56DA32360F}" type="presParOf" srcId="{9E9FCD33-1F03-4194-9FB6-0CEDB073F852}" destId="{C3B1BBE2-F493-4505-B436-5218451F9B0B}" srcOrd="0" destOrd="0" presId="urn:microsoft.com/office/officeart/2005/8/layout/hierarchy4"/>
    <dgm:cxn modelId="{F21076DB-783A-4028-B5B3-5004BAAB8185}" type="presParOf" srcId="{9E9FCD33-1F03-4194-9FB6-0CEDB073F852}" destId="{4CB56E91-37FD-49F3-9958-B214503AE7D7}" srcOrd="1" destOrd="0" presId="urn:microsoft.com/office/officeart/2005/8/layout/hierarchy4"/>
    <dgm:cxn modelId="{818DD81C-9D55-4743-B63D-61C72728F39B}" type="presParOf" srcId="{9E9FCD33-1F03-4194-9FB6-0CEDB073F852}" destId="{19A231E4-65D4-466C-B0D0-5519ECD1CAD5}" srcOrd="2" destOrd="0" presId="urn:microsoft.com/office/officeart/2005/8/layout/hierarchy4"/>
    <dgm:cxn modelId="{72E81157-39FE-478B-81BC-F7559A6B467B}" type="presParOf" srcId="{19A231E4-65D4-466C-B0D0-5519ECD1CAD5}" destId="{F00BACB0-ED7C-4C82-B235-F42DB27E1600}" srcOrd="0" destOrd="0" presId="urn:microsoft.com/office/officeart/2005/8/layout/hierarchy4"/>
    <dgm:cxn modelId="{4C21FF9D-D7BC-460C-871F-8870243761A8}" type="presParOf" srcId="{F00BACB0-ED7C-4C82-B235-F42DB27E1600}" destId="{E110D82B-2AC9-4B07-95D7-3537BB23D425}" srcOrd="0" destOrd="0" presId="urn:microsoft.com/office/officeart/2005/8/layout/hierarchy4"/>
    <dgm:cxn modelId="{0FE29F61-BBDB-4E90-B5EB-C7FFBF7699AD}" type="presParOf" srcId="{F00BACB0-ED7C-4C82-B235-F42DB27E1600}" destId="{635896B4-7CBE-4305-98F3-5A46541861AC}" srcOrd="1" destOrd="0" presId="urn:microsoft.com/office/officeart/2005/8/layout/hierarchy4"/>
    <dgm:cxn modelId="{6AFAAE44-7B74-4390-9570-5569D4C5928E}" type="presParOf" srcId="{F00BACB0-ED7C-4C82-B235-F42DB27E1600}" destId="{74177C57-CDA7-44A4-8940-301894FCD086}" srcOrd="2" destOrd="0" presId="urn:microsoft.com/office/officeart/2005/8/layout/hierarchy4"/>
    <dgm:cxn modelId="{BB80B4FF-CD8B-4EE7-9A22-48DE7BE21D66}" type="presParOf" srcId="{74177C57-CDA7-44A4-8940-301894FCD086}" destId="{92223FD9-D418-45FC-8811-FEC62BE11DB2}" srcOrd="0" destOrd="0" presId="urn:microsoft.com/office/officeart/2005/8/layout/hierarchy4"/>
    <dgm:cxn modelId="{982F69CA-9839-41DE-BFE7-00D4055CD229}" type="presParOf" srcId="{92223FD9-D418-45FC-8811-FEC62BE11DB2}" destId="{8DEA7387-B177-4F2C-BDD9-FD24CBB1DE76}" srcOrd="0" destOrd="0" presId="urn:microsoft.com/office/officeart/2005/8/layout/hierarchy4"/>
    <dgm:cxn modelId="{322C07F6-C966-4558-A984-BDCACE598BF5}" type="presParOf" srcId="{92223FD9-D418-45FC-8811-FEC62BE11DB2}" destId="{15075D9C-EF07-499F-BF64-B73D6F0621EB}" srcOrd="1" destOrd="0" presId="urn:microsoft.com/office/officeart/2005/8/layout/hierarchy4"/>
    <dgm:cxn modelId="{BF1C380D-EAB8-4028-8E6A-B2662CD75DD4}" type="presParOf" srcId="{92223FD9-D418-45FC-8811-FEC62BE11DB2}" destId="{44C126D7-42DF-4FEC-B69A-34BB9AF06EE1}" srcOrd="2" destOrd="0" presId="urn:microsoft.com/office/officeart/2005/8/layout/hierarchy4"/>
    <dgm:cxn modelId="{E1601D53-E4E5-443C-B08C-E953AECE09AE}" type="presParOf" srcId="{44C126D7-42DF-4FEC-B69A-34BB9AF06EE1}" destId="{6CAC7C93-5184-4AD7-9376-A1BBED23DCA5}" srcOrd="0" destOrd="0" presId="urn:microsoft.com/office/officeart/2005/8/layout/hierarchy4"/>
    <dgm:cxn modelId="{B9167500-F38E-47FE-AA33-6F04CB944D90}" type="presParOf" srcId="{6CAC7C93-5184-4AD7-9376-A1BBED23DCA5}" destId="{80629114-B64F-439C-9380-A93B50953F71}" srcOrd="0" destOrd="0" presId="urn:microsoft.com/office/officeart/2005/8/layout/hierarchy4"/>
    <dgm:cxn modelId="{CA3DF55A-B7B8-4082-B9C0-F90613961131}" type="presParOf" srcId="{6CAC7C93-5184-4AD7-9376-A1BBED23DCA5}" destId="{4BBD68E8-193D-4CA6-B426-1493D4973FB6}" srcOrd="1" destOrd="0" presId="urn:microsoft.com/office/officeart/2005/8/layout/hierarchy4"/>
    <dgm:cxn modelId="{FB6C94A9-7B2D-48E2-9507-C92BFB110D4F}" type="presParOf" srcId="{44C126D7-42DF-4FEC-B69A-34BB9AF06EE1}" destId="{6D28A9A0-4631-4FC9-9B25-D2DD72A9B99F}" srcOrd="1" destOrd="0" presId="urn:microsoft.com/office/officeart/2005/8/layout/hierarchy4"/>
    <dgm:cxn modelId="{B6E7CB6E-7FAE-420C-962A-01E2C22B9FA1}" type="presParOf" srcId="{44C126D7-42DF-4FEC-B69A-34BB9AF06EE1}" destId="{3596F6C8-A399-43F7-ACBD-FAE96477B81D}" srcOrd="2" destOrd="0" presId="urn:microsoft.com/office/officeart/2005/8/layout/hierarchy4"/>
    <dgm:cxn modelId="{DFDDA598-9F99-407C-BDC7-90BC1E437FC7}" type="presParOf" srcId="{3596F6C8-A399-43F7-ACBD-FAE96477B81D}" destId="{1113CFC8-16A7-4F04-936D-8CD7922893C8}" srcOrd="0" destOrd="0" presId="urn:microsoft.com/office/officeart/2005/8/layout/hierarchy4"/>
    <dgm:cxn modelId="{2828BA25-666B-4F6A-A9FC-780B367817F0}" type="presParOf" srcId="{3596F6C8-A399-43F7-ACBD-FAE96477B81D}" destId="{AF5D57EB-8B7A-4707-8E9E-3992AD27C36E}" srcOrd="1" destOrd="0" presId="urn:microsoft.com/office/officeart/2005/8/layout/hierarchy4"/>
    <dgm:cxn modelId="{C7010BEE-23C0-4707-84C1-0080AB323A5D}" type="presParOf" srcId="{19A231E4-65D4-466C-B0D0-5519ECD1CAD5}" destId="{63B18326-8B75-49A0-AB87-EFA859402CB1}" srcOrd="1" destOrd="0" presId="urn:microsoft.com/office/officeart/2005/8/layout/hierarchy4"/>
    <dgm:cxn modelId="{5D91B630-1B7F-4C5D-BD35-4F08F2552965}" type="presParOf" srcId="{19A231E4-65D4-466C-B0D0-5519ECD1CAD5}" destId="{30760C29-B1D8-40C6-88C0-329F4F0DD40C}" srcOrd="2" destOrd="0" presId="urn:microsoft.com/office/officeart/2005/8/layout/hierarchy4"/>
    <dgm:cxn modelId="{C502A905-3387-4F59-919D-8FC6330E7919}" type="presParOf" srcId="{30760C29-B1D8-40C6-88C0-329F4F0DD40C}" destId="{A2151557-71D3-4CD7-AC4B-512ED3BDCA9A}" srcOrd="0" destOrd="0" presId="urn:microsoft.com/office/officeart/2005/8/layout/hierarchy4"/>
    <dgm:cxn modelId="{E7D6AF23-D0DE-4DC2-9499-4715F4459261}" type="presParOf" srcId="{30760C29-B1D8-40C6-88C0-329F4F0DD40C}" destId="{36220976-C704-42F6-AE68-A5E8E53AFD1C}" srcOrd="1" destOrd="0" presId="urn:microsoft.com/office/officeart/2005/8/layout/hierarchy4"/>
    <dgm:cxn modelId="{B6BC06D4-4E7B-4728-AD9B-072592CB6C34}" type="presParOf" srcId="{30760C29-B1D8-40C6-88C0-329F4F0DD40C}" destId="{F5A9F917-9BFA-4F65-9D00-5FDC811E8CEF}" srcOrd="2" destOrd="0" presId="urn:microsoft.com/office/officeart/2005/8/layout/hierarchy4"/>
    <dgm:cxn modelId="{CBA6A214-F4E9-49DD-94E5-F2074A8EE516}" type="presParOf" srcId="{F5A9F917-9BFA-4F65-9D00-5FDC811E8CEF}" destId="{8368C58C-ECD3-4F77-9CB6-20F4B6512F46}" srcOrd="0" destOrd="0" presId="urn:microsoft.com/office/officeart/2005/8/layout/hierarchy4"/>
    <dgm:cxn modelId="{39347C4E-8776-4E8B-9570-F2284A7B1DDD}" type="presParOf" srcId="{8368C58C-ECD3-4F77-9CB6-20F4B6512F46}" destId="{30516721-653B-4CEA-8BA9-38A49AF85AB1}" srcOrd="0" destOrd="0" presId="urn:microsoft.com/office/officeart/2005/8/layout/hierarchy4"/>
    <dgm:cxn modelId="{CA6FC7EF-4D51-4B7D-83B1-40E9A9E4C8EA}" type="presParOf" srcId="{8368C58C-ECD3-4F77-9CB6-20F4B6512F46}" destId="{01CD95A4-19FC-4B0E-AAD3-2EF77CB97EF4}" srcOrd="1" destOrd="0" presId="urn:microsoft.com/office/officeart/2005/8/layout/hierarchy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00F4C7-4ECB-47C5-A5D1-D19685CABF85}"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D8357B49-CCD4-4B1D-8810-B6184E520864}">
      <dgm:prSet phldrT="[Text]">
        <dgm:style>
          <a:lnRef idx="3">
            <a:schemeClr val="lt1"/>
          </a:lnRef>
          <a:fillRef idx="1">
            <a:schemeClr val="dk1"/>
          </a:fillRef>
          <a:effectRef idx="1">
            <a:schemeClr val="dk1"/>
          </a:effectRef>
          <a:fontRef idx="minor">
            <a:schemeClr val="lt1"/>
          </a:fontRef>
        </dgm:style>
      </dgm:prSet>
      <dgm:spPr>
        <a:effectLst>
          <a:outerShdw blurRad="50800" dist="38100" dir="2700000" algn="tl" rotWithShape="0">
            <a:prstClr val="black">
              <a:alpha val="40000"/>
            </a:prstClr>
          </a:outerShdw>
        </a:effectLst>
      </dgm:spPr>
      <dgm:t>
        <a:bodyPr/>
        <a:lstStyle/>
        <a:p>
          <a:r>
            <a:rPr lang="en-US" dirty="0" smtClean="0"/>
            <a:t>MATLAB</a:t>
          </a:r>
          <a:endParaRPr lang="en-US" dirty="0"/>
        </a:p>
      </dgm:t>
    </dgm:pt>
    <dgm:pt modelId="{77403CED-148E-4C7E-8AD9-529BB1FFC7E3}" type="parTrans" cxnId="{140B1658-7541-4760-82AD-EFA946E88114}">
      <dgm:prSet/>
      <dgm:spPr/>
      <dgm:t>
        <a:bodyPr/>
        <a:lstStyle/>
        <a:p>
          <a:endParaRPr lang="en-US"/>
        </a:p>
      </dgm:t>
    </dgm:pt>
    <dgm:pt modelId="{21110A6E-F457-4731-BDA0-06CDD59765A4}" type="sibTrans" cxnId="{140B1658-7541-4760-82AD-EFA946E88114}">
      <dgm:prSet/>
      <dgm:spPr/>
      <dgm:t>
        <a:bodyPr/>
        <a:lstStyle/>
        <a:p>
          <a:endParaRPr lang="en-US"/>
        </a:p>
      </dgm:t>
    </dgm:pt>
    <dgm:pt modelId="{BDFFAB7E-2E01-4E98-B71A-30E26B38B2DF}">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Aspect MATLAB</a:t>
          </a:r>
          <a:endParaRPr lang="en-US" dirty="0"/>
        </a:p>
      </dgm:t>
    </dgm:pt>
    <dgm:pt modelId="{E8E082E6-8D2A-4B53-B7D5-8169E65767D0}" type="parTrans" cxnId="{32B13DA0-A421-4DA0-B0B0-DF7D154930A6}">
      <dgm:prSet/>
      <dgm:spPr/>
      <dgm:t>
        <a:bodyPr/>
        <a:lstStyle/>
        <a:p>
          <a:endParaRPr lang="en-US"/>
        </a:p>
      </dgm:t>
    </dgm:pt>
    <dgm:pt modelId="{B488CD85-08B3-43D1-8E7A-DA416F5F2594}" type="sibTrans" cxnId="{32B13DA0-A421-4DA0-B0B0-DF7D154930A6}">
      <dgm:prSet/>
      <dgm:spPr/>
      <dgm:t>
        <a:bodyPr/>
        <a:lstStyle/>
        <a:p>
          <a:endParaRPr lang="en-US"/>
        </a:p>
      </dgm:t>
    </dgm:pt>
    <dgm:pt modelId="{4BE1B1C8-C4AD-402A-B5E9-28152EF7BC26}" type="pres">
      <dgm:prSet presAssocID="{4000F4C7-4ECB-47C5-A5D1-D19685CABF85}" presName="diagram" presStyleCnt="0">
        <dgm:presLayoutVars>
          <dgm:dir/>
          <dgm:resizeHandles val="exact"/>
        </dgm:presLayoutVars>
      </dgm:prSet>
      <dgm:spPr/>
      <dgm:t>
        <a:bodyPr/>
        <a:lstStyle/>
        <a:p>
          <a:endParaRPr lang="en-US"/>
        </a:p>
      </dgm:t>
    </dgm:pt>
    <dgm:pt modelId="{75432A41-25A3-4692-A204-4A5E777A7457}" type="pres">
      <dgm:prSet presAssocID="{D8357B49-CCD4-4B1D-8810-B6184E520864}" presName="arrow" presStyleLbl="node1" presStyleIdx="0" presStyleCnt="2">
        <dgm:presLayoutVars>
          <dgm:bulletEnabled val="1"/>
        </dgm:presLayoutVars>
      </dgm:prSet>
      <dgm:spPr/>
      <dgm:t>
        <a:bodyPr/>
        <a:lstStyle/>
        <a:p>
          <a:endParaRPr lang="en-US"/>
        </a:p>
      </dgm:t>
    </dgm:pt>
    <dgm:pt modelId="{BE514DB7-ED98-4780-8B1E-6EF5960C5EDE}" type="pres">
      <dgm:prSet presAssocID="{BDFFAB7E-2E01-4E98-B71A-30E26B38B2DF}" presName="arrow" presStyleLbl="node1" presStyleIdx="1" presStyleCnt="2">
        <dgm:presLayoutVars>
          <dgm:bulletEnabled val="1"/>
        </dgm:presLayoutVars>
      </dgm:prSet>
      <dgm:spPr/>
      <dgm:t>
        <a:bodyPr/>
        <a:lstStyle/>
        <a:p>
          <a:endParaRPr lang="en-US"/>
        </a:p>
      </dgm:t>
    </dgm:pt>
  </dgm:ptLst>
  <dgm:cxnLst>
    <dgm:cxn modelId="{FFDCCFC0-BD18-40A2-8ED6-AFBA26ACC4A7}" type="presOf" srcId="{4000F4C7-4ECB-47C5-A5D1-D19685CABF85}" destId="{4BE1B1C8-C4AD-402A-B5E9-28152EF7BC26}" srcOrd="0" destOrd="0" presId="urn:microsoft.com/office/officeart/2005/8/layout/arrow5"/>
    <dgm:cxn modelId="{140B1658-7541-4760-82AD-EFA946E88114}" srcId="{4000F4C7-4ECB-47C5-A5D1-D19685CABF85}" destId="{D8357B49-CCD4-4B1D-8810-B6184E520864}" srcOrd="0" destOrd="0" parTransId="{77403CED-148E-4C7E-8AD9-529BB1FFC7E3}" sibTransId="{21110A6E-F457-4731-BDA0-06CDD59765A4}"/>
    <dgm:cxn modelId="{32B13DA0-A421-4DA0-B0B0-DF7D154930A6}" srcId="{4000F4C7-4ECB-47C5-A5D1-D19685CABF85}" destId="{BDFFAB7E-2E01-4E98-B71A-30E26B38B2DF}" srcOrd="1" destOrd="0" parTransId="{E8E082E6-8D2A-4B53-B7D5-8169E65767D0}" sibTransId="{B488CD85-08B3-43D1-8E7A-DA416F5F2594}"/>
    <dgm:cxn modelId="{40D43A5F-FF98-4B16-B006-A7F145F2AFBE}" type="presOf" srcId="{BDFFAB7E-2E01-4E98-B71A-30E26B38B2DF}" destId="{BE514DB7-ED98-4780-8B1E-6EF5960C5EDE}" srcOrd="0" destOrd="0" presId="urn:microsoft.com/office/officeart/2005/8/layout/arrow5"/>
    <dgm:cxn modelId="{8EFF3C3A-EF73-42D5-8EAE-DC2BD61908C4}" type="presOf" srcId="{D8357B49-CCD4-4B1D-8810-B6184E520864}" destId="{75432A41-25A3-4692-A204-4A5E777A7457}" srcOrd="0" destOrd="0" presId="urn:microsoft.com/office/officeart/2005/8/layout/arrow5"/>
    <dgm:cxn modelId="{6C4E781E-6E0D-4FE6-9DA0-EFC346A867BB}" type="presParOf" srcId="{4BE1B1C8-C4AD-402A-B5E9-28152EF7BC26}" destId="{75432A41-25A3-4692-A204-4A5E777A7457}" srcOrd="0" destOrd="0" presId="urn:microsoft.com/office/officeart/2005/8/layout/arrow5"/>
    <dgm:cxn modelId="{FCD54A96-4BEF-4B61-A083-F284D424CD21}" type="presParOf" srcId="{4BE1B1C8-C4AD-402A-B5E9-28152EF7BC26}" destId="{BE514DB7-ED98-4780-8B1E-6EF5960C5EDE}" srcOrd="1" destOrd="0" presId="urn:microsoft.com/office/officeart/2005/8/layout/arrow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AA38A2-AB35-4DE1-91E0-7A96AAD4AF81}" type="doc">
      <dgm:prSet loTypeId="urn:microsoft.com/office/officeart/2005/8/layout/hierarchy4" loCatId="list" qsTypeId="urn:microsoft.com/office/officeart/2005/8/quickstyle/simple4" qsCatId="simple" csTypeId="urn:microsoft.com/office/officeart/2005/8/colors/colorful4" csCatId="colorful" phldr="1"/>
      <dgm:spPr/>
      <dgm:t>
        <a:bodyPr/>
        <a:lstStyle/>
        <a:p>
          <a:endParaRPr lang="en-US"/>
        </a:p>
      </dgm:t>
    </dgm:pt>
    <dgm:pt modelId="{9AAEA23A-EFD1-489F-B383-5F2F27CB5F5C}">
      <dgm:prSet phldrT="[Text]"/>
      <dgm:spPr/>
      <dgm:t>
        <a:bodyPr/>
        <a:lstStyle/>
        <a:p>
          <a:r>
            <a:rPr lang="en-US" dirty="0" smtClean="0"/>
            <a:t>Frontend</a:t>
          </a:r>
          <a:endParaRPr lang="en-US" dirty="0"/>
        </a:p>
      </dgm:t>
    </dgm:pt>
    <dgm:pt modelId="{EBE93760-DDEA-4359-9790-014C7E081CF0}" type="parTrans" cxnId="{705DAB92-70CD-4C72-B9D0-2DD865D38B57}">
      <dgm:prSet/>
      <dgm:spPr/>
      <dgm:t>
        <a:bodyPr/>
        <a:lstStyle/>
        <a:p>
          <a:endParaRPr lang="en-US"/>
        </a:p>
      </dgm:t>
    </dgm:pt>
    <dgm:pt modelId="{970B8ABC-8F11-4E8A-8567-8DE9150577DF}" type="sibTrans" cxnId="{705DAB92-70CD-4C72-B9D0-2DD865D38B57}">
      <dgm:prSet/>
      <dgm:spPr/>
      <dgm:t>
        <a:bodyPr/>
        <a:lstStyle/>
        <a:p>
          <a:endParaRPr lang="en-US"/>
        </a:p>
      </dgm:t>
    </dgm:pt>
    <dgm:pt modelId="{B68261D9-A53B-4F2E-B273-45EA5DF6A75F}">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err="1" smtClean="0"/>
            <a:t>McSAF</a:t>
          </a:r>
          <a:endParaRPr lang="en-US" dirty="0"/>
        </a:p>
      </dgm:t>
    </dgm:pt>
    <dgm:pt modelId="{7743607C-1DF6-43B6-92C6-A1F64DCFE939}" type="parTrans" cxnId="{5FE32B81-5FFE-48C9-8059-733253D56FA3}">
      <dgm:prSet/>
      <dgm:spPr/>
      <dgm:t>
        <a:bodyPr/>
        <a:lstStyle/>
        <a:p>
          <a:endParaRPr lang="en-US"/>
        </a:p>
      </dgm:t>
    </dgm:pt>
    <dgm:pt modelId="{BC1BDACC-DF0F-4AF0-A81E-68FEC8F1C2E4}" type="sibTrans" cxnId="{5FE32B81-5FFE-48C9-8059-733253D56FA3}">
      <dgm:prSet/>
      <dgm:spPr/>
      <dgm:t>
        <a:bodyPr/>
        <a:lstStyle/>
        <a:p>
          <a:endParaRPr lang="en-US"/>
        </a:p>
      </dgm:t>
    </dgm:pt>
    <dgm:pt modelId="{8CBC5F12-6B6B-475E-B8AA-8E03F0689E4A}">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Tamer</a:t>
          </a:r>
          <a:endParaRPr lang="en-US" dirty="0"/>
        </a:p>
      </dgm:t>
    </dgm:pt>
    <dgm:pt modelId="{C90E43A4-6D5E-49CE-8148-2553BED49C40}" type="parTrans" cxnId="{4C56B521-7691-4369-9AA4-7646651E2BEC}">
      <dgm:prSet/>
      <dgm:spPr/>
      <dgm:t>
        <a:bodyPr/>
        <a:lstStyle/>
        <a:p>
          <a:endParaRPr lang="en-US"/>
        </a:p>
      </dgm:t>
    </dgm:pt>
    <dgm:pt modelId="{834CE0A6-E999-4BA6-AD17-9557F0116F7C}" type="sibTrans" cxnId="{4C56B521-7691-4369-9AA4-7646651E2BEC}">
      <dgm:prSet/>
      <dgm:spPr/>
      <dgm:t>
        <a:bodyPr/>
        <a:lstStyle/>
        <a:p>
          <a:endParaRPr lang="en-US"/>
        </a:p>
      </dgm:t>
    </dgm:pt>
    <dgm:pt modelId="{34385A60-78B1-4C2B-AF02-8944EDA98D2D}">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Fortran backend</a:t>
          </a:r>
          <a:endParaRPr lang="en-US" dirty="0"/>
        </a:p>
      </dgm:t>
    </dgm:pt>
    <dgm:pt modelId="{3159EA7E-4DEA-4992-AAE3-15A8D869AF49}" type="parTrans" cxnId="{28001EB5-1C80-4E23-A9F6-A8E31312E483}">
      <dgm:prSet/>
      <dgm:spPr/>
      <dgm:t>
        <a:bodyPr/>
        <a:lstStyle/>
        <a:p>
          <a:endParaRPr lang="en-US"/>
        </a:p>
      </dgm:t>
    </dgm:pt>
    <dgm:pt modelId="{ED7D3F4B-A4A1-4A27-ADEA-A60D0A5C6654}" type="sibTrans" cxnId="{28001EB5-1C80-4E23-A9F6-A8E31312E483}">
      <dgm:prSet/>
      <dgm:spPr/>
      <dgm:t>
        <a:bodyPr/>
        <a:lstStyle/>
        <a:p>
          <a:endParaRPr lang="en-US"/>
        </a:p>
      </dgm:t>
    </dgm:pt>
    <dgm:pt modelId="{75FEA664-52B8-49A4-A6DB-9E9FFCD2FC9D}">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Dynamic analysis</a:t>
          </a:r>
          <a:endParaRPr lang="en-US" dirty="0"/>
        </a:p>
      </dgm:t>
    </dgm:pt>
    <dgm:pt modelId="{532B2D90-6FF3-4446-BDEA-86857F52BC34}" type="parTrans" cxnId="{EDC67015-1D52-44E8-A9F1-5F2DD505768C}">
      <dgm:prSet/>
      <dgm:spPr/>
      <dgm:t>
        <a:bodyPr/>
        <a:lstStyle/>
        <a:p>
          <a:endParaRPr lang="en-US"/>
        </a:p>
      </dgm:t>
    </dgm:pt>
    <dgm:pt modelId="{E37C7A48-F836-416C-A533-7B99D0DA38AB}" type="sibTrans" cxnId="{EDC67015-1D52-44E8-A9F1-5F2DD505768C}">
      <dgm:prSet/>
      <dgm:spPr/>
      <dgm:t>
        <a:bodyPr/>
        <a:lstStyle/>
        <a:p>
          <a:endParaRPr lang="en-US"/>
        </a:p>
      </dgm:t>
    </dgm:pt>
    <dgm:pt modelId="{558F6BD4-8C3C-4CC4-8A16-535810521FD3}">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err="1" smtClean="0"/>
            <a:t>McVM</a:t>
          </a:r>
          <a:endParaRPr lang="en-US" dirty="0"/>
        </a:p>
      </dgm:t>
    </dgm:pt>
    <dgm:pt modelId="{BB918B0C-A1D9-4E68-9378-1278B5E126FE}" type="parTrans" cxnId="{1D1E4817-6796-41C0-A5BD-0E686A40D9BC}">
      <dgm:prSet/>
      <dgm:spPr/>
      <dgm:t>
        <a:bodyPr/>
        <a:lstStyle/>
        <a:p>
          <a:endParaRPr lang="en-US"/>
        </a:p>
      </dgm:t>
    </dgm:pt>
    <dgm:pt modelId="{D4708714-E38A-42CD-9825-5B5A38DA21FB}" type="sibTrans" cxnId="{1D1E4817-6796-41C0-A5BD-0E686A40D9BC}">
      <dgm:prSet/>
      <dgm:spPr/>
      <dgm:t>
        <a:bodyPr/>
        <a:lstStyle/>
        <a:p>
          <a:endParaRPr lang="en-US"/>
        </a:p>
      </dgm:t>
    </dgm:pt>
    <dgm:pt modelId="{835C1701-A769-4EEF-8C0D-27CE5C753F32}">
      <dgm:prSet phldrT="[Text]">
        <dgm:style>
          <a:lnRef idx="1">
            <a:schemeClr val="accent5"/>
          </a:lnRef>
          <a:fillRef idx="3">
            <a:schemeClr val="accent5"/>
          </a:fillRef>
          <a:effectRef idx="2">
            <a:schemeClr val="accent5"/>
          </a:effectRef>
          <a:fontRef idx="minor">
            <a:schemeClr val="lt1"/>
          </a:fontRef>
        </dgm:style>
      </dgm:prSet>
      <dgm:spPr>
        <a:effectLst>
          <a:glow rad="228600">
            <a:srgbClr val="FF0000">
              <a:alpha val="40000"/>
            </a:srgbClr>
          </a:glow>
        </a:effectLst>
      </dgm:spPr>
      <dgm:t>
        <a:bodyPr/>
        <a:lstStyle/>
        <a:p>
          <a:r>
            <a:rPr lang="en-US" dirty="0" smtClean="0"/>
            <a:t>X10 backend</a:t>
          </a:r>
          <a:endParaRPr lang="en-US" dirty="0"/>
        </a:p>
      </dgm:t>
    </dgm:pt>
    <dgm:pt modelId="{D3454F12-2D3E-4B12-A684-272BB00FA96E}" type="parTrans" cxnId="{BC57E311-3CC5-4B5B-A85C-554117CEE086}">
      <dgm:prSet/>
      <dgm:spPr/>
      <dgm:t>
        <a:bodyPr/>
        <a:lstStyle/>
        <a:p>
          <a:endParaRPr lang="en-US"/>
        </a:p>
      </dgm:t>
    </dgm:pt>
    <dgm:pt modelId="{D3731867-638D-433D-9B11-37B36C819EE3}" type="sibTrans" cxnId="{BC57E311-3CC5-4B5B-A85C-554117CEE086}">
      <dgm:prSet/>
      <dgm:spPr/>
      <dgm:t>
        <a:bodyPr/>
        <a:lstStyle/>
        <a:p>
          <a:endParaRPr lang="en-US"/>
        </a:p>
      </dgm:t>
    </dgm:pt>
    <dgm:pt modelId="{C6C38F02-B591-42FD-B35A-F51B1A3E7531}" type="pres">
      <dgm:prSet presAssocID="{84AA38A2-AB35-4DE1-91E0-7A96AAD4AF81}" presName="Name0" presStyleCnt="0">
        <dgm:presLayoutVars>
          <dgm:chPref val="1"/>
          <dgm:dir/>
          <dgm:animOne val="branch"/>
          <dgm:animLvl val="lvl"/>
          <dgm:resizeHandles/>
        </dgm:presLayoutVars>
      </dgm:prSet>
      <dgm:spPr/>
      <dgm:t>
        <a:bodyPr/>
        <a:lstStyle/>
        <a:p>
          <a:endParaRPr lang="en-US"/>
        </a:p>
      </dgm:t>
    </dgm:pt>
    <dgm:pt modelId="{9E9FCD33-1F03-4194-9FB6-0CEDB073F852}" type="pres">
      <dgm:prSet presAssocID="{9AAEA23A-EFD1-489F-B383-5F2F27CB5F5C}" presName="vertOne" presStyleCnt="0"/>
      <dgm:spPr/>
    </dgm:pt>
    <dgm:pt modelId="{C3B1BBE2-F493-4505-B436-5218451F9B0B}" type="pres">
      <dgm:prSet presAssocID="{9AAEA23A-EFD1-489F-B383-5F2F27CB5F5C}" presName="txOne" presStyleLbl="node0" presStyleIdx="0" presStyleCnt="1" custScaleX="61794">
        <dgm:presLayoutVars>
          <dgm:chPref val="3"/>
        </dgm:presLayoutVars>
      </dgm:prSet>
      <dgm:spPr/>
      <dgm:t>
        <a:bodyPr/>
        <a:lstStyle/>
        <a:p>
          <a:endParaRPr lang="en-US"/>
        </a:p>
      </dgm:t>
    </dgm:pt>
    <dgm:pt modelId="{4CB56E91-37FD-49F3-9958-B214503AE7D7}" type="pres">
      <dgm:prSet presAssocID="{9AAEA23A-EFD1-489F-B383-5F2F27CB5F5C}" presName="parTransOne" presStyleCnt="0"/>
      <dgm:spPr/>
    </dgm:pt>
    <dgm:pt modelId="{19A231E4-65D4-466C-B0D0-5519ECD1CAD5}" type="pres">
      <dgm:prSet presAssocID="{9AAEA23A-EFD1-489F-B383-5F2F27CB5F5C}" presName="horzOne" presStyleCnt="0"/>
      <dgm:spPr/>
    </dgm:pt>
    <dgm:pt modelId="{F00BACB0-ED7C-4C82-B235-F42DB27E1600}" type="pres">
      <dgm:prSet presAssocID="{B68261D9-A53B-4F2E-B273-45EA5DF6A75F}" presName="vertTwo" presStyleCnt="0"/>
      <dgm:spPr/>
    </dgm:pt>
    <dgm:pt modelId="{E110D82B-2AC9-4B07-95D7-3537BB23D425}" type="pres">
      <dgm:prSet presAssocID="{B68261D9-A53B-4F2E-B273-45EA5DF6A75F}" presName="txTwo" presStyleLbl="node2" presStyleIdx="0" presStyleCnt="2">
        <dgm:presLayoutVars>
          <dgm:chPref val="3"/>
        </dgm:presLayoutVars>
      </dgm:prSet>
      <dgm:spPr/>
      <dgm:t>
        <a:bodyPr/>
        <a:lstStyle/>
        <a:p>
          <a:endParaRPr lang="en-US"/>
        </a:p>
      </dgm:t>
    </dgm:pt>
    <dgm:pt modelId="{635896B4-7CBE-4305-98F3-5A46541861AC}" type="pres">
      <dgm:prSet presAssocID="{B68261D9-A53B-4F2E-B273-45EA5DF6A75F}" presName="parTransTwo" presStyleCnt="0"/>
      <dgm:spPr/>
    </dgm:pt>
    <dgm:pt modelId="{74177C57-CDA7-44A4-8940-301894FCD086}" type="pres">
      <dgm:prSet presAssocID="{B68261D9-A53B-4F2E-B273-45EA5DF6A75F}" presName="horzTwo" presStyleCnt="0"/>
      <dgm:spPr/>
    </dgm:pt>
    <dgm:pt modelId="{92223FD9-D418-45FC-8811-FEC62BE11DB2}" type="pres">
      <dgm:prSet presAssocID="{8CBC5F12-6B6B-475E-B8AA-8E03F0689E4A}" presName="vertThree" presStyleCnt="0"/>
      <dgm:spPr/>
    </dgm:pt>
    <dgm:pt modelId="{8DEA7387-B177-4F2C-BDD9-FD24CBB1DE76}" type="pres">
      <dgm:prSet presAssocID="{8CBC5F12-6B6B-475E-B8AA-8E03F0689E4A}" presName="txThree" presStyleLbl="node3" presStyleIdx="0" presStyleCnt="2">
        <dgm:presLayoutVars>
          <dgm:chPref val="3"/>
        </dgm:presLayoutVars>
      </dgm:prSet>
      <dgm:spPr/>
      <dgm:t>
        <a:bodyPr/>
        <a:lstStyle/>
        <a:p>
          <a:endParaRPr lang="en-US"/>
        </a:p>
      </dgm:t>
    </dgm:pt>
    <dgm:pt modelId="{15075D9C-EF07-499F-BF64-B73D6F0621EB}" type="pres">
      <dgm:prSet presAssocID="{8CBC5F12-6B6B-475E-B8AA-8E03F0689E4A}" presName="parTransThree" presStyleCnt="0"/>
      <dgm:spPr/>
    </dgm:pt>
    <dgm:pt modelId="{44C126D7-42DF-4FEC-B69A-34BB9AF06EE1}" type="pres">
      <dgm:prSet presAssocID="{8CBC5F12-6B6B-475E-B8AA-8E03F0689E4A}" presName="horzThree" presStyleCnt="0"/>
      <dgm:spPr/>
    </dgm:pt>
    <dgm:pt modelId="{6CAC7C93-5184-4AD7-9376-A1BBED23DCA5}" type="pres">
      <dgm:prSet presAssocID="{835C1701-A769-4EEF-8C0D-27CE5C753F32}" presName="vertFour" presStyleCnt="0">
        <dgm:presLayoutVars>
          <dgm:chPref val="3"/>
        </dgm:presLayoutVars>
      </dgm:prSet>
      <dgm:spPr/>
    </dgm:pt>
    <dgm:pt modelId="{80629114-B64F-439C-9380-A93B50953F71}" type="pres">
      <dgm:prSet presAssocID="{835C1701-A769-4EEF-8C0D-27CE5C753F32}" presName="txFour" presStyleLbl="node4" presStyleIdx="0" presStyleCnt="2">
        <dgm:presLayoutVars>
          <dgm:chPref val="3"/>
        </dgm:presLayoutVars>
      </dgm:prSet>
      <dgm:spPr/>
      <dgm:t>
        <a:bodyPr/>
        <a:lstStyle/>
        <a:p>
          <a:endParaRPr lang="en-US"/>
        </a:p>
      </dgm:t>
    </dgm:pt>
    <dgm:pt modelId="{4BBD68E8-193D-4CA6-B426-1493D4973FB6}" type="pres">
      <dgm:prSet presAssocID="{835C1701-A769-4EEF-8C0D-27CE5C753F32}" presName="horzFour" presStyleCnt="0"/>
      <dgm:spPr/>
    </dgm:pt>
    <dgm:pt modelId="{6D28A9A0-4631-4FC9-9B25-D2DD72A9B99F}" type="pres">
      <dgm:prSet presAssocID="{D3731867-638D-433D-9B11-37B36C819EE3}" presName="sibSpaceFour" presStyleCnt="0"/>
      <dgm:spPr/>
    </dgm:pt>
    <dgm:pt modelId="{3596F6C8-A399-43F7-ACBD-FAE96477B81D}" type="pres">
      <dgm:prSet presAssocID="{34385A60-78B1-4C2B-AF02-8944EDA98D2D}" presName="vertFour" presStyleCnt="0">
        <dgm:presLayoutVars>
          <dgm:chPref val="3"/>
        </dgm:presLayoutVars>
      </dgm:prSet>
      <dgm:spPr/>
    </dgm:pt>
    <dgm:pt modelId="{1113CFC8-16A7-4F04-936D-8CD7922893C8}" type="pres">
      <dgm:prSet presAssocID="{34385A60-78B1-4C2B-AF02-8944EDA98D2D}" presName="txFour" presStyleLbl="node4" presStyleIdx="1" presStyleCnt="2">
        <dgm:presLayoutVars>
          <dgm:chPref val="3"/>
        </dgm:presLayoutVars>
      </dgm:prSet>
      <dgm:spPr/>
      <dgm:t>
        <a:bodyPr/>
        <a:lstStyle/>
        <a:p>
          <a:endParaRPr lang="en-US"/>
        </a:p>
      </dgm:t>
    </dgm:pt>
    <dgm:pt modelId="{AF5D57EB-8B7A-4707-8E9E-3992AD27C36E}" type="pres">
      <dgm:prSet presAssocID="{34385A60-78B1-4C2B-AF02-8944EDA98D2D}" presName="horzFour" presStyleCnt="0"/>
      <dgm:spPr/>
    </dgm:pt>
    <dgm:pt modelId="{63B18326-8B75-49A0-AB87-EFA859402CB1}" type="pres">
      <dgm:prSet presAssocID="{BC1BDACC-DF0F-4AF0-A81E-68FEC8F1C2E4}" presName="sibSpaceTwo" presStyleCnt="0"/>
      <dgm:spPr/>
    </dgm:pt>
    <dgm:pt modelId="{30760C29-B1D8-40C6-88C0-329F4F0DD40C}" type="pres">
      <dgm:prSet presAssocID="{75FEA664-52B8-49A4-A6DB-9E9FFCD2FC9D}" presName="vertTwo" presStyleCnt="0"/>
      <dgm:spPr/>
    </dgm:pt>
    <dgm:pt modelId="{A2151557-71D3-4CD7-AC4B-512ED3BDCA9A}" type="pres">
      <dgm:prSet presAssocID="{75FEA664-52B8-49A4-A6DB-9E9FFCD2FC9D}" presName="txTwo" presStyleLbl="node2" presStyleIdx="1" presStyleCnt="2">
        <dgm:presLayoutVars>
          <dgm:chPref val="3"/>
        </dgm:presLayoutVars>
      </dgm:prSet>
      <dgm:spPr/>
      <dgm:t>
        <a:bodyPr/>
        <a:lstStyle/>
        <a:p>
          <a:endParaRPr lang="en-US"/>
        </a:p>
      </dgm:t>
    </dgm:pt>
    <dgm:pt modelId="{36220976-C704-42F6-AE68-A5E8E53AFD1C}" type="pres">
      <dgm:prSet presAssocID="{75FEA664-52B8-49A4-A6DB-9E9FFCD2FC9D}" presName="parTransTwo" presStyleCnt="0"/>
      <dgm:spPr/>
    </dgm:pt>
    <dgm:pt modelId="{F5A9F917-9BFA-4F65-9D00-5FDC811E8CEF}" type="pres">
      <dgm:prSet presAssocID="{75FEA664-52B8-49A4-A6DB-9E9FFCD2FC9D}" presName="horzTwo" presStyleCnt="0"/>
      <dgm:spPr/>
    </dgm:pt>
    <dgm:pt modelId="{8368C58C-ECD3-4F77-9CB6-20F4B6512F46}" type="pres">
      <dgm:prSet presAssocID="{558F6BD4-8C3C-4CC4-8A16-535810521FD3}" presName="vertThree" presStyleCnt="0"/>
      <dgm:spPr/>
    </dgm:pt>
    <dgm:pt modelId="{30516721-653B-4CEA-8BA9-38A49AF85AB1}" type="pres">
      <dgm:prSet presAssocID="{558F6BD4-8C3C-4CC4-8A16-535810521FD3}" presName="txThree" presStyleLbl="node3" presStyleIdx="1" presStyleCnt="2">
        <dgm:presLayoutVars>
          <dgm:chPref val="3"/>
        </dgm:presLayoutVars>
      </dgm:prSet>
      <dgm:spPr/>
      <dgm:t>
        <a:bodyPr/>
        <a:lstStyle/>
        <a:p>
          <a:endParaRPr lang="en-US"/>
        </a:p>
      </dgm:t>
    </dgm:pt>
    <dgm:pt modelId="{01CD95A4-19FC-4B0E-AAD3-2EF77CB97EF4}" type="pres">
      <dgm:prSet presAssocID="{558F6BD4-8C3C-4CC4-8A16-535810521FD3}" presName="horzThree" presStyleCnt="0"/>
      <dgm:spPr/>
    </dgm:pt>
  </dgm:ptLst>
  <dgm:cxnLst>
    <dgm:cxn modelId="{BC57E311-3CC5-4B5B-A85C-554117CEE086}" srcId="{8CBC5F12-6B6B-475E-B8AA-8E03F0689E4A}" destId="{835C1701-A769-4EEF-8C0D-27CE5C753F32}" srcOrd="0" destOrd="0" parTransId="{D3454F12-2D3E-4B12-A684-272BB00FA96E}" sibTransId="{D3731867-638D-433D-9B11-37B36C819EE3}"/>
    <dgm:cxn modelId="{705DAB92-70CD-4C72-B9D0-2DD865D38B57}" srcId="{84AA38A2-AB35-4DE1-91E0-7A96AAD4AF81}" destId="{9AAEA23A-EFD1-489F-B383-5F2F27CB5F5C}" srcOrd="0" destOrd="0" parTransId="{EBE93760-DDEA-4359-9790-014C7E081CF0}" sibTransId="{970B8ABC-8F11-4E8A-8567-8DE9150577DF}"/>
    <dgm:cxn modelId="{8D57AC15-E4F3-46D1-BABE-99C7C4D3AC51}" type="presOf" srcId="{835C1701-A769-4EEF-8C0D-27CE5C753F32}" destId="{80629114-B64F-439C-9380-A93B50953F71}" srcOrd="0" destOrd="0" presId="urn:microsoft.com/office/officeart/2005/8/layout/hierarchy4"/>
    <dgm:cxn modelId="{577AEA4C-5A6D-4329-83EC-7E47D6BF363F}" type="presOf" srcId="{558F6BD4-8C3C-4CC4-8A16-535810521FD3}" destId="{30516721-653B-4CEA-8BA9-38A49AF85AB1}" srcOrd="0" destOrd="0" presId="urn:microsoft.com/office/officeart/2005/8/layout/hierarchy4"/>
    <dgm:cxn modelId="{A0D8E936-00ED-4637-8476-046B23D464F0}" type="presOf" srcId="{9AAEA23A-EFD1-489F-B383-5F2F27CB5F5C}" destId="{C3B1BBE2-F493-4505-B436-5218451F9B0B}" srcOrd="0" destOrd="0" presId="urn:microsoft.com/office/officeart/2005/8/layout/hierarchy4"/>
    <dgm:cxn modelId="{28001EB5-1C80-4E23-A9F6-A8E31312E483}" srcId="{8CBC5F12-6B6B-475E-B8AA-8E03F0689E4A}" destId="{34385A60-78B1-4C2B-AF02-8944EDA98D2D}" srcOrd="1" destOrd="0" parTransId="{3159EA7E-4DEA-4992-AAE3-15A8D869AF49}" sibTransId="{ED7D3F4B-A4A1-4A27-ADEA-A60D0A5C6654}"/>
    <dgm:cxn modelId="{5FE32B81-5FFE-48C9-8059-733253D56FA3}" srcId="{9AAEA23A-EFD1-489F-B383-5F2F27CB5F5C}" destId="{B68261D9-A53B-4F2E-B273-45EA5DF6A75F}" srcOrd="0" destOrd="0" parTransId="{7743607C-1DF6-43B6-92C6-A1F64DCFE939}" sibTransId="{BC1BDACC-DF0F-4AF0-A81E-68FEC8F1C2E4}"/>
    <dgm:cxn modelId="{4C56B521-7691-4369-9AA4-7646651E2BEC}" srcId="{B68261D9-A53B-4F2E-B273-45EA5DF6A75F}" destId="{8CBC5F12-6B6B-475E-B8AA-8E03F0689E4A}" srcOrd="0" destOrd="0" parTransId="{C90E43A4-6D5E-49CE-8148-2553BED49C40}" sibTransId="{834CE0A6-E999-4BA6-AD17-9557F0116F7C}"/>
    <dgm:cxn modelId="{C3E70CCB-A9AE-4AE6-8F46-3F77369A738B}" type="presOf" srcId="{8CBC5F12-6B6B-475E-B8AA-8E03F0689E4A}" destId="{8DEA7387-B177-4F2C-BDD9-FD24CBB1DE76}" srcOrd="0" destOrd="0" presId="urn:microsoft.com/office/officeart/2005/8/layout/hierarchy4"/>
    <dgm:cxn modelId="{A40B22AB-9A73-4922-B152-4BBD4181E56D}" type="presOf" srcId="{84AA38A2-AB35-4DE1-91E0-7A96AAD4AF81}" destId="{C6C38F02-B591-42FD-B35A-F51B1A3E7531}" srcOrd="0" destOrd="0" presId="urn:microsoft.com/office/officeart/2005/8/layout/hierarchy4"/>
    <dgm:cxn modelId="{1D1E4817-6796-41C0-A5BD-0E686A40D9BC}" srcId="{75FEA664-52B8-49A4-A6DB-9E9FFCD2FC9D}" destId="{558F6BD4-8C3C-4CC4-8A16-535810521FD3}" srcOrd="0" destOrd="0" parTransId="{BB918B0C-A1D9-4E68-9378-1278B5E126FE}" sibTransId="{D4708714-E38A-42CD-9825-5B5A38DA21FB}"/>
    <dgm:cxn modelId="{16B0605F-92A2-45FD-838D-2CF10807EC80}" type="presOf" srcId="{75FEA664-52B8-49A4-A6DB-9E9FFCD2FC9D}" destId="{A2151557-71D3-4CD7-AC4B-512ED3BDCA9A}" srcOrd="0" destOrd="0" presId="urn:microsoft.com/office/officeart/2005/8/layout/hierarchy4"/>
    <dgm:cxn modelId="{DD31705D-5EB9-4F32-B3D5-A6167D0AA96D}" type="presOf" srcId="{34385A60-78B1-4C2B-AF02-8944EDA98D2D}" destId="{1113CFC8-16A7-4F04-936D-8CD7922893C8}" srcOrd="0" destOrd="0" presId="urn:microsoft.com/office/officeart/2005/8/layout/hierarchy4"/>
    <dgm:cxn modelId="{E89B9B26-8AA5-45B9-9214-1372A4297D86}" type="presOf" srcId="{B68261D9-A53B-4F2E-B273-45EA5DF6A75F}" destId="{E110D82B-2AC9-4B07-95D7-3537BB23D425}" srcOrd="0" destOrd="0" presId="urn:microsoft.com/office/officeart/2005/8/layout/hierarchy4"/>
    <dgm:cxn modelId="{EDC67015-1D52-44E8-A9F1-5F2DD505768C}" srcId="{9AAEA23A-EFD1-489F-B383-5F2F27CB5F5C}" destId="{75FEA664-52B8-49A4-A6DB-9E9FFCD2FC9D}" srcOrd="1" destOrd="0" parTransId="{532B2D90-6FF3-4446-BDEA-86857F52BC34}" sibTransId="{E37C7A48-F836-416C-A533-7B99D0DA38AB}"/>
    <dgm:cxn modelId="{97188C66-712A-4A74-A22C-A9420672FB1D}" type="presParOf" srcId="{C6C38F02-B591-42FD-B35A-F51B1A3E7531}" destId="{9E9FCD33-1F03-4194-9FB6-0CEDB073F852}" srcOrd="0" destOrd="0" presId="urn:microsoft.com/office/officeart/2005/8/layout/hierarchy4"/>
    <dgm:cxn modelId="{D491B23C-4F83-4BCC-9833-5708CBF2AE3F}" type="presParOf" srcId="{9E9FCD33-1F03-4194-9FB6-0CEDB073F852}" destId="{C3B1BBE2-F493-4505-B436-5218451F9B0B}" srcOrd="0" destOrd="0" presId="urn:microsoft.com/office/officeart/2005/8/layout/hierarchy4"/>
    <dgm:cxn modelId="{97C12E9C-2B68-429E-A20C-C43DD4318600}" type="presParOf" srcId="{9E9FCD33-1F03-4194-9FB6-0CEDB073F852}" destId="{4CB56E91-37FD-49F3-9958-B214503AE7D7}" srcOrd="1" destOrd="0" presId="urn:microsoft.com/office/officeart/2005/8/layout/hierarchy4"/>
    <dgm:cxn modelId="{76760A92-181B-44BF-A6BB-475C5142268D}" type="presParOf" srcId="{9E9FCD33-1F03-4194-9FB6-0CEDB073F852}" destId="{19A231E4-65D4-466C-B0D0-5519ECD1CAD5}" srcOrd="2" destOrd="0" presId="urn:microsoft.com/office/officeart/2005/8/layout/hierarchy4"/>
    <dgm:cxn modelId="{170449A1-0CDD-40DF-81D6-F95BBEC30B09}" type="presParOf" srcId="{19A231E4-65D4-466C-B0D0-5519ECD1CAD5}" destId="{F00BACB0-ED7C-4C82-B235-F42DB27E1600}" srcOrd="0" destOrd="0" presId="urn:microsoft.com/office/officeart/2005/8/layout/hierarchy4"/>
    <dgm:cxn modelId="{8198A9A5-3509-4C42-A2C3-CDCBB2B13E61}" type="presParOf" srcId="{F00BACB0-ED7C-4C82-B235-F42DB27E1600}" destId="{E110D82B-2AC9-4B07-95D7-3537BB23D425}" srcOrd="0" destOrd="0" presId="urn:microsoft.com/office/officeart/2005/8/layout/hierarchy4"/>
    <dgm:cxn modelId="{00877AF3-F4F9-44D8-A150-EFCA432B7EF6}" type="presParOf" srcId="{F00BACB0-ED7C-4C82-B235-F42DB27E1600}" destId="{635896B4-7CBE-4305-98F3-5A46541861AC}" srcOrd="1" destOrd="0" presId="urn:microsoft.com/office/officeart/2005/8/layout/hierarchy4"/>
    <dgm:cxn modelId="{D51FBEEB-F291-4D10-87C3-ECCB8264A12B}" type="presParOf" srcId="{F00BACB0-ED7C-4C82-B235-F42DB27E1600}" destId="{74177C57-CDA7-44A4-8940-301894FCD086}" srcOrd="2" destOrd="0" presId="urn:microsoft.com/office/officeart/2005/8/layout/hierarchy4"/>
    <dgm:cxn modelId="{2B9C5155-6314-4C7B-B8DD-A9C9C917864D}" type="presParOf" srcId="{74177C57-CDA7-44A4-8940-301894FCD086}" destId="{92223FD9-D418-45FC-8811-FEC62BE11DB2}" srcOrd="0" destOrd="0" presId="urn:microsoft.com/office/officeart/2005/8/layout/hierarchy4"/>
    <dgm:cxn modelId="{F5D2DE58-196E-49A8-8AB4-F9DE84B61292}" type="presParOf" srcId="{92223FD9-D418-45FC-8811-FEC62BE11DB2}" destId="{8DEA7387-B177-4F2C-BDD9-FD24CBB1DE76}" srcOrd="0" destOrd="0" presId="urn:microsoft.com/office/officeart/2005/8/layout/hierarchy4"/>
    <dgm:cxn modelId="{4C4510E6-CB41-421F-8A14-A311448419A1}" type="presParOf" srcId="{92223FD9-D418-45FC-8811-FEC62BE11DB2}" destId="{15075D9C-EF07-499F-BF64-B73D6F0621EB}" srcOrd="1" destOrd="0" presId="urn:microsoft.com/office/officeart/2005/8/layout/hierarchy4"/>
    <dgm:cxn modelId="{BE94449B-73C0-462F-87C6-A8100F572C36}" type="presParOf" srcId="{92223FD9-D418-45FC-8811-FEC62BE11DB2}" destId="{44C126D7-42DF-4FEC-B69A-34BB9AF06EE1}" srcOrd="2" destOrd="0" presId="urn:microsoft.com/office/officeart/2005/8/layout/hierarchy4"/>
    <dgm:cxn modelId="{B1D03EAA-06FB-4AFC-BB80-7F160D9BBE06}" type="presParOf" srcId="{44C126D7-42DF-4FEC-B69A-34BB9AF06EE1}" destId="{6CAC7C93-5184-4AD7-9376-A1BBED23DCA5}" srcOrd="0" destOrd="0" presId="urn:microsoft.com/office/officeart/2005/8/layout/hierarchy4"/>
    <dgm:cxn modelId="{E4449862-8D3B-44BC-9A75-3D3D719F9114}" type="presParOf" srcId="{6CAC7C93-5184-4AD7-9376-A1BBED23DCA5}" destId="{80629114-B64F-439C-9380-A93B50953F71}" srcOrd="0" destOrd="0" presId="urn:microsoft.com/office/officeart/2005/8/layout/hierarchy4"/>
    <dgm:cxn modelId="{FF37C944-D462-42B4-866C-7A1BAC49DF7C}" type="presParOf" srcId="{6CAC7C93-5184-4AD7-9376-A1BBED23DCA5}" destId="{4BBD68E8-193D-4CA6-B426-1493D4973FB6}" srcOrd="1" destOrd="0" presId="urn:microsoft.com/office/officeart/2005/8/layout/hierarchy4"/>
    <dgm:cxn modelId="{8067025F-A528-4F53-A219-D293B6FA23D8}" type="presParOf" srcId="{44C126D7-42DF-4FEC-B69A-34BB9AF06EE1}" destId="{6D28A9A0-4631-4FC9-9B25-D2DD72A9B99F}" srcOrd="1" destOrd="0" presId="urn:microsoft.com/office/officeart/2005/8/layout/hierarchy4"/>
    <dgm:cxn modelId="{9CC2896A-7DCE-4BF8-8733-27FCE7DCE395}" type="presParOf" srcId="{44C126D7-42DF-4FEC-B69A-34BB9AF06EE1}" destId="{3596F6C8-A399-43F7-ACBD-FAE96477B81D}" srcOrd="2" destOrd="0" presId="urn:microsoft.com/office/officeart/2005/8/layout/hierarchy4"/>
    <dgm:cxn modelId="{F6053A5F-C32A-4630-B9D5-D0AF60219567}" type="presParOf" srcId="{3596F6C8-A399-43F7-ACBD-FAE96477B81D}" destId="{1113CFC8-16A7-4F04-936D-8CD7922893C8}" srcOrd="0" destOrd="0" presId="urn:microsoft.com/office/officeart/2005/8/layout/hierarchy4"/>
    <dgm:cxn modelId="{4177A805-926E-454A-8437-81E8125B6227}" type="presParOf" srcId="{3596F6C8-A399-43F7-ACBD-FAE96477B81D}" destId="{AF5D57EB-8B7A-4707-8E9E-3992AD27C36E}" srcOrd="1" destOrd="0" presId="urn:microsoft.com/office/officeart/2005/8/layout/hierarchy4"/>
    <dgm:cxn modelId="{52CE70FA-7601-47E5-8D4B-94C02F8E7309}" type="presParOf" srcId="{19A231E4-65D4-466C-B0D0-5519ECD1CAD5}" destId="{63B18326-8B75-49A0-AB87-EFA859402CB1}" srcOrd="1" destOrd="0" presId="urn:microsoft.com/office/officeart/2005/8/layout/hierarchy4"/>
    <dgm:cxn modelId="{39EC11DB-4026-4288-A5C4-374C8CC2AD4F}" type="presParOf" srcId="{19A231E4-65D4-466C-B0D0-5519ECD1CAD5}" destId="{30760C29-B1D8-40C6-88C0-329F4F0DD40C}" srcOrd="2" destOrd="0" presId="urn:microsoft.com/office/officeart/2005/8/layout/hierarchy4"/>
    <dgm:cxn modelId="{3508144C-B371-475F-99E4-775A4B0D7AC2}" type="presParOf" srcId="{30760C29-B1D8-40C6-88C0-329F4F0DD40C}" destId="{A2151557-71D3-4CD7-AC4B-512ED3BDCA9A}" srcOrd="0" destOrd="0" presId="urn:microsoft.com/office/officeart/2005/8/layout/hierarchy4"/>
    <dgm:cxn modelId="{1A0E8732-BC52-4407-B927-C09E10AF7C0A}" type="presParOf" srcId="{30760C29-B1D8-40C6-88C0-329F4F0DD40C}" destId="{36220976-C704-42F6-AE68-A5E8E53AFD1C}" srcOrd="1" destOrd="0" presId="urn:microsoft.com/office/officeart/2005/8/layout/hierarchy4"/>
    <dgm:cxn modelId="{8B8484ED-2E65-4EB5-ACD0-577BD8B5C455}" type="presParOf" srcId="{30760C29-B1D8-40C6-88C0-329F4F0DD40C}" destId="{F5A9F917-9BFA-4F65-9D00-5FDC811E8CEF}" srcOrd="2" destOrd="0" presId="urn:microsoft.com/office/officeart/2005/8/layout/hierarchy4"/>
    <dgm:cxn modelId="{AE9E4AD0-BBAA-4F2A-926C-7E80F4B55829}" type="presParOf" srcId="{F5A9F917-9BFA-4F65-9D00-5FDC811E8CEF}" destId="{8368C58C-ECD3-4F77-9CB6-20F4B6512F46}" srcOrd="0" destOrd="0" presId="urn:microsoft.com/office/officeart/2005/8/layout/hierarchy4"/>
    <dgm:cxn modelId="{137BFF6A-4B42-46AF-9683-EB723E7F5587}" type="presParOf" srcId="{8368C58C-ECD3-4F77-9CB6-20F4B6512F46}" destId="{30516721-653B-4CEA-8BA9-38A49AF85AB1}" srcOrd="0" destOrd="0" presId="urn:microsoft.com/office/officeart/2005/8/layout/hierarchy4"/>
    <dgm:cxn modelId="{3410D8AA-2BA0-428B-AD33-23B17DA52740}" type="presParOf" srcId="{8368C58C-ECD3-4F77-9CB6-20F4B6512F46}" destId="{01CD95A4-19FC-4B0E-AAD3-2EF77CB97EF4}" srcOrd="1" destOrd="0" presId="urn:microsoft.com/office/officeart/2005/8/layout/hierarchy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00F4C7-4ECB-47C5-A5D1-D19685CABF85}"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D8357B49-CCD4-4B1D-8810-B6184E520864}">
      <dgm:prSet phldrT="[Text]">
        <dgm:style>
          <a:lnRef idx="3">
            <a:schemeClr val="lt1"/>
          </a:lnRef>
          <a:fillRef idx="1">
            <a:schemeClr val="dk1"/>
          </a:fillRef>
          <a:effectRef idx="1">
            <a:schemeClr val="dk1"/>
          </a:effectRef>
          <a:fontRef idx="minor">
            <a:schemeClr val="lt1"/>
          </a:fontRef>
        </dgm:style>
      </dgm:prSet>
      <dgm:spPr>
        <a:effectLst>
          <a:outerShdw blurRad="50800" dist="38100" dir="2700000" algn="tl" rotWithShape="0">
            <a:prstClr val="black">
              <a:alpha val="40000"/>
            </a:prstClr>
          </a:outerShdw>
        </a:effectLst>
      </dgm:spPr>
      <dgm:t>
        <a:bodyPr/>
        <a:lstStyle/>
        <a:p>
          <a:r>
            <a:rPr lang="en-US" dirty="0" smtClean="0"/>
            <a:t>MATLAB</a:t>
          </a:r>
          <a:endParaRPr lang="en-US" dirty="0"/>
        </a:p>
      </dgm:t>
    </dgm:pt>
    <dgm:pt modelId="{77403CED-148E-4C7E-8AD9-529BB1FFC7E3}" type="parTrans" cxnId="{140B1658-7541-4760-82AD-EFA946E88114}">
      <dgm:prSet/>
      <dgm:spPr/>
      <dgm:t>
        <a:bodyPr/>
        <a:lstStyle/>
        <a:p>
          <a:endParaRPr lang="en-US"/>
        </a:p>
      </dgm:t>
    </dgm:pt>
    <dgm:pt modelId="{21110A6E-F457-4731-BDA0-06CDD59765A4}" type="sibTrans" cxnId="{140B1658-7541-4760-82AD-EFA946E88114}">
      <dgm:prSet/>
      <dgm:spPr/>
      <dgm:t>
        <a:bodyPr/>
        <a:lstStyle/>
        <a:p>
          <a:endParaRPr lang="en-US"/>
        </a:p>
      </dgm:t>
    </dgm:pt>
    <dgm:pt modelId="{BDFFAB7E-2E01-4E98-B71A-30E26B38B2DF}">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Aspect MATLAB</a:t>
          </a:r>
          <a:endParaRPr lang="en-US" dirty="0"/>
        </a:p>
      </dgm:t>
    </dgm:pt>
    <dgm:pt modelId="{E8E082E6-8D2A-4B53-B7D5-8169E65767D0}" type="parTrans" cxnId="{32B13DA0-A421-4DA0-B0B0-DF7D154930A6}">
      <dgm:prSet/>
      <dgm:spPr/>
      <dgm:t>
        <a:bodyPr/>
        <a:lstStyle/>
        <a:p>
          <a:endParaRPr lang="en-US"/>
        </a:p>
      </dgm:t>
    </dgm:pt>
    <dgm:pt modelId="{B488CD85-08B3-43D1-8E7A-DA416F5F2594}" type="sibTrans" cxnId="{32B13DA0-A421-4DA0-B0B0-DF7D154930A6}">
      <dgm:prSet/>
      <dgm:spPr/>
      <dgm:t>
        <a:bodyPr/>
        <a:lstStyle/>
        <a:p>
          <a:endParaRPr lang="en-US"/>
        </a:p>
      </dgm:t>
    </dgm:pt>
    <dgm:pt modelId="{4BE1B1C8-C4AD-402A-B5E9-28152EF7BC26}" type="pres">
      <dgm:prSet presAssocID="{4000F4C7-4ECB-47C5-A5D1-D19685CABF85}" presName="diagram" presStyleCnt="0">
        <dgm:presLayoutVars>
          <dgm:dir/>
          <dgm:resizeHandles val="exact"/>
        </dgm:presLayoutVars>
      </dgm:prSet>
      <dgm:spPr/>
      <dgm:t>
        <a:bodyPr/>
        <a:lstStyle/>
        <a:p>
          <a:endParaRPr lang="en-US"/>
        </a:p>
      </dgm:t>
    </dgm:pt>
    <dgm:pt modelId="{75432A41-25A3-4692-A204-4A5E777A7457}" type="pres">
      <dgm:prSet presAssocID="{D8357B49-CCD4-4B1D-8810-B6184E520864}" presName="arrow" presStyleLbl="node1" presStyleIdx="0" presStyleCnt="2">
        <dgm:presLayoutVars>
          <dgm:bulletEnabled val="1"/>
        </dgm:presLayoutVars>
      </dgm:prSet>
      <dgm:spPr/>
      <dgm:t>
        <a:bodyPr/>
        <a:lstStyle/>
        <a:p>
          <a:endParaRPr lang="en-US"/>
        </a:p>
      </dgm:t>
    </dgm:pt>
    <dgm:pt modelId="{BE514DB7-ED98-4780-8B1E-6EF5960C5EDE}" type="pres">
      <dgm:prSet presAssocID="{BDFFAB7E-2E01-4E98-B71A-30E26B38B2DF}" presName="arrow" presStyleLbl="node1" presStyleIdx="1" presStyleCnt="2">
        <dgm:presLayoutVars>
          <dgm:bulletEnabled val="1"/>
        </dgm:presLayoutVars>
      </dgm:prSet>
      <dgm:spPr/>
      <dgm:t>
        <a:bodyPr/>
        <a:lstStyle/>
        <a:p>
          <a:endParaRPr lang="en-US"/>
        </a:p>
      </dgm:t>
    </dgm:pt>
  </dgm:ptLst>
  <dgm:cxnLst>
    <dgm:cxn modelId="{140B1658-7541-4760-82AD-EFA946E88114}" srcId="{4000F4C7-4ECB-47C5-A5D1-D19685CABF85}" destId="{D8357B49-CCD4-4B1D-8810-B6184E520864}" srcOrd="0" destOrd="0" parTransId="{77403CED-148E-4C7E-8AD9-529BB1FFC7E3}" sibTransId="{21110A6E-F457-4731-BDA0-06CDD59765A4}"/>
    <dgm:cxn modelId="{C87BA5AA-BE84-4D12-9694-F40E759026A4}" type="presOf" srcId="{D8357B49-CCD4-4B1D-8810-B6184E520864}" destId="{75432A41-25A3-4692-A204-4A5E777A7457}" srcOrd="0" destOrd="0" presId="urn:microsoft.com/office/officeart/2005/8/layout/arrow5"/>
    <dgm:cxn modelId="{32B13DA0-A421-4DA0-B0B0-DF7D154930A6}" srcId="{4000F4C7-4ECB-47C5-A5D1-D19685CABF85}" destId="{BDFFAB7E-2E01-4E98-B71A-30E26B38B2DF}" srcOrd="1" destOrd="0" parTransId="{E8E082E6-8D2A-4B53-B7D5-8169E65767D0}" sibTransId="{B488CD85-08B3-43D1-8E7A-DA416F5F2594}"/>
    <dgm:cxn modelId="{16CA0C44-04FF-4F55-82AC-51BD2428F275}" type="presOf" srcId="{4000F4C7-4ECB-47C5-A5D1-D19685CABF85}" destId="{4BE1B1C8-C4AD-402A-B5E9-28152EF7BC26}" srcOrd="0" destOrd="0" presId="urn:microsoft.com/office/officeart/2005/8/layout/arrow5"/>
    <dgm:cxn modelId="{1EB56AC5-FAC5-495E-BE59-5CB6763242A4}" type="presOf" srcId="{BDFFAB7E-2E01-4E98-B71A-30E26B38B2DF}" destId="{BE514DB7-ED98-4780-8B1E-6EF5960C5EDE}" srcOrd="0" destOrd="0" presId="urn:microsoft.com/office/officeart/2005/8/layout/arrow5"/>
    <dgm:cxn modelId="{02271293-1980-4001-B830-0A53631FD418}" type="presParOf" srcId="{4BE1B1C8-C4AD-402A-B5E9-28152EF7BC26}" destId="{75432A41-25A3-4692-A204-4A5E777A7457}" srcOrd="0" destOrd="0" presId="urn:microsoft.com/office/officeart/2005/8/layout/arrow5"/>
    <dgm:cxn modelId="{C128E6B7-FD6F-4366-A153-D8FEEA77B8C8}" type="presParOf" srcId="{4BE1B1C8-C4AD-402A-B5E9-28152EF7BC26}" destId="{BE514DB7-ED98-4780-8B1E-6EF5960C5EDE}" srcOrd="1" destOrd="0" presId="urn:microsoft.com/office/officeart/2005/8/layout/arrow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7705B-1E84-41BF-8A59-4C6617698C04}">
      <dsp:nvSpPr>
        <dsp:cNvPr id="0" name=""/>
        <dsp:cNvSpPr/>
      </dsp:nvSpPr>
      <dsp:spPr>
        <a:xfrm>
          <a:off x="3124191" y="0"/>
          <a:ext cx="2382068" cy="1429241"/>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MiX10 IR generator</a:t>
          </a:r>
          <a:endParaRPr lang="en-US" sz="2500" kern="1200" dirty="0"/>
        </a:p>
      </dsp:txBody>
      <dsp:txXfrm>
        <a:off x="3166052" y="41861"/>
        <a:ext cx="2298346" cy="1345519"/>
      </dsp:txXfrm>
    </dsp:sp>
    <dsp:sp modelId="{605D441D-432C-4DAD-BAEE-588350978489}">
      <dsp:nvSpPr>
        <dsp:cNvPr id="0" name=""/>
        <dsp:cNvSpPr/>
      </dsp:nvSpPr>
      <dsp:spPr>
        <a:xfrm rot="5400000">
          <a:off x="4075007" y="1221943"/>
          <a:ext cx="480437" cy="858068"/>
        </a:xfrm>
        <a:prstGeom prst="rightArrow">
          <a:avLst>
            <a:gd name="adj1" fmla="val 60000"/>
            <a:gd name="adj2" fmla="val 5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057806" y="1410759"/>
        <a:ext cx="514840" cy="336306"/>
      </dsp:txXfrm>
    </dsp:sp>
    <dsp:sp modelId="{1072E6E1-F585-4547-95D6-9BB373DB20AC}">
      <dsp:nvSpPr>
        <dsp:cNvPr id="0" name=""/>
        <dsp:cNvSpPr/>
      </dsp:nvSpPr>
      <dsp:spPr>
        <a:xfrm>
          <a:off x="3124191" y="1886429"/>
          <a:ext cx="2382068" cy="1429241"/>
        </a:xfrm>
        <a:prstGeom prst="roundRect">
          <a:avLst>
            <a:gd name="adj" fmla="val 10000"/>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Code transformations</a:t>
          </a:r>
          <a:endParaRPr lang="en-US" sz="2500" kern="1200" dirty="0"/>
        </a:p>
      </dsp:txBody>
      <dsp:txXfrm>
        <a:off x="3166052" y="1928290"/>
        <a:ext cx="2298346" cy="1345519"/>
      </dsp:txXfrm>
    </dsp:sp>
    <dsp:sp modelId="{B12250A8-FC45-4778-AEEF-BD0107DEC869}">
      <dsp:nvSpPr>
        <dsp:cNvPr id="0" name=""/>
        <dsp:cNvSpPr/>
      </dsp:nvSpPr>
      <dsp:spPr>
        <a:xfrm rot="5400000">
          <a:off x="4070206" y="3137246"/>
          <a:ext cx="490039" cy="818340"/>
        </a:xfrm>
        <a:prstGeom prst="rightArrow">
          <a:avLst>
            <a:gd name="adj1" fmla="val 60000"/>
            <a:gd name="adj2" fmla="val 5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069724" y="3301396"/>
        <a:ext cx="491004" cy="343027"/>
      </dsp:txXfrm>
    </dsp:sp>
    <dsp:sp modelId="{09A49D2A-76B2-4F98-986B-E6EF4A684A29}">
      <dsp:nvSpPr>
        <dsp:cNvPr id="0" name=""/>
        <dsp:cNvSpPr/>
      </dsp:nvSpPr>
      <dsp:spPr>
        <a:xfrm>
          <a:off x="3124191" y="3791436"/>
          <a:ext cx="2382068" cy="1429241"/>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Code printer</a:t>
          </a:r>
          <a:endParaRPr lang="en-US" sz="2500" kern="1200" dirty="0"/>
        </a:p>
      </dsp:txBody>
      <dsp:txXfrm>
        <a:off x="3166052" y="3833297"/>
        <a:ext cx="2298346" cy="1345519"/>
      </dsp:txXfrm>
    </dsp:sp>
    <dsp:sp modelId="{441D8794-39B9-4ABB-9086-7177C182977D}">
      <dsp:nvSpPr>
        <dsp:cNvPr id="0" name=""/>
        <dsp:cNvSpPr/>
      </dsp:nvSpPr>
      <dsp:spPr>
        <a:xfrm rot="43751">
          <a:off x="537122" y="-211932"/>
          <a:ext cx="2631971" cy="1944002"/>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5400000">
        <a:off x="978330" y="-268027"/>
        <a:ext cx="1166402" cy="2048770"/>
      </dsp:txXfrm>
    </dsp:sp>
    <dsp:sp modelId="{E96A9BCC-CB77-4B9D-BC46-0A09C535D8AE}">
      <dsp:nvSpPr>
        <dsp:cNvPr id="0" name=""/>
        <dsp:cNvSpPr/>
      </dsp:nvSpPr>
      <dsp:spPr>
        <a:xfrm>
          <a:off x="6324596" y="201120"/>
          <a:ext cx="2382068" cy="133180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err="1" smtClean="0"/>
            <a:t>Builtin</a:t>
          </a:r>
          <a:r>
            <a:rPr lang="en-US" sz="2500" kern="1200" dirty="0" smtClean="0"/>
            <a:t> handler</a:t>
          </a:r>
          <a:endParaRPr lang="en-US" sz="2500" kern="1200" dirty="0"/>
        </a:p>
      </dsp:txBody>
      <dsp:txXfrm>
        <a:off x="6363603" y="240127"/>
        <a:ext cx="2304054" cy="1253795"/>
      </dsp:txXfrm>
    </dsp:sp>
    <dsp:sp modelId="{1F6A0D75-EDBC-4571-9A8C-63C0281E4F5A}">
      <dsp:nvSpPr>
        <dsp:cNvPr id="0" name=""/>
        <dsp:cNvSpPr/>
      </dsp:nvSpPr>
      <dsp:spPr>
        <a:xfrm rot="21600000">
          <a:off x="5486401" y="471089"/>
          <a:ext cx="878809" cy="590753"/>
        </a:xfrm>
        <a:prstGeom prst="rightArrow">
          <a:avLst>
            <a:gd name="adj1" fmla="val 60000"/>
            <a:gd name="adj2" fmla="val 5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27000000">
        <a:off x="5659967" y="415674"/>
        <a:ext cx="354451" cy="701583"/>
      </dsp:txXfrm>
    </dsp:sp>
    <dsp:sp modelId="{9E6233B0-640D-41FF-AD93-75115C831883}">
      <dsp:nvSpPr>
        <dsp:cNvPr id="0" name=""/>
        <dsp:cNvSpPr/>
      </dsp:nvSpPr>
      <dsp:spPr>
        <a:xfrm>
          <a:off x="6248393" y="3615820"/>
          <a:ext cx="2743190" cy="1618772"/>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Mix10.x10</a:t>
          </a:r>
        </a:p>
        <a:p>
          <a:pPr lvl="0" algn="ctr" defTabSz="1111250">
            <a:lnSpc>
              <a:spcPct val="90000"/>
            </a:lnSpc>
            <a:spcBef>
              <a:spcPct val="0"/>
            </a:spcBef>
            <a:spcAft>
              <a:spcPct val="35000"/>
            </a:spcAft>
          </a:pPr>
          <a:r>
            <a:rPr lang="en-US" sz="2500" kern="1200" dirty="0" smtClean="0"/>
            <a:t>&lt;Program&gt;.x10</a:t>
          </a:r>
          <a:endParaRPr lang="en-US" sz="2500" kern="1200" dirty="0"/>
        </a:p>
      </dsp:txBody>
      <dsp:txXfrm>
        <a:off x="6295805" y="3663232"/>
        <a:ext cx="2648366" cy="1523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29090-A9F9-4A57-B3DE-67FDBEA9DC39}">
      <dsp:nvSpPr>
        <dsp:cNvPr id="0" name=""/>
        <dsp:cNvSpPr/>
      </dsp:nvSpPr>
      <dsp:spPr>
        <a:xfrm>
          <a:off x="6188320" y="0"/>
          <a:ext cx="2649830" cy="533400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305816" tIns="305816" rIns="305816" bIns="305816" numCol="1" spcCol="1270" anchor="ctr" anchorCtr="0">
          <a:noAutofit/>
        </a:bodyPr>
        <a:lstStyle/>
        <a:p>
          <a:pPr lvl="0" algn="ctr" defTabSz="1911350">
            <a:lnSpc>
              <a:spcPct val="90000"/>
            </a:lnSpc>
            <a:spcBef>
              <a:spcPct val="0"/>
            </a:spcBef>
            <a:spcAft>
              <a:spcPct val="35000"/>
            </a:spcAft>
          </a:pPr>
          <a:r>
            <a:rPr lang="en-US" sz="4300" kern="1200" dirty="0" smtClean="0"/>
            <a:t>Java, C++</a:t>
          </a:r>
          <a:endParaRPr lang="en-US" sz="4300" kern="1200" dirty="0"/>
        </a:p>
      </dsp:txBody>
      <dsp:txXfrm>
        <a:off x="6188320" y="0"/>
        <a:ext cx="2649830" cy="1600200"/>
      </dsp:txXfrm>
    </dsp:sp>
    <dsp:sp modelId="{6A1CAB2E-9960-442E-A983-0E4601D83382}">
      <dsp:nvSpPr>
        <dsp:cNvPr id="0" name=""/>
        <dsp:cNvSpPr/>
      </dsp:nvSpPr>
      <dsp:spPr>
        <a:xfrm>
          <a:off x="3094684" y="0"/>
          <a:ext cx="2649830" cy="533400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305816" tIns="305816" rIns="305816" bIns="305816" numCol="1" spcCol="1270" anchor="ctr" anchorCtr="0">
          <a:noAutofit/>
        </a:bodyPr>
        <a:lstStyle/>
        <a:p>
          <a:pPr lvl="0" algn="ctr" defTabSz="1911350">
            <a:lnSpc>
              <a:spcPct val="90000"/>
            </a:lnSpc>
            <a:spcBef>
              <a:spcPct val="0"/>
            </a:spcBef>
            <a:spcAft>
              <a:spcPct val="35000"/>
            </a:spcAft>
          </a:pPr>
          <a:r>
            <a:rPr lang="en-US" sz="4300" kern="1200" dirty="0" smtClean="0"/>
            <a:t>X10</a:t>
          </a:r>
          <a:endParaRPr lang="en-US" sz="4300" kern="1200" dirty="0"/>
        </a:p>
      </dsp:txBody>
      <dsp:txXfrm>
        <a:off x="3094684" y="0"/>
        <a:ext cx="2649830" cy="1600200"/>
      </dsp:txXfrm>
    </dsp:sp>
    <dsp:sp modelId="{1A8444D1-1BC8-4F46-A6B0-B324DDECDF06}">
      <dsp:nvSpPr>
        <dsp:cNvPr id="0" name=""/>
        <dsp:cNvSpPr/>
      </dsp:nvSpPr>
      <dsp:spPr>
        <a:xfrm>
          <a:off x="1048" y="0"/>
          <a:ext cx="2649830" cy="533400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305816" tIns="305816" rIns="305816" bIns="305816" numCol="1" spcCol="1270" anchor="ctr" anchorCtr="0">
          <a:noAutofit/>
        </a:bodyPr>
        <a:lstStyle/>
        <a:p>
          <a:pPr lvl="0" algn="ctr" defTabSz="1911350">
            <a:lnSpc>
              <a:spcPct val="90000"/>
            </a:lnSpc>
            <a:spcBef>
              <a:spcPct val="0"/>
            </a:spcBef>
            <a:spcAft>
              <a:spcPct val="35000"/>
            </a:spcAft>
          </a:pPr>
          <a:r>
            <a:rPr lang="en-US" sz="4300" kern="1200" dirty="0" smtClean="0"/>
            <a:t>MATLAB</a:t>
          </a:r>
          <a:endParaRPr lang="en-US" sz="4300" kern="1200" dirty="0"/>
        </a:p>
      </dsp:txBody>
      <dsp:txXfrm>
        <a:off x="1048" y="0"/>
        <a:ext cx="2649830" cy="1600200"/>
      </dsp:txXfrm>
    </dsp:sp>
    <dsp:sp modelId="{C1A62978-E8F8-40F0-BD5F-027EFD3C9066}">
      <dsp:nvSpPr>
        <dsp:cNvPr id="0" name=""/>
        <dsp:cNvSpPr/>
      </dsp:nvSpPr>
      <dsp:spPr>
        <a:xfrm>
          <a:off x="230318" y="2418021"/>
          <a:ext cx="2219027" cy="11095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r>
            <a:rPr lang="en-US" sz="6200" kern="1200" dirty="0" smtClean="0"/>
            <a:t>MiX10</a:t>
          </a:r>
          <a:endParaRPr lang="en-US" sz="6200" kern="1200" dirty="0"/>
        </a:p>
      </dsp:txBody>
      <dsp:txXfrm>
        <a:off x="262815" y="2450518"/>
        <a:ext cx="2154033" cy="1044519"/>
      </dsp:txXfrm>
    </dsp:sp>
    <dsp:sp modelId="{477880AA-B0CE-4D7C-8026-3BBD7A985843}">
      <dsp:nvSpPr>
        <dsp:cNvPr id="0" name=""/>
        <dsp:cNvSpPr/>
      </dsp:nvSpPr>
      <dsp:spPr>
        <a:xfrm rot="18634411">
          <a:off x="2219398" y="2454421"/>
          <a:ext cx="1315572" cy="37441"/>
        </a:xfrm>
        <a:custGeom>
          <a:avLst/>
          <a:gdLst/>
          <a:ahLst/>
          <a:cxnLst/>
          <a:rect l="0" t="0" r="0" b="0"/>
          <a:pathLst>
            <a:path>
              <a:moveTo>
                <a:pt x="0" y="18720"/>
              </a:moveTo>
              <a:lnTo>
                <a:pt x="1315572" y="18720"/>
              </a:lnTo>
            </a:path>
          </a:pathLst>
        </a:custGeom>
        <a:noFill/>
        <a:ln w="9525" cap="flat" cmpd="sng" algn="ctr">
          <a:solidFill>
            <a:schemeClr val="accent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44295" y="2440252"/>
        <a:ext cx="65778" cy="65778"/>
      </dsp:txXfrm>
    </dsp:sp>
    <dsp:sp modelId="{019A3150-98E1-4DFA-A457-0806F69D33BA}">
      <dsp:nvSpPr>
        <dsp:cNvPr id="0" name=""/>
        <dsp:cNvSpPr/>
      </dsp:nvSpPr>
      <dsp:spPr>
        <a:xfrm>
          <a:off x="3305024" y="1418748"/>
          <a:ext cx="2219027" cy="1109513"/>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t>X10c</a:t>
          </a:r>
          <a:endParaRPr lang="en-US" sz="4400" kern="1200" dirty="0"/>
        </a:p>
      </dsp:txBody>
      <dsp:txXfrm>
        <a:off x="3337521" y="1451245"/>
        <a:ext cx="2154033" cy="1044519"/>
      </dsp:txXfrm>
    </dsp:sp>
    <dsp:sp modelId="{6BC1B7B1-E49E-4F24-8BA3-C817862F6E99}">
      <dsp:nvSpPr>
        <dsp:cNvPr id="0" name=""/>
        <dsp:cNvSpPr/>
      </dsp:nvSpPr>
      <dsp:spPr>
        <a:xfrm>
          <a:off x="5524052" y="1954785"/>
          <a:ext cx="932546" cy="37441"/>
        </a:xfrm>
        <a:custGeom>
          <a:avLst/>
          <a:gdLst/>
          <a:ahLst/>
          <a:cxnLst/>
          <a:rect l="0" t="0" r="0" b="0"/>
          <a:pathLst>
            <a:path>
              <a:moveTo>
                <a:pt x="0" y="18720"/>
              </a:moveTo>
              <a:lnTo>
                <a:pt x="932546" y="18720"/>
              </a:lnTo>
            </a:path>
          </a:pathLst>
        </a:custGeom>
        <a:noFill/>
        <a:ln w="9525" cap="flat" cmpd="sng" algn="ctr">
          <a:solidFill>
            <a:srgbClr val="FFC000"/>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67011" y="1950192"/>
        <a:ext cx="46627" cy="46627"/>
      </dsp:txXfrm>
    </dsp:sp>
    <dsp:sp modelId="{FE64FF70-0720-4652-A0F9-E30E9CAAEED2}">
      <dsp:nvSpPr>
        <dsp:cNvPr id="0" name=""/>
        <dsp:cNvSpPr/>
      </dsp:nvSpPr>
      <dsp:spPr>
        <a:xfrm>
          <a:off x="6456598" y="1452117"/>
          <a:ext cx="2219027" cy="104277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err="1" smtClean="0"/>
            <a:t>javac</a:t>
          </a:r>
          <a:endParaRPr lang="en-US" sz="4400" kern="1200" dirty="0"/>
        </a:p>
      </dsp:txBody>
      <dsp:txXfrm>
        <a:off x="6487140" y="1482659"/>
        <a:ext cx="2157943" cy="981692"/>
      </dsp:txXfrm>
    </dsp:sp>
    <dsp:sp modelId="{02A8FB22-ECB9-4726-85AB-6B7F2B263CC1}">
      <dsp:nvSpPr>
        <dsp:cNvPr id="0" name=""/>
        <dsp:cNvSpPr/>
      </dsp:nvSpPr>
      <dsp:spPr>
        <a:xfrm rot="2961706">
          <a:off x="2213688" y="3466863"/>
          <a:ext cx="1351558" cy="37441"/>
        </a:xfrm>
        <a:custGeom>
          <a:avLst/>
          <a:gdLst/>
          <a:ahLst/>
          <a:cxnLst/>
          <a:rect l="0" t="0" r="0" b="0"/>
          <a:pathLst>
            <a:path>
              <a:moveTo>
                <a:pt x="0" y="18720"/>
              </a:moveTo>
              <a:lnTo>
                <a:pt x="1351558" y="18720"/>
              </a:lnTo>
            </a:path>
          </a:pathLst>
        </a:custGeom>
        <a:noFill/>
        <a:ln w="9525" cap="flat" cmpd="sng" algn="ctr">
          <a:solidFill>
            <a:schemeClr val="accent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55678" y="3451795"/>
        <a:ext cx="67577" cy="67577"/>
      </dsp:txXfrm>
    </dsp:sp>
    <dsp:sp modelId="{057C1EA5-7AC3-4554-971F-531CE252D08D}">
      <dsp:nvSpPr>
        <dsp:cNvPr id="0" name=""/>
        <dsp:cNvSpPr/>
      </dsp:nvSpPr>
      <dsp:spPr>
        <a:xfrm>
          <a:off x="3329589" y="3443633"/>
          <a:ext cx="2219027" cy="1109513"/>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t>x10c++</a:t>
          </a:r>
          <a:endParaRPr lang="en-US" sz="4400" kern="1200" dirty="0"/>
        </a:p>
      </dsp:txBody>
      <dsp:txXfrm>
        <a:off x="3362086" y="3476130"/>
        <a:ext cx="2154033" cy="1044519"/>
      </dsp:txXfrm>
    </dsp:sp>
    <dsp:sp modelId="{0F3D2EFF-76E1-496E-A000-98A2E5BC4828}">
      <dsp:nvSpPr>
        <dsp:cNvPr id="0" name=""/>
        <dsp:cNvSpPr/>
      </dsp:nvSpPr>
      <dsp:spPr>
        <a:xfrm>
          <a:off x="5548616" y="3979669"/>
          <a:ext cx="887610" cy="37441"/>
        </a:xfrm>
        <a:custGeom>
          <a:avLst/>
          <a:gdLst/>
          <a:ahLst/>
          <a:cxnLst/>
          <a:rect l="0" t="0" r="0" b="0"/>
          <a:pathLst>
            <a:path>
              <a:moveTo>
                <a:pt x="0" y="18720"/>
              </a:moveTo>
              <a:lnTo>
                <a:pt x="887610" y="18720"/>
              </a:lnTo>
            </a:path>
          </a:pathLst>
        </a:custGeom>
        <a:noFill/>
        <a:ln w="9525" cap="flat" cmpd="sng" algn="ctr">
          <a:solidFill>
            <a:schemeClr val="accent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70232" y="3976200"/>
        <a:ext cx="44380" cy="44380"/>
      </dsp:txXfrm>
    </dsp:sp>
    <dsp:sp modelId="{AE76923D-82A6-49E0-8AAB-4EFE43E1255D}">
      <dsp:nvSpPr>
        <dsp:cNvPr id="0" name=""/>
        <dsp:cNvSpPr/>
      </dsp:nvSpPr>
      <dsp:spPr>
        <a:xfrm>
          <a:off x="6436227" y="3443633"/>
          <a:ext cx="2219027" cy="1109513"/>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t>g++</a:t>
          </a:r>
          <a:endParaRPr lang="en-US" sz="4400" kern="1200" dirty="0"/>
        </a:p>
      </dsp:txBody>
      <dsp:txXfrm>
        <a:off x="6468724" y="3476130"/>
        <a:ext cx="2154033" cy="1044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1BBE2-F493-4505-B436-5218451F9B0B}">
      <dsp:nvSpPr>
        <dsp:cNvPr id="0" name=""/>
        <dsp:cNvSpPr/>
      </dsp:nvSpPr>
      <dsp:spPr>
        <a:xfrm>
          <a:off x="1676382" y="1787"/>
          <a:ext cx="5410235" cy="1284535"/>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dirty="0" smtClean="0"/>
            <a:t>Frontend</a:t>
          </a:r>
          <a:endParaRPr lang="en-US" sz="5600" kern="1200" dirty="0"/>
        </a:p>
      </dsp:txBody>
      <dsp:txXfrm>
        <a:off x="1714005" y="39410"/>
        <a:ext cx="5334989" cy="1209289"/>
      </dsp:txXfrm>
    </dsp:sp>
    <dsp:sp modelId="{E110D82B-2AC9-4B07-95D7-3537BB23D425}">
      <dsp:nvSpPr>
        <dsp:cNvPr id="0" name=""/>
        <dsp:cNvSpPr/>
      </dsp:nvSpPr>
      <dsp:spPr>
        <a:xfrm>
          <a:off x="3861" y="1401217"/>
          <a:ext cx="569868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McSAF</a:t>
          </a:r>
          <a:endParaRPr lang="en-US" sz="3400" kern="1200" dirty="0"/>
        </a:p>
      </dsp:txBody>
      <dsp:txXfrm>
        <a:off x="41484" y="1438840"/>
        <a:ext cx="5623438" cy="1209289"/>
      </dsp:txXfrm>
    </dsp:sp>
    <dsp:sp modelId="{8DEA7387-B177-4F2C-BDD9-FD24CBB1DE76}">
      <dsp:nvSpPr>
        <dsp:cNvPr id="0" name=""/>
        <dsp:cNvSpPr/>
      </dsp:nvSpPr>
      <dsp:spPr>
        <a:xfrm>
          <a:off x="3861" y="2800647"/>
          <a:ext cx="569868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Tamer</a:t>
          </a:r>
          <a:endParaRPr lang="en-US" sz="3400" kern="1200" dirty="0"/>
        </a:p>
      </dsp:txBody>
      <dsp:txXfrm>
        <a:off x="41484" y="2838270"/>
        <a:ext cx="5623438" cy="1209289"/>
      </dsp:txXfrm>
    </dsp:sp>
    <dsp:sp modelId="{80629114-B64F-439C-9380-A93B50953F71}">
      <dsp:nvSpPr>
        <dsp:cNvPr id="0" name=""/>
        <dsp:cNvSpPr/>
      </dsp:nvSpPr>
      <dsp:spPr>
        <a:xfrm>
          <a:off x="3861" y="4200077"/>
          <a:ext cx="281973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glow rad="228600">
            <a:srgbClr val="FF0000">
              <a:alpha val="40000"/>
            </a:srgbClr>
          </a:glo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X10 backend</a:t>
          </a:r>
          <a:endParaRPr lang="en-US" sz="3400" kern="1200" dirty="0"/>
        </a:p>
      </dsp:txBody>
      <dsp:txXfrm>
        <a:off x="41484" y="4237700"/>
        <a:ext cx="2744488" cy="1209289"/>
      </dsp:txXfrm>
    </dsp:sp>
    <dsp:sp modelId="{1113CFC8-16A7-4F04-936D-8CD7922893C8}">
      <dsp:nvSpPr>
        <dsp:cNvPr id="0" name=""/>
        <dsp:cNvSpPr/>
      </dsp:nvSpPr>
      <dsp:spPr>
        <a:xfrm>
          <a:off x="2882810" y="4200077"/>
          <a:ext cx="281973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Fortran backend</a:t>
          </a:r>
          <a:endParaRPr lang="en-US" sz="3400" kern="1200" dirty="0"/>
        </a:p>
      </dsp:txBody>
      <dsp:txXfrm>
        <a:off x="2920433" y="4237700"/>
        <a:ext cx="2744488" cy="1209289"/>
      </dsp:txXfrm>
    </dsp:sp>
    <dsp:sp modelId="{A2151557-71D3-4CD7-AC4B-512ED3BDCA9A}">
      <dsp:nvSpPr>
        <dsp:cNvPr id="0" name=""/>
        <dsp:cNvSpPr/>
      </dsp:nvSpPr>
      <dsp:spPr>
        <a:xfrm>
          <a:off x="5939403" y="1401217"/>
          <a:ext cx="2819734" cy="1284535"/>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Dynamic analysis</a:t>
          </a:r>
          <a:endParaRPr lang="en-US" sz="3400" kern="1200" dirty="0"/>
        </a:p>
      </dsp:txBody>
      <dsp:txXfrm>
        <a:off x="5977026" y="1438840"/>
        <a:ext cx="2744488" cy="1209289"/>
      </dsp:txXfrm>
    </dsp:sp>
    <dsp:sp modelId="{30516721-653B-4CEA-8BA9-38A49AF85AB1}">
      <dsp:nvSpPr>
        <dsp:cNvPr id="0" name=""/>
        <dsp:cNvSpPr/>
      </dsp:nvSpPr>
      <dsp:spPr>
        <a:xfrm>
          <a:off x="5939403" y="2800647"/>
          <a:ext cx="2819734" cy="1284535"/>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McVM</a:t>
          </a:r>
          <a:endParaRPr lang="en-US" sz="3400" kern="1200" dirty="0"/>
        </a:p>
      </dsp:txBody>
      <dsp:txXfrm>
        <a:off x="5977026" y="2838270"/>
        <a:ext cx="2744488" cy="1209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32A41-25A3-4692-A204-4A5E777A7457}">
      <dsp:nvSpPr>
        <dsp:cNvPr id="0" name=""/>
        <dsp:cNvSpPr/>
      </dsp:nvSpPr>
      <dsp:spPr>
        <a:xfrm rot="16200000">
          <a:off x="2377" y="418"/>
          <a:ext cx="1655898" cy="1655898"/>
        </a:xfrm>
        <a:prstGeom prst="downArrow">
          <a:avLst>
            <a:gd name="adj1" fmla="val 50000"/>
            <a:gd name="adj2" fmla="val 35000"/>
          </a:avLst>
        </a:prstGeom>
        <a:solidFill>
          <a:schemeClr val="dk1"/>
        </a:solidFill>
        <a:ln w="38100" cap="flat" cmpd="sng" algn="ctr">
          <a:solidFill>
            <a:schemeClr val="lt1"/>
          </a:solidFill>
          <a:prstDash val="solid"/>
        </a:ln>
        <a:effectLst>
          <a:outerShdw blurRad="50800" dist="38100" dir="2700000" algn="tl" rotWithShape="0">
            <a:prstClr val="black">
              <a:alpha val="40000"/>
            </a:prst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MATLAB</a:t>
          </a:r>
          <a:endParaRPr lang="en-US" sz="1900" kern="1200" dirty="0"/>
        </a:p>
      </dsp:txBody>
      <dsp:txXfrm rot="5400000">
        <a:off x="2378" y="414391"/>
        <a:ext cx="1366116" cy="827949"/>
      </dsp:txXfrm>
    </dsp:sp>
    <dsp:sp modelId="{BE514DB7-ED98-4780-8B1E-6EF5960C5EDE}">
      <dsp:nvSpPr>
        <dsp:cNvPr id="0" name=""/>
        <dsp:cNvSpPr/>
      </dsp:nvSpPr>
      <dsp:spPr>
        <a:xfrm rot="5400000">
          <a:off x="7104723" y="418"/>
          <a:ext cx="1655898" cy="1655898"/>
        </a:xfrm>
        <a:prstGeom prst="downArrow">
          <a:avLst>
            <a:gd name="adj1" fmla="val 50000"/>
            <a:gd name="adj2" fmla="val 35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Aspect MATLAB</a:t>
          </a:r>
          <a:endParaRPr lang="en-US" sz="1900" kern="1200" dirty="0"/>
        </a:p>
      </dsp:txBody>
      <dsp:txXfrm rot="-5400000">
        <a:off x="7394506" y="414393"/>
        <a:ext cx="1366116" cy="8279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1BBE2-F493-4505-B436-5218451F9B0B}">
      <dsp:nvSpPr>
        <dsp:cNvPr id="0" name=""/>
        <dsp:cNvSpPr/>
      </dsp:nvSpPr>
      <dsp:spPr>
        <a:xfrm>
          <a:off x="1676382" y="1787"/>
          <a:ext cx="5410235" cy="1284535"/>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dirty="0" smtClean="0"/>
            <a:t>Frontend</a:t>
          </a:r>
          <a:endParaRPr lang="en-US" sz="5600" kern="1200" dirty="0"/>
        </a:p>
      </dsp:txBody>
      <dsp:txXfrm>
        <a:off x="1714005" y="39410"/>
        <a:ext cx="5334989" cy="1209289"/>
      </dsp:txXfrm>
    </dsp:sp>
    <dsp:sp modelId="{E110D82B-2AC9-4B07-95D7-3537BB23D425}">
      <dsp:nvSpPr>
        <dsp:cNvPr id="0" name=""/>
        <dsp:cNvSpPr/>
      </dsp:nvSpPr>
      <dsp:spPr>
        <a:xfrm>
          <a:off x="3861" y="1401217"/>
          <a:ext cx="569868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McSAF</a:t>
          </a:r>
          <a:endParaRPr lang="en-US" sz="3400" kern="1200" dirty="0"/>
        </a:p>
      </dsp:txBody>
      <dsp:txXfrm>
        <a:off x="41484" y="1438840"/>
        <a:ext cx="5623438" cy="1209289"/>
      </dsp:txXfrm>
    </dsp:sp>
    <dsp:sp modelId="{8DEA7387-B177-4F2C-BDD9-FD24CBB1DE76}">
      <dsp:nvSpPr>
        <dsp:cNvPr id="0" name=""/>
        <dsp:cNvSpPr/>
      </dsp:nvSpPr>
      <dsp:spPr>
        <a:xfrm>
          <a:off x="3861" y="2800647"/>
          <a:ext cx="569868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Tamer</a:t>
          </a:r>
          <a:endParaRPr lang="en-US" sz="3400" kern="1200" dirty="0"/>
        </a:p>
      </dsp:txBody>
      <dsp:txXfrm>
        <a:off x="41484" y="2838270"/>
        <a:ext cx="5623438" cy="1209289"/>
      </dsp:txXfrm>
    </dsp:sp>
    <dsp:sp modelId="{80629114-B64F-439C-9380-A93B50953F71}">
      <dsp:nvSpPr>
        <dsp:cNvPr id="0" name=""/>
        <dsp:cNvSpPr/>
      </dsp:nvSpPr>
      <dsp:spPr>
        <a:xfrm>
          <a:off x="3861" y="4200077"/>
          <a:ext cx="281973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glow rad="228600">
            <a:srgbClr val="FF0000">
              <a:alpha val="40000"/>
            </a:srgbClr>
          </a:glo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X10 backend</a:t>
          </a:r>
          <a:endParaRPr lang="en-US" sz="3400" kern="1200" dirty="0"/>
        </a:p>
      </dsp:txBody>
      <dsp:txXfrm>
        <a:off x="41484" y="4237700"/>
        <a:ext cx="2744488" cy="1209289"/>
      </dsp:txXfrm>
    </dsp:sp>
    <dsp:sp modelId="{1113CFC8-16A7-4F04-936D-8CD7922893C8}">
      <dsp:nvSpPr>
        <dsp:cNvPr id="0" name=""/>
        <dsp:cNvSpPr/>
      </dsp:nvSpPr>
      <dsp:spPr>
        <a:xfrm>
          <a:off x="2882810" y="4200077"/>
          <a:ext cx="281973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Fortran backend</a:t>
          </a:r>
          <a:endParaRPr lang="en-US" sz="3400" kern="1200" dirty="0"/>
        </a:p>
      </dsp:txBody>
      <dsp:txXfrm>
        <a:off x="2920433" y="4237700"/>
        <a:ext cx="2744488" cy="1209289"/>
      </dsp:txXfrm>
    </dsp:sp>
    <dsp:sp modelId="{A2151557-71D3-4CD7-AC4B-512ED3BDCA9A}">
      <dsp:nvSpPr>
        <dsp:cNvPr id="0" name=""/>
        <dsp:cNvSpPr/>
      </dsp:nvSpPr>
      <dsp:spPr>
        <a:xfrm>
          <a:off x="5939403" y="1401217"/>
          <a:ext cx="2819734" cy="1284535"/>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Dynamic analysis</a:t>
          </a:r>
          <a:endParaRPr lang="en-US" sz="3400" kern="1200" dirty="0"/>
        </a:p>
      </dsp:txBody>
      <dsp:txXfrm>
        <a:off x="5977026" y="1438840"/>
        <a:ext cx="2744488" cy="1209289"/>
      </dsp:txXfrm>
    </dsp:sp>
    <dsp:sp modelId="{30516721-653B-4CEA-8BA9-38A49AF85AB1}">
      <dsp:nvSpPr>
        <dsp:cNvPr id="0" name=""/>
        <dsp:cNvSpPr/>
      </dsp:nvSpPr>
      <dsp:spPr>
        <a:xfrm>
          <a:off x="5939403" y="2800647"/>
          <a:ext cx="2819734" cy="1284535"/>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McVM</a:t>
          </a:r>
          <a:endParaRPr lang="en-US" sz="3400" kern="1200" dirty="0"/>
        </a:p>
      </dsp:txBody>
      <dsp:txXfrm>
        <a:off x="5977026" y="2838270"/>
        <a:ext cx="2744488" cy="12092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32A41-25A3-4692-A204-4A5E777A7457}">
      <dsp:nvSpPr>
        <dsp:cNvPr id="0" name=""/>
        <dsp:cNvSpPr/>
      </dsp:nvSpPr>
      <dsp:spPr>
        <a:xfrm rot="16200000">
          <a:off x="2377" y="418"/>
          <a:ext cx="1655898" cy="1655898"/>
        </a:xfrm>
        <a:prstGeom prst="downArrow">
          <a:avLst>
            <a:gd name="adj1" fmla="val 50000"/>
            <a:gd name="adj2" fmla="val 35000"/>
          </a:avLst>
        </a:prstGeom>
        <a:solidFill>
          <a:schemeClr val="dk1"/>
        </a:solidFill>
        <a:ln w="38100" cap="flat" cmpd="sng" algn="ctr">
          <a:solidFill>
            <a:schemeClr val="lt1"/>
          </a:solidFill>
          <a:prstDash val="solid"/>
        </a:ln>
        <a:effectLst>
          <a:outerShdw blurRad="50800" dist="38100" dir="2700000" algn="tl" rotWithShape="0">
            <a:prstClr val="black">
              <a:alpha val="40000"/>
            </a:prst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MATLAB</a:t>
          </a:r>
          <a:endParaRPr lang="en-US" sz="1900" kern="1200" dirty="0"/>
        </a:p>
      </dsp:txBody>
      <dsp:txXfrm rot="5400000">
        <a:off x="2378" y="414391"/>
        <a:ext cx="1366116" cy="827949"/>
      </dsp:txXfrm>
    </dsp:sp>
    <dsp:sp modelId="{BE514DB7-ED98-4780-8B1E-6EF5960C5EDE}">
      <dsp:nvSpPr>
        <dsp:cNvPr id="0" name=""/>
        <dsp:cNvSpPr/>
      </dsp:nvSpPr>
      <dsp:spPr>
        <a:xfrm rot="5400000">
          <a:off x="7104723" y="418"/>
          <a:ext cx="1655898" cy="1655898"/>
        </a:xfrm>
        <a:prstGeom prst="downArrow">
          <a:avLst>
            <a:gd name="adj1" fmla="val 50000"/>
            <a:gd name="adj2" fmla="val 35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Aspect MATLAB</a:t>
          </a:r>
          <a:endParaRPr lang="en-US" sz="1900" kern="1200" dirty="0"/>
        </a:p>
      </dsp:txBody>
      <dsp:txXfrm rot="-5400000">
        <a:off x="7394506" y="414393"/>
        <a:ext cx="1366116" cy="8279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0.79626</cdr:x>
      <cdr:y>0.61048</cdr:y>
    </cdr:from>
    <cdr:to>
      <cdr:x>0.97382</cdr:x>
      <cdr:y>0.77311</cdr:y>
    </cdr:to>
    <cdr:sp macro="" textlink="">
      <cdr:nvSpPr>
        <cdr:cNvPr id="2" name="TextBox 1"/>
        <cdr:cNvSpPr txBox="1"/>
      </cdr:nvSpPr>
      <cdr:spPr>
        <a:xfrm xmlns:a="http://schemas.openxmlformats.org/drawingml/2006/main">
          <a:off x="4429303" y="3768030"/>
          <a:ext cx="987643" cy="100378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200" b="1" dirty="0" smtClean="0"/>
            <a:t>Shorter</a:t>
          </a:r>
        </a:p>
        <a:p xmlns:a="http://schemas.openxmlformats.org/drawingml/2006/main">
          <a:pPr algn="ctr"/>
          <a:r>
            <a:rPr lang="en-US" sz="1200" b="1" dirty="0" smtClean="0"/>
            <a:t>is</a:t>
          </a:r>
        </a:p>
        <a:p xmlns:a="http://schemas.openxmlformats.org/drawingml/2006/main">
          <a:pPr algn="ctr"/>
          <a:r>
            <a:rPr lang="en-US" sz="1200" b="1" dirty="0" smtClean="0"/>
            <a:t>better</a:t>
          </a:r>
          <a:endParaRPr lang="en-US" sz="12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0.87537</cdr:x>
      <cdr:y>0.58667</cdr:y>
    </cdr:from>
    <cdr:to>
      <cdr:x>0.98338</cdr:x>
      <cdr:y>0.76</cdr:y>
    </cdr:to>
    <cdr:sp macro="" textlink="">
      <cdr:nvSpPr>
        <cdr:cNvPr id="2" name="TextBox 1"/>
        <cdr:cNvSpPr txBox="1"/>
      </cdr:nvSpPr>
      <cdr:spPr>
        <a:xfrm xmlns:a="http://schemas.openxmlformats.org/drawingml/2006/main">
          <a:off x="8028039" y="3352800"/>
          <a:ext cx="990600" cy="990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200" b="1" dirty="0" smtClean="0"/>
            <a:t>Shorter</a:t>
          </a:r>
        </a:p>
        <a:p xmlns:a="http://schemas.openxmlformats.org/drawingml/2006/main">
          <a:pPr algn="ctr"/>
          <a:r>
            <a:rPr lang="en-US" sz="1200" b="1" dirty="0" smtClean="0"/>
            <a:t>is</a:t>
          </a:r>
        </a:p>
        <a:p xmlns:a="http://schemas.openxmlformats.org/drawingml/2006/main">
          <a:pPr algn="ctr"/>
          <a:r>
            <a:rPr lang="en-US" sz="1200" b="1" dirty="0" smtClean="0"/>
            <a:t>better</a:t>
          </a:r>
          <a:endParaRPr lang="en-US" sz="1200" b="1" dirty="0"/>
        </a:p>
      </cdr:txBody>
    </cdr:sp>
  </cdr:relSizeAnchor>
</c:userShapes>
</file>

<file path=ppt/drawings/drawing3.xml><?xml version="1.0" encoding="utf-8"?>
<c:userShapes xmlns:c="http://schemas.openxmlformats.org/drawingml/2006/chart">
  <cdr:relSizeAnchor xmlns:cdr="http://schemas.openxmlformats.org/drawingml/2006/chartDrawing">
    <cdr:from>
      <cdr:x>0.875</cdr:x>
      <cdr:y>0.61842</cdr:y>
    </cdr:from>
    <cdr:to>
      <cdr:x>0.98301</cdr:x>
      <cdr:y>0.79175</cdr:y>
    </cdr:to>
    <cdr:sp macro="" textlink="">
      <cdr:nvSpPr>
        <cdr:cNvPr id="2" name="TextBox 1"/>
        <cdr:cNvSpPr txBox="1"/>
      </cdr:nvSpPr>
      <cdr:spPr>
        <a:xfrm xmlns:a="http://schemas.openxmlformats.org/drawingml/2006/main">
          <a:off x="8001000" y="3581400"/>
          <a:ext cx="987643" cy="100378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200" b="1" dirty="0" smtClean="0"/>
            <a:t>Shorter</a:t>
          </a:r>
        </a:p>
        <a:p xmlns:a="http://schemas.openxmlformats.org/drawingml/2006/main">
          <a:pPr algn="ctr"/>
          <a:r>
            <a:rPr lang="en-US" sz="1200" b="1" dirty="0" smtClean="0"/>
            <a:t>is</a:t>
          </a:r>
        </a:p>
        <a:p xmlns:a="http://schemas.openxmlformats.org/drawingml/2006/main">
          <a:pPr algn="ctr"/>
          <a:r>
            <a:rPr lang="en-US" sz="1200" b="1" dirty="0" smtClean="0"/>
            <a:t>better</a:t>
          </a:r>
          <a:endParaRPr lang="en-US" sz="12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11/15/2013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97225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54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30</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11/15/2013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11/15/2013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11/15/2013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11/15/2013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extLst>
      <p:ext uri="{BB962C8B-B14F-4D97-AF65-F5344CB8AC3E}">
        <p14:creationId xmlns:p14="http://schemas.microsoft.com/office/powerpoint/2010/main" val="359531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402555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257859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3665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6" name="Footer Placeholder 5"/>
          <p:cNvSpPr>
            <a:spLocks noGrp="1"/>
          </p:cNvSpPr>
          <p:nvPr>
            <p:ph type="ftr" sz="quarter" idx="11"/>
          </p:nvPr>
        </p:nvSpPr>
        <p:spPr/>
        <p:txBody>
          <a:bodyPr/>
          <a:lstStyle/>
          <a:p>
            <a:endParaRPr lang="en-US" dirty="0">
              <a:solidFill>
                <a:srgbClr val="262626">
                  <a:tint val="75000"/>
                </a:srgbClr>
              </a:solidFill>
            </a:endParaRPr>
          </a:p>
        </p:txBody>
      </p:sp>
      <p:sp>
        <p:nvSpPr>
          <p:cNvPr id="7" name="Slide Number Placeholder 6"/>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693680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1779803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660644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357446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8864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36389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08807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extLst>
      <p:ext uri="{BB962C8B-B14F-4D97-AF65-F5344CB8AC3E}">
        <p14:creationId xmlns:p14="http://schemas.microsoft.com/office/powerpoint/2010/main" val="1161269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2890593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73820FCD-5F4C-4989-BE05-0A8208BCBC21}"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1360756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extLst>
      <p:ext uri="{BB962C8B-B14F-4D97-AF65-F5344CB8AC3E}">
        <p14:creationId xmlns:p14="http://schemas.microsoft.com/office/powerpoint/2010/main" val="2521240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11/15/2013</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426857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311042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221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6" name="Footer Placeholder 5"/>
          <p:cNvSpPr>
            <a:spLocks noGrp="1"/>
          </p:cNvSpPr>
          <p:nvPr>
            <p:ph type="ftr" sz="quarter" idx="11"/>
          </p:nvPr>
        </p:nvSpPr>
        <p:spPr/>
        <p:txBody>
          <a:bodyPr/>
          <a:lstStyle/>
          <a:p>
            <a:endParaRPr lang="en-US" dirty="0">
              <a:solidFill>
                <a:srgbClr val="262626">
                  <a:tint val="75000"/>
                </a:srgbClr>
              </a:solidFill>
            </a:endParaRPr>
          </a:p>
        </p:txBody>
      </p:sp>
      <p:sp>
        <p:nvSpPr>
          <p:cNvPr id="7" name="Slide Number Placeholder 6"/>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2507493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301031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173738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129544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3847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11222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711392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11/15/2013</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extLst>
      <p:ext uri="{BB962C8B-B14F-4D97-AF65-F5344CB8AC3E}">
        <p14:creationId xmlns:p14="http://schemas.microsoft.com/office/powerpoint/2010/main" val="864306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164136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73820FCD-5F4C-4989-BE05-0A8208BCBC21}"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38354457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extLst>
      <p:ext uri="{BB962C8B-B14F-4D97-AF65-F5344CB8AC3E}">
        <p14:creationId xmlns:p14="http://schemas.microsoft.com/office/powerpoint/2010/main" val="1103518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2026573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1547992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3313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6" name="Footer Placeholder 5"/>
          <p:cNvSpPr>
            <a:spLocks noGrp="1"/>
          </p:cNvSpPr>
          <p:nvPr>
            <p:ph type="ftr" sz="quarter" idx="11"/>
          </p:nvPr>
        </p:nvSpPr>
        <p:spPr/>
        <p:txBody>
          <a:bodyPr/>
          <a:lstStyle/>
          <a:p>
            <a:endParaRPr lang="en-US" dirty="0">
              <a:solidFill>
                <a:srgbClr val="262626">
                  <a:tint val="75000"/>
                </a:srgbClr>
              </a:solidFill>
            </a:endParaRPr>
          </a:p>
        </p:txBody>
      </p:sp>
      <p:sp>
        <p:nvSpPr>
          <p:cNvPr id="7" name="Slide Number Placeholder 6"/>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1931895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2460832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257814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11/15/2013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719876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5137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01308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77124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extLst>
      <p:ext uri="{BB962C8B-B14F-4D97-AF65-F5344CB8AC3E}">
        <p14:creationId xmlns:p14="http://schemas.microsoft.com/office/powerpoint/2010/main" val="381380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3177576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73820FCD-5F4C-4989-BE05-0A8208BCBC21}"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4175513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extLst>
      <p:ext uri="{BB962C8B-B14F-4D97-AF65-F5344CB8AC3E}">
        <p14:creationId xmlns:p14="http://schemas.microsoft.com/office/powerpoint/2010/main" val="3337982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3310124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397584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11/15/2013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6998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6" name="Footer Placeholder 5"/>
          <p:cNvSpPr>
            <a:spLocks noGrp="1"/>
          </p:cNvSpPr>
          <p:nvPr>
            <p:ph type="ftr" sz="quarter" idx="11"/>
          </p:nvPr>
        </p:nvSpPr>
        <p:spPr/>
        <p:txBody>
          <a:bodyPr/>
          <a:lstStyle/>
          <a:p>
            <a:endParaRPr lang="en-US" dirty="0">
              <a:solidFill>
                <a:srgbClr val="262626">
                  <a:tint val="75000"/>
                </a:srgbClr>
              </a:solidFill>
            </a:endParaRPr>
          </a:p>
        </p:txBody>
      </p:sp>
      <p:sp>
        <p:nvSpPr>
          <p:cNvPr id="7" name="Slide Number Placeholder 6"/>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49098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182579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48338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1433332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08009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403368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11/15/2013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8261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extLst>
      <p:ext uri="{BB962C8B-B14F-4D97-AF65-F5344CB8AC3E}">
        <p14:creationId xmlns:p14="http://schemas.microsoft.com/office/powerpoint/2010/main" val="634709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11/15/2013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3980068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11/15/2013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73820FCD-5F4C-4989-BE05-0A8208BCBC21}"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5282949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11/15/2013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11/15/2013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image" Target="../media/image1.jpe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6" Type="http://schemas.openxmlformats.org/officeDocument/2006/relationships/image" Target="../media/image1.jpe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theme" Target="../theme/theme5.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11/15/2013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262626">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23585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262626">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457154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262626">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66418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solidFill>
                  <a:srgbClr val="262626">
                    <a:tint val="75000"/>
                  </a:srgbClr>
                </a:solidFill>
              </a:rPr>
              <a:pPr/>
              <a:t>11/15/2013</a:t>
            </a:fld>
            <a:endParaRPr lang="en-US" dirty="0">
              <a:solidFill>
                <a:srgbClr val="262626">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262626">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192042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xml"/><Relationship Id="rId5" Type="http://schemas.openxmlformats.org/officeDocument/2006/relationships/image" Target="../media/image19.png"/><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http://www.sable.mcgill.ca/mclab/mix10.htm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diagramQuickStyle" Target="../diagrams/quickStyle3.xml"/><Relationship Id="rId13" Type="http://schemas.openxmlformats.org/officeDocument/2006/relationships/diagramQuickStyle" Target="../diagrams/quickStyle4.xml"/><Relationship Id="rId3" Type="http://schemas.openxmlformats.org/officeDocument/2006/relationships/notesSlide" Target="../notesSlides/notesSlide10.xml"/><Relationship Id="rId7" Type="http://schemas.openxmlformats.org/officeDocument/2006/relationships/diagramLayout" Target="../diagrams/layout3.xml"/><Relationship Id="rId12" Type="http://schemas.openxmlformats.org/officeDocument/2006/relationships/diagramLayout" Target="../diagrams/layout4.xml"/><Relationship Id="rId2" Type="http://schemas.openxmlformats.org/officeDocument/2006/relationships/slideLayout" Target="../slideLayouts/slideLayout20.xml"/><Relationship Id="rId1" Type="http://schemas.openxmlformats.org/officeDocument/2006/relationships/tags" Target="../tags/tag3.xml"/><Relationship Id="rId6" Type="http://schemas.openxmlformats.org/officeDocument/2006/relationships/diagramData" Target="../diagrams/data3.xml"/><Relationship Id="rId11" Type="http://schemas.openxmlformats.org/officeDocument/2006/relationships/diagramData" Target="../diagrams/data4.xml"/><Relationship Id="rId5" Type="http://schemas.openxmlformats.org/officeDocument/2006/relationships/image" Target="../media/image12.jpeg"/><Relationship Id="rId15" Type="http://schemas.microsoft.com/office/2007/relationships/diagramDrawing" Target="../diagrams/drawing4.xml"/><Relationship Id="rId10" Type="http://schemas.microsoft.com/office/2007/relationships/diagramDrawing" Target="../diagrams/drawing3.xml"/><Relationship Id="rId4" Type="http://schemas.openxmlformats.org/officeDocument/2006/relationships/image" Target="../media/image11.jpeg"/><Relationship Id="rId9" Type="http://schemas.openxmlformats.org/officeDocument/2006/relationships/diagramColors" Target="../diagrams/colors3.xml"/><Relationship Id="rId14" Type="http://schemas.openxmlformats.org/officeDocument/2006/relationships/diagramColors" Target="../diagrams/colors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diagramQuickStyle" Target="../diagrams/quickStyle6.xml"/><Relationship Id="rId3" Type="http://schemas.openxmlformats.org/officeDocument/2006/relationships/notesSlide" Target="../notesSlides/notesSlide11.xml"/><Relationship Id="rId7" Type="http://schemas.openxmlformats.org/officeDocument/2006/relationships/diagramLayout" Target="../diagrams/layout5.xml"/><Relationship Id="rId12" Type="http://schemas.openxmlformats.org/officeDocument/2006/relationships/diagramLayout" Target="../diagrams/layout6.xml"/><Relationship Id="rId2" Type="http://schemas.openxmlformats.org/officeDocument/2006/relationships/slideLayout" Target="../slideLayouts/slideLayout34.xml"/><Relationship Id="rId1" Type="http://schemas.openxmlformats.org/officeDocument/2006/relationships/tags" Target="../tags/tag4.xml"/><Relationship Id="rId6" Type="http://schemas.openxmlformats.org/officeDocument/2006/relationships/diagramData" Target="../diagrams/data5.xml"/><Relationship Id="rId11" Type="http://schemas.openxmlformats.org/officeDocument/2006/relationships/diagramData" Target="../diagrams/data6.xml"/><Relationship Id="rId5" Type="http://schemas.openxmlformats.org/officeDocument/2006/relationships/image" Target="../media/image12.jpeg"/><Relationship Id="rId15" Type="http://schemas.microsoft.com/office/2007/relationships/diagramDrawing" Target="../diagrams/drawing6.xml"/><Relationship Id="rId10" Type="http://schemas.microsoft.com/office/2007/relationships/diagramDrawing" Target="../diagrams/drawing5.xml"/><Relationship Id="rId4" Type="http://schemas.openxmlformats.org/officeDocument/2006/relationships/image" Target="../media/image11.jpeg"/><Relationship Id="rId9" Type="http://schemas.openxmlformats.org/officeDocument/2006/relationships/diagramColors" Target="../diagrams/colors5.xml"/><Relationship Id="rId14" Type="http://schemas.openxmlformats.org/officeDocument/2006/relationships/diagramColors" Target="../diagrams/colors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0.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3.jp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4.jp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5.jp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err="1"/>
              <a:t>Vineet</a:t>
            </a:r>
            <a:r>
              <a:rPr lang="en-US" dirty="0"/>
              <a:t> Kumar and Laurie </a:t>
            </a:r>
            <a:r>
              <a:rPr lang="en-US" dirty="0" err="1"/>
              <a:t>Hendren</a:t>
            </a:r>
            <a:endParaRPr lang="en-US" dirty="0"/>
          </a:p>
          <a:p>
            <a:r>
              <a:rPr lang="en-US" dirty="0"/>
              <a:t>McGill </a:t>
            </a:r>
            <a:r>
              <a:rPr lang="en-US" dirty="0" smtClean="0"/>
              <a:t>University</a:t>
            </a:r>
            <a:endParaRPr lang="en-US" dirty="0"/>
          </a:p>
        </p:txBody>
      </p:sp>
      <p:sp>
        <p:nvSpPr>
          <p:cNvPr id="5" name="Title 4"/>
          <p:cNvSpPr>
            <a:spLocks noGrp="1"/>
          </p:cNvSpPr>
          <p:nvPr>
            <p:ph type="title"/>
          </p:nvPr>
        </p:nvSpPr>
        <p:spPr>
          <a:xfrm>
            <a:off x="228600" y="3048000"/>
            <a:ext cx="7239000" cy="1828800"/>
          </a:xfrm>
        </p:spPr>
        <p:txBody>
          <a:bodyPr>
            <a:normAutofit fontScale="90000"/>
          </a:bodyPr>
          <a:lstStyle/>
          <a:p>
            <a:r>
              <a:rPr lang="en-US" sz="4400" dirty="0" smtClean="0">
                <a:solidFill>
                  <a:srgbClr val="7BCF27"/>
                </a:solidFill>
                <a:latin typeface="Calibri" pitchFamily="34" charset="0"/>
              </a:rPr>
              <a:t>MiX10</a:t>
            </a:r>
            <a:r>
              <a:rPr lang="en-US" sz="2400" b="0" dirty="0" smtClean="0">
                <a:solidFill>
                  <a:srgbClr val="262626"/>
                </a:solidFill>
              </a:rPr>
              <a:t/>
            </a:r>
            <a:br>
              <a:rPr lang="en-US" sz="2400" b="0" dirty="0" smtClean="0">
                <a:solidFill>
                  <a:srgbClr val="262626"/>
                </a:solidFill>
              </a:rPr>
            </a:br>
            <a:r>
              <a:rPr lang="en-US" sz="4900" b="0" dirty="0" smtClean="0">
                <a:solidFill>
                  <a:prstClr val="white"/>
                </a:solidFill>
              </a:rPr>
              <a:t>Compiling MATLAB for High </a:t>
            </a:r>
            <a:r>
              <a:rPr lang="en-US" sz="4900" b="0" dirty="0" err="1" smtClean="0">
                <a:solidFill>
                  <a:prstClr val="white"/>
                </a:solidFill>
              </a:rPr>
              <a:t>Peformance</a:t>
            </a:r>
            <a:r>
              <a:rPr lang="en-US" sz="4900" b="0" dirty="0" smtClean="0">
                <a:solidFill>
                  <a:prstClr val="white"/>
                </a:solidFill>
              </a:rPr>
              <a:t> Computing</a:t>
            </a:r>
            <a:endParaRPr lang="en-US" sz="4900" b="0" dirty="0"/>
          </a:p>
        </p:txBody>
      </p:sp>
    </p:spTree>
  </p:cSld>
  <p:clrMapOvr>
    <a:masterClrMapping/>
  </p:clrMapOvr>
  <mc:AlternateContent xmlns:mc="http://schemas.openxmlformats.org/markup-compatibility/2006" xmlns:p14="http://schemas.microsoft.com/office/powerpoint/2010/main">
    <mc:Choice Requires="p14">
      <p:transition spd="slow" p14:dur="2000" advTm="4928"/>
    </mc:Choice>
    <mc:Fallback xmlns="">
      <p:transition spd="slow" advTm="492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50383134"/>
              </p:ext>
            </p:extLst>
          </p:nvPr>
        </p:nvGraphicFramePr>
        <p:xfrm>
          <a:off x="0" y="228600"/>
          <a:ext cx="9067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879987" y="533400"/>
            <a:ext cx="1524000" cy="923330"/>
          </a:xfrm>
          <a:prstGeom prst="rect">
            <a:avLst/>
          </a:prstGeom>
          <a:noFill/>
        </p:spPr>
        <p:txBody>
          <a:bodyPr wrap="square" rtlCol="0">
            <a:spAutoFit/>
          </a:bodyPr>
          <a:lstStyle/>
          <a:p>
            <a:r>
              <a:rPr lang="en-US" b="1" dirty="0" smtClean="0"/>
              <a:t>Tamer </a:t>
            </a:r>
            <a:r>
              <a:rPr lang="en-US" b="1" dirty="0" smtClean="0"/>
              <a:t>IR</a:t>
            </a:r>
            <a:endParaRPr lang="en-US" b="1" dirty="0" smtClean="0"/>
          </a:p>
          <a:p>
            <a:r>
              <a:rPr lang="en-US" b="1" dirty="0" err="1" smtClean="0"/>
              <a:t>Callgraph</a:t>
            </a:r>
            <a:endParaRPr lang="en-US" b="1" dirty="0" smtClean="0"/>
          </a:p>
          <a:p>
            <a:r>
              <a:rPr lang="en-US" b="1" dirty="0" smtClean="0"/>
              <a:t>Analyses</a:t>
            </a:r>
            <a:endParaRPr lang="en-US" b="1" dirty="0"/>
          </a:p>
        </p:txBody>
      </p:sp>
      <p:sp>
        <p:nvSpPr>
          <p:cNvPr id="5" name="Down Arrow 4"/>
          <p:cNvSpPr/>
          <p:nvPr/>
        </p:nvSpPr>
        <p:spPr>
          <a:xfrm>
            <a:off x="7209503" y="1761530"/>
            <a:ext cx="609600" cy="204847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Right Arrow 5"/>
          <p:cNvSpPr/>
          <p:nvPr/>
        </p:nvSpPr>
        <p:spPr>
          <a:xfrm>
            <a:off x="5486400" y="4419600"/>
            <a:ext cx="762000" cy="68211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667000" y="1761530"/>
            <a:ext cx="1028700" cy="372070"/>
          </a:xfrm>
          <a:prstGeom prst="rect">
            <a:avLst/>
          </a:prstGeom>
          <a:noFill/>
        </p:spPr>
        <p:txBody>
          <a:bodyPr wrap="square" rtlCol="0">
            <a:spAutoFit/>
          </a:bodyPr>
          <a:lstStyle/>
          <a:p>
            <a:r>
              <a:rPr lang="en-US" dirty="0" smtClean="0"/>
              <a:t>Mix10 IR</a:t>
            </a:r>
            <a:endParaRPr lang="en-US" dirty="0"/>
          </a:p>
        </p:txBody>
      </p:sp>
      <p:sp>
        <p:nvSpPr>
          <p:cNvPr id="8" name="TextBox 7"/>
          <p:cNvSpPr txBox="1"/>
          <p:nvPr/>
        </p:nvSpPr>
        <p:spPr>
          <a:xfrm>
            <a:off x="2133600" y="3625334"/>
            <a:ext cx="1810365" cy="369332"/>
          </a:xfrm>
          <a:prstGeom prst="rect">
            <a:avLst/>
          </a:prstGeom>
          <a:noFill/>
        </p:spPr>
        <p:txBody>
          <a:bodyPr wrap="square" rtlCol="0">
            <a:spAutoFit/>
          </a:bodyPr>
          <a:lstStyle/>
          <a:p>
            <a:r>
              <a:rPr lang="en-US" dirty="0" smtClean="0"/>
              <a:t>Transformed IR</a:t>
            </a:r>
            <a:endParaRPr lang="en-US" dirty="0"/>
          </a:p>
        </p:txBody>
      </p:sp>
      <p:sp>
        <p:nvSpPr>
          <p:cNvPr id="9" name="TextBox 8"/>
          <p:cNvSpPr txBox="1"/>
          <p:nvPr/>
        </p:nvSpPr>
        <p:spPr>
          <a:xfrm>
            <a:off x="2096729" y="6172200"/>
            <a:ext cx="5152103" cy="646331"/>
          </a:xfrm>
          <a:prstGeom prst="rect">
            <a:avLst/>
          </a:prstGeom>
          <a:noFill/>
        </p:spPr>
        <p:txBody>
          <a:bodyPr wrap="square" rtlCol="0">
            <a:spAutoFit/>
          </a:bodyPr>
          <a:lstStyle/>
          <a:p>
            <a:pPr algn="ctr"/>
            <a:r>
              <a:rPr lang="en-US" sz="3600" dirty="0">
                <a:solidFill>
                  <a:srgbClr val="2E507A">
                    <a:alpha val="81000"/>
                  </a:srgbClr>
                </a:solidFill>
              </a:rPr>
              <a:t>MiX10</a:t>
            </a:r>
          </a:p>
        </p:txBody>
      </p:sp>
      <p:sp>
        <p:nvSpPr>
          <p:cNvPr id="2" name="Flowchart: Document 1"/>
          <p:cNvSpPr/>
          <p:nvPr/>
        </p:nvSpPr>
        <p:spPr>
          <a:xfrm>
            <a:off x="6485603" y="255777"/>
            <a:ext cx="1447800" cy="555246"/>
          </a:xfrm>
          <a:prstGeom prst="flowChart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TextBox 9"/>
          <p:cNvSpPr txBox="1"/>
          <p:nvPr/>
        </p:nvSpPr>
        <p:spPr>
          <a:xfrm>
            <a:off x="6438900" y="206754"/>
            <a:ext cx="1447800" cy="400110"/>
          </a:xfrm>
          <a:prstGeom prst="rect">
            <a:avLst/>
          </a:prstGeom>
          <a:noFill/>
        </p:spPr>
        <p:txBody>
          <a:bodyPr wrap="square" rtlCol="0">
            <a:spAutoFit/>
          </a:bodyPr>
          <a:lstStyle/>
          <a:p>
            <a:pPr algn="ctr"/>
            <a:r>
              <a:rPr lang="en-US" sz="2000" dirty="0">
                <a:solidFill>
                  <a:schemeClr val="bg1"/>
                </a:solidFill>
              </a:rPr>
              <a:t>b</a:t>
            </a:r>
            <a:r>
              <a:rPr lang="en-US" sz="2000" dirty="0" smtClean="0">
                <a:solidFill>
                  <a:schemeClr val="bg1"/>
                </a:solidFill>
              </a:rPr>
              <a:t>uiltins.xml</a:t>
            </a:r>
            <a:endParaRPr lang="en-US" sz="2000" dirty="0">
              <a:solidFill>
                <a:schemeClr val="bg1"/>
              </a:solidFill>
            </a:endParaRPr>
          </a:p>
        </p:txBody>
      </p:sp>
    </p:spTree>
    <p:extLst>
      <p:ext uri="{BB962C8B-B14F-4D97-AF65-F5344CB8AC3E}">
        <p14:creationId xmlns:p14="http://schemas.microsoft.com/office/powerpoint/2010/main" val="2988478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for High Performance</a:t>
            </a:r>
            <a:endParaRPr lang="en-US" dirty="0"/>
          </a:p>
        </p:txBody>
      </p:sp>
      <p:sp>
        <p:nvSpPr>
          <p:cNvPr id="3" name="Text Placeholder 2"/>
          <p:cNvSpPr>
            <a:spLocks noGrp="1"/>
          </p:cNvSpPr>
          <p:nvPr>
            <p:ph type="body" sz="quarter" idx="14"/>
          </p:nvPr>
        </p:nvSpPr>
        <p:spPr>
          <a:xfrm>
            <a:off x="2895600" y="4343400"/>
            <a:ext cx="4191000" cy="381000"/>
          </a:xfrm>
        </p:spPr>
        <p:txBody>
          <a:bodyPr>
            <a:noAutofit/>
          </a:bodyPr>
          <a:lstStyle/>
          <a:p>
            <a:r>
              <a:rPr lang="en-US" sz="2400" dirty="0" smtClean="0">
                <a:solidFill>
                  <a:schemeClr val="accent2"/>
                </a:solidFill>
              </a:rPr>
              <a:t>Major Challenges</a:t>
            </a:r>
            <a:endParaRPr lang="en-US" sz="2400" dirty="0">
              <a:solidFill>
                <a:schemeClr val="accent2"/>
              </a:solidFill>
            </a:endParaRPr>
          </a:p>
        </p:txBody>
      </p:sp>
    </p:spTree>
    <p:extLst>
      <p:ext uri="{BB962C8B-B14F-4D97-AF65-F5344CB8AC3E}">
        <p14:creationId xmlns:p14="http://schemas.microsoft.com/office/powerpoint/2010/main" val="3488489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05201" y="0"/>
            <a:ext cx="5638800" cy="412234"/>
          </a:xfrm>
        </p:spPr>
        <p:txBody>
          <a:bodyPr>
            <a:noAutofit/>
          </a:bodyPr>
          <a:lstStyle/>
          <a:p>
            <a:pPr algn="ctr"/>
            <a:r>
              <a:rPr lang="en-US" sz="2800" b="1" dirty="0" smtClean="0"/>
              <a:t>Key technical challenges </a:t>
            </a:r>
            <a:endParaRPr lang="en-US" sz="2800" b="1" dirty="0"/>
          </a:p>
        </p:txBody>
      </p:sp>
      <p:sp>
        <p:nvSpPr>
          <p:cNvPr id="4" name="Text Placeholder 3"/>
          <p:cNvSpPr>
            <a:spLocks noGrp="1"/>
          </p:cNvSpPr>
          <p:nvPr>
            <p:ph type="body" sz="half" idx="2"/>
          </p:nvPr>
        </p:nvSpPr>
        <p:spPr/>
        <p:txBody>
          <a:bodyPr/>
          <a:lstStyle/>
          <a:p>
            <a:endParaRPr lang="en-CA"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solidFill>
                <a:srgbClr val="262626"/>
              </a:solidFill>
            </a:endParaRPr>
          </a:p>
        </p:txBody>
      </p:sp>
      <p:sp>
        <p:nvSpPr>
          <p:cNvPr id="3" name="TextBox 2"/>
          <p:cNvSpPr txBox="1"/>
          <p:nvPr/>
        </p:nvSpPr>
        <p:spPr>
          <a:xfrm>
            <a:off x="3581400" y="685800"/>
            <a:ext cx="5410200" cy="5016758"/>
          </a:xfrm>
          <a:prstGeom prst="rect">
            <a:avLst/>
          </a:prstGeom>
          <a:noFill/>
        </p:spPr>
        <p:txBody>
          <a:bodyPr wrap="square" rtlCol="0">
            <a:spAutoFit/>
          </a:bodyPr>
          <a:lstStyle/>
          <a:p>
            <a:endParaRPr lang="en-US" sz="3200" dirty="0" smtClean="0">
              <a:solidFill>
                <a:schemeClr val="bg1"/>
              </a:solidFill>
            </a:endParaRPr>
          </a:p>
          <a:p>
            <a:pPr marL="285750" indent="-285750">
              <a:buFont typeface="Arial" pitchFamily="34" charset="0"/>
              <a:buChar char="•"/>
            </a:pPr>
            <a:r>
              <a:rPr lang="en-US" sz="3200" dirty="0" smtClean="0">
                <a:solidFill>
                  <a:schemeClr val="bg1"/>
                </a:solidFill>
              </a:rPr>
              <a:t>Efficient compilation of arrays</a:t>
            </a:r>
          </a:p>
          <a:p>
            <a:pPr marL="285750" indent="-285750">
              <a:buFont typeface="Arial" pitchFamily="34" charset="0"/>
              <a:buChar char="•"/>
            </a:pPr>
            <a:endParaRPr lang="en-US" sz="3200" dirty="0" smtClean="0">
              <a:solidFill>
                <a:schemeClr val="bg1"/>
              </a:solidFill>
            </a:endParaRPr>
          </a:p>
          <a:p>
            <a:pPr marL="285750" indent="-285750">
              <a:buFont typeface="Arial" pitchFamily="34" charset="0"/>
              <a:buChar char="•"/>
            </a:pPr>
            <a:r>
              <a:rPr lang="en-US" sz="3200" dirty="0" smtClean="0">
                <a:solidFill>
                  <a:schemeClr val="bg1"/>
                </a:solidFill>
              </a:rPr>
              <a:t>Handling  existing MATLAB </a:t>
            </a:r>
            <a:r>
              <a:rPr lang="en-US" sz="3200" dirty="0" smtClean="0">
                <a:solidFill>
                  <a:schemeClr val="bg1"/>
                </a:solidFill>
              </a:rPr>
              <a:t>concurrency </a:t>
            </a:r>
            <a:r>
              <a:rPr lang="en-US" sz="3200" dirty="0" smtClean="0">
                <a:solidFill>
                  <a:schemeClr val="bg1"/>
                </a:solidFill>
              </a:rPr>
              <a:t>controls  and introducing </a:t>
            </a:r>
            <a:r>
              <a:rPr lang="en-US" sz="3200" dirty="0" smtClean="0">
                <a:solidFill>
                  <a:schemeClr val="bg1"/>
                </a:solidFill>
              </a:rPr>
              <a:t>new concurrency </a:t>
            </a:r>
            <a:r>
              <a:rPr lang="en-US" sz="3200" dirty="0" smtClean="0">
                <a:solidFill>
                  <a:schemeClr val="bg1"/>
                </a:solidFill>
              </a:rPr>
              <a:t>controls</a:t>
            </a:r>
          </a:p>
          <a:p>
            <a:pPr marL="285750" indent="-285750">
              <a:buFont typeface="Arial" pitchFamily="34" charset="0"/>
              <a:buChar char="•"/>
            </a:pPr>
            <a:endParaRPr lang="en-US" sz="3200" dirty="0" smtClean="0">
              <a:solidFill>
                <a:schemeClr val="bg1"/>
              </a:solidFill>
            </a:endParaRPr>
          </a:p>
          <a:p>
            <a:pPr marL="285750" indent="-285750">
              <a:buFont typeface="Arial" pitchFamily="34" charset="0"/>
              <a:buChar char="•"/>
            </a:pPr>
            <a:r>
              <a:rPr lang="en-US" sz="3200" dirty="0" smtClean="0">
                <a:solidFill>
                  <a:schemeClr val="bg1"/>
                </a:solidFill>
              </a:rPr>
              <a:t>Efficient </a:t>
            </a:r>
            <a:r>
              <a:rPr lang="en-US" sz="3200" dirty="0" smtClean="0">
                <a:solidFill>
                  <a:schemeClr val="bg1"/>
                </a:solidFill>
              </a:rPr>
              <a:t>framework for handling </a:t>
            </a:r>
            <a:r>
              <a:rPr lang="en-US" sz="3200" dirty="0" err="1" smtClean="0">
                <a:solidFill>
                  <a:schemeClr val="bg1"/>
                </a:solidFill>
              </a:rPr>
              <a:t>builtin</a:t>
            </a:r>
            <a:r>
              <a:rPr lang="en-US" sz="3200" dirty="0" smtClean="0">
                <a:solidFill>
                  <a:schemeClr val="bg1"/>
                </a:solidFill>
              </a:rPr>
              <a:t> methods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207532"/>
            <a:ext cx="3352800" cy="3400425"/>
          </a:xfrm>
        </p:spPr>
      </p:pic>
    </p:spTree>
    <p:extLst>
      <p:ext uri="{BB962C8B-B14F-4D97-AF65-F5344CB8AC3E}">
        <p14:creationId xmlns:p14="http://schemas.microsoft.com/office/powerpoint/2010/main" val="3322618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X10 Arrays</a:t>
            </a:r>
            <a:endParaRPr lang="en-US" sz="3600" b="1" dirty="0"/>
          </a:p>
        </p:txBody>
      </p:sp>
      <p:sp>
        <p:nvSpPr>
          <p:cNvPr id="4" name="TextBox 3"/>
          <p:cNvSpPr txBox="1"/>
          <p:nvPr/>
        </p:nvSpPr>
        <p:spPr>
          <a:xfrm>
            <a:off x="355979" y="1143000"/>
            <a:ext cx="8534400" cy="1877437"/>
          </a:xfrm>
          <a:prstGeom prst="rect">
            <a:avLst/>
          </a:prstGeom>
          <a:noFill/>
        </p:spPr>
        <p:txBody>
          <a:bodyPr wrap="square" rtlCol="0">
            <a:spAutoFit/>
          </a:bodyPr>
          <a:lstStyle/>
          <a:p>
            <a:r>
              <a:rPr lang="en-US" sz="3200" b="1" dirty="0" smtClean="0">
                <a:solidFill>
                  <a:srgbClr val="262626"/>
                </a:solidFill>
              </a:rPr>
              <a:t>Rail </a:t>
            </a:r>
          </a:p>
          <a:p>
            <a:pPr marL="342900" indent="-342900">
              <a:buFont typeface="Arial" pitchFamily="34" charset="0"/>
              <a:buChar char="•"/>
            </a:pPr>
            <a:r>
              <a:rPr lang="en-US" sz="2800" dirty="0" smtClean="0">
                <a:solidFill>
                  <a:srgbClr val="262626"/>
                </a:solidFill>
              </a:rPr>
              <a:t>Intrinsic fixed-size </a:t>
            </a:r>
            <a:r>
              <a:rPr lang="en-US" sz="2800" b="1" dirty="0" smtClean="0">
                <a:solidFill>
                  <a:srgbClr val="262626"/>
                </a:solidFill>
              </a:rPr>
              <a:t>one dimensional array</a:t>
            </a:r>
            <a:r>
              <a:rPr lang="en-US" sz="2800" dirty="0" smtClean="0">
                <a:solidFill>
                  <a:srgbClr val="262626"/>
                </a:solidFill>
              </a:rPr>
              <a:t>.</a:t>
            </a:r>
          </a:p>
          <a:p>
            <a:pPr marL="342900" indent="-342900">
              <a:buFont typeface="Arial" pitchFamily="34" charset="0"/>
              <a:buChar char="•"/>
            </a:pPr>
            <a:r>
              <a:rPr lang="en-US" sz="2800" dirty="0">
                <a:solidFill>
                  <a:srgbClr val="262626"/>
                </a:solidFill>
              </a:rPr>
              <a:t>I</a:t>
            </a:r>
            <a:r>
              <a:rPr lang="en-US" sz="2800" dirty="0" smtClean="0">
                <a:solidFill>
                  <a:srgbClr val="262626"/>
                </a:solidFill>
              </a:rPr>
              <a:t>ndexed by a Long type value starting at 0.</a:t>
            </a:r>
          </a:p>
          <a:p>
            <a:pPr marL="342900" indent="-342900">
              <a:buFont typeface="Arial" pitchFamily="34" charset="0"/>
              <a:buChar char="•"/>
            </a:pPr>
            <a:r>
              <a:rPr lang="en-US" sz="2800" dirty="0" smtClean="0">
                <a:solidFill>
                  <a:srgbClr val="262626"/>
                </a:solidFill>
              </a:rPr>
              <a:t>Similar to a C/C++ array </a:t>
            </a:r>
            <a:endParaRPr lang="en-US" sz="2800" dirty="0">
              <a:solidFill>
                <a:srgbClr val="262626"/>
              </a:solidFill>
            </a:endParaRPr>
          </a:p>
        </p:txBody>
      </p:sp>
      <p:sp>
        <p:nvSpPr>
          <p:cNvPr id="7" name="TextBox 6"/>
          <p:cNvSpPr txBox="1"/>
          <p:nvPr/>
        </p:nvSpPr>
        <p:spPr>
          <a:xfrm>
            <a:off x="355979" y="3318680"/>
            <a:ext cx="8534400" cy="2308324"/>
          </a:xfrm>
          <a:prstGeom prst="rect">
            <a:avLst/>
          </a:prstGeom>
          <a:noFill/>
        </p:spPr>
        <p:txBody>
          <a:bodyPr wrap="square" rtlCol="0">
            <a:spAutoFit/>
          </a:bodyPr>
          <a:lstStyle/>
          <a:p>
            <a:r>
              <a:rPr lang="en-US" sz="3200" b="1" dirty="0" smtClean="0">
                <a:solidFill>
                  <a:srgbClr val="262626"/>
                </a:solidFill>
              </a:rPr>
              <a:t>Abstractions for multi-dimensional arrays </a:t>
            </a:r>
          </a:p>
          <a:p>
            <a:pPr marL="342900" indent="-342900">
              <a:buFont typeface="Arial" pitchFamily="34" charset="0"/>
              <a:buChar char="•"/>
            </a:pPr>
            <a:r>
              <a:rPr lang="en-US" sz="2800" b="1" dirty="0" smtClean="0">
                <a:solidFill>
                  <a:srgbClr val="262626"/>
                </a:solidFill>
              </a:rPr>
              <a:t>Region arrays</a:t>
            </a:r>
          </a:p>
          <a:p>
            <a:pPr marL="800100" lvl="1" indent="-342900">
              <a:buFont typeface="Arial" pitchFamily="34" charset="0"/>
              <a:buChar char="•"/>
            </a:pPr>
            <a:r>
              <a:rPr lang="en-US" sz="2800" dirty="0" smtClean="0">
                <a:solidFill>
                  <a:srgbClr val="262626"/>
                </a:solidFill>
              </a:rPr>
              <a:t>Dynamic</a:t>
            </a:r>
            <a:r>
              <a:rPr lang="en-US" sz="2800" dirty="0">
                <a:solidFill>
                  <a:srgbClr val="262626"/>
                </a:solidFill>
              </a:rPr>
              <a:t> </a:t>
            </a:r>
            <a:r>
              <a:rPr lang="en-US" sz="2800" dirty="0" smtClean="0">
                <a:solidFill>
                  <a:srgbClr val="262626"/>
                </a:solidFill>
              </a:rPr>
              <a:t>and flexible but slow. </a:t>
            </a:r>
          </a:p>
          <a:p>
            <a:pPr marL="342900" indent="-342900">
              <a:buFont typeface="Arial" pitchFamily="34" charset="0"/>
              <a:buChar char="•"/>
            </a:pPr>
            <a:r>
              <a:rPr lang="en-US" sz="2800" b="1" dirty="0" smtClean="0">
                <a:solidFill>
                  <a:srgbClr val="262626"/>
                </a:solidFill>
              </a:rPr>
              <a:t>Simple </a:t>
            </a:r>
            <a:r>
              <a:rPr lang="en-US" sz="2800" b="1" dirty="0" smtClean="0">
                <a:solidFill>
                  <a:srgbClr val="262626"/>
                </a:solidFill>
              </a:rPr>
              <a:t>arrays</a:t>
            </a:r>
          </a:p>
          <a:p>
            <a:pPr marL="800100" lvl="1" indent="-342900">
              <a:buFont typeface="Arial" pitchFamily="34" charset="0"/>
              <a:buChar char="•"/>
            </a:pPr>
            <a:r>
              <a:rPr lang="en-US" sz="2800" dirty="0" smtClean="0">
                <a:solidFill>
                  <a:srgbClr val="262626"/>
                </a:solidFill>
              </a:rPr>
              <a:t>Static and restricted but fast.</a:t>
            </a:r>
          </a:p>
        </p:txBody>
      </p:sp>
    </p:spTree>
    <p:extLst>
      <p:ext uri="{BB962C8B-B14F-4D97-AF65-F5344CB8AC3E}">
        <p14:creationId xmlns:p14="http://schemas.microsoft.com/office/powerpoint/2010/main" val="65051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X10 </a:t>
            </a:r>
            <a:r>
              <a:rPr lang="en-US" sz="3600" b="1" dirty="0" smtClean="0"/>
              <a:t>Arrays – Simple arrays</a:t>
            </a:r>
            <a:endParaRPr lang="en-US" sz="3600" b="1" dirty="0"/>
          </a:p>
        </p:txBody>
      </p:sp>
      <p:sp>
        <p:nvSpPr>
          <p:cNvPr id="4" name="TextBox 3"/>
          <p:cNvSpPr txBox="1"/>
          <p:nvPr/>
        </p:nvSpPr>
        <p:spPr>
          <a:xfrm>
            <a:off x="355979" y="1143000"/>
            <a:ext cx="8534400" cy="461665"/>
          </a:xfrm>
          <a:prstGeom prst="rect">
            <a:avLst/>
          </a:prstGeom>
          <a:noFill/>
        </p:spPr>
        <p:txBody>
          <a:bodyPr wrap="square" rtlCol="0">
            <a:spAutoFit/>
          </a:bodyPr>
          <a:lstStyle/>
          <a:p>
            <a:endParaRPr lang="en-US" sz="2400" dirty="0">
              <a:solidFill>
                <a:srgbClr val="262626"/>
              </a:solidFill>
            </a:endParaRPr>
          </a:p>
        </p:txBody>
      </p:sp>
      <p:sp>
        <p:nvSpPr>
          <p:cNvPr id="7" name="TextBox 6"/>
          <p:cNvSpPr txBox="1"/>
          <p:nvPr/>
        </p:nvSpPr>
        <p:spPr>
          <a:xfrm>
            <a:off x="355979" y="1321515"/>
            <a:ext cx="8534400" cy="3108543"/>
          </a:xfrm>
          <a:prstGeom prst="rect">
            <a:avLst/>
          </a:prstGeom>
          <a:noFill/>
        </p:spPr>
        <p:txBody>
          <a:bodyPr wrap="square" rtlCol="0">
            <a:spAutoFit/>
          </a:bodyPr>
          <a:lstStyle/>
          <a:p>
            <a:pPr marL="342900" indent="-342900">
              <a:buFont typeface="Arial" pitchFamily="34" charset="0"/>
              <a:buChar char="•"/>
            </a:pPr>
            <a:r>
              <a:rPr lang="en-US" sz="2800" dirty="0">
                <a:solidFill>
                  <a:srgbClr val="262626"/>
                </a:solidFill>
              </a:rPr>
              <a:t>Dense rectangular arrays with zero-based indexing.</a:t>
            </a:r>
          </a:p>
          <a:p>
            <a:pPr marL="342900" indent="-342900">
              <a:buFont typeface="Arial" pitchFamily="34" charset="0"/>
              <a:buChar char="•"/>
            </a:pPr>
            <a:r>
              <a:rPr lang="en-US" sz="2800" dirty="0">
                <a:solidFill>
                  <a:srgbClr val="262626"/>
                </a:solidFill>
              </a:rPr>
              <a:t>Support </a:t>
            </a:r>
            <a:r>
              <a:rPr lang="en-US" sz="2800" dirty="0" smtClean="0">
                <a:solidFill>
                  <a:srgbClr val="262626"/>
                </a:solidFill>
              </a:rPr>
              <a:t>for only up to </a:t>
            </a:r>
            <a:r>
              <a:rPr lang="en-US" sz="2800" dirty="0">
                <a:solidFill>
                  <a:srgbClr val="262626"/>
                </a:solidFill>
              </a:rPr>
              <a:t>three dimensions</a:t>
            </a:r>
            <a:r>
              <a:rPr lang="en-US" sz="2800" dirty="0" smtClean="0">
                <a:solidFill>
                  <a:srgbClr val="262626"/>
                </a:solidFill>
              </a:rPr>
              <a:t>.</a:t>
            </a:r>
          </a:p>
          <a:p>
            <a:pPr marL="342900" indent="-342900">
              <a:buFont typeface="Arial" pitchFamily="34" charset="0"/>
              <a:buChar char="•"/>
            </a:pPr>
            <a:r>
              <a:rPr lang="en-US" sz="2800" dirty="0">
                <a:solidFill>
                  <a:srgbClr val="262626"/>
                </a:solidFill>
              </a:rPr>
              <a:t>Require shape to be defined at compile-time</a:t>
            </a:r>
            <a:r>
              <a:rPr lang="en-US" sz="2800" dirty="0" smtClean="0">
                <a:solidFill>
                  <a:srgbClr val="262626"/>
                </a:solidFill>
              </a:rPr>
              <a:t>.</a:t>
            </a:r>
            <a:endParaRPr lang="en-US" sz="2800" dirty="0">
              <a:solidFill>
                <a:srgbClr val="262626"/>
              </a:solidFill>
            </a:endParaRPr>
          </a:p>
          <a:p>
            <a:pPr marL="342900" indent="-342900">
              <a:buFont typeface="Arial" pitchFamily="34" charset="0"/>
              <a:buChar char="•"/>
            </a:pPr>
            <a:r>
              <a:rPr lang="en-US" sz="2800" dirty="0">
                <a:solidFill>
                  <a:srgbClr val="262626"/>
                </a:solidFill>
              </a:rPr>
              <a:t>Internally elements are backed on a rail in a row-major fashion</a:t>
            </a:r>
            <a:r>
              <a:rPr lang="en-US" sz="2800" dirty="0" smtClean="0">
                <a:solidFill>
                  <a:srgbClr val="262626"/>
                </a:solidFill>
              </a:rPr>
              <a:t>.</a:t>
            </a:r>
          </a:p>
          <a:p>
            <a:pPr marL="342900" indent="-342900">
              <a:buFont typeface="Arial" pitchFamily="34" charset="0"/>
              <a:buChar char="•"/>
            </a:pPr>
            <a:r>
              <a:rPr lang="en-US" sz="2800" dirty="0" smtClean="0">
                <a:solidFill>
                  <a:srgbClr val="262626"/>
                </a:solidFill>
              </a:rPr>
              <a:t>These </a:t>
            </a:r>
            <a:r>
              <a:rPr lang="en-US" sz="2800" dirty="0">
                <a:solidFill>
                  <a:srgbClr val="262626"/>
                </a:solidFill>
              </a:rPr>
              <a:t>restrictions allow for efficient optimizations for array indexing.</a:t>
            </a:r>
          </a:p>
        </p:txBody>
      </p:sp>
    </p:spTree>
    <p:extLst>
      <p:ext uri="{BB962C8B-B14F-4D97-AF65-F5344CB8AC3E}">
        <p14:creationId xmlns:p14="http://schemas.microsoft.com/office/powerpoint/2010/main" val="1360079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X10 </a:t>
            </a:r>
            <a:r>
              <a:rPr lang="en-US" sz="3600" b="1" dirty="0" smtClean="0"/>
              <a:t>Arrays – Simple arrays</a:t>
            </a:r>
            <a:endParaRPr lang="en-US" sz="3600" b="1" dirty="0"/>
          </a:p>
        </p:txBody>
      </p:sp>
      <p:sp>
        <p:nvSpPr>
          <p:cNvPr id="4" name="TextBox 3"/>
          <p:cNvSpPr txBox="1"/>
          <p:nvPr/>
        </p:nvSpPr>
        <p:spPr>
          <a:xfrm>
            <a:off x="355979" y="1143000"/>
            <a:ext cx="8534400" cy="461665"/>
          </a:xfrm>
          <a:prstGeom prst="rect">
            <a:avLst/>
          </a:prstGeom>
          <a:noFill/>
        </p:spPr>
        <p:txBody>
          <a:bodyPr wrap="square" rtlCol="0">
            <a:spAutoFit/>
          </a:bodyPr>
          <a:lstStyle/>
          <a:p>
            <a:endParaRPr lang="en-US" sz="2400" dirty="0">
              <a:solidFill>
                <a:srgbClr val="262626"/>
              </a:solidFill>
            </a:endParaRPr>
          </a:p>
        </p:txBody>
      </p:sp>
      <p:sp>
        <p:nvSpPr>
          <p:cNvPr id="5" name="TextBox 4"/>
          <p:cNvSpPr txBox="1"/>
          <p:nvPr/>
        </p:nvSpPr>
        <p:spPr>
          <a:xfrm>
            <a:off x="360528" y="1127611"/>
            <a:ext cx="3911221" cy="954107"/>
          </a:xfrm>
          <a:prstGeom prst="rect">
            <a:avLst/>
          </a:prstGeom>
          <a:noFill/>
        </p:spPr>
        <p:txBody>
          <a:bodyPr wrap="square" rtlCol="0">
            <a:spAutoFit/>
          </a:bodyPr>
          <a:lstStyle/>
          <a:p>
            <a:pPr algn="ctr"/>
            <a:r>
              <a:rPr lang="en-US" sz="2800" dirty="0" smtClean="0">
                <a:solidFill>
                  <a:srgbClr val="262626"/>
                </a:solidFill>
              </a:rPr>
              <a:t>Default:</a:t>
            </a:r>
          </a:p>
          <a:p>
            <a:pPr algn="ctr"/>
            <a:r>
              <a:rPr lang="en-US" sz="2800" dirty="0" smtClean="0">
                <a:solidFill>
                  <a:srgbClr val="262626"/>
                </a:solidFill>
              </a:rPr>
              <a:t>Row-major order</a:t>
            </a:r>
            <a:endParaRPr lang="en-US" sz="2800" dirty="0">
              <a:solidFill>
                <a:srgbClr val="262626"/>
              </a:solidFill>
            </a:endParaRPr>
          </a:p>
        </p:txBody>
      </p:sp>
      <p:sp>
        <p:nvSpPr>
          <p:cNvPr id="3" name="TextBox 2"/>
          <p:cNvSpPr txBox="1"/>
          <p:nvPr/>
        </p:nvSpPr>
        <p:spPr>
          <a:xfrm>
            <a:off x="4271749" y="1143000"/>
            <a:ext cx="4114800" cy="954107"/>
          </a:xfrm>
          <a:prstGeom prst="rect">
            <a:avLst/>
          </a:prstGeom>
          <a:noFill/>
        </p:spPr>
        <p:txBody>
          <a:bodyPr wrap="square" rtlCol="0">
            <a:spAutoFit/>
          </a:bodyPr>
          <a:lstStyle/>
          <a:p>
            <a:pPr algn="ctr"/>
            <a:r>
              <a:rPr lang="en-CA" sz="2800" dirty="0">
                <a:solidFill>
                  <a:srgbClr val="262626"/>
                </a:solidFill>
              </a:rPr>
              <a:t>Our </a:t>
            </a:r>
            <a:r>
              <a:rPr lang="en-CA" sz="2800" dirty="0" smtClean="0">
                <a:solidFill>
                  <a:srgbClr val="262626"/>
                </a:solidFill>
              </a:rPr>
              <a:t>enhancement: </a:t>
            </a:r>
            <a:endParaRPr lang="en-CA" sz="2800" dirty="0">
              <a:solidFill>
                <a:srgbClr val="262626"/>
              </a:solidFill>
            </a:endParaRPr>
          </a:p>
          <a:p>
            <a:pPr algn="ctr"/>
            <a:r>
              <a:rPr lang="en-CA" sz="2800" dirty="0">
                <a:solidFill>
                  <a:srgbClr val="262626"/>
                </a:solidFill>
              </a:rPr>
              <a:t>Column-major order</a:t>
            </a:r>
            <a:endParaRPr lang="en-CA" sz="2800" dirty="0">
              <a:solidFill>
                <a:srgbClr val="262626"/>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163732566"/>
              </p:ext>
            </p:extLst>
          </p:nvPr>
        </p:nvGraphicFramePr>
        <p:xfrm>
          <a:off x="237700" y="2971800"/>
          <a:ext cx="3502058" cy="1112520"/>
        </p:xfrm>
        <a:graphic>
          <a:graphicData uri="http://schemas.openxmlformats.org/drawingml/2006/table">
            <a:tbl>
              <a:tblPr firstRow="1" bandRow="1">
                <a:effectLst/>
                <a:tableStyleId>{5940675A-B579-460E-94D1-54222C63F5DA}</a:tableStyleId>
              </a:tblPr>
              <a:tblGrid>
                <a:gridCol w="863505"/>
                <a:gridCol w="911543"/>
                <a:gridCol w="863505"/>
                <a:gridCol w="863505"/>
              </a:tblGrid>
              <a:tr h="370840">
                <a:tc>
                  <a:txBody>
                    <a:bodyPr/>
                    <a:lstStyle/>
                    <a:p>
                      <a:r>
                        <a:rPr lang="en-CA" dirty="0" smtClean="0"/>
                        <a:t>(0,0):1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c>
                  <a:txBody>
                    <a:bodyPr/>
                    <a:lstStyle/>
                    <a:p>
                      <a:r>
                        <a:rPr lang="en-CA" dirty="0" smtClean="0"/>
                        <a:t>(0,1):7</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c>
                  <a:txBody>
                    <a:bodyPr/>
                    <a:lstStyle/>
                    <a:p>
                      <a:r>
                        <a:rPr lang="en-CA" dirty="0" smtClean="0"/>
                        <a:t>(0,2):8</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c>
                  <a:txBody>
                    <a:bodyPr/>
                    <a:lstStyle/>
                    <a:p>
                      <a:r>
                        <a:rPr lang="en-CA" dirty="0" smtClean="0"/>
                        <a:t>(0,3):4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r>
              <a:tr h="370840">
                <a:tc>
                  <a:txBody>
                    <a:bodyPr/>
                    <a:lstStyle/>
                    <a:p>
                      <a:r>
                        <a:rPr lang="en-CA" dirty="0" smtClean="0"/>
                        <a:t>(1,0):-3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c>
                  <a:txBody>
                    <a:bodyPr/>
                    <a:lstStyle/>
                    <a:p>
                      <a:r>
                        <a:rPr lang="en-CA" dirty="0" smtClean="0"/>
                        <a:t>(1,1):6</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c>
                  <a:txBody>
                    <a:bodyPr/>
                    <a:lstStyle/>
                    <a:p>
                      <a:r>
                        <a:rPr lang="en-CA" dirty="0" smtClean="0"/>
                        <a:t>(1,2):9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c>
                  <a:txBody>
                    <a:bodyPr/>
                    <a:lstStyle/>
                    <a:p>
                      <a:r>
                        <a:rPr lang="en-CA" dirty="0" smtClean="0"/>
                        <a:t>(1,3):5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r>
              <a:tr h="370840">
                <a:tc>
                  <a:txBody>
                    <a:bodyPr/>
                    <a:lstStyle/>
                    <a:p>
                      <a:r>
                        <a:rPr lang="en-CA" dirty="0" smtClean="0"/>
                        <a:t>(2,0):0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c>
                  <a:txBody>
                    <a:bodyPr/>
                    <a:lstStyle/>
                    <a:p>
                      <a:r>
                        <a:rPr lang="en-CA" dirty="0" smtClean="0"/>
                        <a:t>(2,1):-4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c>
                  <a:txBody>
                    <a:bodyPr/>
                    <a:lstStyle/>
                    <a:p>
                      <a:r>
                        <a:rPr lang="en-CA" dirty="0" smtClean="0"/>
                        <a:t>(2,2):-2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c>
                  <a:txBody>
                    <a:bodyPr/>
                    <a:lstStyle/>
                    <a:p>
                      <a:r>
                        <a:rPr lang="en-CA" dirty="0" smtClean="0"/>
                        <a:t>(2,3):-3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289479907"/>
              </p:ext>
            </p:extLst>
          </p:nvPr>
        </p:nvGraphicFramePr>
        <p:xfrm>
          <a:off x="228600" y="4724400"/>
          <a:ext cx="3429000" cy="370840"/>
        </p:xfrm>
        <a:graphic>
          <a:graphicData uri="http://schemas.openxmlformats.org/drawingml/2006/table">
            <a:tbl>
              <a:tblPr firstRow="1" bandRow="1">
                <a:tableStyleId>{5940675A-B579-460E-94D1-54222C63F5DA}</a:tableStyleId>
              </a:tblPr>
              <a:tblGrid>
                <a:gridCol w="571500"/>
                <a:gridCol w="571500"/>
                <a:gridCol w="571500"/>
                <a:gridCol w="571500"/>
                <a:gridCol w="571500"/>
                <a:gridCol w="571500"/>
              </a:tblGrid>
              <a:tr h="370840">
                <a:tc>
                  <a:txBody>
                    <a:bodyPr/>
                    <a:lstStyle/>
                    <a:p>
                      <a:r>
                        <a:rPr lang="en-CA" sz="1800" dirty="0" smtClean="0"/>
                        <a:t>1</a:t>
                      </a:r>
                      <a:endParaRPr lang="en-CA" sz="1800" dirty="0"/>
                    </a:p>
                  </a:txBody>
                  <a:tcPr>
                    <a:solidFill>
                      <a:schemeClr val="accent4">
                        <a:lumMod val="60000"/>
                        <a:lumOff val="40000"/>
                      </a:schemeClr>
                    </a:solidFill>
                  </a:tcPr>
                </a:tc>
                <a:tc>
                  <a:txBody>
                    <a:bodyPr/>
                    <a:lstStyle/>
                    <a:p>
                      <a:r>
                        <a:rPr lang="en-CA" sz="1800" dirty="0" smtClean="0"/>
                        <a:t>7</a:t>
                      </a:r>
                      <a:endParaRPr lang="en-CA" sz="1800" dirty="0"/>
                    </a:p>
                  </a:txBody>
                  <a:tcPr>
                    <a:solidFill>
                      <a:schemeClr val="accent4">
                        <a:lumMod val="60000"/>
                        <a:lumOff val="40000"/>
                      </a:schemeClr>
                    </a:solidFill>
                  </a:tcPr>
                </a:tc>
                <a:tc>
                  <a:txBody>
                    <a:bodyPr/>
                    <a:lstStyle/>
                    <a:p>
                      <a:r>
                        <a:rPr lang="en-CA" sz="1800" dirty="0" smtClean="0"/>
                        <a:t>8</a:t>
                      </a:r>
                      <a:endParaRPr lang="en-CA" sz="1800" dirty="0"/>
                    </a:p>
                  </a:txBody>
                  <a:tcPr>
                    <a:solidFill>
                      <a:schemeClr val="accent4">
                        <a:lumMod val="60000"/>
                        <a:lumOff val="40000"/>
                      </a:schemeClr>
                    </a:solidFill>
                  </a:tcPr>
                </a:tc>
                <a:tc>
                  <a:txBody>
                    <a:bodyPr/>
                    <a:lstStyle/>
                    <a:p>
                      <a:r>
                        <a:rPr lang="en-CA" sz="1800" dirty="0" smtClean="0"/>
                        <a:t>4</a:t>
                      </a:r>
                      <a:endParaRPr lang="en-CA" sz="1800" dirty="0"/>
                    </a:p>
                  </a:txBody>
                  <a:tcPr>
                    <a:solidFill>
                      <a:schemeClr val="accent4">
                        <a:lumMod val="60000"/>
                        <a:lumOff val="40000"/>
                      </a:schemeClr>
                    </a:solidFill>
                  </a:tcPr>
                </a:tc>
                <a:tc>
                  <a:txBody>
                    <a:bodyPr/>
                    <a:lstStyle/>
                    <a:p>
                      <a:r>
                        <a:rPr lang="en-CA" sz="1800" dirty="0" smtClean="0"/>
                        <a:t>-3</a:t>
                      </a:r>
                      <a:endParaRPr lang="en-CA" sz="1800" dirty="0"/>
                    </a:p>
                  </a:txBody>
                  <a:tcPr>
                    <a:solidFill>
                      <a:schemeClr val="accent4">
                        <a:lumMod val="60000"/>
                        <a:lumOff val="40000"/>
                      </a:schemeClr>
                    </a:solidFill>
                  </a:tcPr>
                </a:tc>
                <a:tc>
                  <a:txBody>
                    <a:bodyPr/>
                    <a:lstStyle/>
                    <a:p>
                      <a:r>
                        <a:rPr lang="en-CA" sz="1800" dirty="0" smtClean="0"/>
                        <a:t>6</a:t>
                      </a:r>
                      <a:endParaRPr lang="en-CA" sz="1800" dirty="0"/>
                    </a:p>
                  </a:txBody>
                  <a:tcPr>
                    <a:solidFill>
                      <a:schemeClr val="accent4">
                        <a:lumMod val="60000"/>
                        <a:lumOff val="40000"/>
                      </a:schemeClr>
                    </a:solidFill>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749" y="1376107"/>
            <a:ext cx="127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3656463" y="4419599"/>
            <a:ext cx="457200" cy="830997"/>
          </a:xfrm>
          <a:prstGeom prst="rect">
            <a:avLst/>
          </a:prstGeom>
          <a:noFill/>
        </p:spPr>
        <p:txBody>
          <a:bodyPr wrap="square" rtlCol="0">
            <a:spAutoFit/>
          </a:bodyPr>
          <a:lstStyle/>
          <a:p>
            <a:r>
              <a:rPr lang="en-CA" sz="4800" dirty="0" smtClean="0"/>
              <a:t>…</a:t>
            </a:r>
            <a:endParaRPr lang="en-CA" sz="4800" dirty="0"/>
          </a:p>
        </p:txBody>
      </p:sp>
      <p:sp>
        <p:nvSpPr>
          <p:cNvPr id="31" name="TextBox 30"/>
          <p:cNvSpPr txBox="1"/>
          <p:nvPr/>
        </p:nvSpPr>
        <p:spPr>
          <a:xfrm>
            <a:off x="228600" y="2590800"/>
            <a:ext cx="1447800" cy="369332"/>
          </a:xfrm>
          <a:prstGeom prst="rect">
            <a:avLst/>
          </a:prstGeom>
          <a:noFill/>
        </p:spPr>
        <p:txBody>
          <a:bodyPr wrap="square" rtlCol="0">
            <a:spAutoFit/>
          </a:bodyPr>
          <a:lstStyle/>
          <a:p>
            <a:r>
              <a:rPr lang="en-CA" dirty="0" smtClean="0"/>
              <a:t>2D Array</a:t>
            </a:r>
            <a:endParaRPr lang="en-CA" dirty="0"/>
          </a:p>
        </p:txBody>
      </p:sp>
      <p:sp>
        <p:nvSpPr>
          <p:cNvPr id="34" name="TextBox 33"/>
          <p:cNvSpPr txBox="1"/>
          <p:nvPr/>
        </p:nvSpPr>
        <p:spPr>
          <a:xfrm>
            <a:off x="228600" y="4390028"/>
            <a:ext cx="1447800" cy="369332"/>
          </a:xfrm>
          <a:prstGeom prst="rect">
            <a:avLst/>
          </a:prstGeom>
          <a:noFill/>
        </p:spPr>
        <p:txBody>
          <a:bodyPr wrap="square" rtlCol="0">
            <a:spAutoFit/>
          </a:bodyPr>
          <a:lstStyle/>
          <a:p>
            <a:r>
              <a:rPr lang="en-CA" dirty="0" smtClean="0"/>
              <a:t>Rail</a:t>
            </a:r>
            <a:endParaRPr lang="en-CA" dirty="0"/>
          </a:p>
        </p:txBody>
      </p:sp>
      <p:graphicFrame>
        <p:nvGraphicFramePr>
          <p:cNvPr id="36" name="Table 35"/>
          <p:cNvGraphicFramePr>
            <a:graphicFrameLocks noGrp="1"/>
          </p:cNvGraphicFramePr>
          <p:nvPr>
            <p:extLst>
              <p:ext uri="{D42A27DB-BD31-4B8C-83A1-F6EECF244321}">
                <p14:modId xmlns:p14="http://schemas.microsoft.com/office/powerpoint/2010/main" val="3421463727"/>
              </p:ext>
            </p:extLst>
          </p:nvPr>
        </p:nvGraphicFramePr>
        <p:xfrm>
          <a:off x="4923429" y="4712732"/>
          <a:ext cx="3429000" cy="370840"/>
        </p:xfrm>
        <a:graphic>
          <a:graphicData uri="http://schemas.openxmlformats.org/drawingml/2006/table">
            <a:tbl>
              <a:tblPr firstRow="1" bandRow="1">
                <a:tableStyleId>{5940675A-B579-460E-94D1-54222C63F5DA}</a:tableStyleId>
              </a:tblPr>
              <a:tblGrid>
                <a:gridCol w="571500"/>
                <a:gridCol w="571500"/>
                <a:gridCol w="571500"/>
                <a:gridCol w="571500"/>
                <a:gridCol w="571500"/>
                <a:gridCol w="571500"/>
              </a:tblGrid>
              <a:tr h="370840">
                <a:tc>
                  <a:txBody>
                    <a:bodyPr/>
                    <a:lstStyle/>
                    <a:p>
                      <a:r>
                        <a:rPr lang="en-CA" sz="1800" dirty="0" smtClean="0"/>
                        <a:t>1</a:t>
                      </a:r>
                      <a:endParaRPr lang="en-CA" sz="1800" dirty="0"/>
                    </a:p>
                  </a:txBody>
                  <a:tcPr>
                    <a:solidFill>
                      <a:schemeClr val="accent2">
                        <a:lumMod val="60000"/>
                        <a:lumOff val="40000"/>
                      </a:schemeClr>
                    </a:solidFill>
                  </a:tcPr>
                </a:tc>
                <a:tc>
                  <a:txBody>
                    <a:bodyPr/>
                    <a:lstStyle/>
                    <a:p>
                      <a:r>
                        <a:rPr lang="en-CA" sz="1800" dirty="0" smtClean="0"/>
                        <a:t>-3</a:t>
                      </a:r>
                      <a:endParaRPr lang="en-CA" sz="1800" dirty="0"/>
                    </a:p>
                  </a:txBody>
                  <a:tcPr>
                    <a:solidFill>
                      <a:schemeClr val="accent2">
                        <a:lumMod val="60000"/>
                        <a:lumOff val="40000"/>
                      </a:schemeClr>
                    </a:solidFill>
                  </a:tcPr>
                </a:tc>
                <a:tc>
                  <a:txBody>
                    <a:bodyPr/>
                    <a:lstStyle/>
                    <a:p>
                      <a:r>
                        <a:rPr lang="en-CA" sz="1800" dirty="0" smtClean="0"/>
                        <a:t>0</a:t>
                      </a:r>
                      <a:endParaRPr lang="en-CA" sz="1800" dirty="0"/>
                    </a:p>
                  </a:txBody>
                  <a:tcPr>
                    <a:solidFill>
                      <a:schemeClr val="accent2">
                        <a:lumMod val="60000"/>
                        <a:lumOff val="40000"/>
                      </a:schemeClr>
                    </a:solidFill>
                  </a:tcPr>
                </a:tc>
                <a:tc>
                  <a:txBody>
                    <a:bodyPr/>
                    <a:lstStyle/>
                    <a:p>
                      <a:r>
                        <a:rPr lang="en-CA" sz="1800" dirty="0" smtClean="0"/>
                        <a:t>7</a:t>
                      </a:r>
                      <a:endParaRPr lang="en-CA" sz="1800" dirty="0"/>
                    </a:p>
                  </a:txBody>
                  <a:tcPr>
                    <a:solidFill>
                      <a:schemeClr val="accent2">
                        <a:lumMod val="60000"/>
                        <a:lumOff val="40000"/>
                      </a:schemeClr>
                    </a:solidFill>
                  </a:tcPr>
                </a:tc>
                <a:tc>
                  <a:txBody>
                    <a:bodyPr/>
                    <a:lstStyle/>
                    <a:p>
                      <a:r>
                        <a:rPr lang="en-CA" sz="1800" dirty="0" smtClean="0"/>
                        <a:t>6</a:t>
                      </a:r>
                      <a:endParaRPr lang="en-CA" sz="1800" dirty="0"/>
                    </a:p>
                  </a:txBody>
                  <a:tcPr>
                    <a:solidFill>
                      <a:schemeClr val="accent2">
                        <a:lumMod val="60000"/>
                        <a:lumOff val="40000"/>
                      </a:schemeClr>
                    </a:solidFill>
                  </a:tcPr>
                </a:tc>
                <a:tc>
                  <a:txBody>
                    <a:bodyPr/>
                    <a:lstStyle/>
                    <a:p>
                      <a:r>
                        <a:rPr lang="en-CA" sz="1800" dirty="0" smtClean="0"/>
                        <a:t>-4</a:t>
                      </a:r>
                      <a:endParaRPr lang="en-CA" sz="1800" dirty="0"/>
                    </a:p>
                  </a:txBody>
                  <a:tcPr>
                    <a:solidFill>
                      <a:schemeClr val="accent2">
                        <a:lumMod val="60000"/>
                        <a:lumOff val="40000"/>
                      </a:schemeClr>
                    </a:solidFill>
                  </a:tcPr>
                </a:tc>
              </a:tr>
            </a:tbl>
          </a:graphicData>
        </a:graphic>
      </p:graphicFrame>
      <p:sp>
        <p:nvSpPr>
          <p:cNvPr id="37" name="TextBox 36"/>
          <p:cNvSpPr txBox="1"/>
          <p:nvPr/>
        </p:nvSpPr>
        <p:spPr>
          <a:xfrm>
            <a:off x="8351292" y="4407931"/>
            <a:ext cx="457200" cy="830997"/>
          </a:xfrm>
          <a:prstGeom prst="rect">
            <a:avLst/>
          </a:prstGeom>
          <a:noFill/>
        </p:spPr>
        <p:txBody>
          <a:bodyPr wrap="square" rtlCol="0">
            <a:spAutoFit/>
          </a:bodyPr>
          <a:lstStyle/>
          <a:p>
            <a:r>
              <a:rPr lang="en-CA" sz="4800" dirty="0" smtClean="0"/>
              <a:t>…</a:t>
            </a:r>
            <a:endParaRPr lang="en-CA" sz="4800" dirty="0"/>
          </a:p>
        </p:txBody>
      </p:sp>
      <p:sp>
        <p:nvSpPr>
          <p:cNvPr id="38" name="TextBox 37"/>
          <p:cNvSpPr txBox="1"/>
          <p:nvPr/>
        </p:nvSpPr>
        <p:spPr>
          <a:xfrm>
            <a:off x="4923429" y="2579132"/>
            <a:ext cx="1447800" cy="369332"/>
          </a:xfrm>
          <a:prstGeom prst="rect">
            <a:avLst/>
          </a:prstGeom>
          <a:noFill/>
        </p:spPr>
        <p:txBody>
          <a:bodyPr wrap="square" rtlCol="0">
            <a:spAutoFit/>
          </a:bodyPr>
          <a:lstStyle/>
          <a:p>
            <a:r>
              <a:rPr lang="en-CA" dirty="0" smtClean="0"/>
              <a:t>2D Array</a:t>
            </a:r>
            <a:endParaRPr lang="en-CA" dirty="0"/>
          </a:p>
        </p:txBody>
      </p:sp>
      <p:sp>
        <p:nvSpPr>
          <p:cNvPr id="39" name="TextBox 38"/>
          <p:cNvSpPr txBox="1"/>
          <p:nvPr/>
        </p:nvSpPr>
        <p:spPr>
          <a:xfrm>
            <a:off x="4923429" y="4378360"/>
            <a:ext cx="1447800" cy="369332"/>
          </a:xfrm>
          <a:prstGeom prst="rect">
            <a:avLst/>
          </a:prstGeom>
          <a:noFill/>
        </p:spPr>
        <p:txBody>
          <a:bodyPr wrap="square" rtlCol="0">
            <a:spAutoFit/>
          </a:bodyPr>
          <a:lstStyle/>
          <a:p>
            <a:r>
              <a:rPr lang="en-CA" dirty="0" smtClean="0"/>
              <a:t>Rail</a:t>
            </a:r>
            <a:endParaRPr lang="en-CA" dirty="0"/>
          </a:p>
        </p:txBody>
      </p:sp>
      <p:graphicFrame>
        <p:nvGraphicFramePr>
          <p:cNvPr id="46" name="Table 45"/>
          <p:cNvGraphicFramePr>
            <a:graphicFrameLocks noGrp="1"/>
          </p:cNvGraphicFramePr>
          <p:nvPr>
            <p:extLst>
              <p:ext uri="{D42A27DB-BD31-4B8C-83A1-F6EECF244321}">
                <p14:modId xmlns:p14="http://schemas.microsoft.com/office/powerpoint/2010/main" val="3396326553"/>
              </p:ext>
            </p:extLst>
          </p:nvPr>
        </p:nvGraphicFramePr>
        <p:xfrm>
          <a:off x="4849234" y="2960132"/>
          <a:ext cx="3502058" cy="1112520"/>
        </p:xfrm>
        <a:graphic>
          <a:graphicData uri="http://schemas.openxmlformats.org/drawingml/2006/table">
            <a:tbl>
              <a:tblPr firstRow="1" bandRow="1">
                <a:effectLst/>
                <a:tableStyleId>{5940675A-B579-460E-94D1-54222C63F5DA}</a:tableStyleId>
              </a:tblPr>
              <a:tblGrid>
                <a:gridCol w="863505"/>
                <a:gridCol w="911543"/>
                <a:gridCol w="863505"/>
                <a:gridCol w="863505"/>
              </a:tblGrid>
              <a:tr h="370840">
                <a:tc>
                  <a:txBody>
                    <a:bodyPr/>
                    <a:lstStyle/>
                    <a:p>
                      <a:r>
                        <a:rPr lang="en-CA" dirty="0" smtClean="0"/>
                        <a:t>(0,0):1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c>
                  <a:txBody>
                    <a:bodyPr/>
                    <a:lstStyle/>
                    <a:p>
                      <a:r>
                        <a:rPr lang="en-CA" dirty="0" smtClean="0"/>
                        <a:t>(0,1):7</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c>
                  <a:txBody>
                    <a:bodyPr/>
                    <a:lstStyle/>
                    <a:p>
                      <a:r>
                        <a:rPr lang="en-CA" dirty="0" smtClean="0"/>
                        <a:t>(0,2):8</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c>
                  <a:txBody>
                    <a:bodyPr/>
                    <a:lstStyle/>
                    <a:p>
                      <a:r>
                        <a:rPr lang="en-CA" dirty="0" smtClean="0"/>
                        <a:t>(0,3):4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r>
              <a:tr h="370840">
                <a:tc>
                  <a:txBody>
                    <a:bodyPr/>
                    <a:lstStyle/>
                    <a:p>
                      <a:r>
                        <a:rPr lang="en-CA" dirty="0" smtClean="0"/>
                        <a:t>(1,0):-3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c>
                  <a:txBody>
                    <a:bodyPr/>
                    <a:lstStyle/>
                    <a:p>
                      <a:r>
                        <a:rPr lang="en-CA" dirty="0" smtClean="0"/>
                        <a:t>(1,1):6</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c>
                  <a:txBody>
                    <a:bodyPr/>
                    <a:lstStyle/>
                    <a:p>
                      <a:r>
                        <a:rPr lang="en-CA" dirty="0" smtClean="0"/>
                        <a:t>(1,2):9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c>
                  <a:txBody>
                    <a:bodyPr/>
                    <a:lstStyle/>
                    <a:p>
                      <a:r>
                        <a:rPr lang="en-CA" dirty="0" smtClean="0"/>
                        <a:t>(1,3):5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r>
              <a:tr h="370840">
                <a:tc>
                  <a:txBody>
                    <a:bodyPr/>
                    <a:lstStyle/>
                    <a:p>
                      <a:r>
                        <a:rPr lang="en-CA" dirty="0" smtClean="0"/>
                        <a:t>(2,0):0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c>
                  <a:txBody>
                    <a:bodyPr/>
                    <a:lstStyle/>
                    <a:p>
                      <a:r>
                        <a:rPr lang="en-CA" dirty="0" smtClean="0"/>
                        <a:t>(2,1):-4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c>
                  <a:txBody>
                    <a:bodyPr/>
                    <a:lstStyle/>
                    <a:p>
                      <a:r>
                        <a:rPr lang="en-CA" dirty="0" smtClean="0"/>
                        <a:t>(2,2):-2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c>
                  <a:txBody>
                    <a:bodyPr/>
                    <a:lstStyle/>
                    <a:p>
                      <a:r>
                        <a:rPr lang="en-CA" dirty="0" smtClean="0"/>
                        <a:t>(2,3):-3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tcPr>
                </a:tc>
              </a:tr>
            </a:tbl>
          </a:graphicData>
        </a:graphic>
      </p:graphicFrame>
    </p:spTree>
    <p:extLst>
      <p:ext uri="{BB962C8B-B14F-4D97-AF65-F5344CB8AC3E}">
        <p14:creationId xmlns:p14="http://schemas.microsoft.com/office/powerpoint/2010/main" val="2757086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X10 </a:t>
            </a:r>
            <a:r>
              <a:rPr lang="en-US" sz="3600" b="1" dirty="0" smtClean="0"/>
              <a:t>Arrays – Region arrays</a:t>
            </a:r>
            <a:endParaRPr lang="en-US" sz="3600" b="1" dirty="0"/>
          </a:p>
        </p:txBody>
      </p:sp>
      <p:sp>
        <p:nvSpPr>
          <p:cNvPr id="4" name="TextBox 3"/>
          <p:cNvSpPr txBox="1"/>
          <p:nvPr/>
        </p:nvSpPr>
        <p:spPr>
          <a:xfrm>
            <a:off x="355979" y="1143000"/>
            <a:ext cx="8534400" cy="2246769"/>
          </a:xfrm>
          <a:prstGeom prst="rect">
            <a:avLst/>
          </a:prstGeom>
          <a:noFill/>
        </p:spPr>
        <p:txBody>
          <a:bodyPr wrap="square" rtlCol="0">
            <a:spAutoFit/>
          </a:bodyPr>
          <a:lstStyle/>
          <a:p>
            <a:pPr marL="342900" lvl="0" indent="-342900">
              <a:buFont typeface="Arial" pitchFamily="34" charset="0"/>
              <a:buChar char="•"/>
            </a:pPr>
            <a:r>
              <a:rPr lang="en-US" sz="2800" dirty="0">
                <a:solidFill>
                  <a:srgbClr val="262626"/>
                </a:solidFill>
              </a:rPr>
              <a:t>Collection of data elements mapped to a collection (region) of </a:t>
            </a:r>
            <a:r>
              <a:rPr lang="en-US" sz="2800" dirty="0" smtClean="0">
                <a:solidFill>
                  <a:srgbClr val="262626"/>
                </a:solidFill>
              </a:rPr>
              <a:t>indices </a:t>
            </a:r>
            <a:r>
              <a:rPr lang="en-US" sz="2800" dirty="0">
                <a:solidFill>
                  <a:srgbClr val="262626"/>
                </a:solidFill>
              </a:rPr>
              <a:t>(points). </a:t>
            </a:r>
          </a:p>
          <a:p>
            <a:pPr marL="342900" indent="-342900">
              <a:buFont typeface="Arial" pitchFamily="34" charset="0"/>
              <a:buChar char="•"/>
            </a:pPr>
            <a:r>
              <a:rPr lang="en-US" sz="2800" dirty="0">
                <a:solidFill>
                  <a:srgbClr val="262626"/>
                </a:solidFill>
              </a:rPr>
              <a:t>A point is an indexing unit of the </a:t>
            </a:r>
            <a:r>
              <a:rPr lang="en-US" sz="2800" dirty="0">
                <a:solidFill>
                  <a:srgbClr val="262626"/>
                </a:solidFill>
              </a:rPr>
              <a:t>array, represented by a tuple of integers.</a:t>
            </a:r>
            <a:endParaRPr lang="en-US" sz="2800" dirty="0">
              <a:solidFill>
                <a:srgbClr val="262626"/>
              </a:solidFill>
            </a:endParaRPr>
          </a:p>
          <a:p>
            <a:pPr marL="342900" lvl="0" indent="-342900">
              <a:buFont typeface="Arial" pitchFamily="34" charset="0"/>
              <a:buChar char="•"/>
            </a:pPr>
            <a:r>
              <a:rPr lang="en-US" sz="2800" dirty="0">
                <a:solidFill>
                  <a:srgbClr val="262626"/>
                </a:solidFill>
              </a:rPr>
              <a:t>A </a:t>
            </a:r>
            <a:r>
              <a:rPr lang="en-US" sz="2800" dirty="0">
                <a:solidFill>
                  <a:srgbClr val="262626"/>
                </a:solidFill>
              </a:rPr>
              <a:t>region is a collection of points of same rank</a:t>
            </a:r>
            <a:r>
              <a:rPr lang="en-US" sz="2800" dirty="0" smtClean="0">
                <a:solidFill>
                  <a:srgbClr val="262626"/>
                </a:solidFill>
              </a:rPr>
              <a:t>.</a:t>
            </a:r>
            <a:endParaRPr lang="en-US" sz="2800" dirty="0">
              <a:solidFill>
                <a:srgbClr val="262626"/>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76846423"/>
              </p:ext>
            </p:extLst>
          </p:nvPr>
        </p:nvGraphicFramePr>
        <p:xfrm>
          <a:off x="609600" y="4095171"/>
          <a:ext cx="3505200" cy="1524000"/>
        </p:xfrm>
        <a:graphic>
          <a:graphicData uri="http://schemas.openxmlformats.org/drawingml/2006/table">
            <a:tbl>
              <a:tblPr firstRow="1" bandRow="1" bandCol="1">
                <a:tableStyleId>{5940675A-B579-460E-94D1-54222C63F5DA}</a:tableStyleId>
              </a:tblPr>
              <a:tblGrid>
                <a:gridCol w="876300"/>
                <a:gridCol w="876300"/>
                <a:gridCol w="876300"/>
                <a:gridCol w="876300"/>
              </a:tblGrid>
              <a:tr h="508000">
                <a:tc>
                  <a:txBody>
                    <a:bodyPr/>
                    <a:lstStyle/>
                    <a:p>
                      <a:r>
                        <a:rPr lang="en-CA" dirty="0" smtClean="0"/>
                        <a:t>(3,1)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CA" dirty="0" smtClean="0"/>
                        <a:t>(2,2)</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CA" dirty="0" smtClean="0"/>
                        <a:t>(-3,1)</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CA" dirty="0" smtClean="0"/>
                        <a:t>(4,0)</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r>
              <a:tr h="508000">
                <a:tc>
                  <a:txBody>
                    <a:bodyPr/>
                    <a:lstStyle/>
                    <a:p>
                      <a:r>
                        <a:rPr lang="en-CA" dirty="0" smtClean="0"/>
                        <a:t>(2,5)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CA" dirty="0" smtClean="0"/>
                        <a:t>(3,2)</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CA" dirty="0" smtClean="0"/>
                        <a:t>(4,7)</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CA" dirty="0" smtClean="0"/>
                        <a:t>(-5,2)</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r>
              <a:tr h="508000">
                <a:tc>
                  <a:txBody>
                    <a:bodyPr/>
                    <a:lstStyle/>
                    <a:p>
                      <a:r>
                        <a:rPr lang="en-CA" dirty="0" smtClean="0"/>
                        <a:t>(3,0)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CA" dirty="0" smtClean="0"/>
                        <a:t>(4,3)</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CA" dirty="0" smtClean="0"/>
                        <a:t>(5,1)</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CA" dirty="0" smtClean="0"/>
                        <a:t>(6,3)</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r>
            </a:tbl>
          </a:graphicData>
        </a:graphic>
      </p:graphicFrame>
      <p:sp>
        <p:nvSpPr>
          <p:cNvPr id="6" name="TextBox 5"/>
          <p:cNvSpPr txBox="1"/>
          <p:nvPr/>
        </p:nvSpPr>
        <p:spPr>
          <a:xfrm>
            <a:off x="5029200" y="3725839"/>
            <a:ext cx="3429000" cy="707886"/>
          </a:xfrm>
          <a:prstGeom prst="rect">
            <a:avLst/>
          </a:prstGeom>
          <a:noFill/>
        </p:spPr>
        <p:txBody>
          <a:bodyPr wrap="square" rtlCol="0">
            <a:spAutoFit/>
          </a:bodyPr>
          <a:lstStyle/>
          <a:p>
            <a:r>
              <a:rPr lang="en-CA" sz="2000" dirty="0" smtClean="0"/>
              <a:t>Values mapped to region: Array</a:t>
            </a:r>
            <a:endParaRPr lang="en-CA" sz="2000" dirty="0"/>
          </a:p>
        </p:txBody>
      </p:sp>
      <p:sp>
        <p:nvSpPr>
          <p:cNvPr id="10" name="TextBox 9"/>
          <p:cNvSpPr txBox="1"/>
          <p:nvPr/>
        </p:nvSpPr>
        <p:spPr>
          <a:xfrm>
            <a:off x="685800" y="3725839"/>
            <a:ext cx="3429000" cy="400110"/>
          </a:xfrm>
          <a:prstGeom prst="rect">
            <a:avLst/>
          </a:prstGeom>
          <a:noFill/>
        </p:spPr>
        <p:txBody>
          <a:bodyPr wrap="square" rtlCol="0">
            <a:spAutoFit/>
          </a:bodyPr>
          <a:lstStyle/>
          <a:p>
            <a:r>
              <a:rPr lang="en-CA" sz="2000" dirty="0" smtClean="0"/>
              <a:t>A collection of points: Region</a:t>
            </a:r>
            <a:endParaRPr lang="en-CA" sz="2000" dirty="0"/>
          </a:p>
        </p:txBody>
      </p:sp>
      <p:graphicFrame>
        <p:nvGraphicFramePr>
          <p:cNvPr id="11" name="Table 10"/>
          <p:cNvGraphicFramePr>
            <a:graphicFrameLocks noGrp="1"/>
          </p:cNvGraphicFramePr>
          <p:nvPr>
            <p:extLst>
              <p:ext uri="{D42A27DB-BD31-4B8C-83A1-F6EECF244321}">
                <p14:modId xmlns:p14="http://schemas.microsoft.com/office/powerpoint/2010/main" val="3047695146"/>
              </p:ext>
            </p:extLst>
          </p:nvPr>
        </p:nvGraphicFramePr>
        <p:xfrm>
          <a:off x="4953000" y="4075121"/>
          <a:ext cx="3505200" cy="1524000"/>
        </p:xfrm>
        <a:graphic>
          <a:graphicData uri="http://schemas.openxmlformats.org/drawingml/2006/table">
            <a:tbl>
              <a:tblPr firstRow="1" bandRow="1" bandCol="1">
                <a:tableStyleId>{5940675A-B579-460E-94D1-54222C63F5DA}</a:tableStyleId>
              </a:tblPr>
              <a:tblGrid>
                <a:gridCol w="876300"/>
                <a:gridCol w="876300"/>
                <a:gridCol w="876300"/>
                <a:gridCol w="876300"/>
              </a:tblGrid>
              <a:tr h="508000">
                <a:tc>
                  <a:txBody>
                    <a:bodyPr/>
                    <a:lstStyle/>
                    <a:p>
                      <a:r>
                        <a:rPr lang="en-CA" dirty="0" smtClean="0"/>
                        <a:t>(3,1):1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chemeClr val="accent1">
                        <a:tint val="66000"/>
                        <a:satMod val="160000"/>
                      </a:schemeClr>
                    </a:solidFill>
                  </a:tcPr>
                </a:tc>
                <a:tc>
                  <a:txBody>
                    <a:bodyPr/>
                    <a:lstStyle/>
                    <a:p>
                      <a:r>
                        <a:rPr lang="en-CA" dirty="0" smtClean="0"/>
                        <a:t>(2,2):7</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chemeClr val="accent1">
                        <a:tint val="66000"/>
                        <a:satMod val="160000"/>
                      </a:schemeClr>
                    </a:solidFill>
                  </a:tcPr>
                </a:tc>
                <a:tc>
                  <a:txBody>
                    <a:bodyPr/>
                    <a:lstStyle/>
                    <a:p>
                      <a:r>
                        <a:rPr lang="en-CA" dirty="0" smtClean="0"/>
                        <a:t>(-3,1):8</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chemeClr val="accent1">
                        <a:tint val="66000"/>
                        <a:satMod val="160000"/>
                      </a:schemeClr>
                    </a:solidFill>
                  </a:tcPr>
                </a:tc>
                <a:tc>
                  <a:txBody>
                    <a:bodyPr/>
                    <a:lstStyle/>
                    <a:p>
                      <a:r>
                        <a:rPr lang="en-CA" dirty="0" smtClean="0"/>
                        <a:t>(4,0):4</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chemeClr val="accent1">
                        <a:tint val="66000"/>
                        <a:satMod val="160000"/>
                      </a:schemeClr>
                    </a:solidFill>
                  </a:tcPr>
                </a:tc>
              </a:tr>
              <a:tr h="508000">
                <a:tc>
                  <a:txBody>
                    <a:bodyPr/>
                    <a:lstStyle/>
                    <a:p>
                      <a:r>
                        <a:rPr lang="en-CA" dirty="0" smtClean="0"/>
                        <a:t>(2,5):-3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accent1">
                        <a:tint val="66000"/>
                        <a:satMod val="160000"/>
                      </a:schemeClr>
                    </a:solidFill>
                  </a:tcPr>
                </a:tc>
                <a:tc>
                  <a:txBody>
                    <a:bodyPr/>
                    <a:lstStyle/>
                    <a:p>
                      <a:r>
                        <a:rPr lang="en-CA" dirty="0" smtClean="0"/>
                        <a:t>(3,2):6</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accent1">
                        <a:tint val="66000"/>
                        <a:satMod val="160000"/>
                      </a:schemeClr>
                    </a:solidFill>
                  </a:tcPr>
                </a:tc>
                <a:tc>
                  <a:txBody>
                    <a:bodyPr/>
                    <a:lstStyle/>
                    <a:p>
                      <a:r>
                        <a:rPr lang="en-CA" dirty="0" smtClean="0"/>
                        <a:t>(4,7):9</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accent1">
                        <a:tint val="66000"/>
                        <a:satMod val="160000"/>
                      </a:schemeClr>
                    </a:solidFill>
                  </a:tcPr>
                </a:tc>
                <a:tc>
                  <a:txBody>
                    <a:bodyPr/>
                    <a:lstStyle/>
                    <a:p>
                      <a:r>
                        <a:rPr lang="en-CA" dirty="0" smtClean="0"/>
                        <a:t>(-5,2):5</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accent1">
                        <a:tint val="66000"/>
                        <a:satMod val="160000"/>
                      </a:schemeClr>
                    </a:solidFill>
                  </a:tcPr>
                </a:tc>
              </a:tr>
              <a:tr h="508000">
                <a:tc>
                  <a:txBody>
                    <a:bodyPr/>
                    <a:lstStyle/>
                    <a:p>
                      <a:r>
                        <a:rPr lang="en-CA" dirty="0" smtClean="0"/>
                        <a:t>(3,0):0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66000"/>
                        <a:satMod val="160000"/>
                      </a:schemeClr>
                    </a:solidFill>
                  </a:tcPr>
                </a:tc>
                <a:tc>
                  <a:txBody>
                    <a:bodyPr/>
                    <a:lstStyle/>
                    <a:p>
                      <a:r>
                        <a:rPr lang="en-CA" dirty="0" smtClean="0"/>
                        <a:t>(4,3):-4</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66000"/>
                        <a:satMod val="160000"/>
                      </a:schemeClr>
                    </a:solidFill>
                  </a:tcPr>
                </a:tc>
                <a:tc>
                  <a:txBody>
                    <a:bodyPr/>
                    <a:lstStyle/>
                    <a:p>
                      <a:r>
                        <a:rPr lang="en-CA" dirty="0" smtClean="0"/>
                        <a:t>(5,1):-2</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66000"/>
                        <a:satMod val="160000"/>
                      </a:schemeClr>
                    </a:solidFill>
                  </a:tcPr>
                </a:tc>
                <a:tc>
                  <a:txBody>
                    <a:bodyPr/>
                    <a:lstStyle/>
                    <a:p>
                      <a:r>
                        <a:rPr lang="en-CA" dirty="0" smtClean="0"/>
                        <a:t>(6,3):-3</a:t>
                      </a:r>
                      <a:endParaRPr lang="en-CA"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66000"/>
                        <a:satMod val="160000"/>
                      </a:schemeClr>
                    </a:solidFill>
                  </a:tcPr>
                </a:tc>
              </a:tr>
            </a:tbl>
          </a:graphicData>
        </a:graphic>
      </p:graphicFrame>
    </p:spTree>
    <p:extLst>
      <p:ext uri="{BB962C8B-B14F-4D97-AF65-F5344CB8AC3E}">
        <p14:creationId xmlns:p14="http://schemas.microsoft.com/office/powerpoint/2010/main" val="1428959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X10 </a:t>
            </a:r>
            <a:r>
              <a:rPr lang="en-US" sz="3600" b="1" dirty="0" smtClean="0"/>
              <a:t>Arrays – Region arrays</a:t>
            </a:r>
            <a:endParaRPr lang="en-US" sz="3600" b="1" dirty="0"/>
          </a:p>
        </p:txBody>
      </p:sp>
      <p:sp>
        <p:nvSpPr>
          <p:cNvPr id="4" name="TextBox 3"/>
          <p:cNvSpPr txBox="1"/>
          <p:nvPr/>
        </p:nvSpPr>
        <p:spPr>
          <a:xfrm>
            <a:off x="355979" y="1143000"/>
            <a:ext cx="8534400" cy="2246769"/>
          </a:xfrm>
          <a:prstGeom prst="rect">
            <a:avLst/>
          </a:prstGeom>
          <a:noFill/>
        </p:spPr>
        <p:txBody>
          <a:bodyPr wrap="square" rtlCol="0">
            <a:spAutoFit/>
          </a:bodyPr>
          <a:lstStyle/>
          <a:p>
            <a:pPr marL="342900" lvl="0" indent="-342900">
              <a:buFont typeface="Arial" pitchFamily="34" charset="0"/>
              <a:buChar char="•"/>
            </a:pPr>
            <a:r>
              <a:rPr lang="en-CA" sz="2800" dirty="0" smtClean="0">
                <a:solidFill>
                  <a:srgbClr val="262626"/>
                </a:solidFill>
              </a:rPr>
              <a:t>Flexibility </a:t>
            </a:r>
            <a:r>
              <a:rPr lang="en-CA" sz="2800" dirty="0">
                <a:solidFill>
                  <a:srgbClr val="262626"/>
                </a:solidFill>
              </a:rPr>
              <a:t>of shape and </a:t>
            </a:r>
            <a:r>
              <a:rPr lang="en-CA" sz="2800" dirty="0" smtClean="0">
                <a:solidFill>
                  <a:srgbClr val="262626"/>
                </a:solidFill>
              </a:rPr>
              <a:t>indexing.</a:t>
            </a:r>
          </a:p>
          <a:p>
            <a:pPr marL="342900" lvl="0" indent="-342900">
              <a:buFont typeface="Arial" pitchFamily="34" charset="0"/>
              <a:buChar char="•"/>
            </a:pPr>
            <a:r>
              <a:rPr lang="en-CA" sz="2800" dirty="0" smtClean="0">
                <a:solidFill>
                  <a:srgbClr val="262626"/>
                </a:solidFill>
              </a:rPr>
              <a:t>A rich </a:t>
            </a:r>
            <a:r>
              <a:rPr lang="en-CA" sz="2800" dirty="0">
                <a:solidFill>
                  <a:srgbClr val="262626"/>
                </a:solidFill>
              </a:rPr>
              <a:t>set of API methods.</a:t>
            </a:r>
          </a:p>
          <a:p>
            <a:pPr marL="342900" lvl="0" indent="-342900">
              <a:buFont typeface="Arial" pitchFamily="34" charset="0"/>
              <a:buChar char="•"/>
            </a:pPr>
            <a:r>
              <a:rPr lang="en-CA" sz="2800" dirty="0">
                <a:solidFill>
                  <a:srgbClr val="262626"/>
                </a:solidFill>
              </a:rPr>
              <a:t>No need to declare shape statically.</a:t>
            </a:r>
          </a:p>
          <a:p>
            <a:pPr marL="342900" lvl="0" indent="-342900">
              <a:buFont typeface="Arial" pitchFamily="34" charset="0"/>
              <a:buChar char="•"/>
            </a:pPr>
            <a:r>
              <a:rPr lang="en-CA" sz="2800" dirty="0">
                <a:solidFill>
                  <a:srgbClr val="262626"/>
                </a:solidFill>
              </a:rPr>
              <a:t>Flexibility comes at a cost of performance.</a:t>
            </a:r>
          </a:p>
          <a:p>
            <a:pPr marL="342900" lvl="0" indent="-342900">
              <a:buFont typeface="Arial" pitchFamily="34" charset="0"/>
              <a:buChar char="•"/>
            </a:pPr>
            <a:endParaRPr lang="en-US" sz="2800" dirty="0">
              <a:solidFill>
                <a:srgbClr val="262626"/>
              </a:solidFill>
            </a:endParaRPr>
          </a:p>
        </p:txBody>
      </p:sp>
    </p:spTree>
    <p:extLst>
      <p:ext uri="{BB962C8B-B14F-4D97-AF65-F5344CB8AC3E}">
        <p14:creationId xmlns:p14="http://schemas.microsoft.com/office/powerpoint/2010/main" val="455822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An example</a:t>
            </a:r>
            <a:endParaRPr lang="en-US" sz="3600" b="1" dirty="0"/>
          </a:p>
        </p:txBody>
      </p:sp>
      <p:cxnSp>
        <p:nvCxnSpPr>
          <p:cNvPr id="11" name="Straight Connector 10"/>
          <p:cNvCxnSpPr/>
          <p:nvPr/>
        </p:nvCxnSpPr>
        <p:spPr>
          <a:xfrm>
            <a:off x="4267200" y="1278907"/>
            <a:ext cx="0" cy="487680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78906"/>
            <a:ext cx="2257250" cy="154049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3144629"/>
            <a:ext cx="3823505" cy="196077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1278906"/>
            <a:ext cx="3200400" cy="23114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3590306"/>
            <a:ext cx="3657600" cy="3230358"/>
          </a:xfrm>
          <a:prstGeom prst="rect">
            <a:avLst/>
          </a:prstGeom>
        </p:spPr>
      </p:pic>
      <p:sp>
        <p:nvSpPr>
          <p:cNvPr id="14" name="Left Arrow 13"/>
          <p:cNvSpPr/>
          <p:nvPr/>
        </p:nvSpPr>
        <p:spPr>
          <a:xfrm rot="16545483">
            <a:off x="2652396" y="3173661"/>
            <a:ext cx="666528" cy="385455"/>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5" name="TextBox 14"/>
          <p:cNvSpPr txBox="1"/>
          <p:nvPr/>
        </p:nvSpPr>
        <p:spPr>
          <a:xfrm>
            <a:off x="2539466" y="2557789"/>
            <a:ext cx="892389" cy="523220"/>
          </a:xfrm>
          <a:prstGeom prst="rect">
            <a:avLst/>
          </a:prstGeom>
          <a:noFill/>
        </p:spPr>
        <p:txBody>
          <a:bodyPr wrap="square" rtlCol="0">
            <a:spAutoFit/>
          </a:bodyPr>
          <a:lstStyle/>
          <a:p>
            <a:pPr algn="ctr"/>
            <a:r>
              <a:rPr lang="en-CA" sz="2800" b="1" dirty="0" smtClean="0"/>
              <a:t>4-D</a:t>
            </a:r>
            <a:endParaRPr lang="en-CA" sz="2800" b="1" dirty="0"/>
          </a:p>
        </p:txBody>
      </p:sp>
      <p:sp>
        <p:nvSpPr>
          <p:cNvPr id="16" name="Left Arrow 15"/>
          <p:cNvSpPr/>
          <p:nvPr/>
        </p:nvSpPr>
        <p:spPr>
          <a:xfrm rot="5564998">
            <a:off x="2228787" y="4679493"/>
            <a:ext cx="666528" cy="385455"/>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7" name="TextBox 16"/>
          <p:cNvSpPr txBox="1"/>
          <p:nvPr/>
        </p:nvSpPr>
        <p:spPr>
          <a:xfrm>
            <a:off x="2093271" y="5206622"/>
            <a:ext cx="892389" cy="523220"/>
          </a:xfrm>
          <a:prstGeom prst="rect">
            <a:avLst/>
          </a:prstGeom>
          <a:noFill/>
        </p:spPr>
        <p:txBody>
          <a:bodyPr wrap="square" rtlCol="0">
            <a:spAutoFit/>
          </a:bodyPr>
          <a:lstStyle/>
          <a:p>
            <a:pPr algn="ctr"/>
            <a:r>
              <a:rPr lang="en-CA" sz="2800" b="1" dirty="0"/>
              <a:t>3</a:t>
            </a:r>
            <a:r>
              <a:rPr lang="en-CA" sz="2800" b="1" dirty="0" smtClean="0"/>
              <a:t>-D</a:t>
            </a:r>
            <a:endParaRPr lang="en-CA" sz="2800" b="1" dirty="0"/>
          </a:p>
        </p:txBody>
      </p:sp>
    </p:spTree>
    <p:extLst>
      <p:ext uri="{BB962C8B-B14F-4D97-AF65-F5344CB8AC3E}">
        <p14:creationId xmlns:p14="http://schemas.microsoft.com/office/powerpoint/2010/main" val="2831815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Our Strategy</a:t>
            </a:r>
            <a:endParaRPr lang="en-US" sz="3200" b="1" dirty="0"/>
          </a:p>
        </p:txBody>
      </p:sp>
      <p:sp>
        <p:nvSpPr>
          <p:cNvPr id="5" name="TextBox 4"/>
          <p:cNvSpPr txBox="1"/>
          <p:nvPr/>
        </p:nvSpPr>
        <p:spPr>
          <a:xfrm>
            <a:off x="533400" y="1143000"/>
            <a:ext cx="8229600" cy="4401205"/>
          </a:xfrm>
          <a:prstGeom prst="rect">
            <a:avLst/>
          </a:prstGeom>
          <a:noFill/>
        </p:spPr>
        <p:txBody>
          <a:bodyPr wrap="square" rtlCol="0">
            <a:spAutoFit/>
          </a:bodyPr>
          <a:lstStyle/>
          <a:p>
            <a:pPr marL="285750" indent="-285750">
              <a:buFont typeface="Arial" pitchFamily="34" charset="0"/>
              <a:buChar char="•"/>
            </a:pPr>
            <a:r>
              <a:rPr lang="en-US" sz="2800" dirty="0" smtClean="0"/>
              <a:t>Gather as much static information as possible</a:t>
            </a:r>
            <a:r>
              <a:rPr lang="en-US" sz="2800" dirty="0" smtClean="0"/>
              <a:t>.</a:t>
            </a:r>
          </a:p>
          <a:p>
            <a:pPr marL="285750" indent="-285750">
              <a:buFont typeface="Arial" pitchFamily="34" charset="0"/>
              <a:buChar char="•"/>
            </a:pPr>
            <a:r>
              <a:rPr lang="en-US" sz="2800" b="1" dirty="0" smtClean="0"/>
              <a:t>Use simple arrays if shapes of all arrays</a:t>
            </a:r>
            <a:endParaRPr lang="en-US" sz="2800" b="1" dirty="0" smtClean="0"/>
          </a:p>
          <a:p>
            <a:pPr marL="742950" lvl="1" indent="-285750">
              <a:buFont typeface="Arial" pitchFamily="34" charset="0"/>
              <a:buChar char="•"/>
            </a:pPr>
            <a:r>
              <a:rPr lang="en-US" sz="2800" b="1" dirty="0" smtClean="0"/>
              <a:t>Are known statically.</a:t>
            </a:r>
          </a:p>
          <a:p>
            <a:pPr marL="742950" lvl="1" indent="-285750">
              <a:buFont typeface="Arial" pitchFamily="34" charset="0"/>
              <a:buChar char="•"/>
            </a:pPr>
            <a:r>
              <a:rPr lang="en-US" sz="2800" b="1" dirty="0" smtClean="0"/>
              <a:t>Remain same at all points in the program.</a:t>
            </a:r>
          </a:p>
          <a:p>
            <a:pPr marL="742950" lvl="1" indent="-285750">
              <a:buFont typeface="Arial" pitchFamily="34" charset="0"/>
              <a:buChar char="•"/>
            </a:pPr>
            <a:r>
              <a:rPr lang="en-US" sz="2800" b="1" dirty="0" smtClean="0"/>
              <a:t>Are supported by X10 simple arrays</a:t>
            </a:r>
            <a:endParaRPr lang="en-US" sz="2800" b="1" dirty="0" smtClean="0"/>
          </a:p>
          <a:p>
            <a:pPr marL="285750" indent="-285750">
              <a:buFont typeface="Arial" pitchFamily="34" charset="0"/>
              <a:buChar char="•"/>
            </a:pPr>
            <a:r>
              <a:rPr lang="en-US" sz="2800" dirty="0" smtClean="0"/>
              <a:t>Else</a:t>
            </a:r>
            <a:r>
              <a:rPr lang="en-US" sz="2800" dirty="0" smtClean="0"/>
              <a:t>, use region arrays.</a:t>
            </a:r>
          </a:p>
          <a:p>
            <a:pPr marL="285750" indent="-285750">
              <a:buFont typeface="Arial" pitchFamily="34" charset="0"/>
              <a:buChar char="•"/>
            </a:pPr>
            <a:r>
              <a:rPr lang="en-US" sz="2800" b="1" dirty="0" smtClean="0"/>
              <a:t>If using region arrays, statically </a:t>
            </a:r>
            <a:r>
              <a:rPr lang="en-US" sz="2800" b="1" dirty="0" smtClean="0"/>
              <a:t>specify arrays’ ranks, if known.</a:t>
            </a:r>
            <a:endParaRPr lang="en-US" sz="2800" b="1" dirty="0" smtClean="0"/>
          </a:p>
          <a:p>
            <a:pPr marL="285750" indent="-285750">
              <a:buFont typeface="Arial" pitchFamily="34" charset="0"/>
              <a:buChar char="•"/>
            </a:pPr>
            <a:r>
              <a:rPr lang="en-US" sz="2800" dirty="0" smtClean="0"/>
              <a:t>Extend the X10 compiler to provide helper methods for easy sub-array access (use of ‘:’ operator). </a:t>
            </a:r>
          </a:p>
        </p:txBody>
      </p:sp>
    </p:spTree>
    <p:extLst>
      <p:ext uri="{BB962C8B-B14F-4D97-AF65-F5344CB8AC3E}">
        <p14:creationId xmlns:p14="http://schemas.microsoft.com/office/powerpoint/2010/main" val="131702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Why?</a:t>
            </a:r>
            <a:br>
              <a:rPr lang="en-US" sz="4000" cap="none" dirty="0" smtClean="0">
                <a:solidFill>
                  <a:prstClr val="black">
                    <a:lumMod val="85000"/>
                    <a:lumOff val="15000"/>
                  </a:prstClr>
                </a:solidFill>
                <a:ea typeface="+mn-ea"/>
                <a:cs typeface="+mn-cs"/>
              </a:rPr>
            </a:br>
            <a:r>
              <a:rPr lang="en-US" sz="4000" b="0" cap="none" dirty="0">
                <a:solidFill>
                  <a:prstClr val="black">
                    <a:lumMod val="50000"/>
                    <a:lumOff val="50000"/>
                  </a:prstClr>
                </a:solidFill>
                <a:ea typeface="+mn-ea"/>
                <a:cs typeface="+mn-cs"/>
              </a:rPr>
              <a:t>W</a:t>
            </a:r>
            <a:r>
              <a:rPr lang="en-US" sz="4000" b="0" cap="none" dirty="0" smtClean="0">
                <a:solidFill>
                  <a:prstClr val="black">
                    <a:lumMod val="50000"/>
                    <a:lumOff val="50000"/>
                  </a:prstClr>
                </a:solidFill>
                <a:ea typeface="+mn-ea"/>
                <a:cs typeface="+mn-cs"/>
              </a:rPr>
              <a:t>hy</a:t>
            </a:r>
            <a:r>
              <a:rPr lang="en-US" sz="4000" cap="none" dirty="0" smtClean="0">
                <a:solidFill>
                  <a:prstClr val="black">
                    <a:lumMod val="85000"/>
                    <a:lumOff val="15000"/>
                  </a:prstClr>
                </a:solidFill>
                <a:ea typeface="+mn-ea"/>
                <a:cs typeface="+mn-cs"/>
              </a:rPr>
              <a:t> </a:t>
            </a:r>
            <a:r>
              <a:rPr lang="en-US" sz="4000" b="0" cap="none" dirty="0" smtClean="0">
                <a:solidFill>
                  <a:prstClr val="black">
                    <a:lumMod val="50000"/>
                    <a:lumOff val="50000"/>
                  </a:prstClr>
                </a:solidFill>
                <a:ea typeface="+mn-ea"/>
                <a:cs typeface="+mn-cs"/>
              </a:rPr>
              <a:t>not !</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a:solidFill>
                  <a:prstClr val="black">
                    <a:lumMod val="75000"/>
                    <a:lumOff val="25000"/>
                  </a:prstClr>
                </a:solidFill>
              </a:rPr>
              <a:t>m</a:t>
            </a:r>
            <a:r>
              <a:rPr lang="en-US" sz="1700" b="1" dirty="0" smtClean="0">
                <a:solidFill>
                  <a:prstClr val="black">
                    <a:lumMod val="75000"/>
                    <a:lumOff val="25000"/>
                  </a:prstClr>
                </a:solidFill>
              </a:rPr>
              <a:t>otivation and challenges</a:t>
            </a:r>
            <a:endParaRPr lang="en-US" sz="1700" b="1" dirty="0">
              <a:solidFill>
                <a:prstClr val="black">
                  <a:lumMod val="75000"/>
                  <a:lumOff val="25000"/>
                </a:prst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192"/>
    </mc:Choice>
    <mc:Fallback xmlns="">
      <p:transition spd="slow" advTm="719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smtClean="0"/>
              <a:t>X10 Concurrency constructs</a:t>
            </a:r>
            <a:endParaRPr lang="en-US" sz="3600"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solidFill>
                <a:srgbClr val="262626"/>
              </a:solidFill>
            </a:endParaRPr>
          </a:p>
        </p:txBody>
      </p:sp>
      <p:sp>
        <p:nvSpPr>
          <p:cNvPr id="3" name="TextBox 2"/>
          <p:cNvSpPr txBox="1"/>
          <p:nvPr/>
        </p:nvSpPr>
        <p:spPr>
          <a:xfrm>
            <a:off x="228600" y="1207532"/>
            <a:ext cx="8686800" cy="5309146"/>
          </a:xfrm>
          <a:prstGeom prst="rect">
            <a:avLst/>
          </a:prstGeom>
          <a:noFill/>
        </p:spPr>
        <p:txBody>
          <a:bodyPr wrap="square" rtlCol="0">
            <a:spAutoFit/>
          </a:bodyPr>
          <a:lstStyle/>
          <a:p>
            <a:pPr fontAlgn="base">
              <a:spcBef>
                <a:spcPts val="600"/>
              </a:spcBef>
              <a:buFont typeface="Arial"/>
              <a:buChar char="•"/>
            </a:pPr>
            <a:r>
              <a:rPr lang="en-US" sz="2400" dirty="0" smtClean="0">
                <a:solidFill>
                  <a:srgbClr val="000000"/>
                </a:solidFill>
              </a:rPr>
              <a:t> </a:t>
            </a:r>
            <a:r>
              <a:rPr lang="en-US" sz="2800" dirty="0" smtClean="0"/>
              <a:t>Fine-grained </a:t>
            </a:r>
            <a:r>
              <a:rPr lang="en-US" sz="2800" dirty="0"/>
              <a:t>concurrency</a:t>
            </a:r>
          </a:p>
          <a:p>
            <a:pPr marL="742950" lvl="1" indent="-285750" fontAlgn="base">
              <a:spcBef>
                <a:spcPts val="480"/>
              </a:spcBef>
              <a:buFont typeface="Arial"/>
              <a:buChar char="•"/>
            </a:pPr>
            <a:r>
              <a:rPr lang="en-US" sz="2800" b="1" dirty="0" err="1">
                <a:solidFill>
                  <a:schemeClr val="accent4">
                    <a:lumMod val="75000"/>
                  </a:schemeClr>
                </a:solidFill>
              </a:rPr>
              <a:t>async</a:t>
            </a:r>
            <a:r>
              <a:rPr lang="en-US" sz="2800" b="1" dirty="0"/>
              <a:t> </a:t>
            </a:r>
            <a:r>
              <a:rPr lang="en-US" sz="2800" b="1" dirty="0" smtClean="0"/>
              <a:t>S </a:t>
            </a:r>
            <a:r>
              <a:rPr lang="en-US" sz="2800" dirty="0" smtClean="0"/>
              <a:t>– Create asynchronous concurrent activities.</a:t>
            </a:r>
            <a:endParaRPr lang="en-US" sz="2800" dirty="0"/>
          </a:p>
          <a:p>
            <a:pPr fontAlgn="base">
              <a:spcBef>
                <a:spcPts val="600"/>
              </a:spcBef>
              <a:buFont typeface="Arial"/>
              <a:buChar char="•"/>
            </a:pPr>
            <a:r>
              <a:rPr lang="en-US" sz="2800" dirty="0" smtClean="0"/>
              <a:t> Sequencing</a:t>
            </a:r>
            <a:endParaRPr lang="en-US" sz="2800" dirty="0"/>
          </a:p>
          <a:p>
            <a:pPr marL="742950" lvl="1" indent="-285750" fontAlgn="base">
              <a:spcBef>
                <a:spcPts val="480"/>
              </a:spcBef>
              <a:buFont typeface="Arial"/>
              <a:buChar char="•"/>
            </a:pPr>
            <a:r>
              <a:rPr lang="en-US" sz="2800" b="1" dirty="0">
                <a:solidFill>
                  <a:schemeClr val="accent4">
                    <a:lumMod val="75000"/>
                  </a:schemeClr>
                </a:solidFill>
              </a:rPr>
              <a:t>finish</a:t>
            </a:r>
            <a:r>
              <a:rPr lang="en-US" sz="2800" b="1" dirty="0"/>
              <a:t> </a:t>
            </a:r>
            <a:r>
              <a:rPr lang="en-US" sz="2800" b="1" dirty="0" smtClean="0"/>
              <a:t>S</a:t>
            </a:r>
            <a:r>
              <a:rPr lang="en-US" sz="2800" dirty="0" smtClean="0"/>
              <a:t> – Wait for all transitively created concurrent activities by S.</a:t>
            </a:r>
            <a:endParaRPr lang="en-US" sz="2800" dirty="0"/>
          </a:p>
          <a:p>
            <a:pPr fontAlgn="base">
              <a:spcBef>
                <a:spcPts val="600"/>
              </a:spcBef>
              <a:buFont typeface="Arial"/>
              <a:buChar char="•"/>
            </a:pPr>
            <a:r>
              <a:rPr lang="en-US" sz="2800" dirty="0" smtClean="0"/>
              <a:t> Place-shifting </a:t>
            </a:r>
            <a:r>
              <a:rPr lang="en-US" sz="2800" dirty="0"/>
              <a:t>operations</a:t>
            </a:r>
          </a:p>
          <a:p>
            <a:pPr marL="742950" lvl="1" indent="-285750" fontAlgn="base">
              <a:spcBef>
                <a:spcPts val="480"/>
              </a:spcBef>
              <a:buFont typeface="Arial"/>
              <a:buChar char="•"/>
            </a:pPr>
            <a:r>
              <a:rPr lang="en-US" sz="2800" b="1" dirty="0">
                <a:solidFill>
                  <a:schemeClr val="accent4">
                    <a:lumMod val="75000"/>
                  </a:schemeClr>
                </a:solidFill>
              </a:rPr>
              <a:t>at (P) </a:t>
            </a:r>
            <a:r>
              <a:rPr lang="en-US" sz="2800" b="1" dirty="0" smtClean="0"/>
              <a:t>S </a:t>
            </a:r>
            <a:r>
              <a:rPr lang="en-US" sz="2800" dirty="0" smtClean="0"/>
              <a:t>– execute S at processing unit P. </a:t>
            </a:r>
            <a:endParaRPr lang="en-US" sz="2800" dirty="0"/>
          </a:p>
          <a:p>
            <a:pPr marL="285750" indent="-285750" fontAlgn="base">
              <a:spcBef>
                <a:spcPts val="480"/>
              </a:spcBef>
              <a:buFont typeface="Arial"/>
              <a:buChar char="•"/>
            </a:pPr>
            <a:r>
              <a:rPr lang="en-US" sz="2800" dirty="0" smtClean="0"/>
              <a:t>Atomicity</a:t>
            </a:r>
            <a:endParaRPr lang="en-US" sz="2800" dirty="0"/>
          </a:p>
          <a:p>
            <a:pPr marL="742950" lvl="1" indent="-285750" fontAlgn="base">
              <a:spcBef>
                <a:spcPts val="480"/>
              </a:spcBef>
              <a:buFont typeface="Arial"/>
              <a:buChar char="•"/>
            </a:pPr>
            <a:r>
              <a:rPr lang="en-US" sz="2800" b="1" dirty="0">
                <a:solidFill>
                  <a:schemeClr val="accent4">
                    <a:lumMod val="75000"/>
                  </a:schemeClr>
                </a:solidFill>
              </a:rPr>
              <a:t>atomic</a:t>
            </a:r>
            <a:r>
              <a:rPr lang="en-US" sz="2800" b="1" dirty="0"/>
              <a:t> </a:t>
            </a:r>
            <a:r>
              <a:rPr lang="en-US" sz="2800" b="1" dirty="0" smtClean="0"/>
              <a:t>S, </a:t>
            </a:r>
            <a:r>
              <a:rPr lang="en-US" sz="2800" b="1" dirty="0">
                <a:solidFill>
                  <a:schemeClr val="accent4">
                    <a:lumMod val="75000"/>
                  </a:schemeClr>
                </a:solidFill>
              </a:rPr>
              <a:t>when (</a:t>
            </a:r>
            <a:r>
              <a:rPr lang="en-US" sz="2800" b="1" dirty="0" err="1">
                <a:solidFill>
                  <a:schemeClr val="accent4">
                    <a:lumMod val="75000"/>
                  </a:schemeClr>
                </a:solidFill>
              </a:rPr>
              <a:t>cond</a:t>
            </a:r>
            <a:r>
              <a:rPr lang="en-US" sz="2800" b="1" dirty="0">
                <a:solidFill>
                  <a:schemeClr val="accent4">
                    <a:lumMod val="75000"/>
                  </a:schemeClr>
                </a:solidFill>
              </a:rPr>
              <a:t>) </a:t>
            </a:r>
            <a:r>
              <a:rPr lang="en-US" sz="2800" b="1" dirty="0" smtClean="0"/>
              <a:t>S</a:t>
            </a:r>
            <a:r>
              <a:rPr lang="en-US" sz="2800" b="1" dirty="0" smtClean="0"/>
              <a:t> </a:t>
            </a:r>
            <a:r>
              <a:rPr lang="en-US" sz="2800" dirty="0" smtClean="0"/>
              <a:t>– Execute S atomically with respect to other atomic statements.</a:t>
            </a:r>
            <a:endParaRPr lang="en-US" sz="2800" dirty="0"/>
          </a:p>
          <a:p>
            <a:pPr marL="285750" indent="-285750">
              <a:buFont typeface="Arial" pitchFamily="34" charset="0"/>
              <a:buChar char="•"/>
            </a:pPr>
            <a:endParaRPr lang="en-US" sz="2400" dirty="0">
              <a:solidFill>
                <a:srgbClr val="262626"/>
              </a:solidFill>
            </a:endParaRPr>
          </a:p>
        </p:txBody>
      </p:sp>
    </p:spTree>
    <p:extLst>
      <p:ext uri="{BB962C8B-B14F-4D97-AF65-F5344CB8AC3E}">
        <p14:creationId xmlns:p14="http://schemas.microsoft.com/office/powerpoint/2010/main" val="176851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468" y="54591"/>
            <a:ext cx="7068015" cy="838200"/>
          </a:xfrm>
        </p:spPr>
        <p:txBody>
          <a:bodyPr>
            <a:noAutofit/>
          </a:bodyPr>
          <a:lstStyle/>
          <a:p>
            <a:r>
              <a:rPr lang="en-US" b="1" dirty="0" smtClean="0"/>
              <a:t>Introducing Concurrency constructs in MATLAB</a:t>
            </a:r>
            <a:endParaRPr lang="en-US" b="1" dirty="0"/>
          </a:p>
        </p:txBody>
      </p:sp>
      <p:cxnSp>
        <p:nvCxnSpPr>
          <p:cNvPr id="11" name="Straight Connector 10"/>
          <p:cNvCxnSpPr/>
          <p:nvPr/>
        </p:nvCxnSpPr>
        <p:spPr>
          <a:xfrm>
            <a:off x="3657600" y="1278907"/>
            <a:ext cx="0" cy="487680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68" y="1278907"/>
            <a:ext cx="3055848" cy="2438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464515"/>
            <a:ext cx="5181600" cy="4175760"/>
          </a:xfrm>
          <a:prstGeom prst="rect">
            <a:avLst/>
          </a:prstGeom>
        </p:spPr>
      </p:pic>
    </p:spTree>
    <p:extLst>
      <p:ext uri="{BB962C8B-B14F-4D97-AF65-F5344CB8AC3E}">
        <p14:creationId xmlns:p14="http://schemas.microsoft.com/office/powerpoint/2010/main" val="4284971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MATLAB </a:t>
            </a:r>
            <a:r>
              <a:rPr lang="en-US" b="1" dirty="0" err="1" smtClean="0"/>
              <a:t>parfor</a:t>
            </a:r>
            <a:endParaRPr lang="en-US" b="1" dirty="0"/>
          </a:p>
        </p:txBody>
      </p:sp>
      <p:cxnSp>
        <p:nvCxnSpPr>
          <p:cNvPr id="11" name="Straight Connector 10"/>
          <p:cNvCxnSpPr/>
          <p:nvPr/>
        </p:nvCxnSpPr>
        <p:spPr>
          <a:xfrm>
            <a:off x="3657600" y="1278907"/>
            <a:ext cx="0" cy="4474448"/>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66800"/>
            <a:ext cx="2971800" cy="304636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066800"/>
            <a:ext cx="4800600" cy="4821337"/>
          </a:xfrm>
          <a:prstGeom prst="rect">
            <a:avLst/>
          </a:prstGeom>
        </p:spPr>
      </p:pic>
      <p:sp>
        <p:nvSpPr>
          <p:cNvPr id="12" name="Left Arrow 11"/>
          <p:cNvSpPr/>
          <p:nvPr/>
        </p:nvSpPr>
        <p:spPr>
          <a:xfrm rot="9988160">
            <a:off x="2960025" y="3063048"/>
            <a:ext cx="999365" cy="29895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Left Arrow 12"/>
          <p:cNvSpPr/>
          <p:nvPr/>
        </p:nvSpPr>
        <p:spPr>
          <a:xfrm rot="9988160">
            <a:off x="3242078" y="3590228"/>
            <a:ext cx="999365" cy="29895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278642" y="5888137"/>
            <a:ext cx="85344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CA" sz="2400" dirty="0" smtClean="0"/>
              <a:t>Introduce finish and </a:t>
            </a:r>
            <a:r>
              <a:rPr lang="en-CA" sz="2400" dirty="0" err="1" smtClean="0"/>
              <a:t>async</a:t>
            </a:r>
            <a:r>
              <a:rPr lang="en-CA" sz="2400" dirty="0" smtClean="0"/>
              <a:t> constructs to control the concurrent flow of execution</a:t>
            </a:r>
            <a:r>
              <a:rPr lang="en-CA" dirty="0" smtClean="0"/>
              <a:t>.</a:t>
            </a:r>
            <a:endParaRPr lang="en-CA" dirty="0"/>
          </a:p>
        </p:txBody>
      </p:sp>
      <p:sp>
        <p:nvSpPr>
          <p:cNvPr id="17" name="TextBox 16"/>
          <p:cNvSpPr txBox="1"/>
          <p:nvPr/>
        </p:nvSpPr>
        <p:spPr>
          <a:xfrm>
            <a:off x="278642" y="5888136"/>
            <a:ext cx="85344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CA" sz="2400" dirty="0" smtClean="0"/>
              <a:t>Any variable, not defined outside the for loop is declared local to the </a:t>
            </a:r>
            <a:r>
              <a:rPr lang="en-CA" sz="2400" dirty="0" err="1" smtClean="0"/>
              <a:t>async</a:t>
            </a:r>
            <a:r>
              <a:rPr lang="en-CA" sz="2400" dirty="0" smtClean="0"/>
              <a:t> block.</a:t>
            </a:r>
            <a:endParaRPr lang="en-CA" sz="2400" dirty="0"/>
          </a:p>
        </p:txBody>
      </p:sp>
      <p:sp>
        <p:nvSpPr>
          <p:cNvPr id="18" name="Left Arrow 17"/>
          <p:cNvSpPr/>
          <p:nvPr/>
        </p:nvSpPr>
        <p:spPr>
          <a:xfrm rot="9988160">
            <a:off x="3394478" y="4103541"/>
            <a:ext cx="999365" cy="29895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278642" y="5888135"/>
            <a:ext cx="8789158"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CA" sz="2400" dirty="0" smtClean="0"/>
              <a:t>For any variable that is defined outside the loop and is not a reduction variable, a local copy is made for each concurrent iteration.</a:t>
            </a:r>
            <a:endParaRPr lang="en-CA" sz="2400" dirty="0"/>
          </a:p>
        </p:txBody>
      </p:sp>
      <p:sp>
        <p:nvSpPr>
          <p:cNvPr id="20" name="Left Arrow 19"/>
          <p:cNvSpPr/>
          <p:nvPr/>
        </p:nvSpPr>
        <p:spPr>
          <a:xfrm rot="9988160">
            <a:off x="3502626" y="4365776"/>
            <a:ext cx="999365" cy="29895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Left Arrow 20"/>
          <p:cNvSpPr/>
          <p:nvPr/>
        </p:nvSpPr>
        <p:spPr>
          <a:xfrm rot="9988160">
            <a:off x="5355102" y="4917659"/>
            <a:ext cx="999365" cy="29895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Left Arrow 21"/>
          <p:cNvSpPr/>
          <p:nvPr/>
        </p:nvSpPr>
        <p:spPr>
          <a:xfrm rot="9988160">
            <a:off x="3394478" y="3852463"/>
            <a:ext cx="999365" cy="29895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p:cNvSpPr txBox="1"/>
          <p:nvPr/>
        </p:nvSpPr>
        <p:spPr>
          <a:xfrm>
            <a:off x="278642" y="5888134"/>
            <a:ext cx="8789158"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CA" sz="2400" dirty="0" smtClean="0"/>
              <a:t>All reduction statements are made atomic.</a:t>
            </a:r>
          </a:p>
          <a:p>
            <a:endParaRPr lang="en-CA" sz="2400" dirty="0"/>
          </a:p>
        </p:txBody>
      </p:sp>
    </p:spTree>
    <p:extLst>
      <p:ext uri="{BB962C8B-B14F-4D97-AF65-F5344CB8AC3E}">
        <p14:creationId xmlns:p14="http://schemas.microsoft.com/office/powerpoint/2010/main" val="195298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Parallelizing vector instructions</a:t>
            </a:r>
            <a:endParaRPr lang="en-US"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solidFill>
                <a:srgbClr val="262626"/>
              </a:solidFill>
            </a:endParaRPr>
          </a:p>
        </p:txBody>
      </p:sp>
      <p:sp>
        <p:nvSpPr>
          <p:cNvPr id="2" name="TextBox 1"/>
          <p:cNvSpPr txBox="1"/>
          <p:nvPr/>
        </p:nvSpPr>
        <p:spPr>
          <a:xfrm>
            <a:off x="457200" y="1295400"/>
            <a:ext cx="8305800" cy="3139321"/>
          </a:xfrm>
          <a:prstGeom prst="rect">
            <a:avLst/>
          </a:prstGeom>
          <a:noFill/>
        </p:spPr>
        <p:txBody>
          <a:bodyPr wrap="square" rtlCol="0">
            <a:spAutoFit/>
          </a:bodyPr>
          <a:lstStyle/>
          <a:p>
            <a:pPr marL="285750" indent="-285750">
              <a:buFont typeface="Arial" pitchFamily="34" charset="0"/>
              <a:buChar char="•"/>
            </a:pPr>
            <a:r>
              <a:rPr lang="en-US" sz="2400" dirty="0" smtClean="0"/>
              <a:t>Loop </a:t>
            </a:r>
            <a:r>
              <a:rPr lang="en-US" sz="2400" dirty="0" err="1" smtClean="0"/>
              <a:t>vectorization</a:t>
            </a:r>
            <a:r>
              <a:rPr lang="en-US" sz="2400" dirty="0" smtClean="0"/>
              <a:t> is a</a:t>
            </a:r>
            <a:r>
              <a:rPr lang="en-US" sz="2400" dirty="0" smtClean="0"/>
              <a:t> suggested optimization technique in MATLAB to replace loop-based scalar-oriented code by a vector operation. </a:t>
            </a:r>
          </a:p>
          <a:p>
            <a:pPr marL="285750" indent="-285750">
              <a:buFont typeface="Arial" pitchFamily="34" charset="0"/>
              <a:buChar char="•"/>
            </a:pPr>
            <a:r>
              <a:rPr lang="en-US" sz="2400" dirty="0" smtClean="0"/>
              <a:t>Depending on the type of operation and size of the vector, we can benefit by breaking down the operation into a set of concurrent operations on parts of the vector.</a:t>
            </a:r>
          </a:p>
          <a:p>
            <a:endParaRPr lang="en-US" dirty="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56055718"/>
              </p:ext>
            </p:extLst>
          </p:nvPr>
        </p:nvGraphicFramePr>
        <p:xfrm>
          <a:off x="2466833" y="4434721"/>
          <a:ext cx="6096000" cy="370840"/>
        </p:xfrm>
        <a:graphic>
          <a:graphicData uri="http://schemas.openxmlformats.org/drawingml/2006/table">
            <a:tbl>
              <a:tblPr firstRow="1" bandRow="1">
                <a:tableStyleId>{00A15C55-8517-42AA-B614-E9B94910E393}</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tc>
                  <a:txBody>
                    <a:bodyPr/>
                    <a:lstStyle/>
                    <a:p>
                      <a:endParaRPr lang="en-CA" dirty="0"/>
                    </a:p>
                  </a:txBody>
                  <a:tcPr/>
                </a:tc>
                <a:tc>
                  <a:txBody>
                    <a:bodyPr/>
                    <a:lstStyle/>
                    <a:p>
                      <a:endParaRPr lang="en-CA" dirty="0"/>
                    </a:p>
                  </a:txBody>
                  <a:tcPr/>
                </a:tc>
              </a:tr>
            </a:tbl>
          </a:graphicData>
        </a:graphic>
      </p:graphicFrame>
      <p:sp>
        <p:nvSpPr>
          <p:cNvPr id="4" name="TextBox 3"/>
          <p:cNvSpPr txBox="1"/>
          <p:nvPr/>
        </p:nvSpPr>
        <p:spPr>
          <a:xfrm>
            <a:off x="228600" y="4454562"/>
            <a:ext cx="1447800" cy="400110"/>
          </a:xfrm>
          <a:prstGeom prst="rect">
            <a:avLst/>
          </a:prstGeom>
          <a:noFill/>
        </p:spPr>
        <p:txBody>
          <a:bodyPr wrap="square" rtlCol="0">
            <a:spAutoFit/>
          </a:bodyPr>
          <a:lstStyle/>
          <a:p>
            <a:r>
              <a:rPr lang="en-CA" sz="2000" dirty="0" smtClean="0"/>
              <a:t>Operation</a:t>
            </a:r>
            <a:endParaRPr lang="en-CA" sz="2000" dirty="0"/>
          </a:p>
        </p:txBody>
      </p:sp>
      <p:cxnSp>
        <p:nvCxnSpPr>
          <p:cNvPr id="6" name="Straight Arrow Connector 5"/>
          <p:cNvCxnSpPr/>
          <p:nvPr/>
        </p:nvCxnSpPr>
        <p:spPr>
          <a:xfrm>
            <a:off x="1371600" y="4654617"/>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477052340"/>
              </p:ext>
            </p:extLst>
          </p:nvPr>
        </p:nvGraphicFramePr>
        <p:xfrm>
          <a:off x="2460009" y="5334000"/>
          <a:ext cx="2035791" cy="370840"/>
        </p:xfrm>
        <a:graphic>
          <a:graphicData uri="http://schemas.openxmlformats.org/drawingml/2006/table">
            <a:tbl>
              <a:tblPr firstRow="1" bandRow="1">
                <a:tableStyleId>{00A15C55-8517-42AA-B614-E9B94910E393}</a:tableStyleId>
              </a:tblPr>
              <a:tblGrid>
                <a:gridCol w="558425"/>
                <a:gridCol w="558425"/>
                <a:gridCol w="558425"/>
                <a:gridCol w="360516"/>
              </a:tblGrid>
              <a:tr h="370840">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24106003"/>
              </p:ext>
            </p:extLst>
          </p:nvPr>
        </p:nvGraphicFramePr>
        <p:xfrm>
          <a:off x="2612409" y="5486400"/>
          <a:ext cx="2035791" cy="370840"/>
        </p:xfrm>
        <a:graphic>
          <a:graphicData uri="http://schemas.openxmlformats.org/drawingml/2006/table">
            <a:tbl>
              <a:tblPr firstRow="1" bandRow="1">
                <a:tableStyleId>{00A15C55-8517-42AA-B614-E9B94910E393}</a:tableStyleId>
              </a:tblPr>
              <a:tblGrid>
                <a:gridCol w="558425"/>
                <a:gridCol w="558425"/>
                <a:gridCol w="558425"/>
                <a:gridCol w="360516"/>
              </a:tblGrid>
              <a:tr h="370840">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90613538"/>
              </p:ext>
            </p:extLst>
          </p:nvPr>
        </p:nvGraphicFramePr>
        <p:xfrm>
          <a:off x="2764809" y="5638800"/>
          <a:ext cx="2035791" cy="370840"/>
        </p:xfrm>
        <a:graphic>
          <a:graphicData uri="http://schemas.openxmlformats.org/drawingml/2006/table">
            <a:tbl>
              <a:tblPr firstRow="1" bandRow="1">
                <a:tableStyleId>{00A15C55-8517-42AA-B614-E9B94910E393}</a:tableStyleId>
              </a:tblPr>
              <a:tblGrid>
                <a:gridCol w="558425"/>
                <a:gridCol w="558425"/>
                <a:gridCol w="558425"/>
                <a:gridCol w="360516"/>
              </a:tblGrid>
              <a:tr h="370840">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18248906"/>
              </p:ext>
            </p:extLst>
          </p:nvPr>
        </p:nvGraphicFramePr>
        <p:xfrm>
          <a:off x="2917209" y="5791200"/>
          <a:ext cx="2035791" cy="370840"/>
        </p:xfrm>
        <a:graphic>
          <a:graphicData uri="http://schemas.openxmlformats.org/drawingml/2006/table">
            <a:tbl>
              <a:tblPr firstRow="1" bandRow="1">
                <a:tableStyleId>{00A15C55-8517-42AA-B614-E9B94910E393}</a:tableStyleId>
              </a:tblPr>
              <a:tblGrid>
                <a:gridCol w="558425"/>
                <a:gridCol w="558425"/>
                <a:gridCol w="558425"/>
                <a:gridCol w="360516"/>
              </a:tblGrid>
              <a:tr h="370840">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
        <p:nvSpPr>
          <p:cNvPr id="14" name="TextBox 13"/>
          <p:cNvSpPr txBox="1"/>
          <p:nvPr/>
        </p:nvSpPr>
        <p:spPr>
          <a:xfrm>
            <a:off x="457200" y="5624325"/>
            <a:ext cx="1447800" cy="400110"/>
          </a:xfrm>
          <a:prstGeom prst="rect">
            <a:avLst/>
          </a:prstGeom>
          <a:noFill/>
        </p:spPr>
        <p:txBody>
          <a:bodyPr wrap="square" rtlCol="0">
            <a:spAutoFit/>
          </a:bodyPr>
          <a:lstStyle/>
          <a:p>
            <a:r>
              <a:rPr lang="en-CA" sz="2000" dirty="0" smtClean="0"/>
              <a:t>Operation</a:t>
            </a:r>
            <a:endParaRPr lang="en-CA" sz="2000" dirty="0"/>
          </a:p>
        </p:txBody>
      </p:sp>
      <p:cxnSp>
        <p:nvCxnSpPr>
          <p:cNvPr id="15" name="Straight Arrow Connector 14"/>
          <p:cNvCxnSpPr/>
          <p:nvPr/>
        </p:nvCxnSpPr>
        <p:spPr>
          <a:xfrm flipV="1">
            <a:off x="1676400" y="5562602"/>
            <a:ext cx="685800" cy="252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676400" y="5715001"/>
            <a:ext cx="838200" cy="100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676400" y="5815027"/>
            <a:ext cx="990600" cy="52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676400" y="5815027"/>
            <a:ext cx="1143000" cy="204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67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Parallelizing vector instructions</a:t>
            </a:r>
            <a:endParaRPr lang="en-US"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solidFill>
                <a:srgbClr val="262626"/>
              </a:solidFill>
            </a:endParaRPr>
          </a:p>
        </p:txBody>
      </p:sp>
      <p:sp>
        <p:nvSpPr>
          <p:cNvPr id="2" name="TextBox 1"/>
          <p:cNvSpPr txBox="1"/>
          <p:nvPr/>
        </p:nvSpPr>
        <p:spPr>
          <a:xfrm>
            <a:off x="457200" y="1295400"/>
            <a:ext cx="8305800" cy="4985980"/>
          </a:xfrm>
          <a:prstGeom prst="rect">
            <a:avLst/>
          </a:prstGeom>
          <a:noFill/>
        </p:spPr>
        <p:txBody>
          <a:bodyPr wrap="square" rtlCol="0">
            <a:spAutoFit/>
          </a:bodyPr>
          <a:lstStyle/>
          <a:p>
            <a:pPr marL="285750" indent="-285750">
              <a:buFont typeface="Arial" pitchFamily="34" charset="0"/>
              <a:buChar char="•"/>
            </a:pPr>
            <a:r>
              <a:rPr lang="en-US" sz="2400" dirty="0" smtClean="0"/>
              <a:t>We </a:t>
            </a:r>
            <a:r>
              <a:rPr lang="en-US" sz="2400" dirty="0" smtClean="0"/>
              <a:t>implement concurrent versions of relevant operations </a:t>
            </a:r>
            <a:r>
              <a:rPr lang="en-US" sz="2400" dirty="0" smtClean="0"/>
              <a:t>by extending </a:t>
            </a:r>
            <a:r>
              <a:rPr lang="en-US" sz="2400" dirty="0" smtClean="0"/>
              <a:t>our </a:t>
            </a:r>
            <a:r>
              <a:rPr lang="en-US" sz="2400" dirty="0" err="1" smtClean="0"/>
              <a:t>builtin</a:t>
            </a:r>
            <a:r>
              <a:rPr lang="en-US" sz="2400" dirty="0" smtClean="0"/>
              <a:t> framework.</a:t>
            </a:r>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Users can use </a:t>
            </a:r>
            <a:r>
              <a:rPr lang="en-US" sz="2400" dirty="0" smtClean="0">
                <a:solidFill>
                  <a:schemeClr val="accent5">
                    <a:lumMod val="75000"/>
                  </a:schemeClr>
                </a:solidFill>
              </a:rPr>
              <a:t>–</a:t>
            </a:r>
            <a:r>
              <a:rPr lang="en-US" sz="2400" dirty="0" err="1" smtClean="0">
                <a:solidFill>
                  <a:schemeClr val="accent5">
                    <a:lumMod val="75000"/>
                  </a:schemeClr>
                </a:solidFill>
              </a:rPr>
              <a:t>vec_par_length</a:t>
            </a:r>
            <a:r>
              <a:rPr lang="en-US" sz="2400" dirty="0" smtClean="0">
                <a:solidFill>
                  <a:schemeClr val="accent5">
                    <a:lumMod val="75000"/>
                  </a:schemeClr>
                </a:solidFill>
              </a:rPr>
              <a:t> </a:t>
            </a:r>
            <a:r>
              <a:rPr lang="en-US" sz="2400" dirty="0" smtClean="0"/>
              <a:t>switch to specify a threshold size of the input vector for all or specific </a:t>
            </a:r>
            <a:r>
              <a:rPr lang="en-US" sz="2400" dirty="0" err="1" smtClean="0"/>
              <a:t>builtins</a:t>
            </a:r>
            <a:r>
              <a:rPr lang="en-US" sz="2400" dirty="0" smtClean="0"/>
              <a:t> beyond which the concurrent version of the </a:t>
            </a:r>
            <a:r>
              <a:rPr lang="en-US" sz="2400" dirty="0" err="1" smtClean="0"/>
              <a:t>builtin</a:t>
            </a:r>
            <a:r>
              <a:rPr lang="en-US" sz="2400" dirty="0" smtClean="0"/>
              <a:t> will be invoked</a:t>
            </a:r>
            <a:r>
              <a:rPr lang="en-US" sz="2400" dirty="0" smtClean="0"/>
              <a:t>.</a:t>
            </a:r>
          </a:p>
          <a:p>
            <a:pPr marL="285750" indent="-285750">
              <a:buFont typeface="Arial" pitchFamily="34" charset="0"/>
              <a:buChar char="•"/>
            </a:pPr>
            <a:endParaRPr lang="en-US" sz="2400" dirty="0" smtClean="0"/>
          </a:p>
          <a:p>
            <a:pPr marL="285750" indent="-285750">
              <a:buFont typeface="Arial" pitchFamily="34" charset="0"/>
              <a:buChar char="•"/>
            </a:pPr>
            <a:r>
              <a:rPr lang="en-US" sz="2400" dirty="0"/>
              <a:t>Example: </a:t>
            </a:r>
            <a:r>
              <a:rPr lang="en-US" sz="2400" dirty="0">
                <a:solidFill>
                  <a:schemeClr val="accent5">
                    <a:lumMod val="75000"/>
                  </a:schemeClr>
                </a:solidFill>
              </a:rPr>
              <a:t>-</a:t>
            </a:r>
            <a:r>
              <a:rPr lang="en-US" sz="2400" dirty="0" err="1">
                <a:solidFill>
                  <a:schemeClr val="accent5">
                    <a:lumMod val="75000"/>
                  </a:schemeClr>
                </a:solidFill>
              </a:rPr>
              <a:t>vec_par_length</a:t>
            </a:r>
            <a:r>
              <a:rPr lang="en-US" sz="2400" dirty="0">
                <a:solidFill>
                  <a:schemeClr val="accent5">
                    <a:lumMod val="75000"/>
                  </a:schemeClr>
                </a:solidFill>
              </a:rPr>
              <a:t> all=500 sin=1000 </a:t>
            </a:r>
            <a:r>
              <a:rPr lang="en-US" sz="2400" dirty="0" err="1" smtClean="0">
                <a:solidFill>
                  <a:schemeClr val="accent5">
                    <a:lumMod val="75000"/>
                  </a:schemeClr>
                </a:solidFill>
              </a:rPr>
              <a:t>cos</a:t>
            </a:r>
            <a:r>
              <a:rPr lang="en-US" sz="2400" dirty="0" smtClean="0">
                <a:solidFill>
                  <a:schemeClr val="accent5">
                    <a:lumMod val="75000"/>
                  </a:schemeClr>
                </a:solidFill>
              </a:rPr>
              <a:t>=1000 </a:t>
            </a:r>
            <a:r>
              <a:rPr lang="en-US" sz="2400" dirty="0" smtClean="0"/>
              <a:t>will invoke concurrent version of sin and </a:t>
            </a:r>
            <a:r>
              <a:rPr lang="en-US" sz="2400" dirty="0" err="1" smtClean="0"/>
              <a:t>cos</a:t>
            </a:r>
            <a:r>
              <a:rPr lang="en-US" sz="2400" dirty="0" smtClean="0"/>
              <a:t> only if size of input vector is &gt;1000. For all other </a:t>
            </a:r>
            <a:r>
              <a:rPr lang="en-US" sz="2400" dirty="0" err="1" smtClean="0"/>
              <a:t>builtins</a:t>
            </a:r>
            <a:r>
              <a:rPr lang="en-US" sz="2400" dirty="0" smtClean="0"/>
              <a:t>, concurrent version will be invoked for input vector size &gt;500.</a:t>
            </a:r>
            <a:endParaRPr lang="en-US" sz="2400" dirty="0" smtClean="0"/>
          </a:p>
          <a:p>
            <a:endParaRPr lang="en-US" dirty="0"/>
          </a:p>
          <a:p>
            <a:pPr marL="285750" indent="-285750">
              <a:buFont typeface="Arial" pitchFamily="34" charset="0"/>
              <a:buChar char="•"/>
            </a:pPr>
            <a:endParaRPr lang="en-US" dirty="0"/>
          </a:p>
          <a:p>
            <a:endParaRPr lang="en-US" dirty="0"/>
          </a:p>
        </p:txBody>
      </p:sp>
    </p:spTree>
    <p:extLst>
      <p:ext uri="{BB962C8B-B14F-4D97-AF65-F5344CB8AC3E}">
        <p14:creationId xmlns:p14="http://schemas.microsoft.com/office/powerpoint/2010/main" val="2665568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err="1" smtClean="0"/>
              <a:t>Builtin</a:t>
            </a:r>
            <a:r>
              <a:rPr lang="en-US" sz="3200" b="1" dirty="0" smtClean="0"/>
              <a:t> framework – design goals</a:t>
            </a:r>
            <a:endParaRPr lang="en-US" sz="3200" b="1" dirty="0"/>
          </a:p>
        </p:txBody>
      </p:sp>
      <p:sp>
        <p:nvSpPr>
          <p:cNvPr id="5" name="TextBox 4"/>
          <p:cNvSpPr txBox="1"/>
          <p:nvPr/>
        </p:nvSpPr>
        <p:spPr>
          <a:xfrm>
            <a:off x="533400" y="1143000"/>
            <a:ext cx="8229600" cy="4401205"/>
          </a:xfrm>
          <a:prstGeom prst="rect">
            <a:avLst/>
          </a:prstGeom>
          <a:noFill/>
        </p:spPr>
        <p:txBody>
          <a:bodyPr wrap="square" rtlCol="0">
            <a:spAutoFit/>
          </a:bodyPr>
          <a:lstStyle/>
          <a:p>
            <a:pPr marL="285750" indent="-285750">
              <a:buFont typeface="Arial" pitchFamily="34" charset="0"/>
              <a:buChar char="•"/>
            </a:pPr>
            <a:endParaRPr lang="en-US" sz="2800" dirty="0" smtClean="0"/>
          </a:p>
          <a:p>
            <a:pPr marL="285750" indent="-285750">
              <a:buFont typeface="Arial" pitchFamily="34" charset="0"/>
              <a:buChar char="•"/>
            </a:pPr>
            <a:r>
              <a:rPr lang="en-US" sz="2800" dirty="0" smtClean="0"/>
              <a:t>Provide an easy way to extend for specialized implementations of </a:t>
            </a:r>
            <a:r>
              <a:rPr lang="en-US" sz="2800" dirty="0" err="1" smtClean="0"/>
              <a:t>builtin</a:t>
            </a:r>
            <a:r>
              <a:rPr lang="en-US" sz="2800" dirty="0" smtClean="0"/>
              <a:t> methods.</a:t>
            </a:r>
          </a:p>
          <a:p>
            <a:pPr marL="742950" lvl="1" indent="-285750">
              <a:buFont typeface="Arial" pitchFamily="34" charset="0"/>
              <a:buChar char="•"/>
            </a:pPr>
            <a:r>
              <a:rPr lang="en-US" sz="2800" dirty="0" smtClean="0"/>
              <a:t>Specialization for concurrency.</a:t>
            </a:r>
          </a:p>
          <a:p>
            <a:pPr marL="742950" lvl="1" indent="-285750">
              <a:buFont typeface="Arial" pitchFamily="34" charset="0"/>
              <a:buChar char="•"/>
            </a:pPr>
            <a:r>
              <a:rPr lang="en-US" sz="2800" dirty="0" smtClean="0"/>
              <a:t>Specialization for column vector operations .</a:t>
            </a:r>
          </a:p>
          <a:p>
            <a:pPr marL="742950" lvl="1" indent="-285750">
              <a:buFont typeface="Arial" pitchFamily="34" charset="0"/>
              <a:buChar char="•"/>
            </a:pPr>
            <a:endParaRPr lang="en-US" sz="2800" dirty="0" smtClean="0"/>
          </a:p>
          <a:p>
            <a:pPr marL="285750" indent="-285750">
              <a:buFont typeface="Arial" pitchFamily="34" charset="0"/>
              <a:buChar char="•"/>
            </a:pPr>
            <a:r>
              <a:rPr lang="en-US" sz="2800" dirty="0" smtClean="0"/>
              <a:t>Provide an easy way for programmers to make custom modifications to </a:t>
            </a:r>
            <a:r>
              <a:rPr lang="en-US" sz="2800" dirty="0" err="1" smtClean="0"/>
              <a:t>builtin</a:t>
            </a:r>
            <a:r>
              <a:rPr lang="en-US" sz="2800" dirty="0" smtClean="0"/>
              <a:t> implementations.</a:t>
            </a:r>
          </a:p>
          <a:p>
            <a:pPr marL="285750" indent="-285750">
              <a:buFont typeface="Arial" pitchFamily="34" charset="0"/>
              <a:buChar char="•"/>
            </a:pPr>
            <a:endParaRPr lang="en-US" sz="2800" dirty="0" smtClean="0"/>
          </a:p>
          <a:p>
            <a:pPr marL="285750" indent="-285750">
              <a:buFont typeface="Arial" pitchFamily="34" charset="0"/>
              <a:buChar char="•"/>
            </a:pPr>
            <a:r>
              <a:rPr lang="en-US" sz="2800" dirty="0" smtClean="0"/>
              <a:t>Keep readability in mind.</a:t>
            </a:r>
            <a:endParaRPr lang="en-US" sz="2800" dirty="0" smtClean="0"/>
          </a:p>
        </p:txBody>
      </p:sp>
    </p:spTree>
    <p:extLst>
      <p:ext uri="{BB962C8B-B14F-4D97-AF65-F5344CB8AC3E}">
        <p14:creationId xmlns:p14="http://schemas.microsoft.com/office/powerpoint/2010/main" val="3363131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Builtin</a:t>
            </a:r>
            <a:r>
              <a:rPr lang="en-US" b="1" dirty="0" smtClean="0"/>
              <a:t> methods overloading</a:t>
            </a:r>
            <a:endParaRPr lang="en-US" b="1" dirty="0"/>
          </a:p>
        </p:txBody>
      </p:sp>
      <p:cxnSp>
        <p:nvCxnSpPr>
          <p:cNvPr id="11" name="Straight Connector 10"/>
          <p:cNvCxnSpPr/>
          <p:nvPr/>
        </p:nvCxnSpPr>
        <p:spPr>
          <a:xfrm>
            <a:off x="4876800" y="1278906"/>
            <a:ext cx="0" cy="487680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199" y="1278906"/>
            <a:ext cx="4004493" cy="4664693"/>
          </a:xfrm>
          <a:prstGeom prst="rect">
            <a:avLst/>
          </a:prstGeom>
        </p:spPr>
      </p:pic>
      <p:sp>
        <p:nvSpPr>
          <p:cNvPr id="6" name="TextBox 5"/>
          <p:cNvSpPr txBox="1"/>
          <p:nvPr/>
        </p:nvSpPr>
        <p:spPr>
          <a:xfrm>
            <a:off x="76200" y="1371600"/>
            <a:ext cx="4648200" cy="2954655"/>
          </a:xfrm>
          <a:prstGeom prst="rect">
            <a:avLst/>
          </a:prstGeom>
          <a:noFill/>
        </p:spPr>
        <p:txBody>
          <a:bodyPr wrap="square" rtlCol="0">
            <a:spAutoFit/>
          </a:bodyPr>
          <a:lstStyle/>
          <a:p>
            <a:pPr marL="285750" indent="-285750">
              <a:buFont typeface="Arial" pitchFamily="34" charset="0"/>
              <a:buChar char="•"/>
            </a:pPr>
            <a:r>
              <a:rPr lang="en-CA" sz="2800" dirty="0" smtClean="0"/>
              <a:t>4 overloaded methods only for real values for region arrays.</a:t>
            </a:r>
          </a:p>
          <a:p>
            <a:pPr marL="285750" indent="-285750">
              <a:buFont typeface="Arial" pitchFamily="34" charset="0"/>
              <a:buChar char="•"/>
            </a:pPr>
            <a:endParaRPr lang="en-CA" sz="2800" dirty="0" smtClean="0"/>
          </a:p>
          <a:p>
            <a:pPr marL="285750" indent="-285750">
              <a:buFont typeface="Arial" pitchFamily="34" charset="0"/>
              <a:buChar char="•"/>
            </a:pPr>
            <a:r>
              <a:rPr lang="en-CA" sz="2800" dirty="0" smtClean="0"/>
              <a:t>Another 4 for complex numbers.</a:t>
            </a:r>
          </a:p>
          <a:p>
            <a:pPr marL="285750" indent="-285750">
              <a:buFont typeface="Arial" pitchFamily="34" charset="0"/>
              <a:buChar char="•"/>
            </a:pPr>
            <a:endParaRPr lang="en-CA" dirty="0"/>
          </a:p>
        </p:txBody>
      </p:sp>
    </p:spTree>
    <p:extLst>
      <p:ext uri="{BB962C8B-B14F-4D97-AF65-F5344CB8AC3E}">
        <p14:creationId xmlns:p14="http://schemas.microsoft.com/office/powerpoint/2010/main" val="4056396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Builtin</a:t>
            </a:r>
            <a:r>
              <a:rPr lang="en-US" b="1" dirty="0" smtClean="0"/>
              <a:t> methods overloading</a:t>
            </a:r>
            <a:endParaRPr lang="en-US" b="1" dirty="0"/>
          </a:p>
        </p:txBody>
      </p:sp>
      <p:cxnSp>
        <p:nvCxnSpPr>
          <p:cNvPr id="11" name="Straight Connector 10"/>
          <p:cNvCxnSpPr/>
          <p:nvPr/>
        </p:nvCxnSpPr>
        <p:spPr>
          <a:xfrm>
            <a:off x="4876800" y="1278906"/>
            <a:ext cx="0" cy="4876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1371600"/>
            <a:ext cx="4648200" cy="2523768"/>
          </a:xfrm>
          <a:prstGeom prst="rect">
            <a:avLst/>
          </a:prstGeom>
          <a:noFill/>
        </p:spPr>
        <p:txBody>
          <a:bodyPr wrap="square" rtlCol="0">
            <a:spAutoFit/>
          </a:bodyPr>
          <a:lstStyle/>
          <a:p>
            <a:pPr marL="285750" indent="-285750">
              <a:buFont typeface="Arial" pitchFamily="34" charset="0"/>
              <a:buChar char="•"/>
            </a:pPr>
            <a:r>
              <a:rPr lang="en-CA" sz="2800" dirty="0" smtClean="0"/>
              <a:t>Different implementations for simple arrays.</a:t>
            </a:r>
          </a:p>
          <a:p>
            <a:pPr marL="285750" indent="-285750">
              <a:buFont typeface="Arial" pitchFamily="34" charset="0"/>
              <a:buChar char="•"/>
            </a:pPr>
            <a:endParaRPr lang="en-CA" sz="2800" dirty="0" smtClean="0"/>
          </a:p>
          <a:p>
            <a:pPr marL="285750" indent="-285750">
              <a:buFont typeface="Arial" pitchFamily="34" charset="0"/>
              <a:buChar char="•"/>
            </a:pPr>
            <a:r>
              <a:rPr lang="en-CA" sz="2800" dirty="0" smtClean="0"/>
              <a:t>Even more implementations for specialized versions.</a:t>
            </a:r>
          </a:p>
          <a:p>
            <a:pPr marL="285750" indent="-285750">
              <a:buFont typeface="Arial" pitchFamily="34" charset="0"/>
              <a:buChar char="•"/>
            </a:pP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292" y="1278906"/>
            <a:ext cx="4146477" cy="4055094"/>
          </a:xfrm>
          <a:prstGeom prst="rect">
            <a:avLst/>
          </a:prstGeom>
        </p:spPr>
      </p:pic>
    </p:spTree>
    <p:extLst>
      <p:ext uri="{BB962C8B-B14F-4D97-AF65-F5344CB8AC3E}">
        <p14:creationId xmlns:p14="http://schemas.microsoft.com/office/powerpoint/2010/main" val="3792454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1600200"/>
            <a:ext cx="5111750" cy="3352800"/>
          </a:xfrm>
        </p:spPr>
        <p:txBody>
          <a:bodyPr>
            <a:normAutofit/>
          </a:bodyPr>
          <a:lstStyle/>
          <a:p>
            <a:pPr marL="0" indent="0">
              <a:buNone/>
            </a:pPr>
            <a:r>
              <a:rPr lang="en-US" sz="3600" dirty="0" smtClean="0"/>
              <a:t>Should we have all the possible overloaded methods for every </a:t>
            </a:r>
            <a:r>
              <a:rPr lang="en-US" sz="3600" dirty="0" err="1" smtClean="0"/>
              <a:t>builtin</a:t>
            </a:r>
            <a:r>
              <a:rPr lang="en-US" sz="3600" dirty="0" smtClean="0"/>
              <a:t> used in the generated code ?</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800"/>
            <a:ext cx="3429000" cy="3429000"/>
          </a:xfrm>
          <a:prstGeom prst="rect">
            <a:avLst/>
          </a:prstGeom>
        </p:spPr>
      </p:pic>
    </p:spTree>
    <p:extLst>
      <p:ext uri="{BB962C8B-B14F-4D97-AF65-F5344CB8AC3E}">
        <p14:creationId xmlns:p14="http://schemas.microsoft.com/office/powerpoint/2010/main" val="4109096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what </a:t>
            </a:r>
            <a:r>
              <a:rPr lang="en-US" dirty="0" err="1" smtClean="0"/>
              <a:t>Builtin</a:t>
            </a:r>
            <a:r>
              <a:rPr lang="en-US" dirty="0" smtClean="0"/>
              <a:t> handler solves!</a:t>
            </a:r>
            <a:endParaRPr lang="en-US" dirty="0"/>
          </a:p>
        </p:txBody>
      </p:sp>
      <p:sp>
        <p:nvSpPr>
          <p:cNvPr id="3" name="Content Placeholder 2"/>
          <p:cNvSpPr>
            <a:spLocks noGrp="1"/>
          </p:cNvSpPr>
          <p:nvPr>
            <p:ph idx="1"/>
          </p:nvPr>
        </p:nvSpPr>
        <p:spPr/>
        <p:txBody>
          <a:bodyPr/>
          <a:lstStyle/>
          <a:p>
            <a:r>
              <a:rPr lang="en-US" sz="2800" dirty="0" smtClean="0"/>
              <a:t>Template based </a:t>
            </a:r>
            <a:r>
              <a:rPr lang="en-US" sz="2800" dirty="0" smtClean="0"/>
              <a:t>specialization framework. </a:t>
            </a:r>
          </a:p>
          <a:p>
            <a:pPr lvl="1">
              <a:buFont typeface="Arial" pitchFamily="34" charset="0"/>
              <a:buChar char="•"/>
            </a:pPr>
            <a:r>
              <a:rPr lang="en-US" dirty="0" smtClean="0"/>
              <a:t>Easily extensible for specializations.</a:t>
            </a:r>
            <a:endParaRPr lang="en-US" dirty="0" smtClean="0"/>
          </a:p>
          <a:p>
            <a:r>
              <a:rPr lang="en-US" sz="2800" dirty="0" smtClean="0"/>
              <a:t>Generates only required overloaded versions based on the kind of arrays, specialization used and type of input arguments.</a:t>
            </a:r>
          </a:p>
          <a:p>
            <a:r>
              <a:rPr lang="en-US" sz="2800" dirty="0" smtClean="0"/>
              <a:t>Creates </a:t>
            </a:r>
            <a:r>
              <a:rPr lang="en-US" sz="2800" dirty="0" smtClean="0"/>
              <a:t>a separate </a:t>
            </a:r>
            <a:r>
              <a:rPr lang="en-US" sz="2800" dirty="0" smtClean="0"/>
              <a:t>class (Mix10.x10).</a:t>
            </a:r>
            <a:endParaRPr lang="en-US" sz="2800" dirty="0" smtClean="0"/>
          </a:p>
          <a:p>
            <a:pPr lvl="1">
              <a:buFont typeface="Arial" pitchFamily="34" charset="0"/>
              <a:buChar char="•"/>
            </a:pPr>
            <a:r>
              <a:rPr lang="en-US" dirty="0" smtClean="0"/>
              <a:t>Improves </a:t>
            </a:r>
            <a:r>
              <a:rPr lang="en-US" dirty="0" smtClean="0"/>
              <a:t>readability.</a:t>
            </a:r>
          </a:p>
          <a:p>
            <a:pPr lvl="1">
              <a:buFont typeface="Arial" pitchFamily="34" charset="0"/>
              <a:buChar char="•"/>
            </a:pPr>
            <a:r>
              <a:rPr lang="en-US" dirty="0" smtClean="0"/>
              <a:t>Allows custom modifications.</a:t>
            </a:r>
            <a:endParaRPr lang="en-US" dirty="0" smtClean="0"/>
          </a:p>
          <a:p>
            <a:pPr marL="0" indent="0">
              <a:buNone/>
            </a:pPr>
            <a:endParaRPr lang="en-US" dirty="0"/>
          </a:p>
        </p:txBody>
      </p:sp>
    </p:spTree>
    <p:extLst>
      <p:ext uri="{BB962C8B-B14F-4D97-AF65-F5344CB8AC3E}">
        <p14:creationId xmlns:p14="http://schemas.microsoft.com/office/powerpoint/2010/main" val="2533984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Why MATLAB to X10?</a:t>
            </a:r>
            <a:endParaRPr lang="en-US" dirty="0"/>
          </a:p>
        </p:txBody>
      </p:sp>
      <p:pic>
        <p:nvPicPr>
          <p:cNvPr id="2" name="Picture 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362200" y="915918"/>
            <a:ext cx="4191000" cy="5971579"/>
          </a:xfrm>
          <a:prstGeom prst="rect">
            <a:avLst/>
          </a:prstGeom>
        </p:spPr>
      </p:pic>
      <p:sp>
        <p:nvSpPr>
          <p:cNvPr id="3" name="Cloud 2"/>
          <p:cNvSpPr/>
          <p:nvPr/>
        </p:nvSpPr>
        <p:spPr>
          <a:xfrm>
            <a:off x="4924733" y="915917"/>
            <a:ext cx="3256934" cy="2027903"/>
          </a:xfrm>
          <a:prstGeom prst="cloud">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p:cNvSpPr/>
          <p:nvPr/>
        </p:nvSpPr>
        <p:spPr>
          <a:xfrm>
            <a:off x="228600" y="915918"/>
            <a:ext cx="3256934" cy="2027903"/>
          </a:xfrm>
          <a:prstGeom prst="cloud">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p:cNvSpPr/>
          <p:nvPr/>
        </p:nvSpPr>
        <p:spPr>
          <a:xfrm>
            <a:off x="114300" y="3361260"/>
            <a:ext cx="3485534" cy="2286940"/>
          </a:xfrm>
          <a:prstGeom prst="cloud">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63497" y="1499383"/>
            <a:ext cx="2438400" cy="707886"/>
          </a:xfrm>
          <a:prstGeom prst="rect">
            <a:avLst/>
          </a:prstGeom>
          <a:noFill/>
        </p:spPr>
        <p:txBody>
          <a:bodyPr wrap="square" rtlCol="0">
            <a:spAutoFit/>
          </a:bodyPr>
          <a:lstStyle/>
          <a:p>
            <a:r>
              <a:rPr lang="en-US" sz="2000" i="1" dirty="0"/>
              <a:t>I wish my program could run faster !</a:t>
            </a:r>
          </a:p>
        </p:txBody>
      </p:sp>
      <p:sp>
        <p:nvSpPr>
          <p:cNvPr id="6" name="TextBox 5"/>
          <p:cNvSpPr txBox="1"/>
          <p:nvPr/>
        </p:nvSpPr>
        <p:spPr>
          <a:xfrm>
            <a:off x="714067" y="1425677"/>
            <a:ext cx="2286000" cy="1015663"/>
          </a:xfrm>
          <a:prstGeom prst="rect">
            <a:avLst/>
          </a:prstGeom>
          <a:noFill/>
        </p:spPr>
        <p:txBody>
          <a:bodyPr wrap="square" rtlCol="0">
            <a:spAutoFit/>
          </a:bodyPr>
          <a:lstStyle/>
          <a:p>
            <a:r>
              <a:rPr lang="en-US" sz="2000" i="1" dirty="0" smtClean="0"/>
              <a:t>I wish I could make better use of that super computer !</a:t>
            </a:r>
            <a:endParaRPr lang="en-US" sz="2000" i="1" dirty="0"/>
          </a:p>
        </p:txBody>
      </p:sp>
      <p:sp>
        <p:nvSpPr>
          <p:cNvPr id="7" name="TextBox 6"/>
          <p:cNvSpPr txBox="1"/>
          <p:nvPr/>
        </p:nvSpPr>
        <p:spPr>
          <a:xfrm>
            <a:off x="727586" y="3774646"/>
            <a:ext cx="2286000" cy="1323439"/>
          </a:xfrm>
          <a:prstGeom prst="rect">
            <a:avLst/>
          </a:prstGeom>
          <a:noFill/>
        </p:spPr>
        <p:txBody>
          <a:bodyPr wrap="square" rtlCol="0">
            <a:spAutoFit/>
          </a:bodyPr>
          <a:lstStyle/>
          <a:p>
            <a:r>
              <a:rPr lang="en-US" sz="2000" i="1" dirty="0"/>
              <a:t>I wish I had time to learn that cool new language I read about!</a:t>
            </a:r>
          </a:p>
        </p:txBody>
      </p:sp>
      <p:sp>
        <p:nvSpPr>
          <p:cNvPr id="18" name="Cloud 17"/>
          <p:cNvSpPr/>
          <p:nvPr/>
        </p:nvSpPr>
        <p:spPr>
          <a:xfrm>
            <a:off x="5638800" y="3096220"/>
            <a:ext cx="3256934" cy="2027903"/>
          </a:xfrm>
          <a:prstGeom prst="cloud">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24267" y="3581400"/>
            <a:ext cx="2286000" cy="1323439"/>
          </a:xfrm>
          <a:prstGeom prst="rect">
            <a:avLst/>
          </a:prstGeom>
          <a:noFill/>
        </p:spPr>
        <p:txBody>
          <a:bodyPr wrap="square" rtlCol="0">
            <a:spAutoFit/>
          </a:bodyPr>
          <a:lstStyle/>
          <a:p>
            <a:r>
              <a:rPr lang="en-US" sz="2000" i="1" dirty="0"/>
              <a:t>What do I do about all the programs that </a:t>
            </a:r>
            <a:r>
              <a:rPr lang="en-US" sz="2000" i="1" dirty="0" smtClean="0"/>
              <a:t>are </a:t>
            </a:r>
            <a:r>
              <a:rPr lang="en-US" sz="2000" i="1" dirty="0" smtClean="0"/>
              <a:t>already written </a:t>
            </a:r>
            <a:r>
              <a:rPr lang="en-US" sz="2000" i="1" dirty="0"/>
              <a:t>?</a:t>
            </a:r>
          </a:p>
        </p:txBody>
      </p:sp>
    </p:spTree>
    <p:custDataLst>
      <p:tags r:id="rId1"/>
    </p:custDataLst>
    <p:extLst>
      <p:ext uri="{BB962C8B-B14F-4D97-AF65-F5344CB8AC3E}">
        <p14:creationId xmlns:p14="http://schemas.microsoft.com/office/powerpoint/2010/main" val="137489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3" grpId="0" animBg="1"/>
      <p:bldP spid="13" grpId="1" animBg="1"/>
      <p:bldP spid="14" grpId="0" animBg="1"/>
      <p:bldP spid="14" grpId="1" animBg="1"/>
      <p:bldP spid="4" grpId="0"/>
      <p:bldP spid="4" grpId="1"/>
      <p:bldP spid="6" grpId="0"/>
      <p:bldP spid="6" grpId="1"/>
      <p:bldP spid="7" grpId="0"/>
      <p:bldP spid="7" grpId="1"/>
      <p:bldP spid="18" grpId="0" animBg="1"/>
      <p:bldP spid="18" grpId="1" animBg="1"/>
      <p:bldP spid="8" grpId="0"/>
      <p:bldP spid="8" grpId="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3</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Wow!</a:t>
            </a:r>
            <a:br>
              <a:rPr lang="en-US" sz="4000" cap="none" dirty="0" smtClean="0">
                <a:solidFill>
                  <a:prstClr val="black">
                    <a:lumMod val="85000"/>
                    <a:lumOff val="15000"/>
                  </a:prstClr>
                </a:solidFill>
                <a:ea typeface="+mn-ea"/>
                <a:cs typeface="+mn-cs"/>
              </a:rPr>
            </a:br>
            <a:r>
              <a:rPr lang="en-US" sz="4000" b="0" cap="none" dirty="0" smtClean="0">
                <a:solidFill>
                  <a:prstClr val="black">
                    <a:lumMod val="50000"/>
                    <a:lumOff val="50000"/>
                  </a:prstClr>
                </a:solidFill>
                <a:ea typeface="+mn-ea"/>
                <a:cs typeface="+mn-cs"/>
              </a:rPr>
              <a:t>Some preliminary results</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pPr>
              <a:spcBef>
                <a:spcPts val="0"/>
              </a:spcBef>
            </a:pP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867400"/>
            <a:ext cx="7257600" cy="990600"/>
          </a:xfrm>
        </p:spPr>
        <p:txBody>
          <a:bodyPr>
            <a:normAutofit/>
          </a:bodyPr>
          <a:lstStyle/>
          <a:p>
            <a:pPr algn="ctr"/>
            <a:r>
              <a:rPr lang="en-US" sz="4000" dirty="0" smtClean="0">
                <a:solidFill>
                  <a:srgbClr val="2E507A">
                    <a:alpha val="81000"/>
                  </a:srgbClr>
                </a:solidFill>
                <a:latin typeface="+mn-lt"/>
                <a:ea typeface="+mn-ea"/>
                <a:cs typeface="+mn-cs"/>
              </a:rPr>
              <a:t>Compilation flow</a:t>
            </a:r>
            <a:endParaRPr lang="en-US" sz="4000" dirty="0">
              <a:solidFill>
                <a:srgbClr val="2E507A">
                  <a:alpha val="81000"/>
                </a:srgbClr>
              </a:solidFill>
              <a:latin typeface="+mn-lt"/>
              <a:ea typeface="+mn-ea"/>
              <a:cs typeface="+mn-cs"/>
            </a:endParaRPr>
          </a:p>
        </p:txBody>
      </p:sp>
      <p:graphicFrame>
        <p:nvGraphicFramePr>
          <p:cNvPr id="3" name="Diagram 2"/>
          <p:cNvGraphicFramePr/>
          <p:nvPr>
            <p:extLst>
              <p:ext uri="{D42A27DB-BD31-4B8C-83A1-F6EECF244321}">
                <p14:modId xmlns:p14="http://schemas.microsoft.com/office/powerpoint/2010/main" val="310762918"/>
              </p:ext>
            </p:extLst>
          </p:nvPr>
        </p:nvGraphicFramePr>
        <p:xfrm>
          <a:off x="152400" y="228600"/>
          <a:ext cx="8839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p:cNvSpPr/>
          <p:nvPr/>
        </p:nvSpPr>
        <p:spPr>
          <a:xfrm>
            <a:off x="3352800" y="3505200"/>
            <a:ext cx="5486400" cy="1600200"/>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342968" y="1524000"/>
            <a:ext cx="5486400" cy="16002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029200" y="2905432"/>
            <a:ext cx="1981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Managed backend</a:t>
            </a:r>
            <a:endParaRPr lang="en-US" dirty="0"/>
          </a:p>
        </p:txBody>
      </p:sp>
      <p:sp>
        <p:nvSpPr>
          <p:cNvPr id="7" name="Rounded Rectangle 6"/>
          <p:cNvSpPr/>
          <p:nvPr/>
        </p:nvSpPr>
        <p:spPr>
          <a:xfrm>
            <a:off x="5181600" y="4876800"/>
            <a:ext cx="16764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Native backend</a:t>
            </a:r>
            <a:endParaRPr lang="en-US" dirty="0"/>
          </a:p>
        </p:txBody>
      </p:sp>
      <p:sp>
        <p:nvSpPr>
          <p:cNvPr id="8" name="TextBox 7"/>
          <p:cNvSpPr txBox="1"/>
          <p:nvPr/>
        </p:nvSpPr>
        <p:spPr>
          <a:xfrm>
            <a:off x="3657600" y="2324100"/>
            <a:ext cx="1828800" cy="369332"/>
          </a:xfrm>
          <a:prstGeom prst="rect">
            <a:avLst/>
          </a:prstGeom>
          <a:noFill/>
        </p:spPr>
        <p:txBody>
          <a:bodyPr wrap="square" rtlCol="0">
            <a:spAutoFit/>
          </a:bodyPr>
          <a:lstStyle/>
          <a:p>
            <a:pPr algn="ctr"/>
            <a:r>
              <a:rPr lang="en-US" dirty="0" smtClean="0"/>
              <a:t>-O, -NO_CHECKS</a:t>
            </a:r>
            <a:endParaRPr lang="en-US" dirty="0"/>
          </a:p>
        </p:txBody>
      </p:sp>
      <p:sp>
        <p:nvSpPr>
          <p:cNvPr id="9" name="TextBox 8"/>
          <p:cNvSpPr txBox="1"/>
          <p:nvPr/>
        </p:nvSpPr>
        <p:spPr>
          <a:xfrm>
            <a:off x="3657600" y="4334190"/>
            <a:ext cx="1828800" cy="369332"/>
          </a:xfrm>
          <a:prstGeom prst="rect">
            <a:avLst/>
          </a:prstGeom>
          <a:noFill/>
        </p:spPr>
        <p:txBody>
          <a:bodyPr wrap="square" rtlCol="0">
            <a:spAutoFit/>
          </a:bodyPr>
          <a:lstStyle/>
          <a:p>
            <a:pPr algn="ctr"/>
            <a:r>
              <a:rPr lang="en-US" dirty="0" smtClean="0"/>
              <a:t>-O, -NO_CHECKS</a:t>
            </a:r>
            <a:endParaRPr lang="en-US" dirty="0"/>
          </a:p>
        </p:txBody>
      </p:sp>
    </p:spTree>
    <p:extLst>
      <p:ext uri="{BB962C8B-B14F-4D97-AF65-F5344CB8AC3E}">
        <p14:creationId xmlns:p14="http://schemas.microsoft.com/office/powerpoint/2010/main" val="119560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6172200"/>
            <a:ext cx="5257800" cy="646331"/>
          </a:xfrm>
          <a:prstGeom prst="rect">
            <a:avLst/>
          </a:prstGeom>
          <a:noFill/>
        </p:spPr>
        <p:txBody>
          <a:bodyPr wrap="square" rtlCol="0">
            <a:spAutoFit/>
          </a:bodyPr>
          <a:lstStyle/>
          <a:p>
            <a:pPr algn="ctr"/>
            <a:r>
              <a:rPr lang="en-US" sz="3600" dirty="0" smtClean="0">
                <a:solidFill>
                  <a:srgbClr val="2E507A">
                    <a:alpha val="81000"/>
                  </a:srgbClr>
                </a:solidFill>
              </a:rPr>
              <a:t>Native </a:t>
            </a:r>
            <a:r>
              <a:rPr lang="en-US" sz="3600" dirty="0" smtClean="0">
                <a:solidFill>
                  <a:srgbClr val="2E507A">
                    <a:alpha val="81000"/>
                  </a:srgbClr>
                </a:solidFill>
              </a:rPr>
              <a:t>backend(C++)</a:t>
            </a:r>
            <a:endParaRPr lang="en-US" sz="3600" dirty="0" smtClean="0">
              <a:solidFill>
                <a:srgbClr val="2E507A">
                  <a:alpha val="81000"/>
                </a:srgbClr>
              </a:solidFill>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52400"/>
            <a:ext cx="9144000" cy="2895600"/>
          </a:xfrm>
          <a:prstGeom prst="rect">
            <a:avLst/>
          </a:prstGeom>
        </p:spPr>
      </p:pic>
      <p:sp>
        <p:nvSpPr>
          <p:cNvPr id="5" name="TextBox 4"/>
          <p:cNvSpPr txBox="1"/>
          <p:nvPr/>
        </p:nvSpPr>
        <p:spPr>
          <a:xfrm>
            <a:off x="152400" y="3200400"/>
            <a:ext cx="8915400" cy="2308324"/>
          </a:xfrm>
          <a:prstGeom prst="rect">
            <a:avLst/>
          </a:prstGeom>
          <a:noFill/>
        </p:spPr>
        <p:txBody>
          <a:bodyPr wrap="square" rtlCol="0">
            <a:spAutoFit/>
          </a:bodyPr>
          <a:lstStyle/>
          <a:p>
            <a:pPr marL="285750" indent="-285750">
              <a:buFont typeface="Arial" pitchFamily="34" charset="0"/>
              <a:buChar char="•"/>
            </a:pPr>
            <a:r>
              <a:rPr lang="en-CA" sz="2400" dirty="0" smtClean="0"/>
              <a:t>We achieved over 20% performance improvement with X10 sequential code compared to MATLAB.</a:t>
            </a:r>
          </a:p>
          <a:p>
            <a:pPr marL="285750" indent="-285750">
              <a:buFont typeface="Arial" pitchFamily="34" charset="0"/>
              <a:buChar char="•"/>
            </a:pPr>
            <a:r>
              <a:rPr lang="en-CA" sz="2400" dirty="0" err="1" smtClean="0"/>
              <a:t>Builtin</a:t>
            </a:r>
            <a:r>
              <a:rPr lang="en-CA" sz="2400" dirty="0" smtClean="0"/>
              <a:t> specialization is important (nb1d_a).</a:t>
            </a:r>
          </a:p>
          <a:p>
            <a:pPr marL="285750" indent="-285750">
              <a:buFont typeface="Arial" pitchFamily="34" charset="0"/>
              <a:buChar char="•"/>
            </a:pPr>
            <a:r>
              <a:rPr lang="en-CA" sz="2400" dirty="0" smtClean="0"/>
              <a:t>Complex number operations are really efficient with C++ backend (</a:t>
            </a:r>
            <a:r>
              <a:rPr lang="en-CA" sz="2400" dirty="0" err="1" smtClean="0"/>
              <a:t>mbrt</a:t>
            </a:r>
            <a:r>
              <a:rPr lang="en-CA" sz="2400" dirty="0" smtClean="0"/>
              <a:t>). </a:t>
            </a:r>
          </a:p>
          <a:p>
            <a:pPr marL="285750" indent="-285750">
              <a:buFont typeface="Arial" pitchFamily="34" charset="0"/>
              <a:buChar char="•"/>
            </a:pPr>
            <a:endParaRPr lang="en-CA" sz="2400" dirty="0"/>
          </a:p>
        </p:txBody>
      </p:sp>
    </p:spTree>
    <p:extLst>
      <p:ext uri="{BB962C8B-B14F-4D97-AF65-F5344CB8AC3E}">
        <p14:creationId xmlns:p14="http://schemas.microsoft.com/office/powerpoint/2010/main" val="2832215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6172200"/>
            <a:ext cx="5257800" cy="646331"/>
          </a:xfrm>
          <a:prstGeom prst="rect">
            <a:avLst/>
          </a:prstGeom>
          <a:noFill/>
        </p:spPr>
        <p:txBody>
          <a:bodyPr wrap="square" rtlCol="0">
            <a:spAutoFit/>
          </a:bodyPr>
          <a:lstStyle/>
          <a:p>
            <a:pPr algn="ctr"/>
            <a:r>
              <a:rPr lang="en-US" sz="3600" dirty="0" smtClean="0">
                <a:solidFill>
                  <a:srgbClr val="2E507A">
                    <a:alpha val="81000"/>
                  </a:srgbClr>
                </a:solidFill>
              </a:rPr>
              <a:t>Managed </a:t>
            </a:r>
            <a:r>
              <a:rPr lang="en-US" sz="3600" dirty="0" smtClean="0">
                <a:solidFill>
                  <a:srgbClr val="2E507A">
                    <a:alpha val="81000"/>
                  </a:srgbClr>
                </a:solidFill>
              </a:rPr>
              <a:t>backend(Java)</a:t>
            </a:r>
            <a:endParaRPr lang="en-US" sz="3600" dirty="0">
              <a:solidFill>
                <a:srgbClr val="2E507A">
                  <a:alpha val="81000"/>
                </a:srgbClr>
              </a:solidFill>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28600"/>
            <a:ext cx="9144000" cy="2783740"/>
          </a:xfrm>
          <a:prstGeom prst="rect">
            <a:avLst/>
          </a:prstGeom>
        </p:spPr>
      </p:pic>
      <p:sp>
        <p:nvSpPr>
          <p:cNvPr id="5" name="TextBox 4"/>
          <p:cNvSpPr txBox="1"/>
          <p:nvPr/>
        </p:nvSpPr>
        <p:spPr>
          <a:xfrm>
            <a:off x="152400" y="3200400"/>
            <a:ext cx="8915400" cy="2308324"/>
          </a:xfrm>
          <a:prstGeom prst="rect">
            <a:avLst/>
          </a:prstGeom>
          <a:noFill/>
        </p:spPr>
        <p:txBody>
          <a:bodyPr wrap="square" rtlCol="0">
            <a:spAutoFit/>
          </a:bodyPr>
          <a:lstStyle/>
          <a:p>
            <a:pPr marL="285750" indent="-285750">
              <a:buFont typeface="Arial" pitchFamily="34" charset="0"/>
              <a:buChar char="•"/>
            </a:pPr>
            <a:r>
              <a:rPr lang="en-CA" sz="2400" dirty="0" smtClean="0"/>
              <a:t>Simple arrays perform much better compared to region arrays for </a:t>
            </a:r>
          </a:p>
          <a:p>
            <a:r>
              <a:rPr lang="en-CA" sz="2400"/>
              <a:t> </a:t>
            </a:r>
            <a:r>
              <a:rPr lang="en-CA" sz="2400" smtClean="0"/>
              <a:t>   2-D </a:t>
            </a:r>
            <a:r>
              <a:rPr lang="en-CA" sz="2400" dirty="0" smtClean="0"/>
              <a:t>arrays not involving stencil operations.</a:t>
            </a:r>
          </a:p>
          <a:p>
            <a:pPr marL="285750" indent="-285750">
              <a:buFont typeface="Arial" pitchFamily="34" charset="0"/>
              <a:buChar char="•"/>
            </a:pPr>
            <a:r>
              <a:rPr lang="en-CA" sz="2400" dirty="0" smtClean="0"/>
              <a:t>Providing static information with region arrays improves performance by around 30%.</a:t>
            </a:r>
          </a:p>
          <a:p>
            <a:pPr marL="285750" indent="-285750">
              <a:buFont typeface="Arial" pitchFamily="34" charset="0"/>
              <a:buChar char="•"/>
            </a:pPr>
            <a:r>
              <a:rPr lang="en-CA" sz="2400" dirty="0" smtClean="0"/>
              <a:t>(again)</a:t>
            </a:r>
            <a:r>
              <a:rPr lang="en-CA" sz="2400" dirty="0" err="1" smtClean="0"/>
              <a:t>Builtin</a:t>
            </a:r>
            <a:r>
              <a:rPr lang="en-CA" sz="2400" dirty="0" smtClean="0"/>
              <a:t> specialization is important to improve performance. </a:t>
            </a:r>
          </a:p>
          <a:p>
            <a:pPr marL="285750" indent="-285750">
              <a:buFont typeface="Arial" pitchFamily="34" charset="0"/>
              <a:buChar char="•"/>
            </a:pPr>
            <a:r>
              <a:rPr lang="en-CA" sz="2400" dirty="0" smtClean="0"/>
              <a:t>Note </a:t>
            </a:r>
            <a:r>
              <a:rPr lang="en-CA" sz="2400" dirty="0" err="1" smtClean="0"/>
              <a:t>capr</a:t>
            </a:r>
            <a:r>
              <a:rPr lang="en-CA" sz="2400" dirty="0" smtClean="0"/>
              <a:t> and </a:t>
            </a:r>
            <a:r>
              <a:rPr lang="en-CA" sz="2400" dirty="0" err="1" smtClean="0"/>
              <a:t>dich</a:t>
            </a:r>
            <a:r>
              <a:rPr lang="en-CA" sz="2400" dirty="0" smtClean="0"/>
              <a:t> with –O flag turned on …</a:t>
            </a:r>
            <a:endParaRPr lang="en-CA" sz="2400" dirty="0"/>
          </a:p>
        </p:txBody>
      </p:sp>
    </p:spTree>
    <p:extLst>
      <p:ext uri="{BB962C8B-B14F-4D97-AF65-F5344CB8AC3E}">
        <p14:creationId xmlns:p14="http://schemas.microsoft.com/office/powerpoint/2010/main" val="406565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4184127948"/>
              </p:ext>
            </p:extLst>
          </p:nvPr>
        </p:nvGraphicFramePr>
        <p:xfrm>
          <a:off x="3495497" y="457200"/>
          <a:ext cx="5562600" cy="6172200"/>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6" y="457200"/>
            <a:ext cx="3399430" cy="3399430"/>
          </a:xfrm>
          <a:prstGeom prst="rect">
            <a:avLst/>
          </a:prstGeom>
        </p:spPr>
      </p:pic>
    </p:spTree>
    <p:extLst>
      <p:ext uri="{BB962C8B-B14F-4D97-AF65-F5344CB8AC3E}">
        <p14:creationId xmlns:p14="http://schemas.microsoft.com/office/powerpoint/2010/main" val="3783572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03627"/>
            <a:ext cx="7010400" cy="1143000"/>
          </a:xfrm>
        </p:spPr>
        <p:txBody>
          <a:bodyPr>
            <a:normAutofit/>
          </a:bodyPr>
          <a:lstStyle/>
          <a:p>
            <a:pPr algn="ctr"/>
            <a:r>
              <a:rPr lang="en-US" sz="3200" b="1" dirty="0" smtClean="0">
                <a:solidFill>
                  <a:schemeClr val="accent2">
                    <a:lumMod val="75000"/>
                  </a:schemeClr>
                </a:solidFill>
              </a:rPr>
              <a:t>“The JIT is very unhappy”</a:t>
            </a:r>
            <a:endParaRPr lang="en-US" sz="3200" b="1" dirty="0">
              <a:solidFill>
                <a:schemeClr val="accent2">
                  <a:lumMod val="75000"/>
                </a:schemeClr>
              </a:solidFill>
            </a:endParaRPr>
          </a:p>
        </p:txBody>
      </p:sp>
      <p:sp>
        <p:nvSpPr>
          <p:cNvPr id="5" name="TextBox 4"/>
          <p:cNvSpPr txBox="1"/>
          <p:nvPr/>
        </p:nvSpPr>
        <p:spPr>
          <a:xfrm>
            <a:off x="495300" y="304800"/>
            <a:ext cx="7848600" cy="5293757"/>
          </a:xfrm>
          <a:prstGeom prst="rect">
            <a:avLst/>
          </a:prstGeom>
          <a:noFill/>
        </p:spPr>
        <p:txBody>
          <a:bodyPr wrap="square" rtlCol="0">
            <a:spAutoFit/>
          </a:bodyPr>
          <a:lstStyle/>
          <a:p>
            <a:pPr marL="285750" indent="-285750">
              <a:buFont typeface="Arial" pitchFamily="34" charset="0"/>
              <a:buChar char="•"/>
            </a:pPr>
            <a:r>
              <a:rPr lang="en-US" sz="2600" dirty="0" smtClean="0"/>
              <a:t>Optimizer triggered code </a:t>
            </a:r>
            <a:r>
              <a:rPr lang="en-US" sz="2600" dirty="0" err="1" smtClean="0"/>
              <a:t>inlining</a:t>
            </a:r>
            <a:r>
              <a:rPr lang="en-US" sz="2600" dirty="0" smtClean="0"/>
              <a:t>.</a:t>
            </a:r>
          </a:p>
          <a:p>
            <a:pPr marL="285750" indent="-285750">
              <a:buFont typeface="Arial" pitchFamily="34" charset="0"/>
              <a:buChar char="•"/>
            </a:pPr>
            <a:endParaRPr lang="en-US" sz="2600" dirty="0" smtClean="0"/>
          </a:p>
          <a:p>
            <a:pPr marL="285750" indent="-285750">
              <a:buFont typeface="Arial" pitchFamily="34" charset="0"/>
              <a:buChar char="•"/>
            </a:pPr>
            <a:r>
              <a:rPr lang="en-US" sz="2600" dirty="0" smtClean="0"/>
              <a:t>Resultant code too big for JIT compiler to </a:t>
            </a:r>
            <a:r>
              <a:rPr lang="en-US" sz="2600" dirty="0" smtClean="0"/>
              <a:t>compile and it switched </a:t>
            </a:r>
            <a:r>
              <a:rPr lang="en-US" sz="2600" dirty="0" smtClean="0"/>
              <a:t>to </a:t>
            </a:r>
            <a:r>
              <a:rPr lang="en-US" sz="2600" dirty="0" smtClean="0"/>
              <a:t>interpreter.</a:t>
            </a:r>
          </a:p>
          <a:p>
            <a:pPr marL="285750" indent="-285750">
              <a:buFont typeface="Arial" pitchFamily="34" charset="0"/>
              <a:buChar char="•"/>
            </a:pPr>
            <a:endParaRPr lang="en-US" sz="2600" dirty="0" smtClean="0"/>
          </a:p>
          <a:p>
            <a:pPr marL="285750" indent="-285750">
              <a:buFont typeface="Arial" pitchFamily="34" charset="0"/>
              <a:buChar char="•"/>
            </a:pPr>
            <a:r>
              <a:rPr lang="en-US" sz="2600" dirty="0" smtClean="0"/>
              <a:t>Static rank declaration eliminated runtime rank </a:t>
            </a:r>
            <a:r>
              <a:rPr lang="en-US" sz="2600" dirty="0" smtClean="0"/>
              <a:t>checks.</a:t>
            </a:r>
          </a:p>
          <a:p>
            <a:pPr marL="285750" indent="-285750">
              <a:buFont typeface="Arial" pitchFamily="34" charset="0"/>
              <a:buChar char="•"/>
            </a:pPr>
            <a:endParaRPr lang="en-US" sz="2600" dirty="0" smtClean="0"/>
          </a:p>
          <a:p>
            <a:pPr marL="285750" indent="-285750">
              <a:buFont typeface="Arial" pitchFamily="34" charset="0"/>
              <a:buChar char="•"/>
            </a:pPr>
            <a:r>
              <a:rPr lang="en-US" sz="2600" dirty="0" smtClean="0"/>
              <a:t>Reduced code size for </a:t>
            </a:r>
            <a:r>
              <a:rPr lang="en-US" sz="2600" dirty="0" err="1" smtClean="0"/>
              <a:t>capr</a:t>
            </a:r>
            <a:r>
              <a:rPr lang="en-US" sz="2600" dirty="0" smtClean="0"/>
              <a:t>  enough for JIT compiler  to </a:t>
            </a:r>
            <a:r>
              <a:rPr lang="en-US" sz="2600" dirty="0" smtClean="0"/>
              <a:t>compile but </a:t>
            </a:r>
            <a:r>
              <a:rPr lang="en-US" sz="2600" dirty="0" err="1" smtClean="0"/>
              <a:t>dich</a:t>
            </a:r>
            <a:r>
              <a:rPr lang="en-US" sz="2600" dirty="0" smtClean="0"/>
              <a:t> </a:t>
            </a:r>
            <a:r>
              <a:rPr lang="en-US" sz="2600" dirty="0" smtClean="0"/>
              <a:t>was still too </a:t>
            </a:r>
            <a:r>
              <a:rPr lang="en-US" sz="2600" dirty="0" smtClean="0"/>
              <a:t>large.</a:t>
            </a:r>
          </a:p>
          <a:p>
            <a:pPr marL="285750" indent="-285750">
              <a:buFont typeface="Arial" pitchFamily="34" charset="0"/>
              <a:buChar char="•"/>
            </a:pPr>
            <a:endParaRPr lang="en-US" sz="2600" dirty="0" smtClean="0"/>
          </a:p>
          <a:p>
            <a:pPr marL="285750" indent="-285750">
              <a:buFont typeface="Arial" pitchFamily="34" charset="0"/>
              <a:buChar char="•"/>
            </a:pPr>
            <a:r>
              <a:rPr lang="en-US" sz="2600" dirty="0" smtClean="0"/>
              <a:t> </a:t>
            </a:r>
            <a:r>
              <a:rPr lang="en-US" sz="2600" dirty="0" smtClean="0"/>
              <a:t>(again) Static </a:t>
            </a:r>
            <a:r>
              <a:rPr lang="en-US" sz="2600" dirty="0" smtClean="0"/>
              <a:t>rank declaration gave significant performance improvements for other benchmarks (</a:t>
            </a:r>
            <a:r>
              <a:rPr lang="en-US" sz="2600" dirty="0" err="1" smtClean="0"/>
              <a:t>upto</a:t>
            </a:r>
            <a:r>
              <a:rPr lang="en-US" sz="2600" dirty="0" smtClean="0"/>
              <a:t> 30% depending on number of array accesses) </a:t>
            </a:r>
            <a:endParaRPr lang="en-US" sz="2600" dirty="0"/>
          </a:p>
        </p:txBody>
      </p:sp>
    </p:spTree>
    <p:extLst>
      <p:ext uri="{BB962C8B-B14F-4D97-AF65-F5344CB8AC3E}">
        <p14:creationId xmlns:p14="http://schemas.microsoft.com/office/powerpoint/2010/main" val="2626798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172200"/>
            <a:ext cx="8839200" cy="646331"/>
          </a:xfrm>
          <a:prstGeom prst="rect">
            <a:avLst/>
          </a:prstGeom>
          <a:noFill/>
        </p:spPr>
        <p:txBody>
          <a:bodyPr wrap="square" rtlCol="0">
            <a:spAutoFit/>
          </a:bodyPr>
          <a:lstStyle/>
          <a:p>
            <a:pPr algn="ctr"/>
            <a:r>
              <a:rPr lang="en-US" sz="3600" dirty="0" smtClean="0">
                <a:solidFill>
                  <a:srgbClr val="2E507A">
                    <a:alpha val="81000"/>
                  </a:srgbClr>
                </a:solidFill>
              </a:rPr>
              <a:t>Concurrency performance results</a:t>
            </a:r>
            <a:endParaRPr lang="en-US" sz="3600" dirty="0">
              <a:solidFill>
                <a:srgbClr val="2E507A">
                  <a:alpha val="81000"/>
                </a:srgb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08" y="25021"/>
            <a:ext cx="4390476" cy="29904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454" y="220214"/>
            <a:ext cx="4673546" cy="2814287"/>
          </a:xfrm>
          <a:prstGeom prst="rect">
            <a:avLst/>
          </a:prstGeom>
        </p:spPr>
      </p:pic>
      <p:sp>
        <p:nvSpPr>
          <p:cNvPr id="7" name="TextBox 6"/>
          <p:cNvSpPr txBox="1"/>
          <p:nvPr/>
        </p:nvSpPr>
        <p:spPr>
          <a:xfrm>
            <a:off x="152400" y="3200400"/>
            <a:ext cx="8915400" cy="1200329"/>
          </a:xfrm>
          <a:prstGeom prst="rect">
            <a:avLst/>
          </a:prstGeom>
          <a:noFill/>
        </p:spPr>
        <p:txBody>
          <a:bodyPr wrap="square" rtlCol="0">
            <a:spAutoFit/>
          </a:bodyPr>
          <a:lstStyle/>
          <a:p>
            <a:pPr marL="285750" indent="-285750">
              <a:buFont typeface="Arial" pitchFamily="34" charset="0"/>
              <a:buChar char="•"/>
            </a:pPr>
            <a:r>
              <a:rPr lang="en-CA" sz="2400" dirty="0" smtClean="0"/>
              <a:t>Over 2 to 20 times speedup for C++ and 5 to 16 times speedup for Java compared to sequential MATLAB and around 2 times compared to parallel MATLAB. </a:t>
            </a:r>
            <a:endParaRPr lang="en-CA" sz="2400" dirty="0"/>
          </a:p>
        </p:txBody>
      </p:sp>
    </p:spTree>
    <p:extLst>
      <p:ext uri="{BB962C8B-B14F-4D97-AF65-F5344CB8AC3E}">
        <p14:creationId xmlns:p14="http://schemas.microsoft.com/office/powerpoint/2010/main" val="757286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172200"/>
            <a:ext cx="8839200" cy="646331"/>
          </a:xfrm>
          <a:prstGeom prst="rect">
            <a:avLst/>
          </a:prstGeom>
          <a:noFill/>
        </p:spPr>
        <p:txBody>
          <a:bodyPr wrap="square" rtlCol="0">
            <a:spAutoFit/>
          </a:bodyPr>
          <a:lstStyle/>
          <a:p>
            <a:pPr algn="ctr"/>
            <a:r>
              <a:rPr lang="en-US" sz="3600" dirty="0" smtClean="0">
                <a:solidFill>
                  <a:srgbClr val="2E507A">
                    <a:alpha val="81000"/>
                  </a:srgbClr>
                </a:solidFill>
              </a:rPr>
              <a:t>Concurrency performance results</a:t>
            </a:r>
            <a:endParaRPr lang="en-US" sz="3600" dirty="0">
              <a:solidFill>
                <a:srgbClr val="2E507A">
                  <a:alpha val="81000"/>
                </a:srgbClr>
              </a:solidFill>
            </a:endParaRPr>
          </a:p>
        </p:txBody>
      </p:sp>
      <p:sp>
        <p:nvSpPr>
          <p:cNvPr id="7" name="TextBox 6"/>
          <p:cNvSpPr txBox="1"/>
          <p:nvPr/>
        </p:nvSpPr>
        <p:spPr>
          <a:xfrm>
            <a:off x="152400" y="3200400"/>
            <a:ext cx="8915400" cy="2308324"/>
          </a:xfrm>
          <a:prstGeom prst="rect">
            <a:avLst/>
          </a:prstGeom>
          <a:noFill/>
        </p:spPr>
        <p:txBody>
          <a:bodyPr wrap="square" rtlCol="0">
            <a:spAutoFit/>
          </a:bodyPr>
          <a:lstStyle/>
          <a:p>
            <a:pPr marL="285750" indent="-285750">
              <a:buFont typeface="Arial" pitchFamily="34" charset="0"/>
              <a:buChar char="•"/>
            </a:pPr>
            <a:r>
              <a:rPr lang="en-CA" sz="2400" dirty="0" smtClean="0"/>
              <a:t>Over 30 to 90 times speedup for C++ and 10 to 70 times speedup for Java compared to sequential MATLAB and compared to parallel MATLAB, </a:t>
            </a:r>
            <a:r>
              <a:rPr lang="en-CA" sz="2400" dirty="0"/>
              <a:t>around 10 times</a:t>
            </a:r>
            <a:r>
              <a:rPr lang="en-CA" sz="2400" dirty="0" smtClean="0"/>
              <a:t> for C++ and 6 times for Java. </a:t>
            </a:r>
          </a:p>
          <a:p>
            <a:pPr marL="285750" indent="-285750">
              <a:buFont typeface="Arial" pitchFamily="34" charset="0"/>
              <a:buChar char="•"/>
            </a:pPr>
            <a:endParaRPr lang="en-CA" sz="2400" dirty="0" smtClean="0"/>
          </a:p>
          <a:p>
            <a:pPr marL="285750" indent="-285750">
              <a:buFont typeface="Arial" pitchFamily="34" charset="0"/>
              <a:buChar char="•"/>
            </a:pPr>
            <a:r>
              <a:rPr lang="en-CA" sz="2400" dirty="0" smtClean="0"/>
              <a:t>Slowdowns for large number of parallel activities, each with small computation.</a:t>
            </a:r>
            <a:endParaRPr lang="en-CA"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142" y="235929"/>
            <a:ext cx="4713015" cy="27999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301"/>
            <a:ext cx="4457143" cy="2885714"/>
          </a:xfrm>
          <a:prstGeom prst="rect">
            <a:avLst/>
          </a:prstGeom>
        </p:spPr>
      </p:pic>
    </p:spTree>
    <p:extLst>
      <p:ext uri="{BB962C8B-B14F-4D97-AF65-F5344CB8AC3E}">
        <p14:creationId xmlns:p14="http://schemas.microsoft.com/office/powerpoint/2010/main" val="239076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4724400"/>
            <a:ext cx="8694000" cy="639762"/>
          </a:xfrm>
        </p:spPr>
        <p:txBody>
          <a:bodyPr>
            <a:normAutofit/>
          </a:bodyPr>
          <a:lstStyle/>
          <a:p>
            <a:r>
              <a:rPr lang="en-CA" sz="3200" dirty="0">
                <a:solidFill>
                  <a:schemeClr val="accent6">
                    <a:alpha val="81000"/>
                  </a:schemeClr>
                </a:solidFill>
                <a:hlinkClick r:id="rId2"/>
              </a:rPr>
              <a:t>http://www.sable.mcgill.ca/mclab/mix10.html</a:t>
            </a:r>
            <a:endParaRPr lang="en-US" sz="3200" b="1" dirty="0">
              <a:solidFill>
                <a:schemeClr val="accent6">
                  <a:alpha val="81000"/>
                </a:schemeClr>
              </a:solidFill>
            </a:endParaRPr>
          </a:p>
        </p:txBody>
      </p:sp>
      <p:sp>
        <p:nvSpPr>
          <p:cNvPr id="5" name="TextBox 4"/>
          <p:cNvSpPr txBox="1"/>
          <p:nvPr/>
        </p:nvSpPr>
        <p:spPr>
          <a:xfrm>
            <a:off x="2667000" y="1295400"/>
            <a:ext cx="3429000" cy="923330"/>
          </a:xfrm>
          <a:prstGeom prst="rect">
            <a:avLst/>
          </a:prstGeom>
          <a:noFill/>
        </p:spPr>
        <p:txBody>
          <a:bodyPr wrap="square" rtlCol="0">
            <a:spAutoFit/>
          </a:bodyPr>
          <a:lstStyle/>
          <a:p>
            <a:pPr algn="ctr"/>
            <a:r>
              <a:rPr lang="en-US" sz="5400" b="1" dirty="0" smtClean="0">
                <a:solidFill>
                  <a:srgbClr val="0070C0"/>
                </a:solidFill>
                <a:effectLst>
                  <a:outerShdw blurRad="38100" dist="38100" dir="2700000" algn="tl">
                    <a:srgbClr val="000000">
                      <a:alpha val="43137"/>
                    </a:srgbClr>
                  </a:outerShdw>
                </a:effectLst>
                <a:latin typeface="Edwardian Script ITC" pitchFamily="66" charset="0"/>
              </a:rPr>
              <a:t>Thank You</a:t>
            </a:r>
            <a:endParaRPr lang="en-US" sz="5400" b="1" dirty="0">
              <a:solidFill>
                <a:srgbClr val="0070C0"/>
              </a:solidFill>
              <a:effectLst>
                <a:outerShdw blurRad="38100" dist="38100" dir="2700000" algn="tl">
                  <a:srgbClr val="000000">
                    <a:alpha val="43137"/>
                  </a:srgbClr>
                </a:outerShdw>
              </a:effectLst>
              <a:latin typeface="Edwardian Script ITC" pitchFamily="66" charset="0"/>
            </a:endParaRPr>
          </a:p>
        </p:txBody>
      </p:sp>
    </p:spTree>
    <p:extLst>
      <p:ext uri="{BB962C8B-B14F-4D97-AF65-F5344CB8AC3E}">
        <p14:creationId xmlns:p14="http://schemas.microsoft.com/office/powerpoint/2010/main" val="3455799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dirty="0" smtClean="0"/>
              <a:t>Acknowledgements</a:t>
            </a:r>
          </a:p>
          <a:p>
            <a:pPr marL="0" indent="0" algn="ctr">
              <a:buNone/>
            </a:pPr>
            <a:endParaRPr lang="en-US" dirty="0"/>
          </a:p>
          <a:p>
            <a:r>
              <a:rPr lang="en-US" dirty="0"/>
              <a:t>NSERC for supporting </a:t>
            </a:r>
            <a:r>
              <a:rPr lang="en-US" dirty="0" smtClean="0"/>
              <a:t>this research</a:t>
            </a:r>
            <a:r>
              <a:rPr lang="en-US" dirty="0"/>
              <a:t>, in part</a:t>
            </a:r>
          </a:p>
          <a:p>
            <a:r>
              <a:rPr lang="en-US" dirty="0"/>
              <a:t>David Grove for </a:t>
            </a:r>
            <a:r>
              <a:rPr lang="en-US" dirty="0" smtClean="0"/>
              <a:t>helping us validate and understand some results</a:t>
            </a:r>
          </a:p>
          <a:p>
            <a:r>
              <a:rPr lang="en-US" dirty="0" smtClean="0"/>
              <a:t>Anton </a:t>
            </a:r>
            <a:r>
              <a:rPr lang="en-US" dirty="0" err="1"/>
              <a:t>Dubrau</a:t>
            </a:r>
            <a:r>
              <a:rPr lang="en-US" dirty="0"/>
              <a:t> for his help in using Tamer</a:t>
            </a:r>
          </a:p>
          <a:p>
            <a:r>
              <a:rPr lang="en-US" dirty="0" err="1"/>
              <a:t>Xu</a:t>
            </a:r>
            <a:r>
              <a:rPr lang="en-US" dirty="0"/>
              <a:t> Li for providing valuable suggestions</a:t>
            </a:r>
          </a:p>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2192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10175" y="609600"/>
            <a:ext cx="3933825" cy="4495800"/>
          </a:xfrm>
          <a:prstGeom prst="rect">
            <a:avLst/>
          </a:prstGeom>
        </p:spPr>
      </p:pic>
      <p:sp>
        <p:nvSpPr>
          <p:cNvPr id="4" name="TextBox 3"/>
          <p:cNvSpPr txBox="1"/>
          <p:nvPr/>
        </p:nvSpPr>
        <p:spPr>
          <a:xfrm>
            <a:off x="152400" y="228600"/>
            <a:ext cx="6872287" cy="984885"/>
          </a:xfrm>
          <a:prstGeom prst="rect">
            <a:avLst/>
          </a:prstGeom>
          <a:noFill/>
        </p:spPr>
        <p:txBody>
          <a:bodyPr wrap="square" rtlCol="0">
            <a:spAutoFit/>
          </a:bodyPr>
          <a:lstStyle/>
          <a:p>
            <a:r>
              <a:rPr lang="en-US" sz="4000" b="1" dirty="0">
                <a:solidFill>
                  <a:prstClr val="black">
                    <a:lumMod val="85000"/>
                    <a:lumOff val="15000"/>
                  </a:prstClr>
                </a:solidFill>
                <a:ea typeface="+mj-ea"/>
                <a:cs typeface="+mj-cs"/>
              </a:rPr>
              <a:t>Captain MiX10 comes to rescue</a:t>
            </a:r>
          </a:p>
          <a:p>
            <a:endParaRPr lang="en-US" dirty="0"/>
          </a:p>
        </p:txBody>
      </p:sp>
      <p:sp>
        <p:nvSpPr>
          <p:cNvPr id="5" name="TextBox 4"/>
          <p:cNvSpPr txBox="1"/>
          <p:nvPr/>
        </p:nvSpPr>
        <p:spPr>
          <a:xfrm>
            <a:off x="533399" y="1218401"/>
            <a:ext cx="4676775" cy="4572000"/>
          </a:xfrm>
          <a:prstGeom prst="rect">
            <a:avLst/>
          </a:prstGeom>
          <a:noFill/>
        </p:spPr>
        <p:txBody>
          <a:bodyPr wrap="square" rtlCol="0">
            <a:normAutofit/>
          </a:bodyPr>
          <a:lstStyle/>
          <a:p>
            <a:pPr>
              <a:lnSpc>
                <a:spcPct val="114000"/>
              </a:lnSpc>
            </a:pPr>
            <a:r>
              <a:rPr lang="en-US" sz="2200" dirty="0" smtClean="0">
                <a:solidFill>
                  <a:prstClr val="black">
                    <a:lumMod val="85000"/>
                    <a:lumOff val="15000"/>
                  </a:prstClr>
                </a:solidFill>
              </a:rPr>
              <a:t>Keep programming in MATLAB and translate your MATLAB programs to X10</a:t>
            </a:r>
          </a:p>
          <a:p>
            <a:pPr>
              <a:lnSpc>
                <a:spcPct val="114000"/>
              </a:lnSpc>
            </a:pPr>
            <a:endParaRPr lang="en-US" sz="2200" dirty="0" smtClean="0">
              <a:solidFill>
                <a:prstClr val="black">
                  <a:lumMod val="85000"/>
                  <a:lumOff val="15000"/>
                </a:prstClr>
              </a:solidFill>
            </a:endParaRPr>
          </a:p>
          <a:p>
            <a:pPr>
              <a:lnSpc>
                <a:spcPct val="114000"/>
              </a:lnSpc>
            </a:pPr>
            <a:r>
              <a:rPr lang="en-US" sz="2200" dirty="0" smtClean="0">
                <a:solidFill>
                  <a:prstClr val="black">
                    <a:lumMod val="85000"/>
                    <a:lumOff val="15000"/>
                  </a:prstClr>
                </a:solidFill>
              </a:rPr>
              <a:t>Run your programs faster</a:t>
            </a:r>
          </a:p>
          <a:p>
            <a:pPr>
              <a:lnSpc>
                <a:spcPct val="114000"/>
              </a:lnSpc>
            </a:pPr>
            <a:endParaRPr lang="en-US" sz="2200" dirty="0">
              <a:solidFill>
                <a:prstClr val="black">
                  <a:lumMod val="85000"/>
                  <a:lumOff val="15000"/>
                </a:prstClr>
              </a:solidFill>
            </a:endParaRPr>
          </a:p>
          <a:p>
            <a:pPr>
              <a:lnSpc>
                <a:spcPct val="114000"/>
              </a:lnSpc>
            </a:pPr>
            <a:r>
              <a:rPr lang="en-US" sz="2200" dirty="0" smtClean="0">
                <a:solidFill>
                  <a:prstClr val="black">
                    <a:lumMod val="85000"/>
                    <a:lumOff val="15000"/>
                  </a:prstClr>
                </a:solidFill>
              </a:rPr>
              <a:t>No need to learn X10</a:t>
            </a:r>
          </a:p>
          <a:p>
            <a:pPr>
              <a:lnSpc>
                <a:spcPct val="114000"/>
              </a:lnSpc>
            </a:pPr>
            <a:endParaRPr lang="en-US" sz="2200" dirty="0">
              <a:solidFill>
                <a:prstClr val="black">
                  <a:lumMod val="85000"/>
                  <a:lumOff val="15000"/>
                </a:prstClr>
              </a:solidFill>
            </a:endParaRPr>
          </a:p>
          <a:p>
            <a:pPr>
              <a:lnSpc>
                <a:spcPct val="114000"/>
              </a:lnSpc>
            </a:pPr>
            <a:r>
              <a:rPr lang="en-US" sz="2200" dirty="0" smtClean="0">
                <a:solidFill>
                  <a:prstClr val="black">
                    <a:lumMod val="85000"/>
                    <a:lumOff val="15000"/>
                  </a:prstClr>
                </a:solidFill>
              </a:rPr>
              <a:t>Make good use of your supercomputing resources</a:t>
            </a:r>
          </a:p>
          <a:p>
            <a:pPr>
              <a:lnSpc>
                <a:spcPct val="114000"/>
              </a:lnSpc>
            </a:pPr>
            <a:endParaRPr lang="en-US" sz="2000" dirty="0">
              <a:solidFill>
                <a:prstClr val="black">
                  <a:lumMod val="85000"/>
                  <a:lumOff val="15000"/>
                </a:prstClr>
              </a:solidFill>
            </a:endParaRPr>
          </a:p>
          <a:p>
            <a:pPr>
              <a:lnSpc>
                <a:spcPct val="114000"/>
              </a:lnSpc>
            </a:pPr>
            <a:endParaRPr lang="en-US" sz="2000" dirty="0">
              <a:solidFill>
                <a:prstClr val="black">
                  <a:lumMod val="85000"/>
                  <a:lumOff val="15000"/>
                </a:prstClr>
              </a:solidFill>
            </a:endParaRPr>
          </a:p>
          <a:p>
            <a:pPr>
              <a:lnSpc>
                <a:spcPct val="114000"/>
              </a:lnSpc>
            </a:pPr>
            <a:endParaRPr lang="en-US" sz="2000" dirty="0" smtClean="0">
              <a:solidFill>
                <a:prstClr val="black">
                  <a:lumMod val="85000"/>
                  <a:lumOff val="15000"/>
                </a:prstClr>
              </a:solidFill>
            </a:endParaRPr>
          </a:p>
          <a:p>
            <a:pPr>
              <a:lnSpc>
                <a:spcPct val="114000"/>
              </a:lnSpc>
            </a:pPr>
            <a:endParaRPr lang="en-US" sz="2000" dirty="0">
              <a:solidFill>
                <a:prstClr val="black">
                  <a:lumMod val="85000"/>
                  <a:lumOff val="15000"/>
                </a:prstClr>
              </a:solidFill>
            </a:endParaRPr>
          </a:p>
        </p:txBody>
      </p:sp>
    </p:spTree>
    <p:extLst>
      <p:ext uri="{BB962C8B-B14F-4D97-AF65-F5344CB8AC3E}">
        <p14:creationId xmlns:p14="http://schemas.microsoft.com/office/powerpoint/2010/main" val="975168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64626" y="1408561"/>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a:solidFill>
                  <a:srgbClr val="008000"/>
                </a:solidFill>
                <a:highlight>
                  <a:srgbClr val="FFFFFF"/>
                </a:highlight>
              </a:rPr>
              <a:t>% for </a:t>
            </a:r>
            <a:r>
              <a:rPr lang="en-US" dirty="0" err="1">
                <a:solidFill>
                  <a:srgbClr val="008000"/>
                </a:solidFill>
                <a:highlight>
                  <a:srgbClr val="FFFFFF"/>
                </a:highlight>
              </a:rPr>
              <a:t>i</a:t>
            </a:r>
            <a:r>
              <a:rPr lang="en-US" dirty="0">
                <a:solidFill>
                  <a:srgbClr val="008000"/>
                </a:solidFill>
                <a:highlight>
                  <a:srgbClr val="FFFFFF"/>
                </a:highlight>
              </a:rPr>
              <a:t>=1:w</a:t>
            </a:r>
          </a:p>
          <a:p>
            <a:r>
              <a:rPr lang="en-US" dirty="0">
                <a:solidFill>
                  <a:srgbClr val="008000"/>
                </a:solidFill>
                <a:highlight>
                  <a:srgbClr val="FFFFFF"/>
                </a:highlight>
              </a:rPr>
              <a:t>        %x = p(:,</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8000"/>
                </a:solidFill>
                <a:highlight>
                  <a:srgbClr val="FFFFFF"/>
                </a:highlight>
              </a:rPr>
              <a:t>        %x = </a:t>
            </a:r>
            <a:r>
              <a:rPr lang="en-US" dirty="0" err="1">
                <a:solidFill>
                  <a:srgbClr val="008000"/>
                </a:solidFill>
                <a:highlight>
                  <a:srgbClr val="FFFFFF"/>
                </a:highlight>
              </a:rPr>
              <a:t>x+gradient</a:t>
            </a:r>
            <a:r>
              <a:rPr lang="en-US" dirty="0">
                <a:solidFill>
                  <a:srgbClr val="008000"/>
                </a:solidFill>
                <a:highlight>
                  <a:srgbClr val="FFFFFF"/>
                </a:highlight>
              </a:rPr>
              <a:t>(</a:t>
            </a:r>
            <a:r>
              <a:rPr lang="en-US" dirty="0" err="1">
                <a:solidFill>
                  <a:srgbClr val="008000"/>
                </a:solidFill>
                <a:highlight>
                  <a:srgbClr val="FFFFFF"/>
                </a:highlight>
              </a:rPr>
              <a:t>w,g</a:t>
            </a:r>
            <a:r>
              <a:rPr lang="en-US" dirty="0">
                <a:solidFill>
                  <a:srgbClr val="008000"/>
                </a:solidFill>
                <a:highlight>
                  <a:srgbClr val="FFFFFF"/>
                </a:highlight>
              </a:rPr>
              <a:t>);</a:t>
            </a:r>
          </a:p>
          <a:p>
            <a:r>
              <a:rPr lang="en-US" dirty="0">
                <a:solidFill>
                  <a:srgbClr val="008000"/>
                </a:solidFill>
                <a:highlight>
                  <a:srgbClr val="FFFFFF"/>
                </a:highlight>
              </a:rPr>
              <a:t>    %end</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solidFill>
                <a:srgbClr val="262626"/>
              </a:solidFill>
            </a:endParaRPr>
          </a:p>
        </p:txBody>
      </p:sp>
      <p:sp>
        <p:nvSpPr>
          <p:cNvPr id="13" name="Title 12"/>
          <p:cNvSpPr>
            <a:spLocks noGrp="1"/>
          </p:cNvSpPr>
          <p:nvPr>
            <p:ph type="title"/>
          </p:nvPr>
        </p:nvSpPr>
        <p:spPr/>
        <p:txBody>
          <a:bodyPr/>
          <a:lstStyle/>
          <a:p>
            <a:r>
              <a:rPr lang="en-US" b="1" dirty="0" err="1" smtClean="0"/>
              <a:t>McSAF</a:t>
            </a:r>
            <a:r>
              <a:rPr lang="en-US" b="1" dirty="0" smtClean="0"/>
              <a:t> Static Analysis Framework</a:t>
            </a:r>
            <a:endParaRPr lang="en-US"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solidFill>
                <a:srgbClr val="262626"/>
              </a:solidFill>
            </a:endParaRPr>
          </a:p>
        </p:txBody>
      </p:sp>
      <p:sp>
        <p:nvSpPr>
          <p:cNvPr id="18" name="Rectangle 17"/>
          <p:cNvSpPr/>
          <p:nvPr/>
        </p:nvSpPr>
        <p:spPr>
          <a:xfrm>
            <a:off x="4572000" y="1371600"/>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solidFill>
                <a:srgbClr val="262626"/>
              </a:solidFill>
            </a:endParaRPr>
          </a:p>
        </p:txBody>
      </p:sp>
      <p:sp>
        <p:nvSpPr>
          <p:cNvPr id="7" name="Left Arrow 6"/>
          <p:cNvSpPr/>
          <p:nvPr/>
        </p:nvSpPr>
        <p:spPr>
          <a:xfrm>
            <a:off x="6858000" y="3600985"/>
            <a:ext cx="990600" cy="342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Left Arrow 25"/>
          <p:cNvSpPr/>
          <p:nvPr/>
        </p:nvSpPr>
        <p:spPr>
          <a:xfrm>
            <a:off x="7162800" y="5562600"/>
            <a:ext cx="990600" cy="342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Left Arrow 26"/>
          <p:cNvSpPr/>
          <p:nvPr/>
        </p:nvSpPr>
        <p:spPr>
          <a:xfrm>
            <a:off x="5486400" y="3924656"/>
            <a:ext cx="990600" cy="342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TextBox 8"/>
          <p:cNvSpPr txBox="1"/>
          <p:nvPr/>
        </p:nvSpPr>
        <p:spPr>
          <a:xfrm>
            <a:off x="152400" y="1905000"/>
            <a:ext cx="4419600" cy="1107996"/>
          </a:xfrm>
          <a:prstGeom prst="rect">
            <a:avLst/>
          </a:prstGeom>
          <a:noFill/>
        </p:spPr>
        <p:txBody>
          <a:bodyPr wrap="square" rtlCol="0">
            <a:spAutoFit/>
          </a:bodyPr>
          <a:lstStyle/>
          <a:p>
            <a:r>
              <a:rPr lang="en-US" sz="2400" dirty="0" smtClean="0">
                <a:solidFill>
                  <a:srgbClr val="262626"/>
                </a:solidFill>
              </a:rPr>
              <a:t>What happens if we uncomment</a:t>
            </a:r>
          </a:p>
          <a:p>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r>
              <a:rPr lang="en-US" dirty="0" smtClean="0">
                <a:solidFill>
                  <a:srgbClr val="008000"/>
                </a:solidFill>
                <a:highlight>
                  <a:srgbClr val="FFFFFF"/>
                </a:highlight>
              </a:rPr>
              <a:t>; </a:t>
            </a:r>
            <a:r>
              <a:rPr lang="en-US" sz="2400" dirty="0">
                <a:solidFill>
                  <a:srgbClr val="262626"/>
                </a:solidFill>
              </a:rPr>
              <a:t>?</a:t>
            </a:r>
          </a:p>
          <a:p>
            <a:endParaRPr lang="en-US" dirty="0">
              <a:solidFill>
                <a:srgbClr val="262626"/>
              </a:solidFill>
            </a:endParaRPr>
          </a:p>
        </p:txBody>
      </p:sp>
      <p:sp>
        <p:nvSpPr>
          <p:cNvPr id="28" name="TextBox 27"/>
          <p:cNvSpPr txBox="1"/>
          <p:nvPr/>
        </p:nvSpPr>
        <p:spPr>
          <a:xfrm>
            <a:off x="248265" y="3218259"/>
            <a:ext cx="4419600" cy="738664"/>
          </a:xfrm>
          <a:prstGeom prst="rect">
            <a:avLst/>
          </a:prstGeom>
          <a:noFill/>
        </p:spPr>
        <p:txBody>
          <a:bodyPr wrap="square" rtlCol="0">
            <a:spAutoFit/>
          </a:bodyPr>
          <a:lstStyle/>
          <a:p>
            <a:r>
              <a:rPr lang="en-US" sz="2400" dirty="0" smtClean="0">
                <a:solidFill>
                  <a:srgbClr val="262626"/>
                </a:solidFill>
              </a:rPr>
              <a:t>Is this an error ?</a:t>
            </a:r>
            <a:endParaRPr lang="en-US" sz="2400" dirty="0">
              <a:solidFill>
                <a:srgbClr val="262626"/>
              </a:solidFill>
            </a:endParaRPr>
          </a:p>
          <a:p>
            <a:endParaRPr lang="en-US" dirty="0">
              <a:solidFill>
                <a:srgbClr val="262626"/>
              </a:solidFill>
            </a:endParaRPr>
          </a:p>
        </p:txBody>
      </p:sp>
      <p:grpSp>
        <p:nvGrpSpPr>
          <p:cNvPr id="29" name="Group 28"/>
          <p:cNvGrpSpPr/>
          <p:nvPr/>
        </p:nvGrpSpPr>
        <p:grpSpPr>
          <a:xfrm>
            <a:off x="152401" y="1434326"/>
            <a:ext cx="4267200" cy="1284535"/>
            <a:chOff x="3861" y="1401217"/>
            <a:chExt cx="5698684" cy="1284535"/>
          </a:xfrm>
        </p:grpSpPr>
        <p:sp>
          <p:nvSpPr>
            <p:cNvPr id="30" name="Rounded Rectangle 29"/>
            <p:cNvSpPr/>
            <p:nvPr/>
          </p:nvSpPr>
          <p:spPr>
            <a:xfrm>
              <a:off x="3861" y="1401217"/>
              <a:ext cx="5698684" cy="1284535"/>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31" name="Rounded Rectangle 4"/>
            <p:cNvSpPr/>
            <p:nvPr/>
          </p:nvSpPr>
          <p:spPr>
            <a:xfrm>
              <a:off x="41484" y="1438840"/>
              <a:ext cx="5623438" cy="1209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algn="ctr" defTabSz="1511300">
                <a:lnSpc>
                  <a:spcPct val="90000"/>
                </a:lnSpc>
                <a:spcBef>
                  <a:spcPct val="0"/>
                </a:spcBef>
                <a:spcAft>
                  <a:spcPct val="35000"/>
                </a:spcAft>
              </a:pPr>
              <a:r>
                <a:rPr lang="en-US" sz="3400" dirty="0" err="1" smtClean="0">
                  <a:solidFill>
                    <a:prstClr val="white"/>
                  </a:solidFill>
                </a:rPr>
                <a:t>McSAF</a:t>
              </a:r>
              <a:endParaRPr lang="en-US" sz="3400" dirty="0">
                <a:solidFill>
                  <a:prstClr val="white"/>
                </a:solidFill>
              </a:endParaRPr>
            </a:p>
          </p:txBody>
        </p:sp>
      </p:grpSp>
      <p:sp>
        <p:nvSpPr>
          <p:cNvPr id="10" name="TextBox 9"/>
          <p:cNvSpPr txBox="1"/>
          <p:nvPr/>
        </p:nvSpPr>
        <p:spPr>
          <a:xfrm>
            <a:off x="381000" y="3012996"/>
            <a:ext cx="3810000" cy="1200329"/>
          </a:xfrm>
          <a:prstGeom prst="rect">
            <a:avLst/>
          </a:prstGeom>
          <a:noFill/>
        </p:spPr>
        <p:txBody>
          <a:bodyPr wrap="square" rtlCol="0">
            <a:spAutoFit/>
          </a:bodyPr>
          <a:lstStyle>
            <a:defPPr>
              <a:defRPr lang="en-US"/>
            </a:defPPr>
            <a:lvl1pPr>
              <a:defRPr sz="2400"/>
            </a:lvl1pPr>
          </a:lstStyle>
          <a:p>
            <a:r>
              <a:rPr lang="en-US" dirty="0">
                <a:solidFill>
                  <a:srgbClr val="262626"/>
                </a:solidFill>
              </a:rPr>
              <a:t>A low-level IR</a:t>
            </a:r>
          </a:p>
          <a:p>
            <a:endParaRPr lang="en-US" dirty="0">
              <a:solidFill>
                <a:srgbClr val="262626"/>
              </a:solidFill>
            </a:endParaRPr>
          </a:p>
          <a:p>
            <a:r>
              <a:rPr lang="en-US" dirty="0">
                <a:solidFill>
                  <a:srgbClr val="262626"/>
                </a:solidFill>
              </a:rPr>
              <a:t>Kind analysis</a:t>
            </a:r>
          </a:p>
        </p:txBody>
      </p:sp>
      <p:sp>
        <p:nvSpPr>
          <p:cNvPr id="11" name="TextBox 10"/>
          <p:cNvSpPr txBox="1"/>
          <p:nvPr/>
        </p:nvSpPr>
        <p:spPr>
          <a:xfrm>
            <a:off x="381000" y="4095927"/>
            <a:ext cx="3505200" cy="830997"/>
          </a:xfrm>
          <a:prstGeom prst="rect">
            <a:avLst/>
          </a:prstGeom>
          <a:noFill/>
        </p:spPr>
        <p:txBody>
          <a:bodyPr wrap="square" rtlCol="0">
            <a:spAutoFit/>
          </a:bodyPr>
          <a:lstStyle/>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smtClean="0">
                <a:solidFill>
                  <a:srgbClr val="000080"/>
                </a:solidFill>
                <a:highlight>
                  <a:srgbClr val="FFFFFF"/>
                </a:highlight>
              </a:rPr>
              <a:t>); </a:t>
            </a:r>
            <a:r>
              <a:rPr lang="en-US" sz="2400" dirty="0">
                <a:solidFill>
                  <a:srgbClr val="262626"/>
                </a:solidFill>
              </a:rPr>
              <a:t>becomes an array access</a:t>
            </a:r>
          </a:p>
        </p:txBody>
      </p:sp>
      <p:sp>
        <p:nvSpPr>
          <p:cNvPr id="12" name="TextBox 11"/>
          <p:cNvSpPr txBox="1"/>
          <p:nvPr/>
        </p:nvSpPr>
        <p:spPr>
          <a:xfrm>
            <a:off x="381000" y="3956923"/>
            <a:ext cx="3124200" cy="830997"/>
          </a:xfrm>
          <a:prstGeom prst="rect">
            <a:avLst/>
          </a:prstGeom>
          <a:noFill/>
        </p:spPr>
        <p:txBody>
          <a:bodyPr wrap="square" rtlCol="0">
            <a:spAutoFit/>
          </a:bodyPr>
          <a:lstStyle/>
          <a:p>
            <a:r>
              <a:rPr lang="en-US" sz="2400" dirty="0">
                <a:solidFill>
                  <a:srgbClr val="262626"/>
                </a:solidFill>
              </a:rPr>
              <a:t>No, it’s a call to the </a:t>
            </a:r>
            <a:r>
              <a:rPr lang="en-US" sz="2400" dirty="0" err="1">
                <a:solidFill>
                  <a:srgbClr val="262626"/>
                </a:solidFill>
              </a:rPr>
              <a:t>builtin</a:t>
            </a:r>
            <a:r>
              <a:rPr lang="en-US" sz="2400" dirty="0">
                <a:solidFill>
                  <a:srgbClr val="262626"/>
                </a:solidFill>
              </a:rPr>
              <a:t> </a:t>
            </a:r>
            <a:r>
              <a:rPr lang="en-US" sz="2400" dirty="0" err="1">
                <a:solidFill>
                  <a:srgbClr val="262626"/>
                </a:solidFill>
              </a:rPr>
              <a:t>i</a:t>
            </a:r>
            <a:r>
              <a:rPr lang="en-US" sz="2400" dirty="0">
                <a:solidFill>
                  <a:srgbClr val="262626"/>
                </a:solidFill>
              </a:rPr>
              <a:t>();</a:t>
            </a:r>
          </a:p>
        </p:txBody>
      </p:sp>
    </p:spTree>
    <p:extLst>
      <p:ext uri="{BB962C8B-B14F-4D97-AF65-F5344CB8AC3E}">
        <p14:creationId xmlns:p14="http://schemas.microsoft.com/office/powerpoint/2010/main" val="391184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2" nodeType="with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2"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2"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8"/>
                                        </p:tgtEl>
                                        <p:attrNameLst>
                                          <p:attrName>style.visibility</p:attrName>
                                        </p:attrNameLst>
                                      </p:cBhvr>
                                      <p:to>
                                        <p:strVal val="hidden"/>
                                      </p:to>
                                    </p:set>
                                  </p:childTnLst>
                                </p:cTn>
                              </p:par>
                              <p:par>
                                <p:cTn id="63" presetID="1" presetClass="exit" presetSubtype="0" fill="hold" grpId="2"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par>
                          <p:cTn id="67" fill="hold">
                            <p:stCondLst>
                              <p:cond delay="0"/>
                            </p:stCondLst>
                            <p:childTnLst>
                              <p:par>
                                <p:cTn id="68" presetID="1" presetClass="exit" presetSubtype="0" fill="hold" grpId="2" nodeType="afterEffect">
                                  <p:stCondLst>
                                    <p:cond delay="0"/>
                                  </p:stCondLst>
                                  <p:childTnLst>
                                    <p:set>
                                      <p:cBhvr>
                                        <p:cTn id="69" dur="1" fill="hold">
                                          <p:stCondLst>
                                            <p:cond delay="0"/>
                                          </p:stCondLst>
                                        </p:cTn>
                                        <p:tgtEl>
                                          <p:spTgt spid="12"/>
                                        </p:tgtEl>
                                        <p:attrNameLst>
                                          <p:attrName>style.visibility</p:attrName>
                                        </p:attrNameLst>
                                      </p:cBhvr>
                                      <p:to>
                                        <p:strVal val="hidden"/>
                                      </p:to>
                                    </p:set>
                                  </p:childTnLst>
                                </p:cTn>
                              </p:par>
                              <p:par>
                                <p:cTn id="70" presetID="1" presetClass="entr" presetSubtype="0" fill="hold" grpId="1"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9"/>
                                        </p:tgtEl>
                                        <p:attrNameLst>
                                          <p:attrName>style.visibility</p:attrName>
                                        </p:attrNameLst>
                                      </p:cBhvr>
                                      <p:to>
                                        <p:strVal val="visible"/>
                                      </p:to>
                                    </p:set>
                                  </p:childTnLst>
                                </p:cTn>
                              </p:par>
                              <p:par>
                                <p:cTn id="76" presetID="1" presetClass="entr" presetSubtype="0" fill="hold" grpId="1" nodeType="withEffect">
                                  <p:stCondLst>
                                    <p:cond delay="0"/>
                                  </p:stCondLst>
                                  <p:childTnLst>
                                    <p:set>
                                      <p:cBhvr>
                                        <p:cTn id="7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P spid="18" grpId="0"/>
      <p:bldP spid="18" grpId="1"/>
      <p:bldP spid="7" grpId="0" animBg="1"/>
      <p:bldP spid="7" grpId="1" animBg="1"/>
      <p:bldP spid="7" grpId="2" animBg="1"/>
      <p:bldP spid="26" grpId="0" animBg="1"/>
      <p:bldP spid="26" grpId="1" animBg="1"/>
      <p:bldP spid="26" grpId="2" animBg="1"/>
      <p:bldP spid="27" grpId="0" animBg="1"/>
      <p:bldP spid="27" grpId="1" animBg="1"/>
      <p:bldP spid="27" grpId="2" animBg="1"/>
      <p:bldP spid="9" grpId="0"/>
      <p:bldP spid="9" grpId="1"/>
      <p:bldP spid="9" grpId="2"/>
      <p:bldP spid="28" grpId="0"/>
      <p:bldP spid="28" grpId="1"/>
      <p:bldP spid="10" grpId="0"/>
      <p:bldP spid="10" grpId="1"/>
      <p:bldP spid="11" grpId="0"/>
      <p:bldP spid="11" grpId="1"/>
      <p:bldP spid="11" grpId="2"/>
      <p:bldP spid="12" grpId="0"/>
      <p:bldP spid="12" grpId="1"/>
      <p:bldP spid="12"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Tamer</a:t>
            </a:r>
            <a:endParaRPr lang="en-US"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solidFill>
                <a:srgbClr val="262626"/>
              </a:solidFill>
            </a:endParaRPr>
          </a:p>
        </p:txBody>
      </p:sp>
      <p:sp>
        <p:nvSpPr>
          <p:cNvPr id="18" name="Rectangle 17"/>
          <p:cNvSpPr/>
          <p:nvPr/>
        </p:nvSpPr>
        <p:spPr>
          <a:xfrm>
            <a:off x="4572000" y="1371600"/>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solidFill>
                <a:srgbClr val="262626"/>
              </a:solidFill>
            </a:endParaRPr>
          </a:p>
        </p:txBody>
      </p:sp>
      <p:grpSp>
        <p:nvGrpSpPr>
          <p:cNvPr id="29" name="Group 28"/>
          <p:cNvGrpSpPr/>
          <p:nvPr/>
        </p:nvGrpSpPr>
        <p:grpSpPr>
          <a:xfrm>
            <a:off x="146159" y="1371600"/>
            <a:ext cx="4267200" cy="1284535"/>
            <a:chOff x="3861" y="1401217"/>
            <a:chExt cx="5698684" cy="1284535"/>
          </a:xfrm>
        </p:grpSpPr>
        <p:sp>
          <p:nvSpPr>
            <p:cNvPr id="30" name="Rounded Rectangle 29"/>
            <p:cNvSpPr/>
            <p:nvPr/>
          </p:nvSpPr>
          <p:spPr>
            <a:xfrm>
              <a:off x="3861" y="1401217"/>
              <a:ext cx="5698684" cy="1284535"/>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31" name="Rounded Rectangle 4"/>
            <p:cNvSpPr/>
            <p:nvPr/>
          </p:nvSpPr>
          <p:spPr>
            <a:xfrm>
              <a:off x="41484" y="1438840"/>
              <a:ext cx="5623438" cy="1209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algn="ctr" defTabSz="1511300">
                <a:lnSpc>
                  <a:spcPct val="90000"/>
                </a:lnSpc>
                <a:spcBef>
                  <a:spcPct val="0"/>
                </a:spcBef>
                <a:spcAft>
                  <a:spcPct val="35000"/>
                </a:spcAft>
              </a:pPr>
              <a:r>
                <a:rPr lang="en-US" sz="3400" dirty="0">
                  <a:solidFill>
                    <a:prstClr val="white"/>
                  </a:solidFill>
                </a:rPr>
                <a:t>T</a:t>
              </a:r>
              <a:r>
                <a:rPr lang="en-US" sz="3400" dirty="0" smtClean="0">
                  <a:solidFill>
                    <a:prstClr val="white"/>
                  </a:solidFill>
                </a:rPr>
                <a:t>amer</a:t>
              </a:r>
              <a:endParaRPr lang="en-US" sz="3400" dirty="0">
                <a:solidFill>
                  <a:prstClr val="white"/>
                </a:solidFill>
              </a:endParaRPr>
            </a:p>
          </p:txBody>
        </p:sp>
      </p:grpSp>
      <p:sp>
        <p:nvSpPr>
          <p:cNvPr id="2" name="TextBox 1"/>
          <p:cNvSpPr txBox="1"/>
          <p:nvPr/>
        </p:nvSpPr>
        <p:spPr>
          <a:xfrm>
            <a:off x="360012" y="2900516"/>
            <a:ext cx="4239027" cy="3416320"/>
          </a:xfrm>
          <a:prstGeom prst="rect">
            <a:avLst/>
          </a:prstGeom>
          <a:noFill/>
        </p:spPr>
        <p:txBody>
          <a:bodyPr wrap="square" rtlCol="0">
            <a:spAutoFit/>
          </a:bodyPr>
          <a:lstStyle/>
          <a:p>
            <a:r>
              <a:rPr lang="en-US" sz="2400" dirty="0" smtClean="0">
                <a:solidFill>
                  <a:srgbClr val="262626"/>
                </a:solidFill>
              </a:rPr>
              <a:t>Very low-level IR</a:t>
            </a:r>
          </a:p>
          <a:p>
            <a:endParaRPr lang="en-US" sz="2400" dirty="0">
              <a:solidFill>
                <a:srgbClr val="262626"/>
              </a:solidFill>
            </a:endParaRPr>
          </a:p>
          <a:p>
            <a:r>
              <a:rPr lang="en-US" sz="2400" dirty="0" err="1" smtClean="0">
                <a:solidFill>
                  <a:srgbClr val="262626"/>
                </a:solidFill>
              </a:rPr>
              <a:t>Callgraph</a:t>
            </a:r>
            <a:endParaRPr lang="en-US" sz="2400" dirty="0" smtClean="0">
              <a:solidFill>
                <a:srgbClr val="262626"/>
              </a:solidFill>
            </a:endParaRPr>
          </a:p>
          <a:p>
            <a:endParaRPr lang="en-US" sz="2400" dirty="0">
              <a:solidFill>
                <a:srgbClr val="262626"/>
              </a:solidFill>
            </a:endParaRPr>
          </a:p>
          <a:p>
            <a:r>
              <a:rPr lang="en-US" sz="2400" dirty="0" smtClean="0">
                <a:solidFill>
                  <a:srgbClr val="262626"/>
                </a:solidFill>
              </a:rPr>
              <a:t>Type analysis</a:t>
            </a:r>
          </a:p>
          <a:p>
            <a:endParaRPr lang="en-US" sz="2400" dirty="0">
              <a:solidFill>
                <a:srgbClr val="262626"/>
              </a:solidFill>
            </a:endParaRPr>
          </a:p>
          <a:p>
            <a:r>
              <a:rPr lang="en-US" sz="2400" dirty="0" smtClean="0">
                <a:solidFill>
                  <a:srgbClr val="262626"/>
                </a:solidFill>
              </a:rPr>
              <a:t>Shape analysis</a:t>
            </a:r>
          </a:p>
          <a:p>
            <a:endParaRPr lang="en-US" sz="2400" dirty="0">
              <a:solidFill>
                <a:srgbClr val="262626"/>
              </a:solidFill>
            </a:endParaRPr>
          </a:p>
          <a:p>
            <a:r>
              <a:rPr lang="en-US" sz="2400" dirty="0" err="1" smtClean="0">
                <a:solidFill>
                  <a:srgbClr val="262626"/>
                </a:solidFill>
              </a:rPr>
              <a:t>IsComplex</a:t>
            </a:r>
            <a:r>
              <a:rPr lang="en-US" sz="2400" dirty="0" smtClean="0">
                <a:solidFill>
                  <a:srgbClr val="262626"/>
                </a:solidFill>
              </a:rPr>
              <a:t> analysis</a:t>
            </a:r>
            <a:endParaRPr lang="en-US" sz="2400" dirty="0">
              <a:solidFill>
                <a:srgbClr val="262626"/>
              </a:solidFill>
            </a:endParaRPr>
          </a:p>
        </p:txBody>
      </p:sp>
    </p:spTree>
    <p:extLst>
      <p:ext uri="{BB962C8B-B14F-4D97-AF65-F5344CB8AC3E}">
        <p14:creationId xmlns:p14="http://schemas.microsoft.com/office/powerpoint/2010/main" val="4106951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X10 as a target language</a:t>
            </a:r>
            <a:endParaRPr lang="en-US" dirty="0"/>
          </a:p>
        </p:txBody>
      </p:sp>
      <p:sp>
        <p:nvSpPr>
          <p:cNvPr id="3" name="Text Placeholder 2"/>
          <p:cNvSpPr>
            <a:spLocks noGrp="1"/>
          </p:cNvSpPr>
          <p:nvPr>
            <p:ph type="body" sz="quarter" idx="14"/>
          </p:nvPr>
        </p:nvSpPr>
        <p:spPr>
          <a:xfrm>
            <a:off x="1371600" y="4343400"/>
            <a:ext cx="4191000" cy="381000"/>
          </a:xfrm>
        </p:spPr>
        <p:txBody>
          <a:bodyPr>
            <a:noAutofit/>
          </a:bodyPr>
          <a:lstStyle/>
          <a:p>
            <a:r>
              <a:rPr lang="en-US" sz="2400" dirty="0" smtClean="0">
                <a:solidFill>
                  <a:schemeClr val="accent2"/>
                </a:solidFill>
              </a:rPr>
              <a:t>Nice X10 features</a:t>
            </a:r>
            <a:endParaRPr lang="en-US" sz="2400" dirty="0">
              <a:solidFill>
                <a:schemeClr val="accent2"/>
              </a:solidFill>
            </a:endParaRPr>
          </a:p>
        </p:txBody>
      </p:sp>
    </p:spTree>
    <p:extLst>
      <p:ext uri="{BB962C8B-B14F-4D97-AF65-F5344CB8AC3E}">
        <p14:creationId xmlns:p14="http://schemas.microsoft.com/office/powerpoint/2010/main" val="745177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type ‘</a:t>
            </a:r>
            <a:r>
              <a:rPr lang="en-US" b="1" dirty="0" smtClean="0">
                <a:solidFill>
                  <a:schemeClr val="accent2"/>
                </a:solidFill>
              </a:rPr>
              <a:t>Any</a:t>
            </a:r>
            <a:r>
              <a:rPr lang="en-US" b="1" dirty="0" smtClean="0"/>
              <a:t>’</a:t>
            </a:r>
            <a:endParaRPr lang="en-US" b="1" dirty="0"/>
          </a:p>
        </p:txBody>
      </p:sp>
      <p:sp>
        <p:nvSpPr>
          <p:cNvPr id="6" name="Rectangle 5"/>
          <p:cNvSpPr/>
          <p:nvPr/>
        </p:nvSpPr>
        <p:spPr>
          <a:xfrm>
            <a:off x="304800" y="1371600"/>
            <a:ext cx="4038600" cy="4801314"/>
          </a:xfrm>
          <a:prstGeom prst="rect">
            <a:avLst/>
          </a:prstGeom>
        </p:spPr>
        <p:txBody>
          <a:bodyPr wrap="square">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filter</a:t>
            </a:r>
            <a:r>
              <a:rPr lang="en-US" b="1" dirty="0" smtClean="0">
                <a:solidFill>
                  <a:srgbClr val="000080"/>
                </a:solidFill>
                <a:highlight>
                  <a:srgbClr val="FFFFFF"/>
                </a:highlight>
              </a:rPr>
              <a:t>=</a:t>
            </a:r>
            <a:r>
              <a:rPr lang="en-US" dirty="0" smtClean="0">
                <a:solidFill>
                  <a:srgbClr val="000000"/>
                </a:solidFill>
                <a:highlight>
                  <a:srgbClr val="FFFFFF"/>
                </a:highlight>
              </a:rPr>
              <a:t>filter .</a:t>
            </a:r>
            <a:r>
              <a:rPr lang="en-US" b="1" dirty="0" smtClean="0">
                <a:solidFill>
                  <a:srgbClr val="000080"/>
                </a:solidFill>
                <a:highlight>
                  <a:srgbClr val="FFFFFF"/>
                </a:highlight>
              </a:rPr>
              <a:t>* </a:t>
            </a:r>
            <a:r>
              <a:rPr lang="en-US" dirty="0" smtClean="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solidFill>
                <a:srgbClr val="262626"/>
              </a:solidFill>
            </a:endParaRPr>
          </a:p>
        </p:txBody>
      </p:sp>
      <p:sp>
        <p:nvSpPr>
          <p:cNvPr id="7" name="Rectangle 6"/>
          <p:cNvSpPr/>
          <p:nvPr/>
        </p:nvSpPr>
        <p:spPr>
          <a:xfrm>
            <a:off x="304800" y="5257800"/>
            <a:ext cx="3429000" cy="6096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5105400" y="1752599"/>
            <a:ext cx="3522759" cy="461665"/>
          </a:xfrm>
          <a:prstGeom prst="rect">
            <a:avLst/>
          </a:prstGeom>
        </p:spPr>
        <p:txBody>
          <a:bodyPr wrap="none">
            <a:spAutoFit/>
          </a:bodyPr>
          <a:lstStyle/>
          <a:p>
            <a:r>
              <a:rPr lang="en-US" sz="2400" b="1" dirty="0">
                <a:solidFill>
                  <a:srgbClr val="262626"/>
                </a:solidFill>
              </a:rPr>
              <a:t>return</a:t>
            </a:r>
            <a:r>
              <a:rPr lang="en-US" sz="2400" dirty="0">
                <a:solidFill>
                  <a:srgbClr val="262626"/>
                </a:solidFill>
              </a:rPr>
              <a:t> </a:t>
            </a:r>
            <a:r>
              <a:rPr lang="en-US" sz="2400" b="1" dirty="0">
                <a:solidFill>
                  <a:srgbClr val="262626"/>
                </a:solidFill>
              </a:rPr>
              <a:t>[</a:t>
            </a:r>
            <a:r>
              <a:rPr lang="en-US" sz="2400" dirty="0">
                <a:solidFill>
                  <a:srgbClr val="262626"/>
                </a:solidFill>
              </a:rPr>
              <a:t>x as Any</a:t>
            </a:r>
            <a:r>
              <a:rPr lang="en-US" sz="2400" b="1" dirty="0">
                <a:solidFill>
                  <a:srgbClr val="262626"/>
                </a:solidFill>
              </a:rPr>
              <a:t>,</a:t>
            </a:r>
            <a:r>
              <a:rPr lang="en-US" sz="2400" dirty="0">
                <a:solidFill>
                  <a:srgbClr val="262626"/>
                </a:solidFill>
              </a:rPr>
              <a:t> y as Any</a:t>
            </a:r>
            <a:r>
              <a:rPr lang="en-US" sz="2400" b="1" dirty="0">
                <a:solidFill>
                  <a:srgbClr val="262626"/>
                </a:solidFill>
              </a:rPr>
              <a:t>];</a:t>
            </a:r>
            <a:endParaRPr lang="en-US" sz="2400" dirty="0">
              <a:solidFill>
                <a:srgbClr val="262626"/>
              </a:solidFill>
            </a:endParaRPr>
          </a:p>
        </p:txBody>
      </p:sp>
      <p:sp>
        <p:nvSpPr>
          <p:cNvPr id="9" name="Rectangle 8"/>
          <p:cNvSpPr/>
          <p:nvPr/>
        </p:nvSpPr>
        <p:spPr>
          <a:xfrm>
            <a:off x="5105400" y="3200400"/>
            <a:ext cx="3657600" cy="1371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5257800" y="3352800"/>
            <a:ext cx="3370359" cy="954107"/>
          </a:xfrm>
          <a:prstGeom prst="rect">
            <a:avLst/>
          </a:prstGeom>
          <a:noFill/>
        </p:spPr>
        <p:txBody>
          <a:bodyPr wrap="square" rtlCol="0">
            <a:spAutoFit/>
          </a:bodyPr>
          <a:lstStyle/>
          <a:p>
            <a:r>
              <a:rPr lang="en-US" sz="2800" b="1" dirty="0" smtClean="0">
                <a:solidFill>
                  <a:srgbClr val="262626"/>
                </a:solidFill>
                <a:effectLst>
                  <a:outerShdw blurRad="38100" dist="38100" dir="2700000" algn="tl">
                    <a:srgbClr val="000000">
                      <a:alpha val="43137"/>
                    </a:srgbClr>
                  </a:outerShdw>
                </a:effectLst>
              </a:rPr>
              <a:t>Same idea also used for Cell Arrays</a:t>
            </a:r>
            <a:endParaRPr lang="en-US" sz="2800" b="1" dirty="0">
              <a:solidFill>
                <a:srgbClr val="262626"/>
              </a:solidFill>
              <a:effectLst>
                <a:outerShdw blurRad="38100" dist="38100" dir="2700000" algn="tl">
                  <a:srgbClr val="000000">
                    <a:alpha val="43137"/>
                  </a:srgbClr>
                </a:outerShdw>
              </a:effectLst>
            </a:endParaRPr>
          </a:p>
        </p:txBody>
      </p:sp>
      <p:cxnSp>
        <p:nvCxnSpPr>
          <p:cNvPr id="11" name="Straight Connector 10"/>
          <p:cNvCxnSpPr/>
          <p:nvPr/>
        </p:nvCxnSpPr>
        <p:spPr>
          <a:xfrm>
            <a:off x="4114800" y="1278907"/>
            <a:ext cx="0" cy="4876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99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0"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Point</a:t>
            </a:r>
            <a:r>
              <a:rPr lang="en-US" b="1" dirty="0" smtClean="0"/>
              <a:t> and </a:t>
            </a:r>
            <a:r>
              <a:rPr lang="en-US" b="1" dirty="0" smtClean="0">
                <a:solidFill>
                  <a:schemeClr val="accent2"/>
                </a:solidFill>
              </a:rPr>
              <a:t>Region</a:t>
            </a:r>
            <a:r>
              <a:rPr lang="en-US" b="1" dirty="0" smtClean="0"/>
              <a:t> API</a:t>
            </a:r>
            <a:endParaRPr lang="en-US" b="1" dirty="0"/>
          </a:p>
        </p:txBody>
      </p:sp>
      <p:sp>
        <p:nvSpPr>
          <p:cNvPr id="5" name="Rectangle 4"/>
          <p:cNvSpPr/>
          <p:nvPr/>
        </p:nvSpPr>
        <p:spPr>
          <a:xfrm>
            <a:off x="304800" y="1371600"/>
            <a:ext cx="4038600" cy="4801314"/>
          </a:xfrm>
          <a:prstGeom prst="rect">
            <a:avLst/>
          </a:prstGeom>
        </p:spPr>
        <p:txBody>
          <a:bodyPr wrap="square">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filter</a:t>
            </a:r>
            <a:r>
              <a:rPr lang="en-US" b="1" dirty="0" smtClean="0">
                <a:solidFill>
                  <a:srgbClr val="000080"/>
                </a:solidFill>
                <a:highlight>
                  <a:srgbClr val="FFFFFF"/>
                </a:highlight>
              </a:rPr>
              <a:t>=</a:t>
            </a:r>
            <a:r>
              <a:rPr lang="en-US" dirty="0" smtClean="0">
                <a:solidFill>
                  <a:srgbClr val="000000"/>
                </a:solidFill>
                <a:highlight>
                  <a:srgbClr val="FFFFFF"/>
                </a:highlight>
              </a:rPr>
              <a:t>filter .</a:t>
            </a:r>
            <a:r>
              <a:rPr lang="en-US" b="1" dirty="0" smtClean="0">
                <a:solidFill>
                  <a:srgbClr val="000080"/>
                </a:solidFill>
                <a:highlight>
                  <a:srgbClr val="FFFFFF"/>
                </a:highlight>
              </a:rPr>
              <a:t>* </a:t>
            </a:r>
            <a:r>
              <a:rPr lang="en-US" dirty="0" smtClean="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solidFill>
                <a:srgbClr val="262626"/>
              </a:solidFill>
            </a:endParaRPr>
          </a:p>
        </p:txBody>
      </p:sp>
      <p:sp>
        <p:nvSpPr>
          <p:cNvPr id="6" name="Rectangle 5"/>
          <p:cNvSpPr/>
          <p:nvPr/>
        </p:nvSpPr>
        <p:spPr>
          <a:xfrm>
            <a:off x="304800" y="4419600"/>
            <a:ext cx="3429000" cy="3048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4313902" y="1645543"/>
            <a:ext cx="6125498" cy="1754326"/>
          </a:xfrm>
          <a:prstGeom prst="rect">
            <a:avLst/>
          </a:prstGeom>
        </p:spPr>
        <p:txBody>
          <a:bodyPr wrap="square">
            <a:spAutoFit/>
          </a:bodyPr>
          <a:lstStyle/>
          <a:p>
            <a:r>
              <a:rPr lang="en-US" dirty="0">
                <a:solidFill>
                  <a:srgbClr val="000000"/>
                </a:solidFill>
                <a:highlight>
                  <a:srgbClr val="FFFFFF"/>
                </a:highlight>
              </a:rPr>
              <a:t>mix10_pt_p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Point</a:t>
            </a:r>
            <a:r>
              <a:rPr lang="en-US" b="1" dirty="0" err="1">
                <a:solidFill>
                  <a:srgbClr val="000080"/>
                </a:solidFill>
                <a:highlight>
                  <a:srgbClr val="FFFFFF"/>
                </a:highlight>
              </a:rPr>
              <a:t>.</a:t>
            </a:r>
            <a:r>
              <a:rPr lang="en-US" dirty="0" err="1">
                <a:solidFill>
                  <a:srgbClr val="000000"/>
                </a:solidFill>
                <a:highlight>
                  <a:srgbClr val="FFFFFF"/>
                </a:highlight>
              </a:rPr>
              <a:t>make</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1</a:t>
            </a:r>
            <a:r>
              <a:rPr lang="en-US" b="1" dirty="0">
                <a:solidFill>
                  <a:srgbClr val="000080"/>
                </a:solidFill>
                <a:highlight>
                  <a:srgbClr val="FFFFFF"/>
                </a:highlight>
              </a:rPr>
              <a:t>-(</a:t>
            </a:r>
            <a:r>
              <a:rPr lang="en-US" dirty="0" err="1">
                <a:solidFill>
                  <a:srgbClr val="000000"/>
                </a:solidFill>
                <a:highlight>
                  <a:srgbClr val="FFFFFF"/>
                </a:highlight>
              </a:rPr>
              <a:t>i</a:t>
            </a:r>
            <a:r>
              <a:rPr lang="en-US" dirty="0">
                <a:solidFill>
                  <a:srgbClr val="000000"/>
                </a:solidFill>
                <a:highlight>
                  <a:srgbClr val="FFFFFF"/>
                </a:highlight>
              </a:rPr>
              <a:t> as </a:t>
            </a:r>
            <a:r>
              <a:rPr lang="en-US" dirty="0" err="1">
                <a:solidFill>
                  <a:srgbClr val="000000"/>
                </a:solidFill>
                <a:highlight>
                  <a:srgbClr val="FFFFFF"/>
                </a:highlight>
              </a:rPr>
              <a:t>Int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mix10_ptOff_p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new</a:t>
            </a:r>
            <a:r>
              <a:rPr lang="en-US" dirty="0">
                <a:solidFill>
                  <a:srgbClr val="000000"/>
                </a:solidFill>
                <a:highlight>
                  <a:srgbClr val="FFFFFF"/>
                </a:highlight>
              </a:rPr>
              <a:t> 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smtClean="0">
                <a:solidFill>
                  <a:srgbClr val="000080"/>
                </a:solidFill>
                <a:highlight>
                  <a:srgbClr val="FFFFFF"/>
                </a:highlight>
              </a:rPr>
              <a:t>  ((</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err="1">
                <a:solidFill>
                  <a:srgbClr val="000080"/>
                </a:solidFill>
                <a:highlight>
                  <a:srgbClr val="FFFFFF"/>
                </a:highlight>
              </a:rPr>
              <a:t>.</a:t>
            </a:r>
            <a:r>
              <a:rPr lang="en-US" dirty="0" err="1">
                <a:solidFill>
                  <a:srgbClr val="000000"/>
                </a:solidFill>
                <a:highlight>
                  <a:srgbClr val="FFFFFF"/>
                </a:highlight>
              </a:rPr>
              <a:t>min</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err="1">
                <a:solidFill>
                  <a:srgbClr val="000080"/>
                </a:solidFill>
                <a:highlight>
                  <a:srgbClr val="FFFFFF"/>
                </a:highlight>
              </a:rPr>
              <a:t>.</a:t>
            </a:r>
            <a:r>
              <a:rPr lang="en-US" dirty="0" err="1">
                <a:solidFill>
                  <a:srgbClr val="000000"/>
                </a:solidFill>
                <a:highlight>
                  <a:srgbClr val="FFFFFF"/>
                </a:highlight>
              </a:rPr>
              <a:t>max</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FF8000"/>
                </a:solidFill>
                <a:highlight>
                  <a:srgbClr val="FFFFFF"/>
                </a:highlight>
              </a:rPr>
              <a:t>1..1</a:t>
            </a:r>
            <a:r>
              <a:rPr lang="en-US" b="1" dirty="0">
                <a:solidFill>
                  <a:srgbClr val="000080"/>
                </a:solidFill>
                <a:highlight>
                  <a:srgbClr val="FFFFFF"/>
                </a:highlight>
              </a:rPr>
              <a:t>),</a:t>
            </a:r>
            <a:r>
              <a:rPr lang="en-US" dirty="0">
                <a:solidFill>
                  <a:srgbClr val="000000"/>
                </a:solidFill>
                <a:highlight>
                  <a:srgbClr val="FFFFFF"/>
                </a:highlight>
              </a:rPr>
              <a:t> </a:t>
            </a:r>
          </a:p>
          <a:p>
            <a:r>
              <a:rPr lang="en-US" b="1" dirty="0" smtClean="0">
                <a:solidFill>
                  <a:srgbClr val="000080"/>
                </a:solidFill>
                <a:highlight>
                  <a:srgbClr val="FFFFFF"/>
                </a:highlight>
              </a:rPr>
              <a:t>  (</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Point</a:t>
            </a:r>
            <a:r>
              <a:rPr lang="en-US" b="1" dirty="0">
                <a:solidFill>
                  <a:srgbClr val="000080"/>
                </a:solidFill>
                <a:highlight>
                  <a:srgbClr val="FFFFFF"/>
                </a:highlight>
              </a:rPr>
              <a:t>(</a:t>
            </a:r>
            <a:r>
              <a:rPr lang="en-US" dirty="0">
                <a:solidFill>
                  <a:srgbClr val="FF8000"/>
                </a:solidFill>
                <a:highlight>
                  <a:srgbClr val="FFFFFF"/>
                </a:highlight>
              </a:rPr>
              <a:t>2</a:t>
            </a:r>
            <a:r>
              <a:rPr lang="en-US" b="1" dirty="0" smtClean="0">
                <a:solidFill>
                  <a:srgbClr val="000080"/>
                </a:solidFill>
                <a:highlight>
                  <a:srgbClr val="FFFFFF"/>
                </a:highlight>
              </a:rPr>
              <a:t>))=&gt;</a:t>
            </a:r>
          </a:p>
          <a:p>
            <a:r>
              <a:rPr lang="en-US" dirty="0" smtClean="0">
                <a:solidFill>
                  <a:srgbClr val="000000"/>
                </a:solidFill>
                <a:highlight>
                  <a:srgbClr val="FFFFFF"/>
                </a:highlight>
              </a:rPr>
              <a:t>     mix10_ptOff_p</a:t>
            </a:r>
            <a:r>
              <a:rPr lang="en-US" b="1" dirty="0" smtClean="0">
                <a:solidFill>
                  <a:srgbClr val="000080"/>
                </a:solidFill>
                <a:highlight>
                  <a:srgbClr val="FFFFFF"/>
                </a:highlight>
              </a:rPr>
              <a:t>(</a:t>
            </a:r>
            <a:r>
              <a:rPr lang="en-US" dirty="0" err="1" smtClean="0">
                <a:solidFill>
                  <a:srgbClr val="000000"/>
                </a:solidFill>
                <a:highlight>
                  <a:srgbClr val="FFFFFF"/>
                </a:highlight>
              </a:rPr>
              <a:t>p</a:t>
            </a:r>
            <a:r>
              <a:rPr lang="en-US" b="1" dirty="0" err="1" smtClean="0">
                <a:solidFill>
                  <a:srgbClr val="000080"/>
                </a:solidFill>
                <a:highlight>
                  <a:srgbClr val="FFFFFF"/>
                </a:highlight>
              </a:rPr>
              <a:t>.</a:t>
            </a:r>
            <a:r>
              <a:rPr lang="en-US" dirty="0" err="1" smtClean="0">
                <a:solidFill>
                  <a:srgbClr val="000000"/>
                </a:solidFill>
                <a:highlight>
                  <a:srgbClr val="FFFFFF"/>
                </a:highlight>
              </a:rPr>
              <a:t>operator</a:t>
            </a:r>
            <a:r>
              <a:rPr lang="en-US" b="1" dirty="0" smtClean="0">
                <a:solidFill>
                  <a:srgbClr val="000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mix10_pt_p</a:t>
            </a:r>
            <a:r>
              <a:rPr lang="en-US" b="1" dirty="0">
                <a:solidFill>
                  <a:srgbClr val="000080"/>
                </a:solidFill>
                <a:highlight>
                  <a:srgbClr val="FFFFFF"/>
                </a:highlight>
              </a:rPr>
              <a:t>)));</a:t>
            </a:r>
            <a:endParaRPr lang="en-US" dirty="0">
              <a:solidFill>
                <a:srgbClr val="262626"/>
              </a:solidFill>
            </a:endParaRPr>
          </a:p>
        </p:txBody>
      </p:sp>
      <p:cxnSp>
        <p:nvCxnSpPr>
          <p:cNvPr id="8" name="Straight Connector 7"/>
          <p:cNvCxnSpPr/>
          <p:nvPr/>
        </p:nvCxnSpPr>
        <p:spPr>
          <a:xfrm>
            <a:off x="3962400" y="1296114"/>
            <a:ext cx="0" cy="4876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301612" y="1645543"/>
            <a:ext cx="6125498" cy="1754326"/>
          </a:xfrm>
          <a:prstGeom prst="rect">
            <a:avLst/>
          </a:prstGeom>
        </p:spPr>
        <p:txBody>
          <a:bodyPr wrap="square">
            <a:spAutoFit/>
          </a:bodyPr>
          <a:lstStyle/>
          <a:p>
            <a:r>
              <a:rPr lang="en-US" dirty="0">
                <a:solidFill>
                  <a:srgbClr val="000000"/>
                </a:solidFill>
                <a:highlight>
                  <a:srgbClr val="FFFFFF"/>
                </a:highlight>
              </a:rPr>
              <a:t>mix10_pt_p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Point</a:t>
            </a:r>
            <a:r>
              <a:rPr lang="en-US" b="1" dirty="0" err="1">
                <a:solidFill>
                  <a:srgbClr val="000080"/>
                </a:solidFill>
                <a:highlight>
                  <a:srgbClr val="FFFFFF"/>
                </a:highlight>
              </a:rPr>
              <a:t>.</a:t>
            </a:r>
            <a:r>
              <a:rPr lang="en-US" dirty="0" err="1">
                <a:solidFill>
                  <a:srgbClr val="000000"/>
                </a:solidFill>
                <a:highlight>
                  <a:srgbClr val="FFFFFF"/>
                </a:highlight>
              </a:rPr>
              <a:t>make</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1</a:t>
            </a:r>
            <a:r>
              <a:rPr lang="en-US" b="1" dirty="0">
                <a:solidFill>
                  <a:srgbClr val="000080"/>
                </a:solidFill>
                <a:highlight>
                  <a:srgbClr val="FFFFFF"/>
                </a:highlight>
              </a:rPr>
              <a:t>-(</a:t>
            </a:r>
            <a:r>
              <a:rPr lang="en-US" dirty="0" err="1">
                <a:solidFill>
                  <a:srgbClr val="000000"/>
                </a:solidFill>
                <a:highlight>
                  <a:srgbClr val="FFFFFF"/>
                </a:highlight>
              </a:rPr>
              <a:t>i</a:t>
            </a:r>
            <a:r>
              <a:rPr lang="en-US" dirty="0">
                <a:solidFill>
                  <a:srgbClr val="000000"/>
                </a:solidFill>
                <a:highlight>
                  <a:srgbClr val="FFFFFF"/>
                </a:highlight>
              </a:rPr>
              <a:t> as </a:t>
            </a:r>
            <a:r>
              <a:rPr lang="en-US" dirty="0" err="1">
                <a:solidFill>
                  <a:srgbClr val="000000"/>
                </a:solidFill>
                <a:highlight>
                  <a:srgbClr val="FFFFFF"/>
                </a:highlight>
              </a:rPr>
              <a:t>Int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mix10_ptOff_p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new</a:t>
            </a:r>
            <a:r>
              <a:rPr lang="en-US" dirty="0">
                <a:solidFill>
                  <a:srgbClr val="000000"/>
                </a:solidFill>
                <a:highlight>
                  <a:srgbClr val="FFFFFF"/>
                </a:highlight>
              </a:rPr>
              <a:t> 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smtClean="0">
                <a:solidFill>
                  <a:srgbClr val="000080"/>
                </a:solidFill>
                <a:highlight>
                  <a:srgbClr val="FFFFFF"/>
                </a:highlight>
              </a:rPr>
              <a:t>  ((</a:t>
            </a:r>
            <a:r>
              <a:rPr lang="en-US" dirty="0" err="1" smtClean="0">
                <a:solidFill>
                  <a:srgbClr val="000000"/>
                </a:solidFill>
                <a:highlight>
                  <a:srgbClr val="FFFFFF"/>
                </a:highlight>
              </a:rPr>
              <a:t>p</a:t>
            </a:r>
            <a:r>
              <a:rPr lang="en-US" b="1" dirty="0" err="1" smtClean="0">
                <a:solidFill>
                  <a:srgbClr val="000080"/>
                </a:solidFill>
                <a:highlight>
                  <a:srgbClr val="FFFFFF"/>
                </a:highlight>
              </a:rPr>
              <a:t>.</a:t>
            </a:r>
            <a:r>
              <a:rPr lang="en-US" b="1" dirty="0" err="1">
                <a:solidFill>
                  <a:srgbClr val="00B0F0"/>
                </a:solidFill>
                <a:highlight>
                  <a:srgbClr val="FFFFFF"/>
                </a:highlight>
              </a:rPr>
              <a:t>region.min</a:t>
            </a:r>
            <a:r>
              <a:rPr lang="en-US" b="1" dirty="0" smtClean="0">
                <a:solidFill>
                  <a:srgbClr val="000080"/>
                </a:solidFill>
                <a:highlight>
                  <a:srgbClr val="FFFFFF"/>
                </a:highlight>
              </a:rPr>
              <a:t>(</a:t>
            </a:r>
            <a:r>
              <a:rPr lang="en-US" dirty="0" smtClean="0">
                <a:solidFill>
                  <a:srgbClr val="FF8000"/>
                </a:solidFill>
                <a:highlight>
                  <a:srgbClr val="FFFFFF"/>
                </a:highlight>
              </a:rPr>
              <a:t>0</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b="1" dirty="0" err="1">
                <a:solidFill>
                  <a:srgbClr val="00B0F0"/>
                </a:solidFill>
                <a:highlight>
                  <a:srgbClr val="FFFFFF"/>
                </a:highlight>
              </a:rPr>
              <a:t>region.max</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FF8000"/>
                </a:solidFill>
                <a:highlight>
                  <a:srgbClr val="FFFFFF"/>
                </a:highlight>
              </a:rPr>
              <a:t>1..1</a:t>
            </a:r>
            <a:r>
              <a:rPr lang="en-US" b="1" dirty="0">
                <a:solidFill>
                  <a:srgbClr val="000080"/>
                </a:solidFill>
                <a:highlight>
                  <a:srgbClr val="FFFFFF"/>
                </a:highlight>
              </a:rPr>
              <a:t>),</a:t>
            </a:r>
            <a:r>
              <a:rPr lang="en-US" dirty="0">
                <a:solidFill>
                  <a:srgbClr val="000000"/>
                </a:solidFill>
                <a:highlight>
                  <a:srgbClr val="FFFFFF"/>
                </a:highlight>
              </a:rPr>
              <a:t> </a:t>
            </a:r>
          </a:p>
          <a:p>
            <a:r>
              <a:rPr lang="en-US" b="1" dirty="0" smtClean="0">
                <a:solidFill>
                  <a:srgbClr val="000080"/>
                </a:solidFill>
                <a:highlight>
                  <a:srgbClr val="FFFFFF"/>
                </a:highlight>
              </a:rPr>
              <a:t>  (</a:t>
            </a:r>
            <a:r>
              <a:rPr lang="en-US" dirty="0" err="1" smtClean="0">
                <a:solidFill>
                  <a:srgbClr val="000000"/>
                </a:solidFill>
                <a:highlight>
                  <a:srgbClr val="FFFFFF"/>
                </a:highlight>
              </a:rPr>
              <a:t>pt</a:t>
            </a:r>
            <a:r>
              <a:rPr lang="en-US" b="1" dirty="0" err="1" smtClean="0">
                <a:solidFill>
                  <a:srgbClr val="000080"/>
                </a:solidFill>
                <a:highlight>
                  <a:srgbClr val="FFFFFF"/>
                </a:highlight>
              </a:rPr>
              <a:t>:</a:t>
            </a:r>
            <a:r>
              <a:rPr lang="en-US" dirty="0" err="1" smtClean="0">
                <a:solidFill>
                  <a:srgbClr val="000000"/>
                </a:solidFill>
                <a:highlight>
                  <a:srgbClr val="FFFFFF"/>
                </a:highlight>
              </a:rPr>
              <a:t>Point</a:t>
            </a:r>
            <a:r>
              <a:rPr lang="en-US" b="1" dirty="0" smtClean="0">
                <a:solidFill>
                  <a:srgbClr val="000080"/>
                </a:solidFill>
                <a:highlight>
                  <a:srgbClr val="FFFFFF"/>
                </a:highlight>
              </a:rPr>
              <a:t>(</a:t>
            </a:r>
            <a:r>
              <a:rPr lang="en-US" dirty="0" smtClean="0">
                <a:solidFill>
                  <a:srgbClr val="FF8000"/>
                </a:solidFill>
                <a:highlight>
                  <a:srgbClr val="FFFFFF"/>
                </a:highlight>
              </a:rPr>
              <a:t>2</a:t>
            </a:r>
            <a:r>
              <a:rPr lang="en-US" b="1" dirty="0" smtClean="0">
                <a:solidFill>
                  <a:srgbClr val="000080"/>
                </a:solidFill>
                <a:highlight>
                  <a:srgbClr val="FFFFFF"/>
                </a:highlight>
              </a:rPr>
              <a:t>))=&gt;</a:t>
            </a:r>
          </a:p>
          <a:p>
            <a:r>
              <a:rPr lang="en-US" dirty="0" smtClean="0">
                <a:solidFill>
                  <a:srgbClr val="000000"/>
                </a:solidFill>
                <a:highlight>
                  <a:srgbClr val="FFFFFF"/>
                </a:highlight>
              </a:rPr>
              <a:t>     mix10_ptOff_p</a:t>
            </a:r>
            <a:r>
              <a:rPr lang="en-US" b="1" dirty="0" smtClean="0">
                <a:solidFill>
                  <a:srgbClr val="000080"/>
                </a:solidFill>
                <a:highlight>
                  <a:srgbClr val="FFFFFF"/>
                </a:highlight>
              </a:rPr>
              <a:t>(</a:t>
            </a:r>
            <a:r>
              <a:rPr lang="en-US" b="1" dirty="0" err="1" smtClean="0">
                <a:solidFill>
                  <a:srgbClr val="00B0F0"/>
                </a:solidFill>
                <a:highlight>
                  <a:srgbClr val="FFFFFF"/>
                </a:highlight>
              </a:rPr>
              <a:t>pt.operator</a:t>
            </a:r>
            <a:r>
              <a:rPr lang="en-US" b="1" dirty="0" smtClean="0">
                <a:solidFill>
                  <a:srgbClr val="00B0F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mix10_pt_p</a:t>
            </a:r>
            <a:r>
              <a:rPr lang="en-US" b="1" dirty="0">
                <a:solidFill>
                  <a:srgbClr val="000080"/>
                </a:solidFill>
                <a:highlight>
                  <a:srgbClr val="FFFFFF"/>
                </a:highlight>
              </a:rPr>
              <a:t>)));</a:t>
            </a:r>
            <a:endParaRPr lang="en-US" dirty="0">
              <a:solidFill>
                <a:srgbClr val="262626"/>
              </a:solidFill>
            </a:endParaRPr>
          </a:p>
        </p:txBody>
      </p:sp>
      <p:sp>
        <p:nvSpPr>
          <p:cNvPr id="10" name="Rectangle 9"/>
          <p:cNvSpPr/>
          <p:nvPr/>
        </p:nvSpPr>
        <p:spPr>
          <a:xfrm>
            <a:off x="4648200" y="3772256"/>
            <a:ext cx="3657600" cy="171414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Box 10"/>
          <p:cNvSpPr txBox="1"/>
          <p:nvPr/>
        </p:nvSpPr>
        <p:spPr>
          <a:xfrm>
            <a:off x="4791820" y="3942546"/>
            <a:ext cx="3370359" cy="1384995"/>
          </a:xfrm>
          <a:prstGeom prst="rect">
            <a:avLst/>
          </a:prstGeom>
          <a:noFill/>
        </p:spPr>
        <p:txBody>
          <a:bodyPr wrap="square" rtlCol="0">
            <a:spAutoFit/>
          </a:bodyPr>
          <a:lstStyle/>
          <a:p>
            <a:r>
              <a:rPr lang="en-US" sz="2800" b="1" dirty="0" smtClean="0">
                <a:solidFill>
                  <a:srgbClr val="262626"/>
                </a:solidFill>
                <a:effectLst>
                  <a:outerShdw blurRad="38100" dist="38100" dir="2700000" algn="tl">
                    <a:srgbClr val="000000">
                      <a:alpha val="43137"/>
                    </a:srgbClr>
                  </a:outerShdw>
                </a:effectLst>
              </a:rPr>
              <a:t>Works even when shape is unknown at compile time</a:t>
            </a:r>
            <a:endParaRPr lang="en-US" sz="2800" b="1" dirty="0">
              <a:solidFill>
                <a:srgbClr val="26262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993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1"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6172200"/>
            <a:ext cx="5257800" cy="646331"/>
          </a:xfrm>
          <a:prstGeom prst="rect">
            <a:avLst/>
          </a:prstGeom>
          <a:noFill/>
        </p:spPr>
        <p:txBody>
          <a:bodyPr wrap="square" rtlCol="0">
            <a:spAutoFit/>
          </a:bodyPr>
          <a:lstStyle/>
          <a:p>
            <a:pPr algn="ctr"/>
            <a:r>
              <a:rPr lang="en-US" sz="3600" dirty="0" smtClean="0">
                <a:solidFill>
                  <a:srgbClr val="2E507A">
                    <a:alpha val="81000"/>
                  </a:srgbClr>
                </a:solidFill>
              </a:rPr>
              <a:t>Native backend</a:t>
            </a:r>
          </a:p>
        </p:txBody>
      </p:sp>
      <p:graphicFrame>
        <p:nvGraphicFramePr>
          <p:cNvPr id="5" name="Chart 4"/>
          <p:cNvGraphicFramePr>
            <a:graphicFrameLocks/>
          </p:cNvGraphicFramePr>
          <p:nvPr>
            <p:extLst>
              <p:ext uri="{D42A27DB-BD31-4B8C-83A1-F6EECF244321}">
                <p14:modId xmlns:p14="http://schemas.microsoft.com/office/powerpoint/2010/main" val="3186494339"/>
              </p:ext>
            </p:extLst>
          </p:nvPr>
        </p:nvGraphicFramePr>
        <p:xfrm>
          <a:off x="-27039" y="0"/>
          <a:ext cx="9171039" cy="5715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3395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6172200"/>
            <a:ext cx="5257800" cy="646331"/>
          </a:xfrm>
          <a:prstGeom prst="rect">
            <a:avLst/>
          </a:prstGeom>
          <a:noFill/>
        </p:spPr>
        <p:txBody>
          <a:bodyPr wrap="square" rtlCol="0">
            <a:spAutoFit/>
          </a:bodyPr>
          <a:lstStyle/>
          <a:p>
            <a:pPr algn="ctr"/>
            <a:r>
              <a:rPr lang="en-US" sz="3600" dirty="0" smtClean="0">
                <a:solidFill>
                  <a:srgbClr val="2E507A">
                    <a:alpha val="81000"/>
                  </a:srgbClr>
                </a:solidFill>
              </a:rPr>
              <a:t>Managed backend</a:t>
            </a:r>
            <a:endParaRPr lang="en-US" sz="3600" dirty="0">
              <a:solidFill>
                <a:srgbClr val="2E507A">
                  <a:alpha val="81000"/>
                </a:srgbClr>
              </a:solidFill>
            </a:endParaRPr>
          </a:p>
        </p:txBody>
      </p:sp>
      <p:graphicFrame>
        <p:nvGraphicFramePr>
          <p:cNvPr id="5" name="Chart 4"/>
          <p:cNvGraphicFramePr>
            <a:graphicFrameLocks/>
          </p:cNvGraphicFramePr>
          <p:nvPr>
            <p:extLst>
              <p:ext uri="{D42A27DB-BD31-4B8C-83A1-F6EECF244321}">
                <p14:modId xmlns:p14="http://schemas.microsoft.com/office/powerpoint/2010/main" val="3513101540"/>
              </p:ext>
            </p:extLst>
          </p:nvPr>
        </p:nvGraphicFramePr>
        <p:xfrm>
          <a:off x="0" y="0"/>
          <a:ext cx="9144000" cy="579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5549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graphicFrame>
        <p:nvGraphicFramePr>
          <p:cNvPr id="6" name="Diagram 5"/>
          <p:cNvGraphicFramePr/>
          <p:nvPr>
            <p:extLst>
              <p:ext uri="{D42A27DB-BD31-4B8C-83A1-F6EECF244321}">
                <p14:modId xmlns:p14="http://schemas.microsoft.com/office/powerpoint/2010/main" val="2197322161"/>
              </p:ext>
            </p:extLst>
          </p:nvPr>
        </p:nvGraphicFramePr>
        <p:xfrm>
          <a:off x="228600" y="228600"/>
          <a:ext cx="8763000" cy="5486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Diagram 7"/>
          <p:cNvGraphicFramePr/>
          <p:nvPr>
            <p:extLst>
              <p:ext uri="{D42A27DB-BD31-4B8C-83A1-F6EECF244321}">
                <p14:modId xmlns:p14="http://schemas.microsoft.com/office/powerpoint/2010/main" val="1758835234"/>
              </p:ext>
            </p:extLst>
          </p:nvPr>
        </p:nvGraphicFramePr>
        <p:xfrm>
          <a:off x="228600" y="19664"/>
          <a:ext cx="8763000" cy="165673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1" name="Flowchart: Alternate Process 10"/>
          <p:cNvSpPr/>
          <p:nvPr/>
        </p:nvSpPr>
        <p:spPr>
          <a:xfrm>
            <a:off x="2895600" y="1219200"/>
            <a:ext cx="36576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solidFill>
                  <a:srgbClr val="262626"/>
                </a:solidFill>
              </a:rPr>
              <a:t>McIR</a:t>
            </a:r>
            <a:endParaRPr lang="en-US" sz="2400" b="1" dirty="0">
              <a:solidFill>
                <a:srgbClr val="262626"/>
              </a:solidFill>
            </a:endParaRPr>
          </a:p>
        </p:txBody>
      </p:sp>
      <p:sp>
        <p:nvSpPr>
          <p:cNvPr id="13" name="Flowchart: Alternate Process 12"/>
          <p:cNvSpPr/>
          <p:nvPr/>
        </p:nvSpPr>
        <p:spPr>
          <a:xfrm>
            <a:off x="1371600" y="2610464"/>
            <a:ext cx="36576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solidFill>
                  <a:srgbClr val="262626"/>
                </a:solidFill>
              </a:rPr>
              <a:t>McSAF</a:t>
            </a:r>
            <a:r>
              <a:rPr lang="en-US" sz="2400" b="1" dirty="0" smtClean="0">
                <a:solidFill>
                  <a:srgbClr val="262626"/>
                </a:solidFill>
              </a:rPr>
              <a:t> IR, Kind analysis</a:t>
            </a:r>
            <a:endParaRPr lang="en-US" sz="2400" b="1" dirty="0">
              <a:solidFill>
                <a:srgbClr val="262626"/>
              </a:solidFill>
            </a:endParaRPr>
          </a:p>
        </p:txBody>
      </p:sp>
      <p:sp>
        <p:nvSpPr>
          <p:cNvPr id="14" name="Flowchart: Alternate Process 13"/>
          <p:cNvSpPr/>
          <p:nvPr/>
        </p:nvSpPr>
        <p:spPr>
          <a:xfrm>
            <a:off x="1066800" y="4038600"/>
            <a:ext cx="42672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solidFill>
                  <a:srgbClr val="262626"/>
                </a:solidFill>
              </a:rPr>
              <a:t>Tame IR, </a:t>
            </a:r>
            <a:r>
              <a:rPr lang="en-US" sz="2400" b="1" dirty="0" err="1" smtClean="0">
                <a:solidFill>
                  <a:srgbClr val="262626"/>
                </a:solidFill>
              </a:rPr>
              <a:t>Callgraph</a:t>
            </a:r>
            <a:r>
              <a:rPr lang="en-US" sz="2400" b="1" dirty="0" smtClean="0">
                <a:solidFill>
                  <a:srgbClr val="262626"/>
                </a:solidFill>
              </a:rPr>
              <a:t>, Analyses</a:t>
            </a:r>
            <a:endParaRPr lang="en-US" sz="2400" b="1" dirty="0">
              <a:solidFill>
                <a:srgbClr val="262626"/>
              </a:solidFill>
            </a:endParaRPr>
          </a:p>
        </p:txBody>
      </p:sp>
      <p:sp>
        <p:nvSpPr>
          <p:cNvPr id="15" name="TextBox 14"/>
          <p:cNvSpPr txBox="1"/>
          <p:nvPr/>
        </p:nvSpPr>
        <p:spPr>
          <a:xfrm>
            <a:off x="1371600" y="6096000"/>
            <a:ext cx="6477000" cy="646331"/>
          </a:xfrm>
          <a:prstGeom prst="rect">
            <a:avLst/>
          </a:prstGeom>
          <a:noFill/>
        </p:spPr>
        <p:txBody>
          <a:bodyPr wrap="square" rtlCol="0">
            <a:spAutoFit/>
          </a:bodyPr>
          <a:lstStyle/>
          <a:p>
            <a:pPr algn="ctr"/>
            <a:r>
              <a:rPr lang="en-US" sz="3600" dirty="0">
                <a:solidFill>
                  <a:srgbClr val="2E507A">
                    <a:alpha val="81000"/>
                  </a:srgbClr>
                </a:solidFill>
              </a:rPr>
              <a:t>The </a:t>
            </a:r>
            <a:r>
              <a:rPr lang="en-US" sz="3600" dirty="0" err="1">
                <a:solidFill>
                  <a:srgbClr val="2E507A">
                    <a:alpha val="81000"/>
                  </a:srgbClr>
                </a:solidFill>
              </a:rPr>
              <a:t>McLab</a:t>
            </a:r>
            <a:r>
              <a:rPr lang="en-US" sz="3600" dirty="0">
                <a:solidFill>
                  <a:srgbClr val="2E507A">
                    <a:alpha val="81000"/>
                  </a:srgbClr>
                </a:solidFill>
              </a:rPr>
              <a:t> project overview</a:t>
            </a:r>
          </a:p>
        </p:txBody>
      </p:sp>
    </p:spTree>
    <p:custDataLst>
      <p:tags r:id="rId1"/>
    </p:custDataLst>
    <p:extLst>
      <p:ext uri="{BB962C8B-B14F-4D97-AF65-F5344CB8AC3E}">
        <p14:creationId xmlns:p14="http://schemas.microsoft.com/office/powerpoint/2010/main" val="2510599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Source code</a:t>
            </a:r>
            <a:endParaRPr lang="en-US" b="1" dirty="0"/>
          </a:p>
        </p:txBody>
      </p:sp>
      <p:sp>
        <p:nvSpPr>
          <p:cNvPr id="14" name="Content Placeholder 13"/>
          <p:cNvSpPr>
            <a:spLocks noGrp="1"/>
          </p:cNvSpPr>
          <p:nvPr>
            <p:ph sz="half" idx="1"/>
          </p:nvPr>
        </p:nvSpPr>
        <p:spPr>
          <a:xfrm>
            <a:off x="381000" y="1524000"/>
            <a:ext cx="4038600" cy="990598"/>
          </a:xfrm>
        </p:spPr>
        <p:txBody>
          <a:bodyPr/>
          <a:lstStyle/>
          <a:p>
            <a:r>
              <a:rPr lang="en-US" dirty="0" smtClean="0"/>
              <a:t>Apply gradient and filter to an image</a:t>
            </a:r>
          </a:p>
          <a:p>
            <a:endParaRPr lang="en-US"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solidFill>
                <a:srgbClr val="262626"/>
              </a:solidFill>
            </a:endParaRPr>
          </a:p>
        </p:txBody>
      </p:sp>
      <p:sp>
        <p:nvSpPr>
          <p:cNvPr id="18" name="Rectangle 17"/>
          <p:cNvSpPr/>
          <p:nvPr/>
        </p:nvSpPr>
        <p:spPr>
          <a:xfrm>
            <a:off x="4572000" y="1371600"/>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solidFill>
                <a:srgbClr val="262626"/>
              </a:solidFill>
            </a:endParaRPr>
          </a:p>
        </p:txBody>
      </p:sp>
      <p:sp>
        <p:nvSpPr>
          <p:cNvPr id="19" name="Content Placeholder 13"/>
          <p:cNvSpPr>
            <a:spLocks noGrp="1"/>
          </p:cNvSpPr>
          <p:nvPr>
            <p:ph sz="half" idx="1"/>
          </p:nvPr>
        </p:nvSpPr>
        <p:spPr>
          <a:xfrm>
            <a:off x="304800" y="2779201"/>
            <a:ext cx="4038600" cy="990598"/>
          </a:xfrm>
        </p:spPr>
        <p:txBody>
          <a:bodyPr/>
          <a:lstStyle/>
          <a:p>
            <a:r>
              <a:rPr lang="en-US" dirty="0" smtClean="0"/>
              <a:t>Create a filter</a:t>
            </a:r>
          </a:p>
          <a:p>
            <a:pPr marL="0" indent="0">
              <a:buNone/>
            </a:pPr>
            <a:endParaRPr lang="en-US" dirty="0"/>
          </a:p>
        </p:txBody>
      </p:sp>
      <p:sp>
        <p:nvSpPr>
          <p:cNvPr id="20" name="Content Placeholder 13"/>
          <p:cNvSpPr>
            <a:spLocks noGrp="1"/>
          </p:cNvSpPr>
          <p:nvPr>
            <p:ph sz="half" idx="1"/>
          </p:nvPr>
        </p:nvSpPr>
        <p:spPr>
          <a:xfrm>
            <a:off x="304800" y="4208208"/>
            <a:ext cx="4038600" cy="990598"/>
          </a:xfrm>
        </p:spPr>
        <p:txBody>
          <a:bodyPr/>
          <a:lstStyle/>
          <a:p>
            <a:r>
              <a:rPr lang="en-US" dirty="0" smtClean="0"/>
              <a:t>Apply gradient</a:t>
            </a:r>
          </a:p>
          <a:p>
            <a:endParaRPr lang="en-US" dirty="0"/>
          </a:p>
        </p:txBody>
      </p:sp>
      <p:sp>
        <p:nvSpPr>
          <p:cNvPr id="21" name="Content Placeholder 13"/>
          <p:cNvSpPr>
            <a:spLocks noGrp="1"/>
          </p:cNvSpPr>
          <p:nvPr>
            <p:ph sz="half" idx="1"/>
          </p:nvPr>
        </p:nvSpPr>
        <p:spPr>
          <a:xfrm>
            <a:off x="304800" y="5182316"/>
            <a:ext cx="4038600" cy="990598"/>
          </a:xfrm>
        </p:spPr>
        <p:txBody>
          <a:bodyPr/>
          <a:lstStyle/>
          <a:p>
            <a:r>
              <a:rPr lang="en-US" dirty="0" smtClean="0"/>
              <a:t>Apply filter</a:t>
            </a:r>
          </a:p>
          <a:p>
            <a:endParaRPr lang="en-US" dirty="0"/>
          </a:p>
        </p:txBody>
      </p:sp>
      <p:sp>
        <p:nvSpPr>
          <p:cNvPr id="22" name="Rectangle 21"/>
          <p:cNvSpPr/>
          <p:nvPr/>
        </p:nvSpPr>
        <p:spPr>
          <a:xfrm>
            <a:off x="4572000" y="1371600"/>
            <a:ext cx="3429000" cy="17526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4572000" y="3124200"/>
            <a:ext cx="3429000" cy="752168"/>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4572000" y="3886200"/>
            <a:ext cx="3429000" cy="13716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4572000" y="5257800"/>
            <a:ext cx="3429000" cy="6096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94418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0">
                                            <p:txEl>
                                              <p:pRg st="0" end="0"/>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1">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2" presetClass="entr" presetSubtype="4" fill="hold" grpId="1"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 calcmode="lin" valueType="num">
                                      <p:cBhvr additive="base">
                                        <p:cTn id="2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2" nodeType="clickEffect">
                                  <p:stCondLst>
                                    <p:cond delay="0"/>
                                  </p:stCondLst>
                                  <p:childTnLst>
                                    <p:set>
                                      <p:cBhvr>
                                        <p:cTn id="52" dur="1" fill="hold">
                                          <p:stCondLst>
                                            <p:cond delay="0"/>
                                          </p:stCondLst>
                                        </p:cTn>
                                        <p:tgtEl>
                                          <p:spTgt spid="2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19" grpId="0" build="p"/>
      <p:bldP spid="19" grpId="1" build="p"/>
      <p:bldP spid="20" grpId="0" build="p"/>
      <p:bldP spid="20" grpId="1" build="p"/>
      <p:bldP spid="21" grpId="0" build="p"/>
      <p:bldP spid="21" grpId="1" build="p"/>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64626" y="1408561"/>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a:solidFill>
                  <a:srgbClr val="008000"/>
                </a:solidFill>
                <a:highlight>
                  <a:srgbClr val="FFFFFF"/>
                </a:highlight>
              </a:rPr>
              <a:t>% for </a:t>
            </a:r>
            <a:r>
              <a:rPr lang="en-US" dirty="0" err="1">
                <a:solidFill>
                  <a:srgbClr val="008000"/>
                </a:solidFill>
                <a:highlight>
                  <a:srgbClr val="FFFFFF"/>
                </a:highlight>
              </a:rPr>
              <a:t>i</a:t>
            </a:r>
            <a:r>
              <a:rPr lang="en-US" dirty="0">
                <a:solidFill>
                  <a:srgbClr val="008000"/>
                </a:solidFill>
                <a:highlight>
                  <a:srgbClr val="FFFFFF"/>
                </a:highlight>
              </a:rPr>
              <a:t>=1:w</a:t>
            </a:r>
          </a:p>
          <a:p>
            <a:r>
              <a:rPr lang="en-US" dirty="0">
                <a:solidFill>
                  <a:srgbClr val="008000"/>
                </a:solidFill>
                <a:highlight>
                  <a:srgbClr val="FFFFFF"/>
                </a:highlight>
              </a:rPr>
              <a:t>        %x = p(:,</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8000"/>
                </a:solidFill>
                <a:highlight>
                  <a:srgbClr val="FFFFFF"/>
                </a:highlight>
              </a:rPr>
              <a:t>        %x = </a:t>
            </a:r>
            <a:r>
              <a:rPr lang="en-US" dirty="0" err="1">
                <a:solidFill>
                  <a:srgbClr val="008000"/>
                </a:solidFill>
                <a:highlight>
                  <a:srgbClr val="FFFFFF"/>
                </a:highlight>
              </a:rPr>
              <a:t>x+gradient</a:t>
            </a:r>
            <a:r>
              <a:rPr lang="en-US" dirty="0">
                <a:solidFill>
                  <a:srgbClr val="008000"/>
                </a:solidFill>
                <a:highlight>
                  <a:srgbClr val="FFFFFF"/>
                </a:highlight>
              </a:rPr>
              <a:t>(</a:t>
            </a:r>
            <a:r>
              <a:rPr lang="en-US" dirty="0" err="1">
                <a:solidFill>
                  <a:srgbClr val="008000"/>
                </a:solidFill>
                <a:highlight>
                  <a:srgbClr val="FFFFFF"/>
                </a:highlight>
              </a:rPr>
              <a:t>w,g</a:t>
            </a:r>
            <a:r>
              <a:rPr lang="en-US" dirty="0">
                <a:solidFill>
                  <a:srgbClr val="008000"/>
                </a:solidFill>
                <a:highlight>
                  <a:srgbClr val="FFFFFF"/>
                </a:highlight>
              </a:rPr>
              <a:t>);</a:t>
            </a:r>
          </a:p>
          <a:p>
            <a:r>
              <a:rPr lang="en-US" dirty="0">
                <a:solidFill>
                  <a:srgbClr val="008000"/>
                </a:solidFill>
                <a:highlight>
                  <a:srgbClr val="FFFFFF"/>
                </a:highlight>
              </a:rPr>
              <a:t>    %end</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solidFill>
                <a:srgbClr val="262626"/>
              </a:solidFill>
            </a:endParaRPr>
          </a:p>
        </p:txBody>
      </p:sp>
      <p:sp>
        <p:nvSpPr>
          <p:cNvPr id="13" name="Title 12"/>
          <p:cNvSpPr>
            <a:spLocks noGrp="1"/>
          </p:cNvSpPr>
          <p:nvPr>
            <p:ph type="title"/>
          </p:nvPr>
        </p:nvSpPr>
        <p:spPr/>
        <p:txBody>
          <a:bodyPr/>
          <a:lstStyle/>
          <a:p>
            <a:r>
              <a:rPr lang="en-US" b="1" dirty="0" err="1" smtClean="0"/>
              <a:t>McSAF</a:t>
            </a:r>
            <a:r>
              <a:rPr lang="en-US" b="1" dirty="0" smtClean="0"/>
              <a:t> Static Analysis Framework</a:t>
            </a:r>
            <a:endParaRPr lang="en-US"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solidFill>
                <a:srgbClr val="262626"/>
              </a:solidFill>
            </a:endParaRPr>
          </a:p>
        </p:txBody>
      </p:sp>
      <p:sp>
        <p:nvSpPr>
          <p:cNvPr id="18" name="Rectangle 17"/>
          <p:cNvSpPr/>
          <p:nvPr/>
        </p:nvSpPr>
        <p:spPr>
          <a:xfrm>
            <a:off x="4572000" y="1371600"/>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solidFill>
                <a:srgbClr val="262626"/>
              </a:solidFill>
            </a:endParaRPr>
          </a:p>
        </p:txBody>
      </p:sp>
      <p:grpSp>
        <p:nvGrpSpPr>
          <p:cNvPr id="29" name="Group 28"/>
          <p:cNvGrpSpPr/>
          <p:nvPr/>
        </p:nvGrpSpPr>
        <p:grpSpPr>
          <a:xfrm>
            <a:off x="116882" y="1371600"/>
            <a:ext cx="4267200" cy="1284535"/>
            <a:chOff x="3861" y="1401217"/>
            <a:chExt cx="5698684" cy="1284535"/>
          </a:xfrm>
        </p:grpSpPr>
        <p:sp>
          <p:nvSpPr>
            <p:cNvPr id="30" name="Rounded Rectangle 29"/>
            <p:cNvSpPr/>
            <p:nvPr/>
          </p:nvSpPr>
          <p:spPr>
            <a:xfrm>
              <a:off x="3861" y="1401217"/>
              <a:ext cx="5698684" cy="1284535"/>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31" name="Rounded Rectangle 4"/>
            <p:cNvSpPr/>
            <p:nvPr/>
          </p:nvSpPr>
          <p:spPr>
            <a:xfrm>
              <a:off x="41484" y="1438840"/>
              <a:ext cx="5623438" cy="1209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algn="ctr" defTabSz="1511300">
                <a:lnSpc>
                  <a:spcPct val="90000"/>
                </a:lnSpc>
                <a:spcBef>
                  <a:spcPct val="0"/>
                </a:spcBef>
                <a:spcAft>
                  <a:spcPct val="35000"/>
                </a:spcAft>
              </a:pPr>
              <a:r>
                <a:rPr lang="en-US" sz="3400" dirty="0" err="1" smtClean="0">
                  <a:solidFill>
                    <a:prstClr val="white"/>
                  </a:solidFill>
                </a:rPr>
                <a:t>McSAF</a:t>
              </a:r>
              <a:endParaRPr lang="en-US" sz="3400" dirty="0">
                <a:solidFill>
                  <a:prstClr val="white"/>
                </a:solidFill>
              </a:endParaRPr>
            </a:p>
          </p:txBody>
        </p:sp>
      </p:grpSp>
      <p:sp>
        <p:nvSpPr>
          <p:cNvPr id="2" name="TextBox 1"/>
          <p:cNvSpPr txBox="1"/>
          <p:nvPr/>
        </p:nvSpPr>
        <p:spPr>
          <a:xfrm>
            <a:off x="304800" y="3200400"/>
            <a:ext cx="4086628" cy="1815882"/>
          </a:xfrm>
          <a:prstGeom prst="rect">
            <a:avLst/>
          </a:prstGeom>
          <a:noFill/>
        </p:spPr>
        <p:txBody>
          <a:bodyPr wrap="square" rtlCol="0">
            <a:spAutoFit/>
          </a:bodyPr>
          <a:lstStyle/>
          <a:p>
            <a:pPr marL="285750" indent="-285750">
              <a:buFont typeface="Arial" pitchFamily="34" charset="0"/>
              <a:buChar char="•"/>
            </a:pPr>
            <a:r>
              <a:rPr lang="en-US" sz="2400" dirty="0">
                <a:solidFill>
                  <a:srgbClr val="262626"/>
                </a:solidFill>
              </a:rPr>
              <a:t>Low level IR</a:t>
            </a:r>
          </a:p>
          <a:p>
            <a:endParaRPr lang="en-US" sz="2400" dirty="0">
              <a:solidFill>
                <a:srgbClr val="262626"/>
              </a:solidFill>
            </a:endParaRPr>
          </a:p>
          <a:p>
            <a:pPr marL="285750" indent="-285750">
              <a:buFont typeface="Arial" pitchFamily="34" charset="0"/>
              <a:buChar char="•"/>
            </a:pPr>
            <a:r>
              <a:rPr lang="en-US" sz="2400" dirty="0">
                <a:solidFill>
                  <a:srgbClr val="262626"/>
                </a:solidFill>
              </a:rPr>
              <a:t>Kind analysis</a:t>
            </a:r>
          </a:p>
          <a:p>
            <a:pPr marL="742950" lvl="1" indent="-285750">
              <a:buFont typeface="Arial" pitchFamily="34" charset="0"/>
              <a:buChar char="•"/>
            </a:pPr>
            <a:r>
              <a:rPr lang="en-US" sz="2000" dirty="0">
                <a:solidFill>
                  <a:srgbClr val="262626"/>
                </a:solidFill>
              </a:rPr>
              <a:t>Is a parameterized expression array or function call ?    </a:t>
            </a:r>
            <a:r>
              <a:rPr lang="en-US" dirty="0">
                <a:solidFill>
                  <a:srgbClr val="262626"/>
                </a:solidFill>
              </a:rPr>
              <a:t>	</a:t>
            </a:r>
          </a:p>
        </p:txBody>
      </p:sp>
    </p:spTree>
    <p:extLst>
      <p:ext uri="{BB962C8B-B14F-4D97-AF65-F5344CB8AC3E}">
        <p14:creationId xmlns:p14="http://schemas.microsoft.com/office/powerpoint/2010/main" val="3366248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2" nodeType="with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P spid="18" grpId="0"/>
      <p:bldP spid="18"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4373880" y="1219200"/>
            <a:ext cx="3962400" cy="5156770"/>
          </a:xfrm>
          <a:prstGeom prst="rect">
            <a:avLst/>
          </a:prstGeom>
          <a:noFill/>
        </p:spPr>
        <p:txBody>
          <a:bodyPr wrap="square" rtlCol="0">
            <a:normAutofit fontScale="92500" lnSpcReduction="10000"/>
          </a:bodyPr>
          <a:lstStyle/>
          <a:p>
            <a:pPr>
              <a:lnSpc>
                <a:spcPct val="114000"/>
              </a:lnSpc>
            </a:pPr>
            <a:r>
              <a:rPr lang="en-US" sz="2400" dirty="0" smtClean="0">
                <a:solidFill>
                  <a:prstClr val="black">
                    <a:lumMod val="85000"/>
                    <a:lumOff val="15000"/>
                  </a:prstClr>
                </a:solidFill>
              </a:rPr>
              <a:t>Over </a:t>
            </a:r>
            <a:r>
              <a:rPr lang="en-US" sz="2400" b="1" dirty="0">
                <a:solidFill>
                  <a:prstClr val="black">
                    <a:lumMod val="85000"/>
                    <a:lumOff val="15000"/>
                  </a:prstClr>
                </a:solidFill>
              </a:rPr>
              <a:t>1</a:t>
            </a:r>
            <a:r>
              <a:rPr lang="en-US" sz="2400" b="1" dirty="0" smtClean="0">
                <a:solidFill>
                  <a:prstClr val="black">
                    <a:lumMod val="85000"/>
                    <a:lumOff val="15000"/>
                  </a:prstClr>
                </a:solidFill>
              </a:rPr>
              <a:t> million </a:t>
            </a:r>
            <a:r>
              <a:rPr lang="en-US" sz="2400" dirty="0" smtClean="0">
                <a:solidFill>
                  <a:prstClr val="black">
                    <a:lumMod val="85000"/>
                    <a:lumOff val="15000"/>
                  </a:prstClr>
                </a:solidFill>
              </a:rPr>
              <a:t>MATLAB users in 2004 and numbers doubling every 1.5 to 2 years. </a:t>
            </a:r>
          </a:p>
          <a:p>
            <a:pPr>
              <a:lnSpc>
                <a:spcPct val="114000"/>
              </a:lnSpc>
            </a:pPr>
            <a:endParaRPr lang="en-US" sz="2400" dirty="0">
              <a:solidFill>
                <a:prstClr val="black">
                  <a:lumMod val="85000"/>
                  <a:lumOff val="15000"/>
                </a:prstClr>
              </a:solidFill>
            </a:endParaRPr>
          </a:p>
          <a:p>
            <a:pPr>
              <a:lnSpc>
                <a:spcPct val="114000"/>
              </a:lnSpc>
            </a:pPr>
            <a:r>
              <a:rPr lang="en-US" sz="2400" dirty="0" smtClean="0">
                <a:solidFill>
                  <a:prstClr val="black">
                    <a:lumMod val="85000"/>
                    <a:lumOff val="15000"/>
                  </a:prstClr>
                </a:solidFill>
              </a:rPr>
              <a:t>Even more MATLAB users who use free systems Octave or </a:t>
            </a:r>
            <a:r>
              <a:rPr lang="en-US" sz="2400" dirty="0" err="1" smtClean="0">
                <a:solidFill>
                  <a:prstClr val="black">
                    <a:lumMod val="85000"/>
                    <a:lumOff val="15000"/>
                  </a:prstClr>
                </a:solidFill>
              </a:rPr>
              <a:t>SciLab</a:t>
            </a:r>
            <a:r>
              <a:rPr lang="en-US" sz="2400" dirty="0" smtClean="0">
                <a:solidFill>
                  <a:prstClr val="black">
                    <a:lumMod val="85000"/>
                    <a:lumOff val="15000"/>
                  </a:prstClr>
                </a:solidFill>
              </a:rPr>
              <a:t>.</a:t>
            </a:r>
          </a:p>
          <a:p>
            <a:pPr>
              <a:lnSpc>
                <a:spcPct val="114000"/>
              </a:lnSpc>
            </a:pPr>
            <a:endParaRPr lang="en-US" sz="2400" dirty="0">
              <a:solidFill>
                <a:prstClr val="black">
                  <a:lumMod val="85000"/>
                  <a:lumOff val="15000"/>
                </a:prstClr>
              </a:solidFill>
            </a:endParaRPr>
          </a:p>
          <a:p>
            <a:pPr>
              <a:lnSpc>
                <a:spcPct val="114000"/>
              </a:lnSpc>
            </a:pPr>
            <a:r>
              <a:rPr lang="en-US" sz="2400" b="1" dirty="0" smtClean="0">
                <a:solidFill>
                  <a:prstClr val="black">
                    <a:lumMod val="85000"/>
                    <a:lumOff val="15000"/>
                  </a:prstClr>
                </a:solidFill>
              </a:rPr>
              <a:t>11.1 million </a:t>
            </a:r>
            <a:r>
              <a:rPr lang="en-US" sz="2400" dirty="0" smtClean="0">
                <a:solidFill>
                  <a:prstClr val="black">
                    <a:lumMod val="85000"/>
                    <a:lumOff val="15000"/>
                  </a:prstClr>
                </a:solidFill>
              </a:rPr>
              <a:t>monthly </a:t>
            </a:r>
            <a:r>
              <a:rPr lang="en-US" sz="2400" dirty="0" err="1" smtClean="0">
                <a:solidFill>
                  <a:prstClr val="black">
                    <a:lumMod val="85000"/>
                    <a:lumOff val="15000"/>
                  </a:prstClr>
                </a:solidFill>
              </a:rPr>
              <a:t>google</a:t>
            </a:r>
            <a:r>
              <a:rPr lang="en-US" sz="2400" dirty="0" smtClean="0">
                <a:solidFill>
                  <a:prstClr val="black">
                    <a:lumMod val="85000"/>
                    <a:lumOff val="15000"/>
                  </a:prstClr>
                </a:solidFill>
              </a:rPr>
              <a:t> searches for “MATLAB”.</a:t>
            </a:r>
          </a:p>
          <a:p>
            <a:pPr>
              <a:lnSpc>
                <a:spcPct val="114000"/>
              </a:lnSpc>
            </a:pPr>
            <a:endParaRPr lang="en-US" sz="2400" dirty="0">
              <a:solidFill>
                <a:prstClr val="black">
                  <a:lumMod val="85000"/>
                  <a:lumOff val="15000"/>
                </a:prstClr>
              </a:solidFill>
            </a:endParaRPr>
          </a:p>
          <a:p>
            <a:pPr>
              <a:lnSpc>
                <a:spcPct val="114000"/>
              </a:lnSpc>
            </a:pPr>
            <a:r>
              <a:rPr lang="en-US" sz="2400" dirty="0" smtClean="0">
                <a:solidFill>
                  <a:prstClr val="black">
                    <a:lumMod val="85000"/>
                    <a:lumOff val="15000"/>
                  </a:prstClr>
                </a:solidFill>
              </a:rPr>
              <a:t>Users from disciplines in science, engineering and economics in academia as well as industry. </a:t>
            </a:r>
          </a:p>
          <a:p>
            <a:pPr>
              <a:lnSpc>
                <a:spcPct val="114000"/>
              </a:lnSpc>
            </a:pPr>
            <a:endParaRPr lang="en-US" sz="2000" dirty="0">
              <a:solidFill>
                <a:prstClr val="black">
                  <a:lumMod val="85000"/>
                  <a:lumOff val="15000"/>
                </a:prstClr>
              </a:solidFill>
            </a:endParaRPr>
          </a:p>
          <a:p>
            <a:pPr>
              <a:lnSpc>
                <a:spcPct val="114000"/>
              </a:lnSpc>
            </a:pPr>
            <a:endParaRPr lang="en-US" sz="2000" dirty="0" smtClean="0">
              <a:solidFill>
                <a:prstClr val="black">
                  <a:lumMod val="85000"/>
                  <a:lumOff val="15000"/>
                </a:prstClr>
              </a:solidFill>
            </a:endParaRPr>
          </a:p>
          <a:p>
            <a:pPr>
              <a:lnSpc>
                <a:spcPct val="114000"/>
              </a:lnSpc>
            </a:pPr>
            <a:endParaRPr lang="en-US" sz="2000" dirty="0">
              <a:solidFill>
                <a:prstClr val="black">
                  <a:lumMod val="85000"/>
                  <a:lumOff val="15000"/>
                </a:prstClr>
              </a:solidFill>
            </a:endParaRPr>
          </a:p>
        </p:txBody>
      </p:sp>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Why do we care about MATLAB?</a:t>
            </a:r>
            <a:endParaRPr lang="en-US" dirty="0">
              <a:latin typeface="+mn-lt"/>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4801" y="2044985"/>
            <a:ext cx="3873148" cy="35051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Tamer</a:t>
            </a:r>
            <a:endParaRPr lang="en-US"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solidFill>
                <a:srgbClr val="262626"/>
              </a:solidFill>
            </a:endParaRPr>
          </a:p>
        </p:txBody>
      </p:sp>
      <p:sp>
        <p:nvSpPr>
          <p:cNvPr id="18" name="Rectangle 17"/>
          <p:cNvSpPr/>
          <p:nvPr/>
        </p:nvSpPr>
        <p:spPr>
          <a:xfrm>
            <a:off x="4572000" y="1371600"/>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solidFill>
                <a:srgbClr val="262626"/>
              </a:solidFill>
            </a:endParaRPr>
          </a:p>
        </p:txBody>
      </p:sp>
      <p:sp>
        <p:nvSpPr>
          <p:cNvPr id="2" name="TextBox 1"/>
          <p:cNvSpPr txBox="1"/>
          <p:nvPr/>
        </p:nvSpPr>
        <p:spPr>
          <a:xfrm>
            <a:off x="174332" y="3125926"/>
            <a:ext cx="4239027" cy="3046988"/>
          </a:xfrm>
          <a:prstGeom prst="rect">
            <a:avLst/>
          </a:prstGeom>
          <a:noFill/>
        </p:spPr>
        <p:txBody>
          <a:bodyPr wrap="square" rtlCol="0">
            <a:spAutoFit/>
          </a:bodyPr>
          <a:lstStyle/>
          <a:p>
            <a:pPr marL="342900" indent="-342900">
              <a:buFont typeface="Arial" pitchFamily="34" charset="0"/>
              <a:buChar char="•"/>
            </a:pPr>
            <a:r>
              <a:rPr lang="en-US" sz="2400" dirty="0" smtClean="0">
                <a:solidFill>
                  <a:srgbClr val="262626"/>
                </a:solidFill>
              </a:rPr>
              <a:t>What are the types of </a:t>
            </a:r>
            <a:r>
              <a:rPr lang="en-US" sz="2400" dirty="0" smtClean="0">
                <a:solidFill>
                  <a:srgbClr val="F79646"/>
                </a:solidFill>
              </a:rPr>
              <a:t>h</a:t>
            </a:r>
            <a:r>
              <a:rPr lang="en-US" sz="2400" dirty="0" smtClean="0">
                <a:solidFill>
                  <a:srgbClr val="262626"/>
                </a:solidFill>
              </a:rPr>
              <a:t>, </a:t>
            </a:r>
            <a:r>
              <a:rPr lang="en-US" sz="2400" dirty="0" smtClean="0">
                <a:solidFill>
                  <a:srgbClr val="F79646"/>
                </a:solidFill>
              </a:rPr>
              <a:t>w</a:t>
            </a:r>
            <a:r>
              <a:rPr lang="en-US" sz="2400" dirty="0" smtClean="0">
                <a:solidFill>
                  <a:srgbClr val="262626"/>
                </a:solidFill>
              </a:rPr>
              <a:t>, </a:t>
            </a:r>
            <a:r>
              <a:rPr lang="en-US" sz="2400" dirty="0" smtClean="0">
                <a:solidFill>
                  <a:srgbClr val="F79646"/>
                </a:solidFill>
              </a:rPr>
              <a:t>c</a:t>
            </a:r>
            <a:r>
              <a:rPr lang="en-US" sz="2400" dirty="0" smtClean="0">
                <a:solidFill>
                  <a:srgbClr val="262626"/>
                </a:solidFill>
              </a:rPr>
              <a:t>, </a:t>
            </a:r>
            <a:r>
              <a:rPr lang="en-US" sz="2400" dirty="0" smtClean="0">
                <a:solidFill>
                  <a:srgbClr val="F79646"/>
                </a:solidFill>
              </a:rPr>
              <a:t>p</a:t>
            </a:r>
            <a:r>
              <a:rPr lang="en-US" sz="2400" dirty="0" smtClean="0">
                <a:solidFill>
                  <a:srgbClr val="262626"/>
                </a:solidFill>
              </a:rPr>
              <a:t> and </a:t>
            </a:r>
            <a:r>
              <a:rPr lang="en-US" sz="2400" dirty="0" smtClean="0">
                <a:solidFill>
                  <a:srgbClr val="F79646"/>
                </a:solidFill>
              </a:rPr>
              <a:t>g</a:t>
            </a:r>
            <a:r>
              <a:rPr lang="en-US" sz="2400" dirty="0" smtClean="0">
                <a:solidFill>
                  <a:srgbClr val="262626"/>
                </a:solidFill>
              </a:rPr>
              <a:t> ?</a:t>
            </a:r>
          </a:p>
          <a:p>
            <a:pPr marL="342900" indent="-342900">
              <a:buFont typeface="Arial" pitchFamily="34" charset="0"/>
              <a:buChar char="•"/>
            </a:pPr>
            <a:r>
              <a:rPr lang="en-US" sz="2400" dirty="0" smtClean="0">
                <a:solidFill>
                  <a:srgbClr val="262626"/>
                </a:solidFill>
              </a:rPr>
              <a:t>Is </a:t>
            </a:r>
            <a:r>
              <a:rPr lang="en-US" sz="2400" dirty="0" smtClean="0">
                <a:solidFill>
                  <a:srgbClr val="F79646"/>
                </a:solidFill>
              </a:rPr>
              <a:t>ones</a:t>
            </a:r>
            <a:r>
              <a:rPr lang="en-US" sz="2400" dirty="0" smtClean="0">
                <a:solidFill>
                  <a:srgbClr val="262626"/>
                </a:solidFill>
              </a:rPr>
              <a:t>(</a:t>
            </a:r>
            <a:r>
              <a:rPr lang="en-US" sz="2400" dirty="0" err="1" smtClean="0">
                <a:solidFill>
                  <a:srgbClr val="F79646"/>
                </a:solidFill>
              </a:rPr>
              <a:t>h</a:t>
            </a:r>
            <a:r>
              <a:rPr lang="en-US" sz="2400" dirty="0" err="1" smtClean="0">
                <a:solidFill>
                  <a:srgbClr val="262626"/>
                </a:solidFill>
              </a:rPr>
              <a:t>,</a:t>
            </a:r>
            <a:r>
              <a:rPr lang="en-US" sz="2400" dirty="0" err="1" smtClean="0">
                <a:solidFill>
                  <a:srgbClr val="F79646"/>
                </a:solidFill>
              </a:rPr>
              <a:t>w</a:t>
            </a:r>
            <a:r>
              <a:rPr lang="en-US" sz="2400" dirty="0" smtClean="0">
                <a:solidFill>
                  <a:srgbClr val="262626"/>
                </a:solidFill>
              </a:rPr>
              <a:t>) </a:t>
            </a:r>
            <a:r>
              <a:rPr lang="en-US" sz="2400" dirty="0" err="1" smtClean="0">
                <a:solidFill>
                  <a:srgbClr val="262626"/>
                </a:solidFill>
              </a:rPr>
              <a:t>builtin</a:t>
            </a:r>
            <a:r>
              <a:rPr lang="en-US" sz="2400" dirty="0" smtClean="0">
                <a:solidFill>
                  <a:srgbClr val="262626"/>
                </a:solidFill>
              </a:rPr>
              <a:t> or </a:t>
            </a:r>
          </a:p>
          <a:p>
            <a:pPr marL="342900" indent="-342900">
              <a:buFont typeface="Arial" pitchFamily="34" charset="0"/>
              <a:buChar char="•"/>
            </a:pPr>
            <a:r>
              <a:rPr lang="en-US" sz="2400" dirty="0" smtClean="0">
                <a:solidFill>
                  <a:srgbClr val="262626"/>
                </a:solidFill>
              </a:rPr>
              <a:t>user-defined?</a:t>
            </a:r>
          </a:p>
          <a:p>
            <a:pPr marL="342900" indent="-342900">
              <a:buFont typeface="Arial" pitchFamily="34" charset="0"/>
              <a:buChar char="•"/>
            </a:pPr>
            <a:r>
              <a:rPr lang="en-US" sz="2400" dirty="0" smtClean="0">
                <a:solidFill>
                  <a:srgbClr val="262626"/>
                </a:solidFill>
              </a:rPr>
              <a:t>What is the shape of </a:t>
            </a:r>
            <a:r>
              <a:rPr lang="en-US" sz="2400" dirty="0" smtClean="0">
                <a:solidFill>
                  <a:srgbClr val="F79646"/>
                </a:solidFill>
              </a:rPr>
              <a:t>filter</a:t>
            </a:r>
            <a:r>
              <a:rPr lang="en-US" sz="2400" dirty="0" smtClean="0">
                <a:solidFill>
                  <a:srgbClr val="262626"/>
                </a:solidFill>
              </a:rPr>
              <a:t> ?</a:t>
            </a:r>
          </a:p>
          <a:p>
            <a:pPr marL="342900" indent="-342900">
              <a:buFont typeface="Arial" pitchFamily="34" charset="0"/>
              <a:buChar char="•"/>
            </a:pPr>
            <a:r>
              <a:rPr lang="en-US" sz="2400" dirty="0" smtClean="0">
                <a:solidFill>
                  <a:srgbClr val="262626"/>
                </a:solidFill>
              </a:rPr>
              <a:t>Is </a:t>
            </a:r>
            <a:r>
              <a:rPr lang="en-US" sz="2400" dirty="0" smtClean="0">
                <a:solidFill>
                  <a:srgbClr val="F79646"/>
                </a:solidFill>
              </a:rPr>
              <a:t>g</a:t>
            </a:r>
            <a:r>
              <a:rPr lang="en-US" sz="2400" dirty="0" smtClean="0">
                <a:solidFill>
                  <a:srgbClr val="262626"/>
                </a:solidFill>
              </a:rPr>
              <a:t> real or complex ?</a:t>
            </a:r>
          </a:p>
          <a:p>
            <a:pPr marL="342900" indent="-342900">
              <a:buFont typeface="Arial" pitchFamily="34" charset="0"/>
              <a:buChar char="•"/>
            </a:pPr>
            <a:r>
              <a:rPr lang="en-US" sz="2400" dirty="0" smtClean="0">
                <a:solidFill>
                  <a:srgbClr val="262626"/>
                </a:solidFill>
              </a:rPr>
              <a:t>What are the types of </a:t>
            </a:r>
            <a:r>
              <a:rPr lang="en-US" sz="2400" dirty="0" smtClean="0">
                <a:solidFill>
                  <a:srgbClr val="F79646"/>
                </a:solidFill>
              </a:rPr>
              <a:t>x</a:t>
            </a:r>
            <a:r>
              <a:rPr lang="en-US" sz="2400" dirty="0" smtClean="0">
                <a:solidFill>
                  <a:srgbClr val="262626"/>
                </a:solidFill>
              </a:rPr>
              <a:t> and </a:t>
            </a:r>
            <a:r>
              <a:rPr lang="en-US" sz="2400" dirty="0" smtClean="0">
                <a:solidFill>
                  <a:srgbClr val="F79646"/>
                </a:solidFill>
              </a:rPr>
              <a:t>y</a:t>
            </a:r>
            <a:r>
              <a:rPr lang="en-US" sz="2400" dirty="0" smtClean="0">
                <a:solidFill>
                  <a:srgbClr val="262626"/>
                </a:solidFill>
              </a:rPr>
              <a:t> ?</a:t>
            </a:r>
            <a:endParaRPr lang="en-US" sz="2400" dirty="0">
              <a:solidFill>
                <a:srgbClr val="262626"/>
              </a:solidFill>
            </a:endParaRPr>
          </a:p>
        </p:txBody>
      </p:sp>
      <p:grpSp>
        <p:nvGrpSpPr>
          <p:cNvPr id="6" name="Group 5"/>
          <p:cNvGrpSpPr/>
          <p:nvPr/>
        </p:nvGrpSpPr>
        <p:grpSpPr>
          <a:xfrm>
            <a:off x="146159" y="1371600"/>
            <a:ext cx="4267200" cy="1284535"/>
            <a:chOff x="3861" y="1401217"/>
            <a:chExt cx="5698684" cy="1284535"/>
          </a:xfrm>
        </p:grpSpPr>
        <p:sp>
          <p:nvSpPr>
            <p:cNvPr id="7" name="Rounded Rectangle 6"/>
            <p:cNvSpPr/>
            <p:nvPr/>
          </p:nvSpPr>
          <p:spPr>
            <a:xfrm>
              <a:off x="3861" y="1401217"/>
              <a:ext cx="5698684" cy="1284535"/>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9" name="Rounded Rectangle 4"/>
            <p:cNvSpPr/>
            <p:nvPr/>
          </p:nvSpPr>
          <p:spPr>
            <a:xfrm>
              <a:off x="41484" y="1438840"/>
              <a:ext cx="5623438" cy="1209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algn="ctr" defTabSz="1511300">
                <a:lnSpc>
                  <a:spcPct val="90000"/>
                </a:lnSpc>
                <a:spcBef>
                  <a:spcPct val="0"/>
                </a:spcBef>
                <a:spcAft>
                  <a:spcPct val="35000"/>
                </a:spcAft>
              </a:pPr>
              <a:r>
                <a:rPr lang="en-US" sz="3400" dirty="0">
                  <a:solidFill>
                    <a:prstClr val="white"/>
                  </a:solidFill>
                </a:rPr>
                <a:t>T</a:t>
              </a:r>
              <a:r>
                <a:rPr lang="en-US" sz="3400" dirty="0" smtClean="0">
                  <a:solidFill>
                    <a:prstClr val="white"/>
                  </a:solidFill>
                </a:rPr>
                <a:t>amer</a:t>
              </a:r>
              <a:endParaRPr lang="en-US" sz="3400" dirty="0">
                <a:solidFill>
                  <a:prstClr val="white"/>
                </a:solidFill>
              </a:endParaRPr>
            </a:p>
          </p:txBody>
        </p:sp>
      </p:grpSp>
    </p:spTree>
    <p:extLst>
      <p:ext uri="{BB962C8B-B14F-4D97-AF65-F5344CB8AC3E}">
        <p14:creationId xmlns:p14="http://schemas.microsoft.com/office/powerpoint/2010/main" val="1714124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graphicFrame>
        <p:nvGraphicFramePr>
          <p:cNvPr id="6" name="Diagram 5"/>
          <p:cNvGraphicFramePr/>
          <p:nvPr>
            <p:extLst>
              <p:ext uri="{D42A27DB-BD31-4B8C-83A1-F6EECF244321}">
                <p14:modId xmlns:p14="http://schemas.microsoft.com/office/powerpoint/2010/main" val="876544470"/>
              </p:ext>
            </p:extLst>
          </p:nvPr>
        </p:nvGraphicFramePr>
        <p:xfrm>
          <a:off x="228600" y="228600"/>
          <a:ext cx="8763000" cy="5486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Diagram 7"/>
          <p:cNvGraphicFramePr/>
          <p:nvPr>
            <p:extLst>
              <p:ext uri="{D42A27DB-BD31-4B8C-83A1-F6EECF244321}">
                <p14:modId xmlns:p14="http://schemas.microsoft.com/office/powerpoint/2010/main" val="1199096372"/>
              </p:ext>
            </p:extLst>
          </p:nvPr>
        </p:nvGraphicFramePr>
        <p:xfrm>
          <a:off x="228600" y="19664"/>
          <a:ext cx="8763000" cy="165673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1" name="Flowchart: Alternate Process 10"/>
          <p:cNvSpPr/>
          <p:nvPr/>
        </p:nvSpPr>
        <p:spPr>
          <a:xfrm>
            <a:off x="2895600" y="1219200"/>
            <a:ext cx="36576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solidFill>
                  <a:srgbClr val="262626"/>
                </a:solidFill>
              </a:rPr>
              <a:t>McIR</a:t>
            </a:r>
            <a:endParaRPr lang="en-US" sz="2400" b="1" dirty="0">
              <a:solidFill>
                <a:srgbClr val="262626"/>
              </a:solidFill>
            </a:endParaRPr>
          </a:p>
        </p:txBody>
      </p:sp>
      <p:sp>
        <p:nvSpPr>
          <p:cNvPr id="13" name="Flowchart: Alternate Process 12"/>
          <p:cNvSpPr/>
          <p:nvPr/>
        </p:nvSpPr>
        <p:spPr>
          <a:xfrm>
            <a:off x="1371600" y="2610464"/>
            <a:ext cx="36576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solidFill>
                  <a:srgbClr val="262626"/>
                </a:solidFill>
              </a:rPr>
              <a:t>McSAF</a:t>
            </a:r>
            <a:r>
              <a:rPr lang="en-US" sz="2400" b="1" dirty="0" smtClean="0">
                <a:solidFill>
                  <a:srgbClr val="262626"/>
                </a:solidFill>
              </a:rPr>
              <a:t> IR, Kind analysis</a:t>
            </a:r>
            <a:endParaRPr lang="en-US" sz="2400" b="1" dirty="0">
              <a:solidFill>
                <a:srgbClr val="262626"/>
              </a:solidFill>
            </a:endParaRPr>
          </a:p>
        </p:txBody>
      </p:sp>
      <p:sp>
        <p:nvSpPr>
          <p:cNvPr id="14" name="Flowchart: Alternate Process 13"/>
          <p:cNvSpPr/>
          <p:nvPr/>
        </p:nvSpPr>
        <p:spPr>
          <a:xfrm>
            <a:off x="1066800" y="4038600"/>
            <a:ext cx="42672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solidFill>
                  <a:srgbClr val="262626"/>
                </a:solidFill>
              </a:rPr>
              <a:t>Tame IR, </a:t>
            </a:r>
            <a:r>
              <a:rPr lang="en-US" sz="2400" b="1" dirty="0" err="1" smtClean="0">
                <a:solidFill>
                  <a:srgbClr val="262626"/>
                </a:solidFill>
              </a:rPr>
              <a:t>Callgraph</a:t>
            </a:r>
            <a:r>
              <a:rPr lang="en-US" sz="2400" b="1" dirty="0" smtClean="0">
                <a:solidFill>
                  <a:srgbClr val="262626"/>
                </a:solidFill>
              </a:rPr>
              <a:t>, Analyses</a:t>
            </a:r>
            <a:endParaRPr lang="en-US" sz="2400" b="1" dirty="0">
              <a:solidFill>
                <a:srgbClr val="262626"/>
              </a:solidFill>
            </a:endParaRPr>
          </a:p>
        </p:txBody>
      </p:sp>
      <p:sp>
        <p:nvSpPr>
          <p:cNvPr id="15" name="TextBox 14"/>
          <p:cNvSpPr txBox="1"/>
          <p:nvPr/>
        </p:nvSpPr>
        <p:spPr>
          <a:xfrm>
            <a:off x="1371600" y="6096000"/>
            <a:ext cx="6477000" cy="646331"/>
          </a:xfrm>
          <a:prstGeom prst="rect">
            <a:avLst/>
          </a:prstGeom>
          <a:noFill/>
        </p:spPr>
        <p:txBody>
          <a:bodyPr wrap="square" rtlCol="0">
            <a:spAutoFit/>
          </a:bodyPr>
          <a:lstStyle/>
          <a:p>
            <a:pPr algn="ctr"/>
            <a:r>
              <a:rPr lang="en-US" sz="3600" dirty="0">
                <a:solidFill>
                  <a:srgbClr val="2E507A">
                    <a:alpha val="81000"/>
                  </a:srgbClr>
                </a:solidFill>
              </a:rPr>
              <a:t>The </a:t>
            </a:r>
            <a:r>
              <a:rPr lang="en-US" sz="3600" dirty="0" err="1">
                <a:solidFill>
                  <a:srgbClr val="2E507A">
                    <a:alpha val="81000"/>
                  </a:srgbClr>
                </a:solidFill>
              </a:rPr>
              <a:t>McLab</a:t>
            </a:r>
            <a:r>
              <a:rPr lang="en-US" sz="3600" dirty="0">
                <a:solidFill>
                  <a:srgbClr val="2E507A">
                    <a:alpha val="81000"/>
                  </a:srgbClr>
                </a:solidFill>
              </a:rPr>
              <a:t> project overview</a:t>
            </a:r>
          </a:p>
        </p:txBody>
      </p:sp>
    </p:spTree>
    <p:custDataLst>
      <p:tags r:id="rId1"/>
    </p:custDataLst>
    <p:extLst>
      <p:ext uri="{BB962C8B-B14F-4D97-AF65-F5344CB8AC3E}">
        <p14:creationId xmlns:p14="http://schemas.microsoft.com/office/powerpoint/2010/main" val="388014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X10 Arrays</a:t>
            </a:r>
            <a:endParaRPr lang="en-US" sz="3200" b="1" dirty="0"/>
          </a:p>
        </p:txBody>
      </p:sp>
      <p:cxnSp>
        <p:nvCxnSpPr>
          <p:cNvPr id="11" name="Straight Connector 10"/>
          <p:cNvCxnSpPr/>
          <p:nvPr/>
        </p:nvCxnSpPr>
        <p:spPr>
          <a:xfrm>
            <a:off x="4343400" y="2133600"/>
            <a:ext cx="0" cy="4077057"/>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1000" y="1143000"/>
            <a:ext cx="8534400" cy="830997"/>
          </a:xfrm>
          <a:prstGeom prst="rect">
            <a:avLst/>
          </a:prstGeom>
          <a:noFill/>
        </p:spPr>
        <p:txBody>
          <a:bodyPr wrap="square" rtlCol="0">
            <a:spAutoFit/>
          </a:bodyPr>
          <a:lstStyle/>
          <a:p>
            <a:r>
              <a:rPr lang="en-US" sz="2400" dirty="0" smtClean="0">
                <a:solidFill>
                  <a:srgbClr val="262626"/>
                </a:solidFill>
              </a:rPr>
              <a:t>“Rail” is the intrinsic fixed-size one dimensional array, indexed by a Long type value starting at 0. </a:t>
            </a:r>
            <a:endParaRPr lang="en-US" sz="2400" dirty="0">
              <a:solidFill>
                <a:srgbClr val="262626"/>
              </a:solidFill>
            </a:endParaRPr>
          </a:p>
        </p:txBody>
      </p:sp>
      <p:sp>
        <p:nvSpPr>
          <p:cNvPr id="14" name="TextBox 13"/>
          <p:cNvSpPr txBox="1"/>
          <p:nvPr/>
        </p:nvSpPr>
        <p:spPr>
          <a:xfrm>
            <a:off x="4594746" y="2252723"/>
            <a:ext cx="3810000" cy="3785652"/>
          </a:xfrm>
          <a:prstGeom prst="rect">
            <a:avLst/>
          </a:prstGeom>
          <a:noFill/>
        </p:spPr>
        <p:txBody>
          <a:bodyPr wrap="square" rtlCol="0">
            <a:spAutoFit/>
          </a:bodyPr>
          <a:lstStyle/>
          <a:p>
            <a:pPr algn="ctr"/>
            <a:r>
              <a:rPr lang="en-US" sz="2000" b="1" dirty="0" smtClean="0">
                <a:solidFill>
                  <a:srgbClr val="262626"/>
                </a:solidFill>
              </a:rPr>
              <a:t>Region arrays</a:t>
            </a:r>
          </a:p>
          <a:p>
            <a:pPr marL="342900" indent="-342900">
              <a:buFont typeface="Arial" pitchFamily="34" charset="0"/>
              <a:buChar char="•"/>
            </a:pPr>
            <a:r>
              <a:rPr lang="en-US" sz="2000" dirty="0" smtClean="0">
                <a:solidFill>
                  <a:srgbClr val="262626"/>
                </a:solidFill>
              </a:rPr>
              <a:t>A region is a collection of points of same rank.</a:t>
            </a:r>
          </a:p>
          <a:p>
            <a:pPr marL="342900" indent="-342900">
              <a:buFont typeface="Arial" pitchFamily="34" charset="0"/>
              <a:buChar char="•"/>
            </a:pPr>
            <a:r>
              <a:rPr lang="en-US" sz="2000" dirty="0" smtClean="0">
                <a:solidFill>
                  <a:srgbClr val="262626"/>
                </a:solidFill>
              </a:rPr>
              <a:t>A point is an indexing unit of the array.</a:t>
            </a:r>
          </a:p>
          <a:p>
            <a:pPr marL="342900" indent="-342900">
              <a:buFont typeface="Arial" pitchFamily="34" charset="0"/>
              <a:buChar char="•"/>
            </a:pPr>
            <a:r>
              <a:rPr lang="en-US" sz="2000" dirty="0" smtClean="0">
                <a:solidFill>
                  <a:srgbClr val="262626"/>
                </a:solidFill>
              </a:rPr>
              <a:t>A region array is a set of elements mapped to points in the underlying region.</a:t>
            </a:r>
          </a:p>
          <a:p>
            <a:pPr marL="342900" indent="-342900">
              <a:buFont typeface="Arial" pitchFamily="34" charset="0"/>
              <a:buChar char="•"/>
            </a:pPr>
            <a:r>
              <a:rPr lang="en-US" sz="2000" dirty="0" smtClean="0">
                <a:solidFill>
                  <a:srgbClr val="262626"/>
                </a:solidFill>
              </a:rPr>
              <a:t>Flexibility of shape and indexing.</a:t>
            </a:r>
          </a:p>
          <a:p>
            <a:pPr marL="342900" indent="-342900">
              <a:buFont typeface="Arial" pitchFamily="34" charset="0"/>
              <a:buChar char="•"/>
            </a:pPr>
            <a:r>
              <a:rPr lang="en-US" sz="2000" dirty="0" smtClean="0">
                <a:solidFill>
                  <a:srgbClr val="262626"/>
                </a:solidFill>
              </a:rPr>
              <a:t>Flexibility comes at a cost of performance.</a:t>
            </a:r>
            <a:endParaRPr lang="en-US" sz="2000" dirty="0">
              <a:solidFill>
                <a:srgbClr val="262626"/>
              </a:solidFill>
            </a:endParaRPr>
          </a:p>
        </p:txBody>
      </p:sp>
      <p:sp>
        <p:nvSpPr>
          <p:cNvPr id="15" name="TextBox 14"/>
          <p:cNvSpPr txBox="1"/>
          <p:nvPr/>
        </p:nvSpPr>
        <p:spPr>
          <a:xfrm>
            <a:off x="381000" y="2279302"/>
            <a:ext cx="3810000" cy="3170099"/>
          </a:xfrm>
          <a:prstGeom prst="rect">
            <a:avLst/>
          </a:prstGeom>
          <a:noFill/>
        </p:spPr>
        <p:txBody>
          <a:bodyPr wrap="square" rtlCol="0">
            <a:spAutoFit/>
          </a:bodyPr>
          <a:lstStyle/>
          <a:p>
            <a:pPr algn="ctr"/>
            <a:r>
              <a:rPr lang="en-US" sz="2000" b="1" dirty="0" smtClean="0">
                <a:solidFill>
                  <a:srgbClr val="262626"/>
                </a:solidFill>
              </a:rPr>
              <a:t>Simple arrays</a:t>
            </a:r>
          </a:p>
          <a:p>
            <a:pPr marL="342900" indent="-342900">
              <a:buFont typeface="Arial" pitchFamily="34" charset="0"/>
              <a:buChar char="•"/>
            </a:pPr>
            <a:r>
              <a:rPr lang="en-US" sz="2000" dirty="0" smtClean="0">
                <a:solidFill>
                  <a:srgbClr val="262626"/>
                </a:solidFill>
              </a:rPr>
              <a:t>Dense rectangular arrays with zero-based indexing.</a:t>
            </a:r>
          </a:p>
          <a:p>
            <a:pPr marL="342900" indent="-342900">
              <a:buFont typeface="Arial" pitchFamily="34" charset="0"/>
              <a:buChar char="•"/>
            </a:pPr>
            <a:r>
              <a:rPr lang="en-US" sz="2000" dirty="0" smtClean="0">
                <a:solidFill>
                  <a:srgbClr val="262626"/>
                </a:solidFill>
              </a:rPr>
              <a:t>Support only </a:t>
            </a:r>
            <a:r>
              <a:rPr lang="en-US" sz="2000" dirty="0" err="1" smtClean="0">
                <a:solidFill>
                  <a:srgbClr val="262626"/>
                </a:solidFill>
              </a:rPr>
              <a:t>upto</a:t>
            </a:r>
            <a:r>
              <a:rPr lang="en-US" sz="2000" dirty="0" smtClean="0">
                <a:solidFill>
                  <a:srgbClr val="262626"/>
                </a:solidFill>
              </a:rPr>
              <a:t> three dimensions.</a:t>
            </a:r>
          </a:p>
          <a:p>
            <a:pPr marL="342900" indent="-342900">
              <a:buFont typeface="Arial" pitchFamily="34" charset="0"/>
              <a:buChar char="•"/>
            </a:pPr>
            <a:r>
              <a:rPr lang="en-US" sz="2000" dirty="0" smtClean="0">
                <a:solidFill>
                  <a:srgbClr val="262626"/>
                </a:solidFill>
              </a:rPr>
              <a:t>Internally elements are backed on a rail in a row-major fashion.</a:t>
            </a:r>
          </a:p>
          <a:p>
            <a:pPr marL="342900" indent="-342900">
              <a:buFont typeface="Arial" pitchFamily="34" charset="0"/>
              <a:buChar char="•"/>
            </a:pPr>
            <a:r>
              <a:rPr lang="en-US" sz="2000" dirty="0" smtClean="0">
                <a:solidFill>
                  <a:srgbClr val="262626"/>
                </a:solidFill>
              </a:rPr>
              <a:t>These restrictions allow for efficient optimizations for array indexing.</a:t>
            </a:r>
          </a:p>
        </p:txBody>
      </p:sp>
    </p:spTree>
    <p:extLst>
      <p:ext uri="{BB962C8B-B14F-4D97-AF65-F5344CB8AC3E}">
        <p14:creationId xmlns:p14="http://schemas.microsoft.com/office/powerpoint/2010/main" val="1780905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enchmarks</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2200" b="1" dirty="0"/>
              <a:t>b</a:t>
            </a:r>
            <a:r>
              <a:rPr lang="en-US" sz="2200" b="1" dirty="0" smtClean="0"/>
              <a:t>ubble</a:t>
            </a:r>
            <a:r>
              <a:rPr lang="en-US" sz="2200" dirty="0" smtClean="0"/>
              <a:t> - bubble sort</a:t>
            </a:r>
          </a:p>
          <a:p>
            <a:r>
              <a:rPr lang="en-US" sz="2200" b="1" dirty="0" err="1"/>
              <a:t>c</a:t>
            </a:r>
            <a:r>
              <a:rPr lang="en-US" sz="2200" b="1" dirty="0" err="1" smtClean="0"/>
              <a:t>apr</a:t>
            </a:r>
            <a:r>
              <a:rPr lang="en-US" sz="2200" dirty="0" smtClean="0"/>
              <a:t> </a:t>
            </a:r>
            <a:r>
              <a:rPr lang="en-US" sz="2200" dirty="0"/>
              <a:t>- computes the capacitance per unit length of a coaxial pair of </a:t>
            </a:r>
            <a:r>
              <a:rPr lang="en-US" sz="2200" dirty="0" smtClean="0"/>
              <a:t>rectangles</a:t>
            </a:r>
          </a:p>
          <a:p>
            <a:r>
              <a:rPr lang="en-US" sz="2200" b="1" dirty="0" err="1" smtClean="0"/>
              <a:t>dich</a:t>
            </a:r>
            <a:r>
              <a:rPr lang="en-US" sz="2200" dirty="0" smtClean="0"/>
              <a:t> </a:t>
            </a:r>
            <a:r>
              <a:rPr lang="en-US" sz="2200" dirty="0"/>
              <a:t>- ﬁnds the </a:t>
            </a:r>
            <a:r>
              <a:rPr lang="en-US" sz="2200" dirty="0" err="1"/>
              <a:t>Dirichlet</a:t>
            </a:r>
            <a:r>
              <a:rPr lang="en-US" sz="2200" dirty="0"/>
              <a:t> solution to Laplace’s </a:t>
            </a:r>
            <a:r>
              <a:rPr lang="en-US" sz="2200" dirty="0" smtClean="0"/>
              <a:t>equation</a:t>
            </a:r>
          </a:p>
          <a:p>
            <a:r>
              <a:rPr lang="en-US" sz="2200" b="1" dirty="0" err="1" smtClean="0"/>
              <a:t>fiff</a:t>
            </a:r>
            <a:r>
              <a:rPr lang="en-US" sz="2200" dirty="0" smtClean="0"/>
              <a:t> </a:t>
            </a:r>
            <a:r>
              <a:rPr lang="en-US" sz="2200" dirty="0"/>
              <a:t>- a ﬁnite diﬀerence solution to a wave </a:t>
            </a:r>
            <a:r>
              <a:rPr lang="en-US" sz="2200" dirty="0" smtClean="0"/>
              <a:t>equation</a:t>
            </a:r>
          </a:p>
          <a:p>
            <a:r>
              <a:rPr lang="en-US" sz="2200" b="1" dirty="0" err="1"/>
              <a:t>m</a:t>
            </a:r>
            <a:r>
              <a:rPr lang="en-US" sz="2200" b="1" dirty="0" err="1" smtClean="0"/>
              <a:t>brt</a:t>
            </a:r>
            <a:r>
              <a:rPr lang="en-US" sz="2200" dirty="0" smtClean="0"/>
              <a:t> </a:t>
            </a:r>
            <a:r>
              <a:rPr lang="en-US" sz="2200" dirty="0"/>
              <a:t>- computes a </a:t>
            </a:r>
            <a:r>
              <a:rPr lang="en-US" sz="2200" dirty="0" err="1"/>
              <a:t>mandelbrot</a:t>
            </a:r>
            <a:r>
              <a:rPr lang="en-US" sz="2200" dirty="0"/>
              <a:t> </a:t>
            </a:r>
            <a:r>
              <a:rPr lang="en-US" sz="2200" dirty="0" smtClean="0"/>
              <a:t>set</a:t>
            </a:r>
          </a:p>
          <a:p>
            <a:r>
              <a:rPr lang="en-US" sz="2200" b="1" dirty="0" smtClean="0"/>
              <a:t>nb1d</a:t>
            </a:r>
            <a:r>
              <a:rPr lang="en-US" sz="2200" dirty="0" smtClean="0"/>
              <a:t> </a:t>
            </a:r>
            <a:r>
              <a:rPr lang="en-US" sz="2200" dirty="0"/>
              <a:t>- simulates the gravitational movement of a set of </a:t>
            </a:r>
            <a:r>
              <a:rPr lang="en-US" sz="2200" dirty="0" smtClean="0"/>
              <a:t>objects in 1 dimension</a:t>
            </a:r>
          </a:p>
          <a:p>
            <a:endParaRPr lang="en-US" sz="2400" dirty="0" smtClean="0"/>
          </a:p>
          <a:p>
            <a:endParaRPr lang="en-US" dirty="0"/>
          </a:p>
          <a:p>
            <a:endParaRPr lang="en-US" dirty="0" smtClean="0"/>
          </a:p>
          <a:p>
            <a:endParaRPr lang="en-US" dirty="0"/>
          </a:p>
        </p:txBody>
      </p:sp>
    </p:spTree>
    <p:extLst>
      <p:ext uri="{BB962C8B-B14F-4D97-AF65-F5344CB8AC3E}">
        <p14:creationId xmlns:p14="http://schemas.microsoft.com/office/powerpoint/2010/main" val="2448003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dirty="0" smtClean="0">
                <a:solidFill>
                  <a:schemeClr val="tx1">
                    <a:lumMod val="50000"/>
                    <a:lumOff val="50000"/>
                  </a:schemeClr>
                </a:solidFill>
                <a:latin typeface="+mj-lt"/>
                <a:cs typeface="Arial" pitchFamily="34" charset="0"/>
              </a:rPr>
              <a:t>In this talk</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endParaRPr lang="en-U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762000" y="155745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WHY?</a:t>
              </a:r>
              <a:endParaRPr lang="en-US" sz="2400" b="1" dirty="0">
                <a:solidFill>
                  <a:schemeClr val="bg1"/>
                </a:solidFill>
                <a:effectLst>
                  <a:outerShdw blurRad="50800" dist="25400" dir="5400000" algn="t" rotWithShape="0">
                    <a:prstClr val="black">
                      <a:alpha val="15000"/>
                    </a:prstClr>
                  </a:outerShdw>
                </a:effectLst>
              </a:endParaRPr>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WHAT?</a:t>
              </a:r>
              <a:endParaRPr lang="en-US" sz="23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WOW!</a:t>
              </a:r>
              <a:endParaRPr lang="en-US" sz="23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custDataLst>
      <p:tags r:id="rId1"/>
    </p:custDataLst>
    <p:extLst>
      <p:ext uri="{BB962C8B-B14F-4D97-AF65-F5344CB8AC3E}">
        <p14:creationId xmlns:p14="http://schemas.microsoft.com/office/powerpoint/2010/main" val="112493099"/>
      </p:ext>
    </p:extLst>
  </p:cSld>
  <p:clrMapOvr>
    <a:masterClrMapping/>
  </p:clrMapOvr>
  <mc:AlternateContent xmlns:mc="http://schemas.openxmlformats.org/markup-compatibility/2006" xmlns:p14="http://schemas.microsoft.com/office/powerpoint/2010/main">
    <mc:Choice Requires="p14">
      <p:transition spd="slow" p14:dur="2000" advTm="2311"/>
    </mc:Choice>
    <mc:Fallback xmlns="">
      <p:transition spd="slow" advTm="231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94672" y="1676400"/>
            <a:ext cx="4953000" cy="4953000"/>
          </a:xfrm>
          <a:prstGeom prst="rect">
            <a:avLst/>
          </a:prstGeom>
          <a:noFill/>
        </p:spPr>
        <p:txBody>
          <a:bodyPr wrap="square" rtlCol="0">
            <a:normAutofit/>
          </a:bodyPr>
          <a:lstStyle/>
          <a:p>
            <a:pPr marL="342900" indent="-342900">
              <a:spcBef>
                <a:spcPts val="100"/>
              </a:spcBef>
              <a:buFont typeface="Arial" pitchFamily="34" charset="0"/>
              <a:buChar char="•"/>
            </a:pPr>
            <a:r>
              <a:rPr lang="en-US" sz="2600" dirty="0" smtClean="0">
                <a:solidFill>
                  <a:prstClr val="white"/>
                </a:solidFill>
              </a:rPr>
              <a:t>Award-winning </a:t>
            </a:r>
            <a:r>
              <a:rPr lang="en-US" sz="2600" dirty="0" smtClean="0">
                <a:solidFill>
                  <a:prstClr val="white"/>
                </a:solidFill>
              </a:rPr>
              <a:t>next generation parallel programming language by IBM.</a:t>
            </a:r>
          </a:p>
          <a:p>
            <a:pPr marL="342900" indent="-342900">
              <a:spcBef>
                <a:spcPts val="100"/>
              </a:spcBef>
              <a:buFont typeface="Arial" pitchFamily="34" charset="0"/>
              <a:buChar char="•"/>
            </a:pPr>
            <a:r>
              <a:rPr lang="en-US" sz="2600" dirty="0" smtClean="0">
                <a:solidFill>
                  <a:prstClr val="white"/>
                </a:solidFill>
              </a:rPr>
              <a:t>Designed for “Performance and Productivity at scale”.</a:t>
            </a:r>
          </a:p>
          <a:p>
            <a:pPr marL="342900" indent="-342900">
              <a:spcBef>
                <a:spcPts val="100"/>
              </a:spcBef>
              <a:buFont typeface="Arial" pitchFamily="34" charset="0"/>
              <a:buChar char="•"/>
            </a:pPr>
            <a:r>
              <a:rPr lang="en-US" sz="2600" dirty="0" smtClean="0">
                <a:solidFill>
                  <a:prstClr val="white"/>
                </a:solidFill>
              </a:rPr>
              <a:t>Provides C++ and Java </a:t>
            </a:r>
            <a:r>
              <a:rPr lang="en-US" sz="2600" dirty="0" err="1" smtClean="0">
                <a:solidFill>
                  <a:prstClr val="white"/>
                </a:solidFill>
              </a:rPr>
              <a:t>backends</a:t>
            </a:r>
            <a:r>
              <a:rPr lang="en-US" sz="2600" dirty="0" smtClean="0">
                <a:solidFill>
                  <a:prstClr val="white"/>
                </a:solidFill>
              </a:rPr>
              <a:t>. </a:t>
            </a:r>
          </a:p>
          <a:p>
            <a:pPr>
              <a:spcBef>
                <a:spcPts val="100"/>
              </a:spcBef>
            </a:pPr>
            <a:endParaRPr lang="en-US" sz="2600" dirty="0" smtClean="0">
              <a:solidFill>
                <a:prstClr val="white"/>
              </a:solidFill>
            </a:endParaRPr>
          </a:p>
          <a:p>
            <a:endParaRPr lang="en-US" sz="2400" dirty="0">
              <a:solidFill>
                <a:prstClr val="black"/>
              </a:solidFill>
            </a:endParaRPr>
          </a:p>
        </p:txBody>
      </p:sp>
      <p:sp>
        <p:nvSpPr>
          <p:cNvPr id="5" name="TextBox 4"/>
          <p:cNvSpPr txBox="1"/>
          <p:nvPr/>
        </p:nvSpPr>
        <p:spPr>
          <a:xfrm>
            <a:off x="399588" y="418345"/>
            <a:ext cx="4648200" cy="877055"/>
          </a:xfrm>
          <a:prstGeom prst="rect">
            <a:avLst/>
          </a:prstGeom>
          <a:noFill/>
        </p:spPr>
        <p:txBody>
          <a:bodyPr wrap="square" rtlCol="0" anchor="b">
            <a:normAutofit/>
          </a:bodyPr>
          <a:lstStyle/>
          <a:p>
            <a:pPr algn="ctr"/>
            <a:r>
              <a:rPr lang="en-US" sz="4400" b="1" dirty="0" smtClean="0">
                <a:solidFill>
                  <a:srgbClr val="7BCF27"/>
                </a:solidFill>
              </a:rPr>
              <a:t>Why X10 </a:t>
            </a:r>
            <a:r>
              <a:rPr lang="en-US" sz="4400" b="1" dirty="0" smtClean="0">
                <a:solidFill>
                  <a:srgbClr val="7BCF27"/>
                </a:solidFill>
              </a:rPr>
              <a:t>as target?</a:t>
            </a:r>
            <a:endParaRPr lang="en-US" sz="4400" b="1" dirty="0">
              <a:solidFill>
                <a:srgbClr val="7BCF27"/>
              </a:solidFill>
            </a:endParaRPr>
          </a:p>
        </p:txBody>
      </p:sp>
      <p:sp>
        <p:nvSpPr>
          <p:cNvPr id="4" name="TextBox 3"/>
          <p:cNvSpPr txBox="1"/>
          <p:nvPr/>
        </p:nvSpPr>
        <p:spPr>
          <a:xfrm>
            <a:off x="7010400" y="1981200"/>
            <a:ext cx="838200" cy="369332"/>
          </a:xfrm>
          <a:prstGeom prst="rect">
            <a:avLst/>
          </a:prstGeom>
          <a:noFill/>
        </p:spPr>
        <p:txBody>
          <a:bodyPr wrap="square" rtlCol="0">
            <a:spAutoFit/>
          </a:bodyPr>
          <a:lstStyle/>
          <a:p>
            <a:pPr algn="ctr"/>
            <a:r>
              <a:rPr lang="en-US" b="1" dirty="0" smtClean="0">
                <a:solidFill>
                  <a:prstClr val="white"/>
                </a:solidFill>
                <a:latin typeface="Baskerville Old Face" pitchFamily="18" charset="0"/>
              </a:rPr>
              <a:t>MiX10</a:t>
            </a:r>
            <a:endParaRPr lang="en-US" b="1" dirty="0">
              <a:solidFill>
                <a:prstClr val="white"/>
              </a:solidFill>
              <a:latin typeface="Baskerville Old Face"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7004" y="1340753"/>
            <a:ext cx="3446996" cy="2839443"/>
          </a:xfrm>
          <a:prstGeom prst="rect">
            <a:avLst/>
          </a:prstGeom>
        </p:spPr>
      </p:pic>
    </p:spTree>
    <p:extLst>
      <p:ext uri="{BB962C8B-B14F-4D97-AF65-F5344CB8AC3E}">
        <p14:creationId xmlns:p14="http://schemas.microsoft.com/office/powerpoint/2010/main" val="820089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99588" y="1645693"/>
            <a:ext cx="5163012" cy="4953000"/>
          </a:xfrm>
          <a:prstGeom prst="rect">
            <a:avLst/>
          </a:prstGeom>
          <a:noFill/>
        </p:spPr>
        <p:txBody>
          <a:bodyPr wrap="square" rtlCol="0">
            <a:normAutofit/>
          </a:bodyPr>
          <a:lstStyle/>
          <a:p>
            <a:pPr>
              <a:spcBef>
                <a:spcPts val="100"/>
              </a:spcBef>
            </a:pPr>
            <a:r>
              <a:rPr lang="en-US" sz="2600" b="1" dirty="0">
                <a:solidFill>
                  <a:srgbClr val="68CBFC"/>
                </a:solidFill>
              </a:rPr>
              <a:t>MATLAB</a:t>
            </a:r>
            <a:r>
              <a:rPr lang="en-US" sz="2600" dirty="0" smtClean="0">
                <a:solidFill>
                  <a:prstClr val="white"/>
                </a:solidFill>
              </a:rPr>
              <a:t> </a:t>
            </a:r>
          </a:p>
          <a:p>
            <a:pPr marL="457200" indent="-457200">
              <a:spcBef>
                <a:spcPts val="100"/>
              </a:spcBef>
              <a:buFont typeface="Arial" pitchFamily="34" charset="0"/>
              <a:buChar char="•"/>
            </a:pPr>
            <a:r>
              <a:rPr lang="en-US" sz="2600" dirty="0">
                <a:solidFill>
                  <a:prstClr val="white"/>
                </a:solidFill>
              </a:rPr>
              <a:t>n</a:t>
            </a:r>
            <a:r>
              <a:rPr lang="en-US" sz="2600" dirty="0" smtClean="0">
                <a:solidFill>
                  <a:prstClr val="white"/>
                </a:solidFill>
              </a:rPr>
              <a:t>o formal language specification </a:t>
            </a:r>
          </a:p>
          <a:p>
            <a:pPr marL="457200" indent="-457200">
              <a:spcBef>
                <a:spcPts val="100"/>
              </a:spcBef>
              <a:buFont typeface="Arial" pitchFamily="34" charset="0"/>
              <a:buChar char="•"/>
            </a:pPr>
            <a:r>
              <a:rPr lang="en-US" sz="2600" dirty="0" smtClean="0">
                <a:solidFill>
                  <a:prstClr val="white"/>
                </a:solidFill>
              </a:rPr>
              <a:t>dynamically typed</a:t>
            </a:r>
          </a:p>
          <a:p>
            <a:pPr marL="457200" indent="-457200">
              <a:spcBef>
                <a:spcPts val="100"/>
              </a:spcBef>
              <a:buFont typeface="Arial" pitchFamily="34" charset="0"/>
              <a:buChar char="•"/>
            </a:pPr>
            <a:r>
              <a:rPr lang="en-US" sz="2600" dirty="0" smtClean="0">
                <a:solidFill>
                  <a:prstClr val="white"/>
                </a:solidFill>
              </a:rPr>
              <a:t>flexible syntax</a:t>
            </a:r>
          </a:p>
          <a:p>
            <a:pPr marL="457200" indent="-457200">
              <a:spcBef>
                <a:spcPts val="100"/>
              </a:spcBef>
              <a:buFont typeface="Arial" pitchFamily="34" charset="0"/>
              <a:buChar char="•"/>
            </a:pPr>
            <a:r>
              <a:rPr lang="en-US" sz="2600" dirty="0" smtClean="0">
                <a:solidFill>
                  <a:prstClr val="white"/>
                </a:solidFill>
              </a:rPr>
              <a:t>unconventional semantics</a:t>
            </a:r>
          </a:p>
          <a:p>
            <a:pPr marL="457200" indent="-457200">
              <a:spcBef>
                <a:spcPts val="100"/>
              </a:spcBef>
              <a:buFont typeface="Arial" pitchFamily="34" charset="0"/>
              <a:buChar char="•"/>
            </a:pPr>
            <a:r>
              <a:rPr lang="en-US" sz="2600" dirty="0">
                <a:solidFill>
                  <a:prstClr val="white"/>
                </a:solidFill>
              </a:rPr>
              <a:t>e</a:t>
            </a:r>
            <a:r>
              <a:rPr lang="en-US" sz="2600" dirty="0" smtClean="0">
                <a:solidFill>
                  <a:prstClr val="white"/>
                </a:solidFill>
              </a:rPr>
              <a:t>verything is a matrix</a:t>
            </a:r>
          </a:p>
          <a:p>
            <a:pPr marL="457200" indent="-457200">
              <a:spcBef>
                <a:spcPts val="100"/>
              </a:spcBef>
              <a:buFont typeface="Arial" pitchFamily="34" charset="0"/>
              <a:buChar char="•"/>
            </a:pPr>
            <a:r>
              <a:rPr lang="en-US" sz="2600" dirty="0">
                <a:solidFill>
                  <a:prstClr val="white"/>
                </a:solidFill>
              </a:rPr>
              <a:t>h</a:t>
            </a:r>
            <a:r>
              <a:rPr lang="en-US" sz="2600" dirty="0" smtClean="0">
                <a:solidFill>
                  <a:prstClr val="white"/>
                </a:solidFill>
              </a:rPr>
              <a:t>uge </a:t>
            </a:r>
            <a:r>
              <a:rPr lang="en-US" sz="2600" dirty="0" err="1" smtClean="0">
                <a:solidFill>
                  <a:prstClr val="white"/>
                </a:solidFill>
              </a:rPr>
              <a:t>builtin</a:t>
            </a:r>
            <a:r>
              <a:rPr lang="en-US" sz="2600" dirty="0" smtClean="0">
                <a:solidFill>
                  <a:prstClr val="white"/>
                </a:solidFill>
              </a:rPr>
              <a:t> library</a:t>
            </a:r>
          </a:p>
          <a:p>
            <a:pPr>
              <a:spcBef>
                <a:spcPts val="100"/>
              </a:spcBef>
            </a:pPr>
            <a:r>
              <a:rPr lang="en-US" sz="2600" b="1" dirty="0">
                <a:solidFill>
                  <a:srgbClr val="68CBFC"/>
                </a:solidFill>
              </a:rPr>
              <a:t>X10</a:t>
            </a:r>
          </a:p>
          <a:p>
            <a:pPr marL="457200" indent="-457200">
              <a:spcBef>
                <a:spcPts val="100"/>
              </a:spcBef>
              <a:buFont typeface="Arial" pitchFamily="34" charset="0"/>
              <a:buChar char="•"/>
            </a:pPr>
            <a:r>
              <a:rPr lang="en-US" sz="2600" dirty="0" smtClean="0">
                <a:solidFill>
                  <a:prstClr val="white"/>
                </a:solidFill>
              </a:rPr>
              <a:t>Object-oriented</a:t>
            </a:r>
            <a:endParaRPr lang="en-US" sz="2600" dirty="0">
              <a:solidFill>
                <a:prstClr val="white"/>
              </a:solidFill>
            </a:endParaRPr>
          </a:p>
          <a:p>
            <a:pPr marL="457200" indent="-457200">
              <a:spcBef>
                <a:spcPts val="100"/>
              </a:spcBef>
              <a:buFont typeface="Arial" pitchFamily="34" charset="0"/>
              <a:buChar char="•"/>
            </a:pPr>
            <a:r>
              <a:rPr lang="en-US" sz="2600" dirty="0">
                <a:solidFill>
                  <a:prstClr val="white"/>
                </a:solidFill>
              </a:rPr>
              <a:t>Statically  typed</a:t>
            </a:r>
          </a:p>
          <a:p>
            <a:pPr marL="457200" indent="-457200">
              <a:spcBef>
                <a:spcPts val="100"/>
              </a:spcBef>
              <a:buFont typeface="Arial" pitchFamily="34" charset="0"/>
              <a:buChar char="•"/>
            </a:pPr>
            <a:r>
              <a:rPr lang="en-US" sz="2600" dirty="0">
                <a:solidFill>
                  <a:prstClr val="white"/>
                </a:solidFill>
              </a:rPr>
              <a:t>Parallel programming</a:t>
            </a:r>
          </a:p>
          <a:p>
            <a:endParaRPr lang="en-US" sz="2400" dirty="0">
              <a:solidFill>
                <a:prstClr val="black"/>
              </a:solidFill>
            </a:endParaRPr>
          </a:p>
        </p:txBody>
      </p:sp>
      <p:sp>
        <p:nvSpPr>
          <p:cNvPr id="5" name="TextBox 4"/>
          <p:cNvSpPr txBox="1"/>
          <p:nvPr/>
        </p:nvSpPr>
        <p:spPr>
          <a:xfrm>
            <a:off x="399588" y="418345"/>
            <a:ext cx="4648200" cy="877055"/>
          </a:xfrm>
          <a:prstGeom prst="rect">
            <a:avLst/>
          </a:prstGeom>
          <a:noFill/>
        </p:spPr>
        <p:txBody>
          <a:bodyPr wrap="square" rtlCol="0" anchor="b">
            <a:normAutofit/>
          </a:bodyPr>
          <a:lstStyle/>
          <a:p>
            <a:r>
              <a:rPr lang="en-US" sz="4400" b="1" dirty="0">
                <a:solidFill>
                  <a:srgbClr val="7BCF27"/>
                </a:solidFill>
              </a:rPr>
              <a:t>T</a:t>
            </a:r>
            <a:r>
              <a:rPr lang="en-US" sz="4400" b="1" dirty="0" smtClean="0">
                <a:solidFill>
                  <a:srgbClr val="7BCF27"/>
                </a:solidFill>
              </a:rPr>
              <a:t>he job’s not easy</a:t>
            </a:r>
            <a:endParaRPr lang="en-US" sz="4400" b="1" dirty="0">
              <a:solidFill>
                <a:srgbClr val="7BCF27"/>
              </a:solidFill>
            </a:endParaRPr>
          </a:p>
        </p:txBody>
      </p:sp>
      <p:sp>
        <p:nvSpPr>
          <p:cNvPr id="4" name="TextBox 3"/>
          <p:cNvSpPr txBox="1"/>
          <p:nvPr/>
        </p:nvSpPr>
        <p:spPr>
          <a:xfrm>
            <a:off x="7010400" y="1981200"/>
            <a:ext cx="838200" cy="369332"/>
          </a:xfrm>
          <a:prstGeom prst="rect">
            <a:avLst/>
          </a:prstGeom>
          <a:noFill/>
        </p:spPr>
        <p:txBody>
          <a:bodyPr wrap="square" rtlCol="0">
            <a:spAutoFit/>
          </a:bodyPr>
          <a:lstStyle/>
          <a:p>
            <a:pPr algn="ctr"/>
            <a:r>
              <a:rPr lang="en-US" b="1" dirty="0" smtClean="0">
                <a:solidFill>
                  <a:schemeClr val="bg1"/>
                </a:solidFill>
                <a:latin typeface="Baskerville Old Face" pitchFamily="18" charset="0"/>
              </a:rPr>
              <a:t>MiX10</a:t>
            </a:r>
            <a:endParaRPr lang="en-US" b="1" dirty="0">
              <a:solidFill>
                <a:schemeClr val="bg1"/>
              </a:solidFill>
              <a:latin typeface="Baskerville Old Face"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820" y="527566"/>
            <a:ext cx="3358634" cy="33586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What? </a:t>
            </a:r>
            <a:br>
              <a:rPr lang="en-US" sz="4000" cap="none" dirty="0" smtClean="0">
                <a:solidFill>
                  <a:prstClr val="black">
                    <a:lumMod val="85000"/>
                    <a:lumOff val="15000"/>
                  </a:prstClr>
                </a:solidFill>
                <a:ea typeface="+mn-ea"/>
                <a:cs typeface="+mn-cs"/>
              </a:rPr>
            </a:br>
            <a:r>
              <a:rPr lang="en-US" sz="4000" b="0" cap="none" dirty="0" smtClean="0">
                <a:solidFill>
                  <a:prstClr val="black">
                    <a:lumMod val="50000"/>
                    <a:lumOff val="50000"/>
                  </a:prstClr>
                </a:solidFill>
                <a:ea typeface="+mn-ea"/>
                <a:cs typeface="+mn-cs"/>
              </a:rPr>
              <a:t>Under the hood</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Technical challenges and solutions</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sp>
        <p:nvSpPr>
          <p:cNvPr id="15" name="TextBox 14"/>
          <p:cNvSpPr txBox="1"/>
          <p:nvPr/>
        </p:nvSpPr>
        <p:spPr>
          <a:xfrm>
            <a:off x="76200" y="6096000"/>
            <a:ext cx="8915400" cy="646331"/>
          </a:xfrm>
          <a:prstGeom prst="rect">
            <a:avLst/>
          </a:prstGeom>
          <a:noFill/>
        </p:spPr>
        <p:txBody>
          <a:bodyPr wrap="square" rtlCol="0">
            <a:spAutoFit/>
          </a:bodyPr>
          <a:lstStyle/>
          <a:p>
            <a:pPr algn="ctr"/>
            <a:r>
              <a:rPr lang="en-US" sz="3600" dirty="0">
                <a:solidFill>
                  <a:srgbClr val="2E507A">
                    <a:alpha val="81000"/>
                  </a:srgbClr>
                </a:solidFill>
              </a:rPr>
              <a:t>The </a:t>
            </a:r>
            <a:r>
              <a:rPr lang="en-US" sz="3600" dirty="0" err="1">
                <a:solidFill>
                  <a:srgbClr val="2E507A">
                    <a:alpha val="81000"/>
                  </a:srgbClr>
                </a:solidFill>
              </a:rPr>
              <a:t>McLab</a:t>
            </a:r>
            <a:r>
              <a:rPr lang="en-US" sz="3600" dirty="0">
                <a:solidFill>
                  <a:srgbClr val="2E507A">
                    <a:alpha val="81000"/>
                  </a:srgbClr>
                </a:solidFill>
              </a:rPr>
              <a:t> project </a:t>
            </a:r>
            <a:r>
              <a:rPr lang="en-US" sz="3600" dirty="0" smtClean="0">
                <a:solidFill>
                  <a:srgbClr val="2E507A">
                    <a:alpha val="81000"/>
                  </a:srgbClr>
                </a:solidFill>
              </a:rPr>
              <a:t>overview (recap)</a:t>
            </a:r>
            <a:endParaRPr lang="en-US" sz="3600" dirty="0">
              <a:solidFill>
                <a:srgbClr val="2E507A">
                  <a:alpha val="81000"/>
                </a:srgbClr>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0700" y="457198"/>
            <a:ext cx="5486400" cy="532213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5.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IntroducingPowerPoint2010</Template>
  <TotalTime>0</TotalTime>
  <Words>2884</Words>
  <Application>Microsoft Office PowerPoint</Application>
  <PresentationFormat>On-screen Show (4:3)</PresentationFormat>
  <Paragraphs>595</Paragraphs>
  <Slides>54</Slides>
  <Notes>12</Notes>
  <HiddenSlides>0</HiddenSlides>
  <MMClips>0</MMClips>
  <ScaleCrop>false</ScaleCrop>
  <HeadingPairs>
    <vt:vector size="4" baseType="variant">
      <vt:variant>
        <vt:lpstr>Theme</vt:lpstr>
      </vt:variant>
      <vt:variant>
        <vt:i4>5</vt:i4>
      </vt:variant>
      <vt:variant>
        <vt:lpstr>Slide Titles</vt:lpstr>
      </vt:variant>
      <vt:variant>
        <vt:i4>54</vt:i4>
      </vt:variant>
    </vt:vector>
  </HeadingPairs>
  <TitlesOfParts>
    <vt:vector size="59" baseType="lpstr">
      <vt:lpstr>Introducing PowerPoint 2010</vt:lpstr>
      <vt:lpstr>1_Introducing PowerPoint 2010</vt:lpstr>
      <vt:lpstr>2_Introducing PowerPoint 2010</vt:lpstr>
      <vt:lpstr>3_Introducing PowerPoint 2010</vt:lpstr>
      <vt:lpstr>4_Introducing PowerPoint 2010</vt:lpstr>
      <vt:lpstr>MiX10 Compiling MATLAB for High Peformance Computing</vt:lpstr>
      <vt:lpstr>Why? Why not !</vt:lpstr>
      <vt:lpstr>Why MATLAB to X10?</vt:lpstr>
      <vt:lpstr>PowerPoint Presentation</vt:lpstr>
      <vt:lpstr>Why do we care about MATLAB?</vt:lpstr>
      <vt:lpstr>PowerPoint Presentation</vt:lpstr>
      <vt:lpstr>PowerPoint Presentation</vt:lpstr>
      <vt:lpstr>What?  Under the hood</vt:lpstr>
      <vt:lpstr>PowerPoint Presentation</vt:lpstr>
      <vt:lpstr>PowerPoint Presentation</vt:lpstr>
      <vt:lpstr>Compiling for High Performance</vt:lpstr>
      <vt:lpstr>Key technical challenges </vt:lpstr>
      <vt:lpstr>X10 Arrays</vt:lpstr>
      <vt:lpstr>X10 Arrays – Simple arrays</vt:lpstr>
      <vt:lpstr>X10 Arrays – Simple arrays</vt:lpstr>
      <vt:lpstr>X10 Arrays – Region arrays</vt:lpstr>
      <vt:lpstr>X10 Arrays – Region arrays</vt:lpstr>
      <vt:lpstr>An example</vt:lpstr>
      <vt:lpstr>Our Strategy</vt:lpstr>
      <vt:lpstr>X10 Concurrency constructs</vt:lpstr>
      <vt:lpstr>Introducing Concurrency constructs in MATLAB</vt:lpstr>
      <vt:lpstr>MATLAB parfor</vt:lpstr>
      <vt:lpstr>Parallelizing vector instructions</vt:lpstr>
      <vt:lpstr>Parallelizing vector instructions</vt:lpstr>
      <vt:lpstr>Builtin framework – design goals</vt:lpstr>
      <vt:lpstr>Builtin methods overloading</vt:lpstr>
      <vt:lpstr>Builtin methods overloading</vt:lpstr>
      <vt:lpstr>PowerPoint Presentation</vt:lpstr>
      <vt:lpstr>That’s what Builtin handler solves!</vt:lpstr>
      <vt:lpstr>Wow! Some preliminary results</vt:lpstr>
      <vt:lpstr>Compilation flow</vt:lpstr>
      <vt:lpstr>PowerPoint Presentation</vt:lpstr>
      <vt:lpstr>PowerPoint Presentation</vt:lpstr>
      <vt:lpstr>PowerPoint Presentation</vt:lpstr>
      <vt:lpstr>“The JIT is very unhappy”</vt:lpstr>
      <vt:lpstr>PowerPoint Presentation</vt:lpstr>
      <vt:lpstr>PowerPoint Presentation</vt:lpstr>
      <vt:lpstr>PowerPoint Presentation</vt:lpstr>
      <vt:lpstr>PowerPoint Presentation</vt:lpstr>
      <vt:lpstr>McSAF Static Analysis Framework</vt:lpstr>
      <vt:lpstr>Tamer</vt:lpstr>
      <vt:lpstr>X10 as a target language</vt:lpstr>
      <vt:lpstr>The type ‘Any’</vt:lpstr>
      <vt:lpstr>Point and Region API</vt:lpstr>
      <vt:lpstr>PowerPoint Presentation</vt:lpstr>
      <vt:lpstr>PowerPoint Presentation</vt:lpstr>
      <vt:lpstr>PowerPoint Presentation</vt:lpstr>
      <vt:lpstr>Source code</vt:lpstr>
      <vt:lpstr>McSAF Static Analysis Framework</vt:lpstr>
      <vt:lpstr>Tamer</vt:lpstr>
      <vt:lpstr>PowerPoint Presentation</vt:lpstr>
      <vt:lpstr>X10 Arrays</vt:lpstr>
      <vt:lpstr>Benchmarks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2013-06-03T20:50:35Z</dcterms:created>
  <dcterms:modified xsi:type="dcterms:W3CDTF">2013-11-19T05:44:59Z</dcterms:modified>
</cp:coreProperties>
</file>