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305" r:id="rId3"/>
    <p:sldId id="258" r:id="rId4"/>
    <p:sldId id="259" r:id="rId5"/>
    <p:sldId id="304" r:id="rId6"/>
    <p:sldId id="269" r:id="rId7"/>
    <p:sldId id="300" r:id="rId8"/>
    <p:sldId id="296" r:id="rId9"/>
    <p:sldId id="297" r:id="rId10"/>
    <p:sldId id="298" r:id="rId11"/>
    <p:sldId id="299" r:id="rId12"/>
    <p:sldId id="301" r:id="rId13"/>
    <p:sldId id="303" r:id="rId14"/>
    <p:sldId id="306" r:id="rId15"/>
    <p:sldId id="307" r:id="rId16"/>
    <p:sldId id="308" r:id="rId17"/>
    <p:sldId id="309" r:id="rId18"/>
  </p:sldIdLst>
  <p:sldSz cx="9144000" cy="5143500" type="screen16x9"/>
  <p:notesSz cx="6858000" cy="9144000"/>
  <p:embeddedFontLst>
    <p:embeddedFont>
      <p:font typeface="Raleway" pitchFamily="2" charset="0"/>
      <p:regular r:id="rId20"/>
      <p:bold r:id="rId21"/>
      <p:italic r:id="rId22"/>
      <p:boldItalic r:id="rId23"/>
    </p:embeddedFont>
    <p:embeddedFont>
      <p:font typeface="Red Hat Display" panose="020B0604020202020204" charset="0"/>
      <p:regular r:id="rId24"/>
      <p:bold r:id="rId25"/>
      <p:italic r:id="rId26"/>
      <p:boldItalic r:id="rId27"/>
    </p:embeddedFont>
    <p:embeddedFont>
      <p:font typeface="Red Hat Display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C0F"/>
    <a:srgbClr val="00120A"/>
    <a:srgbClr val="071811"/>
    <a:srgbClr val="070707"/>
    <a:srgbClr val="0A1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53" autoAdjust="0"/>
  </p:normalViewPr>
  <p:slideViewPr>
    <p:cSldViewPr snapToGrid="0">
      <p:cViewPr varScale="1">
        <p:scale>
          <a:sx n="106" d="100"/>
          <a:sy n="106" d="100"/>
        </p:scale>
        <p:origin x="782"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6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9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08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0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24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Utilization Rate by State?</a:t>
            </a:r>
            <a:endParaRPr dirty="0"/>
          </a:p>
          <a:p>
            <a:r>
              <a:rPr b="0" dirty="0"/>
              <a:t>No alt text provided</a:t>
            </a:r>
            <a:endParaRPr dirty="0"/>
          </a:p>
          <a:p>
            <a:endParaRPr dirty="0"/>
          </a:p>
          <a:p>
            <a:r>
              <a:rPr b="1" dirty="0"/>
              <a:t>What is the Average Transaction Amount by State &amp; Type?</a:t>
            </a:r>
            <a:endParaRPr dirty="0"/>
          </a:p>
          <a:p>
            <a:r>
              <a:rPr b="0" dirty="0"/>
              <a:t>No alt text provided</a:t>
            </a:r>
            <a:endParaRPr dirty="0"/>
          </a:p>
          <a:p>
            <a:endParaRPr dirty="0"/>
          </a:p>
          <a:p>
            <a:r>
              <a:rPr b="1" dirty="0"/>
              <a:t>What is the Daily Trend of Transactions?</a:t>
            </a:r>
            <a:endParaRPr dirty="0"/>
          </a:p>
          <a:p>
            <a:r>
              <a:rPr b="0" dirty="0"/>
              <a:t>No alt text provided</a:t>
            </a:r>
            <a:endParaRPr dirty="0"/>
          </a:p>
          <a:p>
            <a:endParaRPr dirty="0"/>
          </a:p>
          <a:p>
            <a:r>
              <a:rPr b="1" dirty="0"/>
              <a:t>What is the Trend of Transaction Amount &amp; Count?</a:t>
            </a:r>
            <a:endParaRPr dirty="0"/>
          </a:p>
          <a:p>
            <a:r>
              <a:rPr b="0" dirty="0"/>
              <a:t>No alt text provided</a:t>
            </a:r>
            <a:endParaRPr dirty="0"/>
          </a:p>
          <a:p>
            <a:endParaRPr dirty="0"/>
          </a:p>
          <a:p>
            <a:r>
              <a:rPr b="1" dirty="0"/>
              <a:t>What is the Relationship between Average Amount &amp; Average Duration?</a:t>
            </a:r>
            <a:endParaRPr dirty="0"/>
          </a:p>
          <a:p>
            <a:r>
              <a:rPr b="0" dirty="0"/>
              <a:t>No alt text provided</a:t>
            </a:r>
            <a:endParaRPr dirty="0"/>
          </a:p>
          <a:p>
            <a:endParaRPr dirty="0"/>
          </a:p>
          <a:p>
            <a:r>
              <a:rPr b="1" dirty="0"/>
              <a:t>Transaction Amount</a:t>
            </a:r>
            <a:endParaRPr dirty="0"/>
          </a:p>
          <a:p>
            <a:r>
              <a:rPr b="0" dirty="0"/>
              <a:t>No alt text provided</a:t>
            </a:r>
            <a:endParaRPr dirty="0"/>
          </a:p>
          <a:p>
            <a:endParaRPr dirty="0"/>
          </a:p>
          <a:p>
            <a:r>
              <a:rPr b="1" dirty="0"/>
              <a:t>Transaction Count</a:t>
            </a:r>
            <a:endParaRPr dirty="0"/>
          </a:p>
          <a:p>
            <a:r>
              <a:rPr b="0" dirty="0"/>
              <a:t>No alt text provided</a:t>
            </a:r>
            <a:endParaRPr dirty="0"/>
          </a:p>
          <a:p>
            <a:endParaRPr dirty="0"/>
          </a:p>
          <a:p>
            <a:r>
              <a:rPr b="1" dirty="0"/>
              <a:t>Utilization 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Transaction Count by Age Group &amp; Transaction Type?</a:t>
            </a:r>
            <a:endParaRPr dirty="0"/>
          </a:p>
          <a:p>
            <a:r>
              <a:rPr b="0" dirty="0"/>
              <a:t>No alt text provided</a:t>
            </a:r>
            <a:endParaRPr dirty="0"/>
          </a:p>
          <a:p>
            <a:endParaRPr dirty="0"/>
          </a:p>
          <a:p>
            <a:r>
              <a:rPr b="1" dirty="0"/>
              <a:t>What is the Transaction Distribution by Type?</a:t>
            </a:r>
            <a:endParaRPr dirty="0"/>
          </a:p>
          <a:p>
            <a:r>
              <a:rPr b="0" dirty="0"/>
              <a:t>No alt text provided</a:t>
            </a:r>
            <a:endParaRPr dirty="0"/>
          </a:p>
          <a:p>
            <a:endParaRPr dirty="0"/>
          </a:p>
          <a:p>
            <a:r>
              <a:rPr b="1" dirty="0"/>
              <a:t>What is the Transaction Distribution by Demography?</a:t>
            </a:r>
            <a:endParaRPr dirty="0"/>
          </a:p>
          <a:p>
            <a:r>
              <a:rPr b="0" dirty="0"/>
              <a:t>No alt text provided</a:t>
            </a:r>
            <a:endParaRPr dirty="0"/>
          </a:p>
          <a:p>
            <a:endParaRPr dirty="0"/>
          </a:p>
          <a:p>
            <a:r>
              <a:rPr b="1" dirty="0"/>
              <a:t>What is the Transaction Frequency by Age Group?</a:t>
            </a:r>
            <a:endParaRPr dirty="0"/>
          </a:p>
          <a:p>
            <a:r>
              <a:rPr b="0" dirty="0"/>
              <a:t>No alt text provided</a:t>
            </a:r>
            <a:endParaRPr dirty="0"/>
          </a:p>
          <a:p>
            <a:endParaRPr dirty="0"/>
          </a:p>
          <a:p>
            <a:r>
              <a:rPr b="1" dirty="0"/>
              <a:t>What is the Average Duration by State &amp; Transaction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1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0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8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rot="10800000" flipH="1">
            <a:off x="1"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779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457201"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1f903f5-45dc-42c4-b5e3-1588a3dbd04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1f903f5-45dc-42c4-b5e3-1588a3dbd04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378373"/>
            <a:ext cx="5649910" cy="2193378"/>
          </a:xfrm>
          <a:prstGeom prst="rect">
            <a:avLst/>
          </a:prstGeom>
        </p:spPr>
        <p:txBody>
          <a:bodyPr spcFirstLastPara="1" wrap="square" lIns="0" tIns="0" rIns="0" bIns="0" anchor="ctr" anchorCtr="0">
            <a:noAutofit/>
          </a:bodyPr>
          <a:lstStyle/>
          <a:p>
            <a:r>
              <a:rPr lang="en" sz="2000" dirty="0">
                <a:solidFill>
                  <a:srgbClr val="041C0F"/>
                </a:solidFill>
              </a:rPr>
              <a:t>Wisabi Bank</a:t>
            </a:r>
            <a:br>
              <a:rPr lang="en" sz="4000" dirty="0">
                <a:solidFill>
                  <a:srgbClr val="041C0F"/>
                </a:solidFill>
              </a:rPr>
            </a:br>
            <a:r>
              <a:rPr lang="en" sz="4000" dirty="0">
                <a:solidFill>
                  <a:srgbClr val="041C0F"/>
                </a:solidFill>
              </a:rPr>
              <a:t>ATM Transactions Report</a:t>
            </a:r>
            <a:endParaRPr sz="4000" dirty="0">
              <a:solidFill>
                <a:srgbClr val="041C0F"/>
              </a:solidFill>
            </a:endParaRPr>
          </a:p>
        </p:txBody>
      </p:sp>
      <p:pic>
        <p:nvPicPr>
          <p:cNvPr id="5" name="Picture 4">
            <a:extLst>
              <a:ext uri="{FF2B5EF4-FFF2-40B4-BE49-F238E27FC236}">
                <a16:creationId xmlns:a16="http://schemas.microsoft.com/office/drawing/2014/main" id="{FE0CF1A6-59A2-4840-B469-9B5FE8D4A909}"/>
              </a:ext>
            </a:extLst>
          </p:cNvPr>
          <p:cNvPicPr>
            <a:picLocks noChangeAspect="1"/>
          </p:cNvPicPr>
          <p:nvPr/>
        </p:nvPicPr>
        <p:blipFill>
          <a:blip r:embed="rId4"/>
          <a:stretch>
            <a:fillRect/>
          </a:stretch>
        </p:blipFill>
        <p:spPr>
          <a:xfrm>
            <a:off x="7849378" y="3941756"/>
            <a:ext cx="1294623" cy="1212631"/>
          </a:xfrm>
          <a:prstGeom prst="rect">
            <a:avLst/>
          </a:prstGeom>
        </p:spPr>
      </p:pic>
      <p:sp>
        <p:nvSpPr>
          <p:cNvPr id="6" name="TextBox 5">
            <a:extLst>
              <a:ext uri="{FF2B5EF4-FFF2-40B4-BE49-F238E27FC236}">
                <a16:creationId xmlns:a16="http://schemas.microsoft.com/office/drawing/2014/main" id="{AEE91222-131C-478A-9EDF-734515431EFE}"/>
              </a:ext>
            </a:extLst>
          </p:cNvPr>
          <p:cNvSpPr txBox="1"/>
          <p:nvPr/>
        </p:nvSpPr>
        <p:spPr>
          <a:xfrm>
            <a:off x="340988" y="2764702"/>
            <a:ext cx="3977371" cy="307777"/>
          </a:xfrm>
          <a:prstGeom prst="rect">
            <a:avLst/>
          </a:prstGeom>
          <a:noFill/>
        </p:spPr>
        <p:txBody>
          <a:bodyPr wrap="none" rtlCol="0">
            <a:spAutoFit/>
          </a:bodyPr>
          <a:lstStyle/>
          <a:p>
            <a:r>
              <a:rPr lang="en-US" b="1" i="1" dirty="0">
                <a:solidFill>
                  <a:srgbClr val="FFFFFF"/>
                </a:solidFill>
              </a:rPr>
              <a:t>Time Period from January to December 2022</a:t>
            </a:r>
            <a:endParaRPr lang="en-NG"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Amount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On Average, Withdrawals have the highest transaction amounts across all states, next is Transfers, with Deposits have the lowest.</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Across all locations, The FCT has comparatively lower Deposit amounts on Average</a:t>
            </a:r>
            <a:endParaRPr lang="en-NG" dirty="0"/>
          </a:p>
        </p:txBody>
      </p:sp>
      <p:pic>
        <p:nvPicPr>
          <p:cNvPr id="9" name="Picture 8">
            <a:extLst>
              <a:ext uri="{FF2B5EF4-FFF2-40B4-BE49-F238E27FC236}">
                <a16:creationId xmlns:a16="http://schemas.microsoft.com/office/drawing/2014/main" id="{0BDFF66D-92D8-49FE-9D67-BAF92CF31F3F}"/>
              </a:ext>
            </a:extLst>
          </p:cNvPr>
          <p:cNvPicPr>
            <a:picLocks noChangeAspect="1"/>
          </p:cNvPicPr>
          <p:nvPr/>
        </p:nvPicPr>
        <p:blipFill>
          <a:blip r:embed="rId4"/>
          <a:stretch>
            <a:fillRect/>
          </a:stretch>
        </p:blipFill>
        <p:spPr>
          <a:xfrm>
            <a:off x="457199" y="597838"/>
            <a:ext cx="6516412" cy="2434704"/>
          </a:xfrm>
          <a:prstGeom prst="rect">
            <a:avLst/>
          </a:prstGeom>
        </p:spPr>
      </p:pic>
    </p:spTree>
    <p:extLst>
      <p:ext uri="{BB962C8B-B14F-4D97-AF65-F5344CB8AC3E}">
        <p14:creationId xmlns:p14="http://schemas.microsoft.com/office/powerpoint/2010/main" val="31487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Transaction Count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Age Groups, Withdrawals is the common transaction type (&gt;50%), followed by Transfers (&gt;20%)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Deposits &amp; Transfers account for a significant amount of transactions (&gt;10% each) across all Age Groups</a:t>
            </a:r>
            <a:endParaRPr lang="en-NG" dirty="0"/>
          </a:p>
        </p:txBody>
      </p:sp>
      <p:pic>
        <p:nvPicPr>
          <p:cNvPr id="10" name="Picture 9">
            <a:extLst>
              <a:ext uri="{FF2B5EF4-FFF2-40B4-BE49-F238E27FC236}">
                <a16:creationId xmlns:a16="http://schemas.microsoft.com/office/drawing/2014/main" id="{71B49D0C-B2DC-40E6-B6E0-BF7FB887B840}"/>
              </a:ext>
            </a:extLst>
          </p:cNvPr>
          <p:cNvPicPr>
            <a:picLocks noChangeAspect="1"/>
          </p:cNvPicPr>
          <p:nvPr/>
        </p:nvPicPr>
        <p:blipFill>
          <a:blip r:embed="rId4"/>
          <a:stretch>
            <a:fillRect/>
          </a:stretch>
        </p:blipFill>
        <p:spPr>
          <a:xfrm>
            <a:off x="457199" y="595601"/>
            <a:ext cx="6516412" cy="2447527"/>
          </a:xfrm>
          <a:prstGeom prst="rect">
            <a:avLst/>
          </a:prstGeom>
        </p:spPr>
      </p:pic>
    </p:spTree>
    <p:extLst>
      <p:ext uri="{BB962C8B-B14F-4D97-AF65-F5344CB8AC3E}">
        <p14:creationId xmlns:p14="http://schemas.microsoft.com/office/powerpoint/2010/main" val="294559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Duration</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51986" y="3124955"/>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locations, Withdrawals has the longest duration on average. </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Kano’s average Withdrawal, Transfer, and Balance Inquiry durations are comparatively higher than other locations.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Enugu have lower average transaction duration for Deposits, Transfers, &amp; Withdrawals when compared to other locations.</a:t>
            </a:r>
            <a:endParaRPr lang="en-NG" dirty="0"/>
          </a:p>
        </p:txBody>
      </p:sp>
      <p:pic>
        <p:nvPicPr>
          <p:cNvPr id="7" name="Picture 6">
            <a:extLst>
              <a:ext uri="{FF2B5EF4-FFF2-40B4-BE49-F238E27FC236}">
                <a16:creationId xmlns:a16="http://schemas.microsoft.com/office/drawing/2014/main" id="{549D5E69-7751-4334-A31F-2AD3ABB838C8}"/>
              </a:ext>
            </a:extLst>
          </p:cNvPr>
          <p:cNvPicPr>
            <a:picLocks noChangeAspect="1"/>
          </p:cNvPicPr>
          <p:nvPr/>
        </p:nvPicPr>
        <p:blipFill>
          <a:blip r:embed="rId4"/>
          <a:stretch>
            <a:fillRect/>
          </a:stretch>
        </p:blipFill>
        <p:spPr>
          <a:xfrm>
            <a:off x="351985" y="891195"/>
            <a:ext cx="6726841" cy="1870339"/>
          </a:xfrm>
          <a:prstGeom prst="rect">
            <a:avLst/>
          </a:prstGeom>
        </p:spPr>
      </p:pic>
    </p:spTree>
    <p:extLst>
      <p:ext uri="{BB962C8B-B14F-4D97-AF65-F5344CB8AC3E}">
        <p14:creationId xmlns:p14="http://schemas.microsoft.com/office/powerpoint/2010/main" val="18075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Trend of Transaction Amount &amp; Count</a:t>
            </a:r>
            <a:endParaRPr sz="1800" dirty="0">
              <a:solidFill>
                <a:schemeClr val="lt1"/>
              </a:solidFill>
            </a:endParaRPr>
          </a:p>
        </p:txBody>
      </p:sp>
      <p:pic>
        <p:nvPicPr>
          <p:cNvPr id="9" name="Picture 8">
            <a:extLst>
              <a:ext uri="{FF2B5EF4-FFF2-40B4-BE49-F238E27FC236}">
                <a16:creationId xmlns:a16="http://schemas.microsoft.com/office/drawing/2014/main" id="{F0567060-9169-42ED-8995-652CB04F1D0B}"/>
              </a:ext>
            </a:extLst>
          </p:cNvPr>
          <p:cNvPicPr>
            <a:picLocks noChangeAspect="1"/>
          </p:cNvPicPr>
          <p:nvPr/>
        </p:nvPicPr>
        <p:blipFill>
          <a:blip r:embed="rId4"/>
          <a:stretch>
            <a:fillRect/>
          </a:stretch>
        </p:blipFill>
        <p:spPr>
          <a:xfrm>
            <a:off x="457200" y="609602"/>
            <a:ext cx="6479629" cy="2519856"/>
          </a:xfrm>
          <a:prstGeom prst="rect">
            <a:avLst/>
          </a:prstGeom>
        </p:spPr>
      </p:pic>
      <p:sp>
        <p:nvSpPr>
          <p:cNvPr id="10" name="Rectangle: Rounded Corners 9">
            <a:extLst>
              <a:ext uri="{FF2B5EF4-FFF2-40B4-BE49-F238E27FC236}">
                <a16:creationId xmlns:a16="http://schemas.microsoft.com/office/drawing/2014/main" id="{413BF913-4A52-43A1-8255-3A54891C3018}"/>
              </a:ext>
            </a:extLst>
          </p:cNvPr>
          <p:cNvSpPr/>
          <p:nvPr/>
        </p:nvSpPr>
        <p:spPr>
          <a:xfrm>
            <a:off x="457201" y="322179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We had the highest number of transactions and transaction amount in March</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Other months with high transaction activity include January, May, July, October, and December</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We had the lowest number of transactions and transaction amount in February</a:t>
            </a:r>
          </a:p>
        </p:txBody>
      </p:sp>
    </p:spTree>
    <p:extLst>
      <p:ext uri="{BB962C8B-B14F-4D97-AF65-F5344CB8AC3E}">
        <p14:creationId xmlns:p14="http://schemas.microsoft.com/office/powerpoint/2010/main" val="35360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Utilization rate in the FCT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Consider offering additional services at the ATM, such as the ability to deposit checks or make cash withdrawals in different denominations.</a:t>
            </a:r>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Tree>
    <p:extLst>
      <p:ext uri="{BB962C8B-B14F-4D97-AF65-F5344CB8AC3E}">
        <p14:creationId xmlns:p14="http://schemas.microsoft.com/office/powerpoint/2010/main" val="198388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Kano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Analyze transaction data to identify bottlenecks or issues that may be contributing to longer transaction times. This could involve looking at patterns of usage, common user errors, or technical issues that may be slowing down the process.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Tree>
    <p:extLst>
      <p:ext uri="{BB962C8B-B14F-4D97-AF65-F5344CB8AC3E}">
        <p14:creationId xmlns:p14="http://schemas.microsoft.com/office/powerpoint/2010/main" val="41191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Continue to monitor customer behavior and analyze usage data to identify areas where usage of alternative banking channels can be improved.</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p>
        </p:txBody>
      </p:sp>
    </p:spTree>
    <p:extLst>
      <p:ext uri="{BB962C8B-B14F-4D97-AF65-F5344CB8AC3E}">
        <p14:creationId xmlns:p14="http://schemas.microsoft.com/office/powerpoint/2010/main" val="418362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sz="1200" dirty="0"/>
              <a:t>ATMs have significantly reduced activity in the early and late hours of the day (Before 5 am &amp; After 8 pm). Lagos is the only exception as there is still noticeable activity after 8 pm.</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Scheduled maintenance should coincide with these periods of reduced activity. </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Tree>
    <p:extLst>
      <p:ext uri="{BB962C8B-B14F-4D97-AF65-F5344CB8AC3E}">
        <p14:creationId xmlns:p14="http://schemas.microsoft.com/office/powerpoint/2010/main" val="378717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Microsoft Power BI">
                <a:extLst>
                  <a:ext uri="{FF2B5EF4-FFF2-40B4-BE49-F238E27FC236}">
                    <a16:creationId xmlns:a16="http://schemas.microsoft.com/office/drawing/2014/main" id="{D1CF302E-80D9-4777-B36E-E3EAD868DEEA}"/>
                  </a:ext>
                </a:extLst>
              </p:cNvPr>
              <p:cNvGraphicFramePr>
                <a:graphicFrameLocks noGrp="1"/>
              </p:cNvGraphicFramePr>
              <p:nvPr>
                <p:extLst>
                  <p:ext uri="{D42A27DB-BD31-4B8C-83A1-F6EECF244321}">
                    <p14:modId xmlns:p14="http://schemas.microsoft.com/office/powerpoint/2010/main" val="4065217714"/>
                  </p:ext>
                </p:extLst>
              </p:nvPr>
            </p:nvGraphicFramePr>
            <p:xfrm>
              <a:off x="0" y="-142875"/>
              <a:ext cx="9144000" cy="542925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title="Microsoft Power BI">
                <a:extLst>
                  <a:ext uri="{FF2B5EF4-FFF2-40B4-BE49-F238E27FC236}">
                    <a16:creationId xmlns:a16="http://schemas.microsoft.com/office/drawing/2014/main" id="{D1CF302E-80D9-4777-B36E-E3EAD868DEEA}"/>
                  </a:ext>
                </a:extLst>
              </p:cNvPr>
              <p:cNvPicPr>
                <a:picLocks noGrp="1" noRot="1" noChangeAspect="1" noMove="1" noResize="1" noEditPoints="1" noAdjustHandles="1" noChangeArrowheads="1" noChangeShapeType="1"/>
              </p:cNvPicPr>
              <p:nvPr/>
            </p:nvPicPr>
            <p:blipFill>
              <a:blip r:embed="rId4"/>
              <a:stretch>
                <a:fillRect/>
              </a:stretch>
            </p:blipFill>
            <p:spPr>
              <a:xfrm>
                <a:off x="0" y="-142875"/>
                <a:ext cx="9144000" cy="5429250"/>
              </a:xfrm>
              <a:prstGeom prst="rect">
                <a:avLst/>
              </a:prstGeom>
            </p:spPr>
          </p:pic>
        </mc:Fallback>
      </mc:AlternateContent>
    </p:spTree>
    <p:extLst>
      <p:ext uri="{BB962C8B-B14F-4D97-AF65-F5344CB8AC3E}">
        <p14:creationId xmlns:p14="http://schemas.microsoft.com/office/powerpoint/2010/main" val="108727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pic>
        <p:nvPicPr>
          <p:cNvPr id="3" name="Picture" title="This slide contains the following visuals: image ,textbox ,What is the Utilization Rate by State? ,What is the Average Transaction Amount by State &amp; Type? ,What is the Daily Trend of Transactions? ,What is the Trend of Transaction Amount &amp; Count? ,What is the Relationship between Average Amount &amp; Average Duration? ,Transaction Amount ,Transaction Count ,Utilization Rate ,actionButton ,actionButton ,actionButton ,actionButton ,actionButton ,slicer ,slicer ,slicer ,shape. Please refer to the notes on this slide for details">
            <a:hlinkClick r:id="rId3"/>
          </p:cNvPr>
          <p:cNvPicPr>
            <a:picLocks noChangeAspect="1"/>
          </p:cNvPicPr>
          <p:nvPr/>
        </p:nvPicPr>
        <p:blipFill rotWithShape="1">
          <a:blip r:embed="rId4"/>
          <a:srcRect b="1602"/>
          <a:stretch/>
        </p:blipFill>
        <p:spPr>
          <a:xfrm>
            <a:off x="457200" y="0"/>
            <a:ext cx="8215313" cy="5061098"/>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pic>
        <p:nvPicPr>
          <p:cNvPr id="3" name="Picture" title="This slide contains the following visuals: image ,textbox ,What is the Transaction Count by Age Group &amp; Transaction Type? ,What is the Transaction Distribution by Type? ,What is the Transaction Distribution by Demography? ,What is the Transaction Frequency by Age Group? ,What is the Average Duration by State &amp; Transaction Type? ,actionButton ,actionButton ,actionButton ,actionButton ,actionButton ,slicer ,slicer ,slicer ,shape. Please refer to the notes on this slide for details">
            <a:hlinkClick r:id="rId3"/>
          </p:cNvPr>
          <p:cNvPicPr>
            <a:picLocks noChangeAspect="1"/>
          </p:cNvPicPr>
          <p:nvPr/>
        </p:nvPicPr>
        <p:blipFill rotWithShape="1">
          <a:blip r:embed="rId4"/>
          <a:srcRect b="1712"/>
          <a:stretch/>
        </p:blipFill>
        <p:spPr>
          <a:xfrm>
            <a:off x="685801" y="31530"/>
            <a:ext cx="7765256" cy="5055476"/>
          </a:xfrm>
          <a:prstGeom prst="rect">
            <a:avLst/>
          </a:prstGeom>
          <a:noFill/>
        </p:spPr>
      </p:pic>
      <p:sp>
        <p:nvSpPr>
          <p:cNvPr id="4" name="Title" hidden="1"/>
          <p:cNvSpPr>
            <a:spLocks noGrp="1"/>
          </p:cNvSpPr>
          <p:nvPr>
            <p:ph type="title"/>
          </p:nvPr>
        </p:nvSpPr>
        <p:spPr/>
        <p:txBody>
          <a:bodyPr/>
          <a:lstStyle/>
          <a:p>
            <a:r>
              <a:t>Demography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blip>
          <a:srcRect/>
          <a:tile tx="0" ty="0" sx="100000" sy="100000" flip="none" algn="tl"/>
        </a:blipFill>
        <a:effectLst/>
      </p:bgPr>
    </p:bg>
    <p:spTree>
      <p:nvGrpSpPr>
        <p:cNvPr id="1" name="Shape 224"/>
        <p:cNvGrpSpPr/>
        <p:nvPr/>
      </p:nvGrpSpPr>
      <p:grpSpPr>
        <a:xfrm>
          <a:off x="0" y="0"/>
          <a:ext cx="0" cy="0"/>
          <a:chOff x="0" y="0"/>
          <a:chExt cx="0" cy="0"/>
        </a:xfrm>
      </p:grpSpPr>
      <p:sp>
        <p:nvSpPr>
          <p:cNvPr id="6" name="Google Shape;247;p29">
            <a:extLst>
              <a:ext uri="{FF2B5EF4-FFF2-40B4-BE49-F238E27FC236}">
                <a16:creationId xmlns:a16="http://schemas.microsoft.com/office/drawing/2014/main" id="{B2AE9125-578F-4582-AB7C-B7476BE8FD2E}"/>
              </a:ext>
            </a:extLst>
          </p:cNvPr>
          <p:cNvSpPr txBox="1">
            <a:spLocks/>
          </p:cNvSpPr>
          <p:nvPr/>
        </p:nvSpPr>
        <p:spPr>
          <a:xfrm>
            <a:off x="685800" y="290656"/>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₦38,555,885,000</a:t>
            </a:r>
          </a:p>
        </p:txBody>
      </p:sp>
      <p:sp>
        <p:nvSpPr>
          <p:cNvPr id="7" name="Google Shape;248;p29">
            <a:extLst>
              <a:ext uri="{FF2B5EF4-FFF2-40B4-BE49-F238E27FC236}">
                <a16:creationId xmlns:a16="http://schemas.microsoft.com/office/drawing/2014/main" id="{EAFF7DFE-C8C3-4082-8473-9EB1FCF493C3}"/>
              </a:ext>
            </a:extLst>
          </p:cNvPr>
          <p:cNvSpPr txBox="1">
            <a:spLocks/>
          </p:cNvSpPr>
          <p:nvPr/>
        </p:nvSpPr>
        <p:spPr>
          <a:xfrm>
            <a:off x="685800" y="1022434"/>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Total amount processed by Wisabi ATMs in 2022</a:t>
            </a:r>
          </a:p>
        </p:txBody>
      </p:sp>
      <p:sp>
        <p:nvSpPr>
          <p:cNvPr id="8" name="Google Shape;249;p29">
            <a:extLst>
              <a:ext uri="{FF2B5EF4-FFF2-40B4-BE49-F238E27FC236}">
                <a16:creationId xmlns:a16="http://schemas.microsoft.com/office/drawing/2014/main" id="{6C888025-58BE-41B3-AFFA-8443F07860E7}"/>
              </a:ext>
            </a:extLst>
          </p:cNvPr>
          <p:cNvSpPr txBox="1">
            <a:spLocks/>
          </p:cNvSpPr>
          <p:nvPr/>
        </p:nvSpPr>
        <p:spPr>
          <a:xfrm>
            <a:off x="685800" y="3749857"/>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12.9%</a:t>
            </a:r>
          </a:p>
        </p:txBody>
      </p:sp>
      <p:sp>
        <p:nvSpPr>
          <p:cNvPr id="9" name="Google Shape;250;p29">
            <a:extLst>
              <a:ext uri="{FF2B5EF4-FFF2-40B4-BE49-F238E27FC236}">
                <a16:creationId xmlns:a16="http://schemas.microsoft.com/office/drawing/2014/main" id="{641A4EE8-E3ED-4DCF-9070-DE53F44F2B80}"/>
              </a:ext>
            </a:extLst>
          </p:cNvPr>
          <p:cNvSpPr txBox="1">
            <a:spLocks/>
          </p:cNvSpPr>
          <p:nvPr/>
        </p:nvSpPr>
        <p:spPr>
          <a:xfrm>
            <a:off x="685800" y="4513165"/>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nb-NO" sz="1600" b="1" i="1" dirty="0">
                <a:solidFill>
                  <a:srgbClr val="041C0F"/>
                </a:solidFill>
              </a:rPr>
              <a:t>Utilization Rate</a:t>
            </a:r>
          </a:p>
        </p:txBody>
      </p:sp>
      <p:sp>
        <p:nvSpPr>
          <p:cNvPr id="10" name="Google Shape;251;p29">
            <a:extLst>
              <a:ext uri="{FF2B5EF4-FFF2-40B4-BE49-F238E27FC236}">
                <a16:creationId xmlns:a16="http://schemas.microsoft.com/office/drawing/2014/main" id="{0ED5163F-BEB5-476F-A317-752EC4F679D5}"/>
              </a:ext>
            </a:extLst>
          </p:cNvPr>
          <p:cNvSpPr txBox="1">
            <a:spLocks/>
          </p:cNvSpPr>
          <p:nvPr/>
        </p:nvSpPr>
        <p:spPr>
          <a:xfrm>
            <a:off x="685800" y="2596789"/>
            <a:ext cx="1941787"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8819</a:t>
            </a:r>
          </a:p>
        </p:txBody>
      </p:sp>
      <p:sp>
        <p:nvSpPr>
          <p:cNvPr id="11" name="Google Shape;252;p29">
            <a:extLst>
              <a:ext uri="{FF2B5EF4-FFF2-40B4-BE49-F238E27FC236}">
                <a16:creationId xmlns:a16="http://schemas.microsoft.com/office/drawing/2014/main" id="{C0E7ECF7-A09A-4562-9BB9-EC817CDBDD95}"/>
              </a:ext>
            </a:extLst>
          </p:cNvPr>
          <p:cNvSpPr txBox="1">
            <a:spLocks/>
          </p:cNvSpPr>
          <p:nvPr/>
        </p:nvSpPr>
        <p:spPr>
          <a:xfrm>
            <a:off x="685800" y="3349589"/>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Unique persons who carried out at least one transaction</a:t>
            </a:r>
          </a:p>
        </p:txBody>
      </p:sp>
      <p:sp>
        <p:nvSpPr>
          <p:cNvPr id="12" name="Google Shape;251;p29">
            <a:extLst>
              <a:ext uri="{FF2B5EF4-FFF2-40B4-BE49-F238E27FC236}">
                <a16:creationId xmlns:a16="http://schemas.microsoft.com/office/drawing/2014/main" id="{D3E3DF06-0B5C-4B0A-8765-DACF721BF20C}"/>
              </a:ext>
            </a:extLst>
          </p:cNvPr>
          <p:cNvSpPr txBox="1">
            <a:spLocks/>
          </p:cNvSpPr>
          <p:nvPr/>
        </p:nvSpPr>
        <p:spPr>
          <a:xfrm>
            <a:off x="685800" y="1443723"/>
            <a:ext cx="3718035"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nb-NO" sz="5400" dirty="0">
                <a:solidFill>
                  <a:srgbClr val="041C0F"/>
                </a:solidFill>
              </a:rPr>
              <a:t>2,143,838</a:t>
            </a:r>
            <a:endParaRPr lang="nb-NO" sz="6000" dirty="0">
              <a:solidFill>
                <a:srgbClr val="041C0F"/>
              </a:solidFill>
            </a:endParaRPr>
          </a:p>
        </p:txBody>
      </p:sp>
      <p:sp>
        <p:nvSpPr>
          <p:cNvPr id="14" name="Google Shape;252;p29">
            <a:extLst>
              <a:ext uri="{FF2B5EF4-FFF2-40B4-BE49-F238E27FC236}">
                <a16:creationId xmlns:a16="http://schemas.microsoft.com/office/drawing/2014/main" id="{8D9C9A74-D7D6-42A5-92BC-421723BCE847}"/>
              </a:ext>
            </a:extLst>
          </p:cNvPr>
          <p:cNvSpPr txBox="1">
            <a:spLocks/>
          </p:cNvSpPr>
          <p:nvPr/>
        </p:nvSpPr>
        <p:spPr>
          <a:xfrm>
            <a:off x="685800" y="2186011"/>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Number of Transactions Processed</a:t>
            </a:r>
          </a:p>
        </p:txBody>
      </p:sp>
      <p:pic>
        <p:nvPicPr>
          <p:cNvPr id="16" name="Picture 15">
            <a:extLst>
              <a:ext uri="{FF2B5EF4-FFF2-40B4-BE49-F238E27FC236}">
                <a16:creationId xmlns:a16="http://schemas.microsoft.com/office/drawing/2014/main" id="{84EB73FA-7844-4E74-826D-1A6D7595716D}"/>
              </a:ext>
            </a:extLst>
          </p:cNvPr>
          <p:cNvPicPr>
            <a:picLocks noChangeAspect="1"/>
          </p:cNvPicPr>
          <p:nvPr/>
        </p:nvPicPr>
        <p:blipFill>
          <a:blip r:embed="rId4"/>
          <a:stretch>
            <a:fillRect/>
          </a:stretch>
        </p:blipFill>
        <p:spPr>
          <a:xfrm>
            <a:off x="8726834" y="4752754"/>
            <a:ext cx="417167" cy="390747"/>
          </a:xfrm>
          <a:prstGeom prst="rect">
            <a:avLst/>
          </a:prstGeom>
        </p:spPr>
      </p:pic>
    </p:spTree>
    <p:extLst>
      <p:ext uri="{BB962C8B-B14F-4D97-AF65-F5344CB8AC3E}">
        <p14:creationId xmlns:p14="http://schemas.microsoft.com/office/powerpoint/2010/main" val="305144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
            <a:ext cx="3171300" cy="876300"/>
          </a:xfrm>
          <a:prstGeom prst="rect">
            <a:avLst/>
          </a:prstGeom>
        </p:spPr>
        <p:txBody>
          <a:bodyPr spcFirstLastPara="1" wrap="square" lIns="0" tIns="0" rIns="0" bIns="0" anchor="ctr" anchorCtr="0">
            <a:noAutofit/>
          </a:bodyPr>
          <a:lstStyle/>
          <a:p>
            <a:r>
              <a:rPr lang="en" sz="2000" dirty="0">
                <a:solidFill>
                  <a:schemeClr val="lt1"/>
                </a:solidFill>
              </a:rPr>
              <a:t>Utilization Rate</a:t>
            </a:r>
            <a:endParaRPr sz="2000" dirty="0">
              <a:solidFill>
                <a:schemeClr val="lt1"/>
              </a:solidFill>
            </a:endParaRPr>
          </a:p>
        </p:txBody>
      </p:sp>
      <p:pic>
        <p:nvPicPr>
          <p:cNvPr id="13" name="Picture 12">
            <a:extLst>
              <a:ext uri="{FF2B5EF4-FFF2-40B4-BE49-F238E27FC236}">
                <a16:creationId xmlns:a16="http://schemas.microsoft.com/office/drawing/2014/main" id="{3E637EB3-B5B3-45AD-8972-593263FDA1B5}"/>
              </a:ext>
            </a:extLst>
          </p:cNvPr>
          <p:cNvPicPr>
            <a:picLocks noChangeAspect="1"/>
          </p:cNvPicPr>
          <p:nvPr/>
        </p:nvPicPr>
        <p:blipFill>
          <a:blip r:embed="rId3"/>
          <a:stretch>
            <a:fillRect/>
          </a:stretch>
        </p:blipFill>
        <p:spPr>
          <a:xfrm>
            <a:off x="457202" y="662153"/>
            <a:ext cx="3227231" cy="4376245"/>
          </a:xfrm>
          <a:prstGeom prst="rect">
            <a:avLst/>
          </a:prstGeom>
        </p:spPr>
      </p:pic>
      <p:sp>
        <p:nvSpPr>
          <p:cNvPr id="15" name="Rectangle: Rounded Corners 14">
            <a:extLst>
              <a:ext uri="{FF2B5EF4-FFF2-40B4-BE49-F238E27FC236}">
                <a16:creationId xmlns:a16="http://schemas.microsoft.com/office/drawing/2014/main" id="{C4B19EA8-D673-49B7-B8F8-F8A8F94BDEBC}"/>
              </a:ext>
            </a:extLst>
          </p:cNvPr>
          <p:cNvSpPr/>
          <p:nvPr/>
        </p:nvSpPr>
        <p:spPr>
          <a:xfrm>
            <a:off x="4118047" y="590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Kano have the highest Utilization Rate (18.6%)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Lagos have Utilization Rates greater than 12% (12.7% &amp; 12.2% respectively) while that for Enugu is 11.6%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FCT has the lowest Utilization Rate (8.5%)</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4"/>
          <a:stretch>
            <a:fillRect/>
          </a:stretch>
        </p:blipFill>
        <p:spPr>
          <a:xfrm>
            <a:off x="8726834" y="4752754"/>
            <a:ext cx="417167" cy="3907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2"/>
            <a:ext cx="3171300" cy="809297"/>
          </a:xfrm>
          <a:prstGeom prst="rect">
            <a:avLst/>
          </a:prstGeom>
        </p:spPr>
        <p:txBody>
          <a:bodyPr spcFirstLastPara="1" wrap="square" lIns="0" tIns="0" rIns="0" bIns="0" anchor="ctr" anchorCtr="0">
            <a:noAutofit/>
          </a:bodyPr>
          <a:lstStyle/>
          <a:p>
            <a:r>
              <a:rPr lang="en" sz="2000" dirty="0">
                <a:solidFill>
                  <a:schemeClr val="lt1"/>
                </a:solidFill>
              </a:rPr>
              <a:t>Transaction Frequency</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3"/>
          <a:stretch>
            <a:fillRect/>
          </a:stretch>
        </p:blipFill>
        <p:spPr>
          <a:xfrm>
            <a:off x="8726834" y="4752754"/>
            <a:ext cx="417167" cy="390747"/>
          </a:xfrm>
          <a:prstGeom prst="rect">
            <a:avLst/>
          </a:prstGeom>
        </p:spPr>
      </p:pic>
      <p:pic>
        <p:nvPicPr>
          <p:cNvPr id="6" name="Picture 5">
            <a:extLst>
              <a:ext uri="{FF2B5EF4-FFF2-40B4-BE49-F238E27FC236}">
                <a16:creationId xmlns:a16="http://schemas.microsoft.com/office/drawing/2014/main" id="{102AE7A0-8425-46A6-8552-67D70FA1B60D}"/>
              </a:ext>
            </a:extLst>
          </p:cNvPr>
          <p:cNvPicPr>
            <a:picLocks noChangeAspect="1"/>
          </p:cNvPicPr>
          <p:nvPr/>
        </p:nvPicPr>
        <p:blipFill>
          <a:blip r:embed="rId4"/>
          <a:stretch>
            <a:fillRect/>
          </a:stretch>
        </p:blipFill>
        <p:spPr>
          <a:xfrm>
            <a:off x="347392" y="693684"/>
            <a:ext cx="3211437" cy="4278925"/>
          </a:xfrm>
          <a:prstGeom prst="rect">
            <a:avLst/>
          </a:prstGeom>
        </p:spPr>
      </p:pic>
    </p:spTree>
    <p:extLst>
      <p:ext uri="{BB962C8B-B14F-4D97-AF65-F5344CB8AC3E}">
        <p14:creationId xmlns:p14="http://schemas.microsoft.com/office/powerpoint/2010/main" val="117770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
            <a:ext cx="5039833" cy="876300"/>
          </a:xfrm>
          <a:prstGeom prst="rect">
            <a:avLst/>
          </a:prstGeom>
        </p:spPr>
        <p:txBody>
          <a:bodyPr spcFirstLastPara="1" wrap="square" lIns="0" tIns="0" rIns="0" bIns="0" anchor="ctr" anchorCtr="0">
            <a:noAutofit/>
          </a:bodyPr>
          <a:lstStyle/>
          <a:p>
            <a:r>
              <a:rPr lang="en" sz="1800" dirty="0">
                <a:solidFill>
                  <a:schemeClr val="lt1"/>
                </a:solidFill>
              </a:rPr>
              <a:t>Average Amount vs Average Duration</a:t>
            </a:r>
            <a:endParaRPr sz="18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6405296" y="662152"/>
            <a:ext cx="2360429" cy="2899756"/>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sz="1151" dirty="0"/>
              <a:t>On Average, while the transaction amount is comparatively similar, Withdrawals in Kano have the longest transaction duration (&gt;5 mins) when compared with other states.</a:t>
            </a:r>
          </a:p>
          <a:p>
            <a:pPr marL="285744" indent="-285744">
              <a:buClr>
                <a:schemeClr val="bg1"/>
              </a:buClr>
              <a:buFont typeface="Wingdings" panose="05000000000000000000" pitchFamily="2" charset="2"/>
              <a:buChar char="v"/>
            </a:pPr>
            <a:endParaRPr lang="en-US" sz="1151" dirty="0"/>
          </a:p>
          <a:p>
            <a:pPr marL="285744" indent="-285744">
              <a:buClr>
                <a:schemeClr val="bg1"/>
              </a:buClr>
              <a:buFont typeface="Wingdings" panose="05000000000000000000" pitchFamily="2" charset="2"/>
              <a:buChar char="v"/>
            </a:pPr>
            <a:r>
              <a:rPr lang="en-US" sz="1151" dirty="0"/>
              <a:t>Kano, Lagos, and the FCT have longer transaction duration for Deposits (&gt;5 mins) while Rivers has the lowest transaction duration for deposits.(&lt;4 mins)</a:t>
            </a:r>
            <a:endParaRPr lang="en-NG" sz="1151" dirty="0"/>
          </a:p>
        </p:txBody>
      </p:sp>
      <p:pic>
        <p:nvPicPr>
          <p:cNvPr id="5" name="Picture 4">
            <a:extLst>
              <a:ext uri="{FF2B5EF4-FFF2-40B4-BE49-F238E27FC236}">
                <a16:creationId xmlns:a16="http://schemas.microsoft.com/office/drawing/2014/main" id="{2D574E5E-D78A-4A0C-9D10-E9912777DF1D}"/>
              </a:ext>
            </a:extLst>
          </p:cNvPr>
          <p:cNvPicPr>
            <a:picLocks noChangeAspect="1"/>
          </p:cNvPicPr>
          <p:nvPr/>
        </p:nvPicPr>
        <p:blipFill>
          <a:blip r:embed="rId4"/>
          <a:stretch>
            <a:fillRect/>
          </a:stretch>
        </p:blipFill>
        <p:spPr>
          <a:xfrm>
            <a:off x="383631" y="662153"/>
            <a:ext cx="5942844" cy="2899755"/>
          </a:xfrm>
          <a:prstGeom prst="rect">
            <a:avLst/>
          </a:prstGeom>
        </p:spPr>
      </p:pic>
      <p:sp>
        <p:nvSpPr>
          <p:cNvPr id="8" name="Rectangle: Rounded Corners 7">
            <a:extLst>
              <a:ext uri="{FF2B5EF4-FFF2-40B4-BE49-F238E27FC236}">
                <a16:creationId xmlns:a16="http://schemas.microsoft.com/office/drawing/2014/main" id="{B28AE40B-6B10-4A4A-A516-36E5E226ACBF}"/>
              </a:ext>
            </a:extLst>
          </p:cNvPr>
          <p:cNvSpPr/>
          <p:nvPr/>
        </p:nvSpPr>
        <p:spPr>
          <a:xfrm>
            <a:off x="383630" y="3633406"/>
            <a:ext cx="8255873" cy="140105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Kano also has the longest transaction duration for Balance Inquiries and Transfers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Withdrawals have the highest transaction amount on average as expected. Withdrawals and Deposits have longer transaction duration on average while Balance Inquiries have the least transaction duration.</a:t>
            </a:r>
            <a:endParaRPr lang="en-NG" dirty="0"/>
          </a:p>
        </p:txBody>
      </p:sp>
    </p:spTree>
    <p:extLst>
      <p:ext uri="{BB962C8B-B14F-4D97-AF65-F5344CB8AC3E}">
        <p14:creationId xmlns:p14="http://schemas.microsoft.com/office/powerpoint/2010/main" val="287570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21020"/>
            <a:ext cx="5039833" cy="583695"/>
          </a:xfrm>
          <a:prstGeom prst="rect">
            <a:avLst/>
          </a:prstGeom>
        </p:spPr>
        <p:txBody>
          <a:bodyPr spcFirstLastPara="1" wrap="square" lIns="0" tIns="0" rIns="0" bIns="0" anchor="ctr" anchorCtr="0">
            <a:noAutofit/>
          </a:bodyPr>
          <a:lstStyle/>
          <a:p>
            <a:r>
              <a:rPr lang="en" sz="1800" dirty="0">
                <a:solidFill>
                  <a:schemeClr val="lt1"/>
                </a:solidFill>
              </a:rPr>
              <a:t>Daily Transactions Trend</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Lagos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Kano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Lagos has significant transactions activity after 7 pm.</a:t>
            </a:r>
            <a:endParaRPr lang="en-NG" dirty="0"/>
          </a:p>
        </p:txBody>
      </p:sp>
      <p:pic>
        <p:nvPicPr>
          <p:cNvPr id="7" name="Picture 6">
            <a:extLst>
              <a:ext uri="{FF2B5EF4-FFF2-40B4-BE49-F238E27FC236}">
                <a16:creationId xmlns:a16="http://schemas.microsoft.com/office/drawing/2014/main" id="{7B2A0512-8764-4243-A528-F92D5FD0ABEA}"/>
              </a:ext>
            </a:extLst>
          </p:cNvPr>
          <p:cNvPicPr>
            <a:picLocks noChangeAspect="1"/>
          </p:cNvPicPr>
          <p:nvPr/>
        </p:nvPicPr>
        <p:blipFill>
          <a:blip r:embed="rId4"/>
          <a:stretch>
            <a:fillRect/>
          </a:stretch>
        </p:blipFill>
        <p:spPr>
          <a:xfrm>
            <a:off x="457199" y="662151"/>
            <a:ext cx="7603007" cy="2407619"/>
          </a:xfrm>
          <a:prstGeom prst="rect">
            <a:avLst/>
          </a:prstGeom>
        </p:spPr>
      </p:pic>
    </p:spTree>
    <p:extLst>
      <p:ext uri="{BB962C8B-B14F-4D97-AF65-F5344CB8AC3E}">
        <p14:creationId xmlns:p14="http://schemas.microsoft.com/office/powerpoint/2010/main" val="1575873140"/>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FB8EF5B2-483C-4C55-9E19-D03FEDEAC5FF}">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7VUy27bMBD8FYNnoaDeUm61m1taGLGRS5HDily5bGhRoCjXruF/75JSGjgt2gJBLxI5XM/ODNc6M6mGXsPpE+yR3bClMU97sE+LkkWsu8YKCSItmrTGkmd1nPKEA1WZ3inTDezmzBzYHboHNYygPSGBnx8jBlqvYed3LegBI9ajHUwHWn3HqZiOnB3xEjE89tpY8JQbBw497YHKaU9S4ncpdQTh1AE3KNyE3mNvrJv3PGtLFEmciDwVVZKXdSHpN8N0GmT+vd43DcJWpnOgOhLgsRYbibIuJU/iAmMpBa8DrrSbS5rT7bG35JvSOPU+vhW52BmrBGgW/FkcJjtntjJ63IfV7RW+MaMVeI9tOOqccidiujMiBMMuFNTaGorxCl+ES/SHX8y3lUVqTFb4Jfqp5b08QCdQ/iLkI8IwWvxXJXP5sNhCo/G1HmehG2DKeyHM2LnfiHokZFDdTs8j8JL5dtK6EdZoTRVbPM4zFWdZVdZ5yrOcV370mq90iT53IjNWol2eQvQflH2ejiR65ej/WyVvVJXHeVpVeVsmIHheNBkU3DP/0fREtRydI01XBj1lK5AXWSp4UsqixoRjJd9IicALUlnXaVynFdQ5yLdRBtYXhO2Rvgl+YUY39CBwDR2GS+qnGBWGOppH6CTKeW39+07R32rq/wB69K3DF4SFNo/+8QNN9k3JwQQAAA==&quot;"/>
    <we:property name="creatorSessionId" value="&quot;1ae79556-3a04-4f71-a6e7-d428a9fc3a2c&quot;"/>
    <we:property name="creatorTenantId" value="&quot;f2152c75-e11e-4c43-b54c-b2cb0c2d5560&quot;"/>
    <we:property name="creatorUserId" value="&quot;100320026206A7F2&quot;"/>
    <we:property name="datasetId" value="&quot;81eadf7f-d461-4b41-be9c-9eddde600f64&quot;"/>
    <we:property name="embedUrl" value="&quot;/reportEmbed?reportId=91f903f5-45dc-42c4-b5e3-1588a3dbd040&amp;config=eyJjbHVzdGVyVXJsIjoiaHR0cHM6Ly9XQUJJLVdFU1QtVVMtRS1QUklNQVJZLXJlZGlyZWN0LmFuYWx5c2lzLndpbmRvd3MubmV0IiwiZW1iZWRGZWF0dXJlcyI6eyJtb2Rlcm5FbWJlZCI6dHJ1ZSwidXNhZ2VNZXRyaWNzVk5leHQiOnRydWV9fQ%3D%3D&amp;disableSensitivityBanner=true&quot;"/>
    <we:property name="initialStateBookmark" value="&quot;H4sIAAAAAAAAA7VUXW/aMBT9K8jPaMr3R9+A8dTSIkB9mdB0sW+YVxNHjsNgqP991062im7qJlV7Sezjm3PPOXZ8YUK2jYLzPRyQ3bCp1k8HME+jlI1ZPWAPD7eLyer28/1kMSdYN1bqumU3F2bB7NE+yrYD5RgI/LQdM1BqCXs3q0C1OGYNmlbXoOR37ItpyZoOn8cMT43SBhzl2oJFR3ukcppT7/BDTB2BW3nENXLboytstLHDPEiqHHkURjyNeRGleZkJ+qbtV73Mv9e7pl7YTNcWZE0CHFbhTqAocxFEYYahEDwoPS6VHUp25/mpMeSb0jg3Lq8ZudhrIzko5v0ZbHs7FzbTqjv40fwKX+vOcFxh5ZdqK+2ZmO4098GwZwpqaTTFeIWP/K65xS/628wgNSYrwfP4l5aJOELNUfwmZIHQdgb/VclQ3o42sFP4Wo81ULfQ5z3iuqvtH0RtCWllvVfDEXjJfNNrXXOjlaKKDZ6GMxUmSZGXaRwkaVC4o7f7SpvocicybQSa6dlH/1Gan6cjGr9y9P+tkjeqSsM0Loq0yiPgQZrtEsgCx/ym6Z5q2llLmq4MOsqKY5AlMQ+iXGQlRgEW4p2UCEFGKssyDsu4gDIF8T5Kz/qCsAPSneAGurNtAxyXUKPfpKaPUaKvo/MItUAxjI1730n6rfr+j6A619rfIMw3IUnSbcnbH7h7hXlZW/f4ATQYe53iBAAA&quot;"/>
    <we:property name="isFiltersActionButtonVisible" value="true"/>
    <we:property name="pageDisplayName" value="&quot;Home&quot;"/>
    <we:property name="reportEmbeddedTime" value="&quot;2023-04-23T08:13:33.859Z&quot;"/>
    <we:property name="reportName" value="&quot;Demo&quot;"/>
    <we:property name="reportState" value="&quot;CONNECTED&quot;"/>
    <we:property name="reportUrl" value="&quot;/links/KZHvoTsVvw?ctid=f2152c75-e11e-4c43-b54c-b2cb0c2d5560&amp;pbi_source=linkShare&amp;fromEntryPoint=shar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1049</TotalTime>
  <Words>1366</Words>
  <Application>Microsoft Office PowerPoint</Application>
  <PresentationFormat>On-screen Show (16:9)</PresentationFormat>
  <Paragraphs>201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Red Hat Display</vt:lpstr>
      <vt:lpstr>Red Hat Display Black</vt:lpstr>
      <vt:lpstr>Raleway</vt:lpstr>
      <vt:lpstr>Wingdings</vt:lpstr>
      <vt:lpstr>Rutland template</vt:lpstr>
      <vt:lpstr>Wisabi Bank ATM Transactions Report</vt:lpstr>
      <vt:lpstr>PowerPoint Presentation</vt:lpstr>
      <vt:lpstr>Overview</vt:lpstr>
      <vt:lpstr>Demography</vt:lpstr>
      <vt:lpstr>PowerPoint Presentation</vt:lpstr>
      <vt:lpstr>Utilization Rate</vt:lpstr>
      <vt:lpstr>Transaction Frequency</vt:lpstr>
      <vt:lpstr>Average Amount vs Average Duration</vt:lpstr>
      <vt:lpstr>Daily Transactions Trend</vt:lpstr>
      <vt:lpstr>Average Transaction Amount</vt:lpstr>
      <vt:lpstr>Transaction Count</vt:lpstr>
      <vt:lpstr>Average Transaction Duration</vt:lpstr>
      <vt:lpstr>Trend of Transaction Amount &amp; Count</vt:lpstr>
      <vt:lpstr>Recommendations</vt:lpstr>
      <vt:lpstr>Recommendations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Transactions Report</dc:title>
  <dc:creator>Jnanaranjan Pradhan</dc:creator>
  <cp:lastModifiedBy>jnanaranjana027@gmail.com</cp:lastModifiedBy>
  <cp:revision>24</cp:revision>
  <dcterms:modified xsi:type="dcterms:W3CDTF">2023-10-07T12:42:18Z</dcterms:modified>
</cp:coreProperties>
</file>