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2" r:id="rId11"/>
    <p:sldId id="265" r:id="rId12"/>
    <p:sldId id="266" r:id="rId13"/>
    <p:sldId id="267" r:id="rId14"/>
    <p:sldId id="268" r:id="rId15"/>
    <p:sldId id="269" r:id="rId16"/>
    <p:sldId id="270" r:id="rId17"/>
    <p:sldId id="271"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1B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FAECD-B711-47FA-9E61-A5C0C5887B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991F3F-B292-4DB0-AB4B-7358663C5B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020ACA-8C76-4071-B564-F0BC213C0CC0}"/>
              </a:ext>
            </a:extLst>
          </p:cNvPr>
          <p:cNvSpPr>
            <a:spLocks noGrp="1"/>
          </p:cNvSpPr>
          <p:nvPr>
            <p:ph type="dt" sz="half" idx="10"/>
          </p:nvPr>
        </p:nvSpPr>
        <p:spPr/>
        <p:txBody>
          <a:bodyPr/>
          <a:lstStyle/>
          <a:p>
            <a:fld id="{FF06100C-1714-4E3B-9853-4F39661BA6F9}" type="datetimeFigureOut">
              <a:rPr lang="en-US" smtClean="0"/>
              <a:t>10/7/2023</a:t>
            </a:fld>
            <a:endParaRPr lang="en-US"/>
          </a:p>
        </p:txBody>
      </p:sp>
      <p:sp>
        <p:nvSpPr>
          <p:cNvPr id="5" name="Footer Placeholder 4">
            <a:extLst>
              <a:ext uri="{FF2B5EF4-FFF2-40B4-BE49-F238E27FC236}">
                <a16:creationId xmlns:a16="http://schemas.microsoft.com/office/drawing/2014/main" id="{E8802257-4764-43EC-8A3B-CE72F81EF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7C5EC-71D5-4711-B97C-1F0ED3B87987}"/>
              </a:ext>
            </a:extLst>
          </p:cNvPr>
          <p:cNvSpPr>
            <a:spLocks noGrp="1"/>
          </p:cNvSpPr>
          <p:nvPr>
            <p:ph type="sldNum" sz="quarter" idx="12"/>
          </p:nvPr>
        </p:nvSpPr>
        <p:spPr/>
        <p:txBody>
          <a:bodyPr/>
          <a:lstStyle/>
          <a:p>
            <a:fld id="{C18535C6-CD07-4331-A78B-7DF70AD0C828}" type="slidenum">
              <a:rPr lang="en-US" smtClean="0"/>
              <a:t>‹#›</a:t>
            </a:fld>
            <a:endParaRPr lang="en-US"/>
          </a:p>
        </p:txBody>
      </p:sp>
    </p:spTree>
    <p:extLst>
      <p:ext uri="{BB962C8B-B14F-4D97-AF65-F5344CB8AC3E}">
        <p14:creationId xmlns:p14="http://schemas.microsoft.com/office/powerpoint/2010/main" val="307473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C97FF-83C7-43E6-A3C2-50C6CBB97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31AFDD-34C9-40D7-867A-0D2AF630E0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3746DB-8EC7-4F49-9A7A-FB148BC3496D}"/>
              </a:ext>
            </a:extLst>
          </p:cNvPr>
          <p:cNvSpPr>
            <a:spLocks noGrp="1"/>
          </p:cNvSpPr>
          <p:nvPr>
            <p:ph type="dt" sz="half" idx="10"/>
          </p:nvPr>
        </p:nvSpPr>
        <p:spPr/>
        <p:txBody>
          <a:bodyPr/>
          <a:lstStyle/>
          <a:p>
            <a:fld id="{FF06100C-1714-4E3B-9853-4F39661BA6F9}" type="datetimeFigureOut">
              <a:rPr lang="en-US" smtClean="0"/>
              <a:t>10/7/2023</a:t>
            </a:fld>
            <a:endParaRPr lang="en-US"/>
          </a:p>
        </p:txBody>
      </p:sp>
      <p:sp>
        <p:nvSpPr>
          <p:cNvPr id="5" name="Footer Placeholder 4">
            <a:extLst>
              <a:ext uri="{FF2B5EF4-FFF2-40B4-BE49-F238E27FC236}">
                <a16:creationId xmlns:a16="http://schemas.microsoft.com/office/drawing/2014/main" id="{8552DC38-9826-4935-BED6-C9A565B8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F6F6E-3CC7-4450-B180-CEE06DCBD310}"/>
              </a:ext>
            </a:extLst>
          </p:cNvPr>
          <p:cNvSpPr>
            <a:spLocks noGrp="1"/>
          </p:cNvSpPr>
          <p:nvPr>
            <p:ph type="sldNum" sz="quarter" idx="12"/>
          </p:nvPr>
        </p:nvSpPr>
        <p:spPr/>
        <p:txBody>
          <a:bodyPr/>
          <a:lstStyle/>
          <a:p>
            <a:fld id="{C18535C6-CD07-4331-A78B-7DF70AD0C828}" type="slidenum">
              <a:rPr lang="en-US" smtClean="0"/>
              <a:t>‹#›</a:t>
            </a:fld>
            <a:endParaRPr lang="en-US"/>
          </a:p>
        </p:txBody>
      </p:sp>
    </p:spTree>
    <p:extLst>
      <p:ext uri="{BB962C8B-B14F-4D97-AF65-F5344CB8AC3E}">
        <p14:creationId xmlns:p14="http://schemas.microsoft.com/office/powerpoint/2010/main" val="299890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8158F4-AB80-4179-97B3-980F02D461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99B655-A17A-4F67-9BD5-9E9FB06FE7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46CAFE-461E-42F0-9E58-C8072583C60C}"/>
              </a:ext>
            </a:extLst>
          </p:cNvPr>
          <p:cNvSpPr>
            <a:spLocks noGrp="1"/>
          </p:cNvSpPr>
          <p:nvPr>
            <p:ph type="dt" sz="half" idx="10"/>
          </p:nvPr>
        </p:nvSpPr>
        <p:spPr/>
        <p:txBody>
          <a:bodyPr/>
          <a:lstStyle/>
          <a:p>
            <a:fld id="{FF06100C-1714-4E3B-9853-4F39661BA6F9}" type="datetimeFigureOut">
              <a:rPr lang="en-US" smtClean="0"/>
              <a:t>10/7/2023</a:t>
            </a:fld>
            <a:endParaRPr lang="en-US"/>
          </a:p>
        </p:txBody>
      </p:sp>
      <p:sp>
        <p:nvSpPr>
          <p:cNvPr id="5" name="Footer Placeholder 4">
            <a:extLst>
              <a:ext uri="{FF2B5EF4-FFF2-40B4-BE49-F238E27FC236}">
                <a16:creationId xmlns:a16="http://schemas.microsoft.com/office/drawing/2014/main" id="{FB391E02-CB9B-48E2-84AF-976F3853A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01FAE4-6BE6-450B-A118-61BE95DC1CE4}"/>
              </a:ext>
            </a:extLst>
          </p:cNvPr>
          <p:cNvSpPr>
            <a:spLocks noGrp="1"/>
          </p:cNvSpPr>
          <p:nvPr>
            <p:ph type="sldNum" sz="quarter" idx="12"/>
          </p:nvPr>
        </p:nvSpPr>
        <p:spPr/>
        <p:txBody>
          <a:bodyPr/>
          <a:lstStyle/>
          <a:p>
            <a:fld id="{C18535C6-CD07-4331-A78B-7DF70AD0C828}" type="slidenum">
              <a:rPr lang="en-US" smtClean="0"/>
              <a:t>‹#›</a:t>
            </a:fld>
            <a:endParaRPr lang="en-US"/>
          </a:p>
        </p:txBody>
      </p:sp>
    </p:spTree>
    <p:extLst>
      <p:ext uri="{BB962C8B-B14F-4D97-AF65-F5344CB8AC3E}">
        <p14:creationId xmlns:p14="http://schemas.microsoft.com/office/powerpoint/2010/main" val="568525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97A4-B756-42B4-BDC9-A1CFB54881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C6AA6B-E6C1-44F9-8CDC-E6D528B288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84DA4-887D-4309-A48B-288E68B625FB}"/>
              </a:ext>
            </a:extLst>
          </p:cNvPr>
          <p:cNvSpPr>
            <a:spLocks noGrp="1"/>
          </p:cNvSpPr>
          <p:nvPr>
            <p:ph type="dt" sz="half" idx="10"/>
          </p:nvPr>
        </p:nvSpPr>
        <p:spPr/>
        <p:txBody>
          <a:bodyPr/>
          <a:lstStyle/>
          <a:p>
            <a:fld id="{FF06100C-1714-4E3B-9853-4F39661BA6F9}" type="datetimeFigureOut">
              <a:rPr lang="en-US" smtClean="0"/>
              <a:t>10/7/2023</a:t>
            </a:fld>
            <a:endParaRPr lang="en-US"/>
          </a:p>
        </p:txBody>
      </p:sp>
      <p:sp>
        <p:nvSpPr>
          <p:cNvPr id="5" name="Footer Placeholder 4">
            <a:extLst>
              <a:ext uri="{FF2B5EF4-FFF2-40B4-BE49-F238E27FC236}">
                <a16:creationId xmlns:a16="http://schemas.microsoft.com/office/drawing/2014/main" id="{74CB4317-C1C3-4C49-8137-89B7ADCBE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A9D04-2EFB-4838-9931-F2DB869CB1D8}"/>
              </a:ext>
            </a:extLst>
          </p:cNvPr>
          <p:cNvSpPr>
            <a:spLocks noGrp="1"/>
          </p:cNvSpPr>
          <p:nvPr>
            <p:ph type="sldNum" sz="quarter" idx="12"/>
          </p:nvPr>
        </p:nvSpPr>
        <p:spPr/>
        <p:txBody>
          <a:bodyPr/>
          <a:lstStyle/>
          <a:p>
            <a:fld id="{C18535C6-CD07-4331-A78B-7DF70AD0C828}" type="slidenum">
              <a:rPr lang="en-US" smtClean="0"/>
              <a:t>‹#›</a:t>
            </a:fld>
            <a:endParaRPr lang="en-US"/>
          </a:p>
        </p:txBody>
      </p:sp>
    </p:spTree>
    <p:extLst>
      <p:ext uri="{BB962C8B-B14F-4D97-AF65-F5344CB8AC3E}">
        <p14:creationId xmlns:p14="http://schemas.microsoft.com/office/powerpoint/2010/main" val="3134134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D22EB-7F14-4C5C-8008-9C811827F9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244ABB-4495-48B1-9D7F-11C672DC61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4C84F2-B381-4DEB-80B0-6670C17A2252}"/>
              </a:ext>
            </a:extLst>
          </p:cNvPr>
          <p:cNvSpPr>
            <a:spLocks noGrp="1"/>
          </p:cNvSpPr>
          <p:nvPr>
            <p:ph type="dt" sz="half" idx="10"/>
          </p:nvPr>
        </p:nvSpPr>
        <p:spPr/>
        <p:txBody>
          <a:bodyPr/>
          <a:lstStyle/>
          <a:p>
            <a:fld id="{FF06100C-1714-4E3B-9853-4F39661BA6F9}" type="datetimeFigureOut">
              <a:rPr lang="en-US" smtClean="0"/>
              <a:t>10/7/2023</a:t>
            </a:fld>
            <a:endParaRPr lang="en-US"/>
          </a:p>
        </p:txBody>
      </p:sp>
      <p:sp>
        <p:nvSpPr>
          <p:cNvPr id="5" name="Footer Placeholder 4">
            <a:extLst>
              <a:ext uri="{FF2B5EF4-FFF2-40B4-BE49-F238E27FC236}">
                <a16:creationId xmlns:a16="http://schemas.microsoft.com/office/drawing/2014/main" id="{E7AC2FA7-C0C6-4FF7-BDFA-588A04AAA2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D05707-BB64-41B5-8C1A-B960F0C0DEFE}"/>
              </a:ext>
            </a:extLst>
          </p:cNvPr>
          <p:cNvSpPr>
            <a:spLocks noGrp="1"/>
          </p:cNvSpPr>
          <p:nvPr>
            <p:ph type="sldNum" sz="quarter" idx="12"/>
          </p:nvPr>
        </p:nvSpPr>
        <p:spPr/>
        <p:txBody>
          <a:bodyPr/>
          <a:lstStyle/>
          <a:p>
            <a:fld id="{C18535C6-CD07-4331-A78B-7DF70AD0C828}" type="slidenum">
              <a:rPr lang="en-US" smtClean="0"/>
              <a:t>‹#›</a:t>
            </a:fld>
            <a:endParaRPr lang="en-US"/>
          </a:p>
        </p:txBody>
      </p:sp>
    </p:spTree>
    <p:extLst>
      <p:ext uri="{BB962C8B-B14F-4D97-AF65-F5344CB8AC3E}">
        <p14:creationId xmlns:p14="http://schemas.microsoft.com/office/powerpoint/2010/main" val="82770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DB68B-3A94-42B1-8D67-537DCC7407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13F5F0-B2D8-4478-9C02-9E381EAC70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023B15-55ED-4AE7-93E7-2152A13F4F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903B9E-4810-4297-AFA1-C1C70F79D841}"/>
              </a:ext>
            </a:extLst>
          </p:cNvPr>
          <p:cNvSpPr>
            <a:spLocks noGrp="1"/>
          </p:cNvSpPr>
          <p:nvPr>
            <p:ph type="dt" sz="half" idx="10"/>
          </p:nvPr>
        </p:nvSpPr>
        <p:spPr/>
        <p:txBody>
          <a:bodyPr/>
          <a:lstStyle/>
          <a:p>
            <a:fld id="{FF06100C-1714-4E3B-9853-4F39661BA6F9}" type="datetimeFigureOut">
              <a:rPr lang="en-US" smtClean="0"/>
              <a:t>10/7/2023</a:t>
            </a:fld>
            <a:endParaRPr lang="en-US"/>
          </a:p>
        </p:txBody>
      </p:sp>
      <p:sp>
        <p:nvSpPr>
          <p:cNvPr id="6" name="Footer Placeholder 5">
            <a:extLst>
              <a:ext uri="{FF2B5EF4-FFF2-40B4-BE49-F238E27FC236}">
                <a16:creationId xmlns:a16="http://schemas.microsoft.com/office/drawing/2014/main" id="{DD7429A3-389B-4D7C-84FC-B6E5FFADC7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21B8A1-4B81-494B-A6C1-92CBFFAF762C}"/>
              </a:ext>
            </a:extLst>
          </p:cNvPr>
          <p:cNvSpPr>
            <a:spLocks noGrp="1"/>
          </p:cNvSpPr>
          <p:nvPr>
            <p:ph type="sldNum" sz="quarter" idx="12"/>
          </p:nvPr>
        </p:nvSpPr>
        <p:spPr/>
        <p:txBody>
          <a:bodyPr/>
          <a:lstStyle/>
          <a:p>
            <a:fld id="{C18535C6-CD07-4331-A78B-7DF70AD0C828}" type="slidenum">
              <a:rPr lang="en-US" smtClean="0"/>
              <a:t>‹#›</a:t>
            </a:fld>
            <a:endParaRPr lang="en-US"/>
          </a:p>
        </p:txBody>
      </p:sp>
    </p:spTree>
    <p:extLst>
      <p:ext uri="{BB962C8B-B14F-4D97-AF65-F5344CB8AC3E}">
        <p14:creationId xmlns:p14="http://schemas.microsoft.com/office/powerpoint/2010/main" val="95930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2958-35FC-4FF3-BC89-CCAE0F60DC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672BAF-202E-444F-BBF6-C2CE0BF2DD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AC2D4-5387-48AC-BF68-C5F7BB1346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E5D93D-F37E-4A85-BD1D-9624A6546E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A9797D-5601-4C79-865C-CF48B747DD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D18A25-8548-4342-AD6F-C9C081FCABBA}"/>
              </a:ext>
            </a:extLst>
          </p:cNvPr>
          <p:cNvSpPr>
            <a:spLocks noGrp="1"/>
          </p:cNvSpPr>
          <p:nvPr>
            <p:ph type="dt" sz="half" idx="10"/>
          </p:nvPr>
        </p:nvSpPr>
        <p:spPr/>
        <p:txBody>
          <a:bodyPr/>
          <a:lstStyle/>
          <a:p>
            <a:fld id="{FF06100C-1714-4E3B-9853-4F39661BA6F9}" type="datetimeFigureOut">
              <a:rPr lang="en-US" smtClean="0"/>
              <a:t>10/7/2023</a:t>
            </a:fld>
            <a:endParaRPr lang="en-US"/>
          </a:p>
        </p:txBody>
      </p:sp>
      <p:sp>
        <p:nvSpPr>
          <p:cNvPr id="8" name="Footer Placeholder 7">
            <a:extLst>
              <a:ext uri="{FF2B5EF4-FFF2-40B4-BE49-F238E27FC236}">
                <a16:creationId xmlns:a16="http://schemas.microsoft.com/office/drawing/2014/main" id="{3F50576F-F34B-450E-B5B1-C50335A037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A1DEC2-4A61-4A18-B4B5-90542B37B4F6}"/>
              </a:ext>
            </a:extLst>
          </p:cNvPr>
          <p:cNvSpPr>
            <a:spLocks noGrp="1"/>
          </p:cNvSpPr>
          <p:nvPr>
            <p:ph type="sldNum" sz="quarter" idx="12"/>
          </p:nvPr>
        </p:nvSpPr>
        <p:spPr/>
        <p:txBody>
          <a:bodyPr/>
          <a:lstStyle/>
          <a:p>
            <a:fld id="{C18535C6-CD07-4331-A78B-7DF70AD0C828}" type="slidenum">
              <a:rPr lang="en-US" smtClean="0"/>
              <a:t>‹#›</a:t>
            </a:fld>
            <a:endParaRPr lang="en-US"/>
          </a:p>
        </p:txBody>
      </p:sp>
    </p:spTree>
    <p:extLst>
      <p:ext uri="{BB962C8B-B14F-4D97-AF65-F5344CB8AC3E}">
        <p14:creationId xmlns:p14="http://schemas.microsoft.com/office/powerpoint/2010/main" val="2206175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D29F-2B01-461E-802E-DE450AC1C4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A9C530-297A-4EFE-BD1E-E35DEF63F940}"/>
              </a:ext>
            </a:extLst>
          </p:cNvPr>
          <p:cNvSpPr>
            <a:spLocks noGrp="1"/>
          </p:cNvSpPr>
          <p:nvPr>
            <p:ph type="dt" sz="half" idx="10"/>
          </p:nvPr>
        </p:nvSpPr>
        <p:spPr/>
        <p:txBody>
          <a:bodyPr/>
          <a:lstStyle/>
          <a:p>
            <a:fld id="{FF06100C-1714-4E3B-9853-4F39661BA6F9}" type="datetimeFigureOut">
              <a:rPr lang="en-US" smtClean="0"/>
              <a:t>10/7/2023</a:t>
            </a:fld>
            <a:endParaRPr lang="en-US"/>
          </a:p>
        </p:txBody>
      </p:sp>
      <p:sp>
        <p:nvSpPr>
          <p:cNvPr id="4" name="Footer Placeholder 3">
            <a:extLst>
              <a:ext uri="{FF2B5EF4-FFF2-40B4-BE49-F238E27FC236}">
                <a16:creationId xmlns:a16="http://schemas.microsoft.com/office/drawing/2014/main" id="{ACE6DB2A-3028-4D3B-ABDC-0D856F9F87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9D8E55-C474-4BE3-BAB7-35FE81EC7426}"/>
              </a:ext>
            </a:extLst>
          </p:cNvPr>
          <p:cNvSpPr>
            <a:spLocks noGrp="1"/>
          </p:cNvSpPr>
          <p:nvPr>
            <p:ph type="sldNum" sz="quarter" idx="12"/>
          </p:nvPr>
        </p:nvSpPr>
        <p:spPr/>
        <p:txBody>
          <a:bodyPr/>
          <a:lstStyle/>
          <a:p>
            <a:fld id="{C18535C6-CD07-4331-A78B-7DF70AD0C828}" type="slidenum">
              <a:rPr lang="en-US" smtClean="0"/>
              <a:t>‹#›</a:t>
            </a:fld>
            <a:endParaRPr lang="en-US"/>
          </a:p>
        </p:txBody>
      </p:sp>
    </p:spTree>
    <p:extLst>
      <p:ext uri="{BB962C8B-B14F-4D97-AF65-F5344CB8AC3E}">
        <p14:creationId xmlns:p14="http://schemas.microsoft.com/office/powerpoint/2010/main" val="842866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2652E1-B0DD-4AD3-8A92-14E6DABA0A64}"/>
              </a:ext>
            </a:extLst>
          </p:cNvPr>
          <p:cNvSpPr>
            <a:spLocks noGrp="1"/>
          </p:cNvSpPr>
          <p:nvPr>
            <p:ph type="dt" sz="half" idx="10"/>
          </p:nvPr>
        </p:nvSpPr>
        <p:spPr/>
        <p:txBody>
          <a:bodyPr/>
          <a:lstStyle/>
          <a:p>
            <a:fld id="{FF06100C-1714-4E3B-9853-4F39661BA6F9}" type="datetimeFigureOut">
              <a:rPr lang="en-US" smtClean="0"/>
              <a:t>10/7/2023</a:t>
            </a:fld>
            <a:endParaRPr lang="en-US"/>
          </a:p>
        </p:txBody>
      </p:sp>
      <p:sp>
        <p:nvSpPr>
          <p:cNvPr id="3" name="Footer Placeholder 2">
            <a:extLst>
              <a:ext uri="{FF2B5EF4-FFF2-40B4-BE49-F238E27FC236}">
                <a16:creationId xmlns:a16="http://schemas.microsoft.com/office/drawing/2014/main" id="{C812991F-AB1E-4B2B-84F5-389815B459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C93C2D-ECBE-4A7A-8826-3870917C26D5}"/>
              </a:ext>
            </a:extLst>
          </p:cNvPr>
          <p:cNvSpPr>
            <a:spLocks noGrp="1"/>
          </p:cNvSpPr>
          <p:nvPr>
            <p:ph type="sldNum" sz="quarter" idx="12"/>
          </p:nvPr>
        </p:nvSpPr>
        <p:spPr/>
        <p:txBody>
          <a:bodyPr/>
          <a:lstStyle/>
          <a:p>
            <a:fld id="{C18535C6-CD07-4331-A78B-7DF70AD0C828}" type="slidenum">
              <a:rPr lang="en-US" smtClean="0"/>
              <a:t>‹#›</a:t>
            </a:fld>
            <a:endParaRPr lang="en-US"/>
          </a:p>
        </p:txBody>
      </p:sp>
    </p:spTree>
    <p:extLst>
      <p:ext uri="{BB962C8B-B14F-4D97-AF65-F5344CB8AC3E}">
        <p14:creationId xmlns:p14="http://schemas.microsoft.com/office/powerpoint/2010/main" val="1149826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28C20-7540-42DC-BDAE-5C8609EBF8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BB2748-99EA-4AC8-B3C8-55C553DF1D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701C9A-09A2-41C1-8A2F-C7D8AAE40F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D0FA39-DA7F-4156-AC4A-108608120BFE}"/>
              </a:ext>
            </a:extLst>
          </p:cNvPr>
          <p:cNvSpPr>
            <a:spLocks noGrp="1"/>
          </p:cNvSpPr>
          <p:nvPr>
            <p:ph type="dt" sz="half" idx="10"/>
          </p:nvPr>
        </p:nvSpPr>
        <p:spPr/>
        <p:txBody>
          <a:bodyPr/>
          <a:lstStyle/>
          <a:p>
            <a:fld id="{FF06100C-1714-4E3B-9853-4F39661BA6F9}" type="datetimeFigureOut">
              <a:rPr lang="en-US" smtClean="0"/>
              <a:t>10/7/2023</a:t>
            </a:fld>
            <a:endParaRPr lang="en-US"/>
          </a:p>
        </p:txBody>
      </p:sp>
      <p:sp>
        <p:nvSpPr>
          <p:cNvPr id="6" name="Footer Placeholder 5">
            <a:extLst>
              <a:ext uri="{FF2B5EF4-FFF2-40B4-BE49-F238E27FC236}">
                <a16:creationId xmlns:a16="http://schemas.microsoft.com/office/drawing/2014/main" id="{216C6BF5-0097-42FC-9737-281381D70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B91413-5C8D-480A-8AD1-E0A6D6BBF17C}"/>
              </a:ext>
            </a:extLst>
          </p:cNvPr>
          <p:cNvSpPr>
            <a:spLocks noGrp="1"/>
          </p:cNvSpPr>
          <p:nvPr>
            <p:ph type="sldNum" sz="quarter" idx="12"/>
          </p:nvPr>
        </p:nvSpPr>
        <p:spPr/>
        <p:txBody>
          <a:bodyPr/>
          <a:lstStyle/>
          <a:p>
            <a:fld id="{C18535C6-CD07-4331-A78B-7DF70AD0C828}" type="slidenum">
              <a:rPr lang="en-US" smtClean="0"/>
              <a:t>‹#›</a:t>
            </a:fld>
            <a:endParaRPr lang="en-US"/>
          </a:p>
        </p:txBody>
      </p:sp>
    </p:spTree>
    <p:extLst>
      <p:ext uri="{BB962C8B-B14F-4D97-AF65-F5344CB8AC3E}">
        <p14:creationId xmlns:p14="http://schemas.microsoft.com/office/powerpoint/2010/main" val="4002260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E6894-5550-48CC-8F61-BFB6E88585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AB4647-96BC-46C1-A9DC-B3F9B8A416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E918DB-BD98-4F5C-8D99-040AE7BE76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245F4-3917-484A-8B30-B18F3C102490}"/>
              </a:ext>
            </a:extLst>
          </p:cNvPr>
          <p:cNvSpPr>
            <a:spLocks noGrp="1"/>
          </p:cNvSpPr>
          <p:nvPr>
            <p:ph type="dt" sz="half" idx="10"/>
          </p:nvPr>
        </p:nvSpPr>
        <p:spPr/>
        <p:txBody>
          <a:bodyPr/>
          <a:lstStyle/>
          <a:p>
            <a:fld id="{FF06100C-1714-4E3B-9853-4F39661BA6F9}" type="datetimeFigureOut">
              <a:rPr lang="en-US" smtClean="0"/>
              <a:t>10/7/2023</a:t>
            </a:fld>
            <a:endParaRPr lang="en-US"/>
          </a:p>
        </p:txBody>
      </p:sp>
      <p:sp>
        <p:nvSpPr>
          <p:cNvPr id="6" name="Footer Placeholder 5">
            <a:extLst>
              <a:ext uri="{FF2B5EF4-FFF2-40B4-BE49-F238E27FC236}">
                <a16:creationId xmlns:a16="http://schemas.microsoft.com/office/drawing/2014/main" id="{136C9DA2-3824-470B-8EF7-D8A6BF11FE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57225D-0B3B-40D1-B009-304DE89EC5F5}"/>
              </a:ext>
            </a:extLst>
          </p:cNvPr>
          <p:cNvSpPr>
            <a:spLocks noGrp="1"/>
          </p:cNvSpPr>
          <p:nvPr>
            <p:ph type="sldNum" sz="quarter" idx="12"/>
          </p:nvPr>
        </p:nvSpPr>
        <p:spPr/>
        <p:txBody>
          <a:bodyPr/>
          <a:lstStyle/>
          <a:p>
            <a:fld id="{C18535C6-CD07-4331-A78B-7DF70AD0C828}" type="slidenum">
              <a:rPr lang="en-US" smtClean="0"/>
              <a:t>‹#›</a:t>
            </a:fld>
            <a:endParaRPr lang="en-US"/>
          </a:p>
        </p:txBody>
      </p:sp>
    </p:spTree>
    <p:extLst>
      <p:ext uri="{BB962C8B-B14F-4D97-AF65-F5344CB8AC3E}">
        <p14:creationId xmlns:p14="http://schemas.microsoft.com/office/powerpoint/2010/main" val="2989332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A003B-2F05-4863-86A0-745EC6B93C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24994B-A640-4D29-A526-C240F24959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BCA8E5-B033-4DD4-B0B5-A00B0A526D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06100C-1714-4E3B-9853-4F39661BA6F9}" type="datetimeFigureOut">
              <a:rPr lang="en-US" smtClean="0"/>
              <a:t>10/7/2023</a:t>
            </a:fld>
            <a:endParaRPr lang="en-US"/>
          </a:p>
        </p:txBody>
      </p:sp>
      <p:sp>
        <p:nvSpPr>
          <p:cNvPr id="5" name="Footer Placeholder 4">
            <a:extLst>
              <a:ext uri="{FF2B5EF4-FFF2-40B4-BE49-F238E27FC236}">
                <a16:creationId xmlns:a16="http://schemas.microsoft.com/office/drawing/2014/main" id="{A0E8E62E-E781-4B10-868E-2340BD7137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FAD2DC-4E43-499D-A51A-018FCC7193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535C6-CD07-4331-A78B-7DF70AD0C828}" type="slidenum">
              <a:rPr lang="en-US" smtClean="0"/>
              <a:t>‹#›</a:t>
            </a:fld>
            <a:endParaRPr lang="en-US"/>
          </a:p>
        </p:txBody>
      </p:sp>
    </p:spTree>
    <p:extLst>
      <p:ext uri="{BB962C8B-B14F-4D97-AF65-F5344CB8AC3E}">
        <p14:creationId xmlns:p14="http://schemas.microsoft.com/office/powerpoint/2010/main" val="1999251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E15B59-F10A-44F7-88B8-6D9A14CBB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6" name="TextBox 5">
            <a:extLst>
              <a:ext uri="{FF2B5EF4-FFF2-40B4-BE49-F238E27FC236}">
                <a16:creationId xmlns:a16="http://schemas.microsoft.com/office/drawing/2014/main" id="{D943D16F-EEAE-4C53-ADDC-CE449EEA339B}"/>
              </a:ext>
            </a:extLst>
          </p:cNvPr>
          <p:cNvSpPr txBox="1"/>
          <p:nvPr/>
        </p:nvSpPr>
        <p:spPr>
          <a:xfrm>
            <a:off x="2626659" y="6488667"/>
            <a:ext cx="5029200" cy="369332"/>
          </a:xfrm>
          <a:prstGeom prst="rect">
            <a:avLst/>
          </a:prstGeom>
          <a:noFill/>
        </p:spPr>
        <p:txBody>
          <a:bodyPr wrap="square" rtlCol="0">
            <a:spAutoFit/>
          </a:bodyPr>
          <a:lstStyle/>
          <a:p>
            <a:pPr algn="ctr"/>
            <a:r>
              <a:rPr lang="en-US" dirty="0">
                <a:solidFill>
                  <a:schemeClr val="bg1"/>
                </a:solidFill>
              </a:rPr>
              <a:t>Jnanaranjan Pradhan(Data Analyst)</a:t>
            </a:r>
          </a:p>
        </p:txBody>
      </p:sp>
    </p:spTree>
    <p:extLst>
      <p:ext uri="{BB962C8B-B14F-4D97-AF65-F5344CB8AC3E}">
        <p14:creationId xmlns:p14="http://schemas.microsoft.com/office/powerpoint/2010/main" val="3130320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559D8D0-3A76-47E1-A193-B22095269FEA}"/>
              </a:ext>
            </a:extLst>
          </p:cNvPr>
          <p:cNvSpPr/>
          <p:nvPr/>
        </p:nvSpPr>
        <p:spPr>
          <a:xfrm>
            <a:off x="1033494" y="4105275"/>
            <a:ext cx="10415556" cy="2415749"/>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ATM Transactions in Lagos increase gradually from 6 am and peaks between 3 and 7 pm.</a:t>
            </a:r>
          </a:p>
          <a:p>
            <a:pPr>
              <a:buClr>
                <a:schemeClr val="bg1"/>
              </a:buClr>
            </a:pPr>
            <a:endParaRPr lang="en-US" dirty="0"/>
          </a:p>
          <a:p>
            <a:pPr marL="285744" indent="-285744">
              <a:buClr>
                <a:schemeClr val="bg1"/>
              </a:buClr>
              <a:buFont typeface="Wingdings" panose="05000000000000000000" pitchFamily="2" charset="2"/>
              <a:buChar char="v"/>
            </a:pPr>
            <a:r>
              <a:rPr lang="en-US" dirty="0"/>
              <a:t>Similar behavior is seen across other states however transactions peak earlier in Kano (around 11 am) and this is sustained till about 5 pm after which activity sharply declines.</a:t>
            </a:r>
          </a:p>
          <a:p>
            <a:pPr>
              <a:buClr>
                <a:schemeClr val="bg1"/>
              </a:buClr>
            </a:pPr>
            <a:endParaRPr lang="en-US" dirty="0"/>
          </a:p>
          <a:p>
            <a:pPr marL="285744" indent="-285744">
              <a:buClr>
                <a:schemeClr val="bg1"/>
              </a:buClr>
              <a:buFont typeface="Wingdings" panose="05000000000000000000" pitchFamily="2" charset="2"/>
              <a:buChar char="v"/>
            </a:pPr>
            <a:r>
              <a:rPr lang="en-US" dirty="0"/>
              <a:t>Compared to other states, Lagos has significant transactions activity after 7 pm.</a:t>
            </a:r>
            <a:endParaRPr lang="en-NG" dirty="0"/>
          </a:p>
        </p:txBody>
      </p:sp>
      <p:pic>
        <p:nvPicPr>
          <p:cNvPr id="6" name="Picture 5">
            <a:extLst>
              <a:ext uri="{FF2B5EF4-FFF2-40B4-BE49-F238E27FC236}">
                <a16:creationId xmlns:a16="http://schemas.microsoft.com/office/drawing/2014/main" id="{82F7F90D-645A-413E-AEE1-10509FCE9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494" y="1219110"/>
            <a:ext cx="10415556" cy="2415749"/>
          </a:xfrm>
          <a:prstGeom prst="rect">
            <a:avLst/>
          </a:prstGeom>
        </p:spPr>
      </p:pic>
      <p:sp>
        <p:nvSpPr>
          <p:cNvPr id="8" name="TextBox 7">
            <a:extLst>
              <a:ext uri="{FF2B5EF4-FFF2-40B4-BE49-F238E27FC236}">
                <a16:creationId xmlns:a16="http://schemas.microsoft.com/office/drawing/2014/main" id="{1C2AD05A-EBBB-4E47-A75C-93BC11BCA861}"/>
              </a:ext>
            </a:extLst>
          </p:cNvPr>
          <p:cNvSpPr txBox="1"/>
          <p:nvPr/>
        </p:nvSpPr>
        <p:spPr>
          <a:xfrm>
            <a:off x="1033494" y="429904"/>
            <a:ext cx="6096000" cy="523220"/>
          </a:xfrm>
          <a:prstGeom prst="rect">
            <a:avLst/>
          </a:prstGeom>
          <a:noFill/>
        </p:spPr>
        <p:txBody>
          <a:bodyPr wrap="square">
            <a:spAutoFit/>
          </a:bodyPr>
          <a:lstStyle/>
          <a:p>
            <a:r>
              <a:rPr lang="en" sz="2800" dirty="0">
                <a:solidFill>
                  <a:schemeClr val="lt1"/>
                </a:solidFill>
              </a:rPr>
              <a:t>Daily Transactions Trend</a:t>
            </a:r>
            <a:endParaRPr lang="en-US" sz="2800" dirty="0"/>
          </a:p>
        </p:txBody>
      </p:sp>
    </p:spTree>
    <p:extLst>
      <p:ext uri="{BB962C8B-B14F-4D97-AF65-F5344CB8AC3E}">
        <p14:creationId xmlns:p14="http://schemas.microsoft.com/office/powerpoint/2010/main" val="2757777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85BC575F-F73E-4138-A22C-1E69DAB74AE5}"/>
              </a:ext>
            </a:extLst>
          </p:cNvPr>
          <p:cNvSpPr/>
          <p:nvPr/>
        </p:nvSpPr>
        <p:spPr>
          <a:xfrm>
            <a:off x="4571673" y="1595652"/>
            <a:ext cx="7334578" cy="2928723"/>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On Average, Withdrawals have the highest transaction amounts across all states, next is Transfers, with Deposits have the lowest.</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Across all locations, The FCT has comparatively lower Deposit amounts on Average</a:t>
            </a:r>
            <a:endParaRPr lang="en-NG" dirty="0"/>
          </a:p>
        </p:txBody>
      </p:sp>
      <p:pic>
        <p:nvPicPr>
          <p:cNvPr id="8" name="Picture 7">
            <a:extLst>
              <a:ext uri="{FF2B5EF4-FFF2-40B4-BE49-F238E27FC236}">
                <a16:creationId xmlns:a16="http://schemas.microsoft.com/office/drawing/2014/main" id="{CA3836BF-688E-472F-A95B-968607992A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74" y="1735348"/>
            <a:ext cx="3817951" cy="2928723"/>
          </a:xfrm>
          <a:prstGeom prst="rect">
            <a:avLst/>
          </a:prstGeom>
        </p:spPr>
      </p:pic>
      <p:sp>
        <p:nvSpPr>
          <p:cNvPr id="10" name="TextBox 9">
            <a:extLst>
              <a:ext uri="{FF2B5EF4-FFF2-40B4-BE49-F238E27FC236}">
                <a16:creationId xmlns:a16="http://schemas.microsoft.com/office/drawing/2014/main" id="{26EBE0A9-8BE3-4136-A8EB-D9CC29371F70}"/>
              </a:ext>
            </a:extLst>
          </p:cNvPr>
          <p:cNvSpPr txBox="1"/>
          <p:nvPr/>
        </p:nvSpPr>
        <p:spPr>
          <a:xfrm>
            <a:off x="771525" y="539234"/>
            <a:ext cx="6096000" cy="523220"/>
          </a:xfrm>
          <a:prstGeom prst="rect">
            <a:avLst/>
          </a:prstGeom>
          <a:noFill/>
        </p:spPr>
        <p:txBody>
          <a:bodyPr wrap="square">
            <a:spAutoFit/>
          </a:bodyPr>
          <a:lstStyle/>
          <a:p>
            <a:r>
              <a:rPr lang="en" sz="2800" b="1" dirty="0">
                <a:solidFill>
                  <a:schemeClr val="lt1"/>
                </a:solidFill>
              </a:rPr>
              <a:t>Average Transaction Amount</a:t>
            </a:r>
            <a:endParaRPr lang="en-US" sz="2800" b="1" dirty="0"/>
          </a:p>
        </p:txBody>
      </p:sp>
    </p:spTree>
    <p:extLst>
      <p:ext uri="{BB962C8B-B14F-4D97-AF65-F5344CB8AC3E}">
        <p14:creationId xmlns:p14="http://schemas.microsoft.com/office/powerpoint/2010/main" val="1337097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ABA82FD-9338-41E9-81E9-782B51BECE9A}"/>
              </a:ext>
            </a:extLst>
          </p:cNvPr>
          <p:cNvSpPr/>
          <p:nvPr/>
        </p:nvSpPr>
        <p:spPr>
          <a:xfrm>
            <a:off x="1211279" y="4129302"/>
            <a:ext cx="8923321" cy="182317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Across all Age Groups, Withdrawals is the common transaction type (&gt;50%), followed by Transfers (&gt;20%)</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Interestingly, Deposits &amp; Transfers account for a significant amount of transactions (&gt;10% each) across all Age Groups</a:t>
            </a:r>
            <a:endParaRPr lang="en-NG" dirty="0"/>
          </a:p>
        </p:txBody>
      </p:sp>
      <p:pic>
        <p:nvPicPr>
          <p:cNvPr id="4" name="Picture 3">
            <a:extLst>
              <a:ext uri="{FF2B5EF4-FFF2-40B4-BE49-F238E27FC236}">
                <a16:creationId xmlns:a16="http://schemas.microsoft.com/office/drawing/2014/main" id="{C2C17591-120B-421C-90A7-083F60B32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278" y="1215325"/>
            <a:ext cx="8828071" cy="2356550"/>
          </a:xfrm>
          <a:prstGeom prst="rect">
            <a:avLst/>
          </a:prstGeom>
        </p:spPr>
      </p:pic>
      <p:sp>
        <p:nvSpPr>
          <p:cNvPr id="6" name="TextBox 5">
            <a:extLst>
              <a:ext uri="{FF2B5EF4-FFF2-40B4-BE49-F238E27FC236}">
                <a16:creationId xmlns:a16="http://schemas.microsoft.com/office/drawing/2014/main" id="{2CE1F83B-2EA5-4A48-BE51-B8F83F47E8AE}"/>
              </a:ext>
            </a:extLst>
          </p:cNvPr>
          <p:cNvSpPr txBox="1"/>
          <p:nvPr/>
        </p:nvSpPr>
        <p:spPr>
          <a:xfrm>
            <a:off x="1362075" y="400906"/>
            <a:ext cx="6096000" cy="523220"/>
          </a:xfrm>
          <a:prstGeom prst="rect">
            <a:avLst/>
          </a:prstGeom>
          <a:noFill/>
        </p:spPr>
        <p:txBody>
          <a:bodyPr wrap="square">
            <a:spAutoFit/>
          </a:bodyPr>
          <a:lstStyle/>
          <a:p>
            <a:r>
              <a:rPr lang="en" sz="2800" b="1" dirty="0">
                <a:solidFill>
                  <a:schemeClr val="lt1"/>
                </a:solidFill>
              </a:rPr>
              <a:t>Transaction Count</a:t>
            </a:r>
            <a:endParaRPr lang="en-US" sz="2800" b="1" dirty="0"/>
          </a:p>
        </p:txBody>
      </p:sp>
    </p:spTree>
    <p:extLst>
      <p:ext uri="{BB962C8B-B14F-4D97-AF65-F5344CB8AC3E}">
        <p14:creationId xmlns:p14="http://schemas.microsoft.com/office/powerpoint/2010/main" val="1203582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F8FD8A7-BE79-4287-A969-27FFF118942F}"/>
              </a:ext>
            </a:extLst>
          </p:cNvPr>
          <p:cNvSpPr/>
          <p:nvPr/>
        </p:nvSpPr>
        <p:spPr>
          <a:xfrm>
            <a:off x="1266524" y="4287990"/>
            <a:ext cx="8944276" cy="182317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Across all locations, Withdrawals has the longest duration on average. </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Kano’s average Withdrawal, Transfer, and Balance Inquiry durations are comparatively higher than other locations.</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Rivers &amp; Enugu have lower average transaction duration for Deposits, Transfers, &amp; Withdrawals when compared to other locations.</a:t>
            </a:r>
            <a:endParaRPr lang="en-NG" dirty="0"/>
          </a:p>
        </p:txBody>
      </p:sp>
      <p:pic>
        <p:nvPicPr>
          <p:cNvPr id="4" name="Picture 3">
            <a:extLst>
              <a:ext uri="{FF2B5EF4-FFF2-40B4-BE49-F238E27FC236}">
                <a16:creationId xmlns:a16="http://schemas.microsoft.com/office/drawing/2014/main" id="{2499AB3D-1824-4DDE-9ED7-9D23C7B1D1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524" y="1658424"/>
            <a:ext cx="8706151" cy="2151575"/>
          </a:xfrm>
          <a:prstGeom prst="rect">
            <a:avLst/>
          </a:prstGeom>
        </p:spPr>
      </p:pic>
      <p:sp>
        <p:nvSpPr>
          <p:cNvPr id="6" name="TextBox 5">
            <a:extLst>
              <a:ext uri="{FF2B5EF4-FFF2-40B4-BE49-F238E27FC236}">
                <a16:creationId xmlns:a16="http://schemas.microsoft.com/office/drawing/2014/main" id="{3C959D0F-EC95-4A6D-8525-CB0EDE13A986}"/>
              </a:ext>
            </a:extLst>
          </p:cNvPr>
          <p:cNvSpPr txBox="1"/>
          <p:nvPr/>
        </p:nvSpPr>
        <p:spPr>
          <a:xfrm>
            <a:off x="1000125" y="515533"/>
            <a:ext cx="6096000" cy="523220"/>
          </a:xfrm>
          <a:prstGeom prst="rect">
            <a:avLst/>
          </a:prstGeom>
          <a:noFill/>
        </p:spPr>
        <p:txBody>
          <a:bodyPr wrap="square">
            <a:spAutoFit/>
          </a:bodyPr>
          <a:lstStyle/>
          <a:p>
            <a:r>
              <a:rPr lang="en" sz="2800" b="1" dirty="0">
                <a:solidFill>
                  <a:schemeClr val="lt1"/>
                </a:solidFill>
              </a:rPr>
              <a:t>Average Transaction Duration</a:t>
            </a:r>
            <a:endParaRPr lang="en-US" sz="2800" b="1" dirty="0"/>
          </a:p>
        </p:txBody>
      </p:sp>
    </p:spTree>
    <p:extLst>
      <p:ext uri="{BB962C8B-B14F-4D97-AF65-F5344CB8AC3E}">
        <p14:creationId xmlns:p14="http://schemas.microsoft.com/office/powerpoint/2010/main" val="3838882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ACEF1B-6383-4732-85F9-F1ED0B995FBD}"/>
              </a:ext>
            </a:extLst>
          </p:cNvPr>
          <p:cNvSpPr/>
          <p:nvPr/>
        </p:nvSpPr>
        <p:spPr>
          <a:xfrm>
            <a:off x="1181101" y="4536247"/>
            <a:ext cx="8182303" cy="182317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We had the highest number of transactions and transaction amount in March</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Other months with high transaction activity include January, May, July, October, and December</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We had the lowest number of transactions and transaction amount in February</a:t>
            </a:r>
          </a:p>
        </p:txBody>
      </p:sp>
      <p:pic>
        <p:nvPicPr>
          <p:cNvPr id="4" name="Picture 3">
            <a:extLst>
              <a:ext uri="{FF2B5EF4-FFF2-40B4-BE49-F238E27FC236}">
                <a16:creationId xmlns:a16="http://schemas.microsoft.com/office/drawing/2014/main" id="{909AABFB-811F-4525-9177-2ED1B7B37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1" y="1268967"/>
            <a:ext cx="8182303" cy="2362405"/>
          </a:xfrm>
          <a:prstGeom prst="rect">
            <a:avLst/>
          </a:prstGeom>
        </p:spPr>
      </p:pic>
      <p:sp>
        <p:nvSpPr>
          <p:cNvPr id="6" name="TextBox 5">
            <a:extLst>
              <a:ext uri="{FF2B5EF4-FFF2-40B4-BE49-F238E27FC236}">
                <a16:creationId xmlns:a16="http://schemas.microsoft.com/office/drawing/2014/main" id="{0F24715F-FFE9-47B7-B6F1-5FA48E2E488D}"/>
              </a:ext>
            </a:extLst>
          </p:cNvPr>
          <p:cNvSpPr txBox="1"/>
          <p:nvPr/>
        </p:nvSpPr>
        <p:spPr>
          <a:xfrm>
            <a:off x="561975" y="341351"/>
            <a:ext cx="6096000" cy="523220"/>
          </a:xfrm>
          <a:prstGeom prst="rect">
            <a:avLst/>
          </a:prstGeom>
          <a:noFill/>
        </p:spPr>
        <p:txBody>
          <a:bodyPr wrap="square">
            <a:spAutoFit/>
          </a:bodyPr>
          <a:lstStyle/>
          <a:p>
            <a:r>
              <a:rPr lang="en" sz="2800" b="1" dirty="0">
                <a:solidFill>
                  <a:schemeClr val="lt1"/>
                </a:solidFill>
              </a:rPr>
              <a:t>Trend of Transaction Amount &amp; Count</a:t>
            </a:r>
            <a:endParaRPr lang="en-US" sz="2800" b="1" dirty="0"/>
          </a:p>
        </p:txBody>
      </p:sp>
    </p:spTree>
    <p:extLst>
      <p:ext uri="{BB962C8B-B14F-4D97-AF65-F5344CB8AC3E}">
        <p14:creationId xmlns:p14="http://schemas.microsoft.com/office/powerpoint/2010/main" val="117731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6556215-F752-4284-8E95-48F85CE6073C}"/>
              </a:ext>
            </a:extLst>
          </p:cNvPr>
          <p:cNvSpPr/>
          <p:nvPr/>
        </p:nvSpPr>
        <p:spPr>
          <a:xfrm>
            <a:off x="1533526" y="1043809"/>
            <a:ext cx="8182303" cy="5366516"/>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b="1" dirty="0"/>
              <a:t>Utilization rate in the FCT is comparatively low. Possible solutions to remedy this include:</a:t>
            </a:r>
          </a:p>
          <a:p>
            <a:pPr marL="285744" indent="-285744">
              <a:buClr>
                <a:schemeClr val="bg1"/>
              </a:buClr>
              <a:buFont typeface="Wingdings" panose="05000000000000000000" pitchFamily="2" charset="2"/>
              <a:buChar char="v"/>
            </a:pPr>
            <a:endParaRPr lang="en-US" dirty="0"/>
          </a:p>
          <a:p>
            <a:pPr marL="400050" lvl="4" indent="-400050">
              <a:buClr>
                <a:schemeClr val="bg1"/>
              </a:buClr>
              <a:buFont typeface="+mj-lt"/>
              <a:buAutoNum type="romanLcPeriod"/>
            </a:pPr>
            <a:r>
              <a:rPr lang="en-US" dirty="0"/>
              <a:t>Make sure that the ATMs are visible and accessible to customers. This could involve relocating the ATMs to more prominent locations, installing signage, or improving lighting and landscaping around the ATMs.</a:t>
            </a:r>
          </a:p>
          <a:p>
            <a:pPr marL="400050" lvl="4" indent="-400050">
              <a:buClr>
                <a:schemeClr val="bg1"/>
              </a:buClr>
              <a:buFont typeface="+mj-lt"/>
              <a:buAutoNum type="romanLcPeriod"/>
            </a:pPr>
            <a:endParaRPr lang="en-US" dirty="0"/>
          </a:p>
          <a:p>
            <a:pPr marL="400050" lvl="4" indent="-400050">
              <a:buClr>
                <a:schemeClr val="bg1"/>
              </a:buClr>
              <a:buFont typeface="+mj-lt"/>
              <a:buAutoNum type="romanLcPeriod"/>
            </a:pPr>
            <a:r>
              <a:rPr lang="en-US" dirty="0"/>
              <a:t>Offer incentives to customers such as waived transaction fees or cashback rewards.</a:t>
            </a:r>
          </a:p>
          <a:p>
            <a:pPr marL="400050" lvl="4" indent="-400050">
              <a:buClr>
                <a:schemeClr val="bg1"/>
              </a:buClr>
              <a:buFont typeface="+mj-lt"/>
              <a:buAutoNum type="romanLcPeriod"/>
            </a:pPr>
            <a:endParaRPr lang="en-US" dirty="0"/>
          </a:p>
          <a:p>
            <a:pPr marL="400050" lvl="4" indent="-400050">
              <a:buClr>
                <a:schemeClr val="bg1"/>
              </a:buClr>
              <a:buFont typeface="+mj-lt"/>
              <a:buAutoNum type="romanLcPeriod"/>
            </a:pPr>
            <a:r>
              <a:rPr lang="en-US" dirty="0"/>
              <a:t>Use various marketing channels to promote the availability and convenience of the ATM to customers, such as through social media, email newsletters, or in-branch promotions.</a:t>
            </a:r>
          </a:p>
          <a:p>
            <a:pPr marL="400050" lvl="4" indent="-400050">
              <a:buClr>
                <a:schemeClr val="bg1"/>
              </a:buClr>
              <a:buFont typeface="+mj-lt"/>
              <a:buAutoNum type="romanLcPeriod"/>
            </a:pPr>
            <a:endParaRPr lang="en-US" dirty="0"/>
          </a:p>
          <a:p>
            <a:pPr marL="400050" lvl="4" indent="-400050">
              <a:buClr>
                <a:schemeClr val="bg1"/>
              </a:buClr>
              <a:buFont typeface="+mj-lt"/>
              <a:buAutoNum type="romanLcPeriod"/>
            </a:pPr>
            <a:r>
              <a:rPr lang="en-US" dirty="0"/>
              <a:t>Consider offering additional services at the ATM, such as the ability to deposit checks or make cash withdrawals in different denominations.</a:t>
            </a:r>
          </a:p>
          <a:p>
            <a:pPr marL="400050" lvl="4" indent="-400050">
              <a:buClr>
                <a:schemeClr val="bg1"/>
              </a:buClr>
              <a:buFont typeface="+mj-lt"/>
              <a:buAutoNum type="romanLcPeriod"/>
            </a:pPr>
            <a:r>
              <a:rPr lang="en-US" dirty="0"/>
              <a:t>Conduct surveys or use customer analytics to understand the preferences and habits of customers who use the ATM, and tailor the ATM's services and features to better meet their needs.</a:t>
            </a:r>
          </a:p>
        </p:txBody>
      </p:sp>
      <p:sp>
        <p:nvSpPr>
          <p:cNvPr id="4" name="TextBox 3">
            <a:extLst>
              <a:ext uri="{FF2B5EF4-FFF2-40B4-BE49-F238E27FC236}">
                <a16:creationId xmlns:a16="http://schemas.microsoft.com/office/drawing/2014/main" id="{5FD513ED-0AAC-4B34-8AA9-C432ED4169F4}"/>
              </a:ext>
            </a:extLst>
          </p:cNvPr>
          <p:cNvSpPr txBox="1"/>
          <p:nvPr/>
        </p:nvSpPr>
        <p:spPr>
          <a:xfrm>
            <a:off x="962025" y="263009"/>
            <a:ext cx="6096000" cy="523220"/>
          </a:xfrm>
          <a:prstGeom prst="rect">
            <a:avLst/>
          </a:prstGeom>
          <a:noFill/>
        </p:spPr>
        <p:txBody>
          <a:bodyPr wrap="square">
            <a:spAutoFit/>
          </a:bodyPr>
          <a:lstStyle/>
          <a:p>
            <a:r>
              <a:rPr lang="en" sz="2800" b="1" dirty="0">
                <a:solidFill>
                  <a:schemeClr val="lt1"/>
                </a:solidFill>
              </a:rPr>
              <a:t>Recommendations</a:t>
            </a:r>
            <a:endParaRPr lang="en-US" sz="2800" b="1" dirty="0"/>
          </a:p>
        </p:txBody>
      </p:sp>
    </p:spTree>
    <p:extLst>
      <p:ext uri="{BB962C8B-B14F-4D97-AF65-F5344CB8AC3E}">
        <p14:creationId xmlns:p14="http://schemas.microsoft.com/office/powerpoint/2010/main" val="861130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DB716F7-4F74-4F8A-BDF5-8505419BFC87}"/>
              </a:ext>
            </a:extLst>
          </p:cNvPr>
          <p:cNvSpPr/>
          <p:nvPr/>
        </p:nvSpPr>
        <p:spPr>
          <a:xfrm>
            <a:off x="2076451" y="1443859"/>
            <a:ext cx="8182303" cy="4172609"/>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b="1" dirty="0"/>
              <a:t>Average Transaction Duration in Kano is longer when compared to other locations. Possible solutions to remedy this include:</a:t>
            </a:r>
          </a:p>
          <a:p>
            <a:pPr marL="285744" indent="-285744">
              <a:buClr>
                <a:schemeClr val="bg1"/>
              </a:buClr>
              <a:buFont typeface="Wingdings" panose="05000000000000000000" pitchFamily="2" charset="2"/>
              <a:buChar char="v"/>
            </a:pPr>
            <a:endParaRPr lang="en-US" sz="1200" dirty="0"/>
          </a:p>
          <a:p>
            <a:pPr marL="400050" lvl="4" indent="-400050">
              <a:buClr>
                <a:schemeClr val="bg1"/>
              </a:buClr>
              <a:buFont typeface="+mj-lt"/>
              <a:buAutoNum type="romanLcPeriod"/>
            </a:pPr>
            <a:r>
              <a:rPr lang="en-US" sz="1200" dirty="0"/>
              <a:t>Increase the number of ATMs available in the branch, as this can reduce wait times and congestion at each individual ATM.</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Consider upgrading the ATMs to newer models with faster transaction times and more advanced features. This can improve the overall experience for customers using the ATM and may encourage them to use it more often.</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Ensure that the ATMs are regularly serviced and maintained to prevent downtime and minimize technical issues that can contribute to longer transaction times.</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Analyze transaction data to identify bottlenecks or issues that may be contributing to longer transaction times. This could involve looking at patterns of usage, common user errors, or technical issues that may be slowing down the process.</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Provide customers with education on how to use the ATM more efficiently, such as by highlighting common errors to avoid or offering guidance on how to complete transactions more quickly.</a:t>
            </a:r>
          </a:p>
        </p:txBody>
      </p:sp>
      <p:sp>
        <p:nvSpPr>
          <p:cNvPr id="4" name="TextBox 3">
            <a:extLst>
              <a:ext uri="{FF2B5EF4-FFF2-40B4-BE49-F238E27FC236}">
                <a16:creationId xmlns:a16="http://schemas.microsoft.com/office/drawing/2014/main" id="{68C369E2-14B0-40BA-BF51-24F5230A578B}"/>
              </a:ext>
            </a:extLst>
          </p:cNvPr>
          <p:cNvSpPr txBox="1"/>
          <p:nvPr/>
        </p:nvSpPr>
        <p:spPr>
          <a:xfrm>
            <a:off x="742950" y="358259"/>
            <a:ext cx="6096000" cy="523220"/>
          </a:xfrm>
          <a:prstGeom prst="rect">
            <a:avLst/>
          </a:prstGeom>
          <a:noFill/>
        </p:spPr>
        <p:txBody>
          <a:bodyPr wrap="square">
            <a:spAutoFit/>
          </a:bodyPr>
          <a:lstStyle/>
          <a:p>
            <a:r>
              <a:rPr lang="en" sz="2800" b="1" dirty="0">
                <a:solidFill>
                  <a:schemeClr val="lt1"/>
                </a:solidFill>
              </a:rPr>
              <a:t>Recommendations</a:t>
            </a:r>
            <a:endParaRPr lang="en-US" sz="2800" b="1" dirty="0"/>
          </a:p>
        </p:txBody>
      </p:sp>
    </p:spTree>
    <p:extLst>
      <p:ext uri="{BB962C8B-B14F-4D97-AF65-F5344CB8AC3E}">
        <p14:creationId xmlns:p14="http://schemas.microsoft.com/office/powerpoint/2010/main" val="62112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0CA3145-5144-44F8-9975-8DEA5FFF080B}"/>
              </a:ext>
            </a:extLst>
          </p:cNvPr>
          <p:cNvSpPr/>
          <p:nvPr/>
        </p:nvSpPr>
        <p:spPr>
          <a:xfrm>
            <a:off x="1171575" y="914400"/>
            <a:ext cx="8929851" cy="5652016"/>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b="1" dirty="0"/>
              <a:t>A significant proportion of transactions (&gt;20%) are either Balance Enquiries or Transfers. Possible solutions to remedy this include:</a:t>
            </a:r>
          </a:p>
          <a:p>
            <a:pPr marL="285744" indent="-285744">
              <a:buClr>
                <a:schemeClr val="bg1"/>
              </a:buClr>
              <a:buFont typeface="Wingdings" panose="05000000000000000000" pitchFamily="2" charset="2"/>
              <a:buChar char="v"/>
            </a:pPr>
            <a:endParaRPr lang="en-US" sz="1200" dirty="0"/>
          </a:p>
          <a:p>
            <a:pPr marL="400050" lvl="4" indent="-400050">
              <a:buClr>
                <a:schemeClr val="bg1"/>
              </a:buClr>
              <a:buFont typeface="+mj-lt"/>
              <a:buAutoNum type="romanLcPeriod"/>
            </a:pPr>
            <a:r>
              <a:rPr lang="en-US" sz="1600" dirty="0"/>
              <a:t>Provide customers with education on alternative banking channels such as phone banking or online banking, highlighting the benefits of these channels and how to use them effectively. This could involve providing brochures or other materials in the branch, as well as online resources and tutorials.</a:t>
            </a:r>
          </a:p>
          <a:p>
            <a:pPr marL="400050" lvl="4" indent="-400050">
              <a:buClr>
                <a:schemeClr val="bg1"/>
              </a:buClr>
              <a:buFont typeface="+mj-lt"/>
              <a:buAutoNum type="romanLcPeriod"/>
            </a:pPr>
            <a:endParaRPr lang="en-US" sz="1600" dirty="0"/>
          </a:p>
          <a:p>
            <a:pPr marL="400050" lvl="4" indent="-400050">
              <a:buClr>
                <a:schemeClr val="bg1"/>
              </a:buClr>
              <a:buFont typeface="+mj-lt"/>
              <a:buAutoNum type="romanLcPeriod"/>
            </a:pPr>
            <a:r>
              <a:rPr lang="en-US" sz="1600" dirty="0"/>
              <a:t>Consider offering incentives to customers who use alternative banking channels, such as waiving transaction fees or offering cashback rewards. This can encourage customers to try these channels and may help to shift usage away from the ATM.</a:t>
            </a:r>
          </a:p>
          <a:p>
            <a:pPr marL="400050" lvl="4" indent="-400050">
              <a:buClr>
                <a:schemeClr val="bg1"/>
              </a:buClr>
              <a:buFont typeface="+mj-lt"/>
              <a:buAutoNum type="romanLcPeriod"/>
            </a:pPr>
            <a:endParaRPr lang="en-US" sz="1600" dirty="0"/>
          </a:p>
          <a:p>
            <a:pPr marL="400050" lvl="4" indent="-400050">
              <a:buClr>
                <a:schemeClr val="bg1"/>
              </a:buClr>
              <a:buFont typeface="+mj-lt"/>
              <a:buAutoNum type="romanLcPeriod"/>
            </a:pPr>
            <a:r>
              <a:rPr lang="en-US" sz="1600" dirty="0"/>
              <a:t>Ensure that the phone banking process is simple and straightforward for customers to use, with clear instructions and minimal waiting times.</a:t>
            </a:r>
          </a:p>
          <a:p>
            <a:pPr marL="400050" lvl="4" indent="-400050">
              <a:buClr>
                <a:schemeClr val="bg1"/>
              </a:buClr>
              <a:buFont typeface="+mj-lt"/>
              <a:buAutoNum type="romanLcPeriod"/>
            </a:pPr>
            <a:endParaRPr lang="en-US" sz="1600" dirty="0"/>
          </a:p>
          <a:p>
            <a:pPr marL="400050" lvl="4" indent="-400050">
              <a:buClr>
                <a:schemeClr val="bg1"/>
              </a:buClr>
              <a:buFont typeface="+mj-lt"/>
              <a:buAutoNum type="romanLcPeriod"/>
            </a:pPr>
            <a:r>
              <a:rPr lang="en-US" sz="1600" dirty="0"/>
              <a:t>Continue to monitor customer behavior and analyze usage data to identify areas where usage of alternative banking channels can be improved.</a:t>
            </a:r>
          </a:p>
          <a:p>
            <a:pPr marL="400050" lvl="4" indent="-400050">
              <a:buClr>
                <a:schemeClr val="bg1"/>
              </a:buClr>
              <a:buFont typeface="+mj-lt"/>
              <a:buAutoNum type="romanLcPeriod"/>
            </a:pPr>
            <a:endParaRPr lang="en-US" sz="1600" dirty="0"/>
          </a:p>
          <a:p>
            <a:pPr marL="400050" lvl="4" indent="-400050">
              <a:buClr>
                <a:schemeClr val="bg1"/>
              </a:buClr>
              <a:buFont typeface="+mj-lt"/>
              <a:buAutoNum type="romanLcPeriod"/>
            </a:pPr>
            <a:r>
              <a:rPr lang="en-US" sz="1600" dirty="0"/>
              <a:t>Offer personalized support to customers who may be hesitant to use alternative banking channels, such as providing one-on-one assistance or guidance on how to get started with phone banking or online banking. This can help to build trust and confidence in these channels and may help to shift usage away from the ATM.</a:t>
            </a:r>
          </a:p>
        </p:txBody>
      </p:sp>
      <p:sp>
        <p:nvSpPr>
          <p:cNvPr id="5" name="TextBox 4">
            <a:extLst>
              <a:ext uri="{FF2B5EF4-FFF2-40B4-BE49-F238E27FC236}">
                <a16:creationId xmlns:a16="http://schemas.microsoft.com/office/drawing/2014/main" id="{51FACDCB-94F6-4212-82F2-246DAEF4E0DD}"/>
              </a:ext>
            </a:extLst>
          </p:cNvPr>
          <p:cNvSpPr txBox="1"/>
          <p:nvPr/>
        </p:nvSpPr>
        <p:spPr>
          <a:xfrm>
            <a:off x="895350" y="291584"/>
            <a:ext cx="6096000" cy="523220"/>
          </a:xfrm>
          <a:prstGeom prst="rect">
            <a:avLst/>
          </a:prstGeom>
          <a:noFill/>
        </p:spPr>
        <p:txBody>
          <a:bodyPr wrap="square">
            <a:spAutoFit/>
          </a:bodyPr>
          <a:lstStyle/>
          <a:p>
            <a:r>
              <a:rPr lang="en" sz="2800" b="1" dirty="0">
                <a:solidFill>
                  <a:schemeClr val="lt1"/>
                </a:solidFill>
              </a:rPr>
              <a:t>Recommendations</a:t>
            </a:r>
            <a:endParaRPr lang="en-US" sz="2800" b="1" dirty="0"/>
          </a:p>
        </p:txBody>
      </p:sp>
    </p:spTree>
    <p:extLst>
      <p:ext uri="{BB962C8B-B14F-4D97-AF65-F5344CB8AC3E}">
        <p14:creationId xmlns:p14="http://schemas.microsoft.com/office/powerpoint/2010/main" val="1258344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36B6638-7F52-43FB-BF98-FE6668428DCB}"/>
              </a:ext>
            </a:extLst>
          </p:cNvPr>
          <p:cNvSpPr/>
          <p:nvPr/>
        </p:nvSpPr>
        <p:spPr>
          <a:xfrm>
            <a:off x="2257426" y="1739134"/>
            <a:ext cx="8182303" cy="4172609"/>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sz="1600" b="1" dirty="0"/>
              <a:t>Transactions Activity:</a:t>
            </a:r>
            <a:br>
              <a:rPr lang="en-US" b="1" dirty="0"/>
            </a:br>
            <a:endParaRPr lang="en-US" b="1" dirty="0"/>
          </a:p>
          <a:p>
            <a:pPr marL="285750" indent="-285750">
              <a:buClr>
                <a:schemeClr val="bg1"/>
              </a:buClr>
              <a:buFont typeface="Wingdings" panose="05000000000000000000" pitchFamily="2" charset="2"/>
              <a:buChar char="v"/>
            </a:pPr>
            <a:r>
              <a:rPr lang="en-US" dirty="0"/>
              <a:t>ATMs have significantly reduced activity in the early and late hours of the day (Before 5 am &amp; After 8 pm). Lagos is the only exception as there is still noticeable activity after 8 pm.</a:t>
            </a:r>
          </a:p>
          <a:p>
            <a:pPr marL="285750" indent="-285750">
              <a:buClr>
                <a:schemeClr val="bg1"/>
              </a:buClr>
              <a:buFont typeface="Wingdings" panose="05000000000000000000" pitchFamily="2" charset="2"/>
              <a:buChar char="v"/>
            </a:pPr>
            <a:endParaRPr lang="en-US" dirty="0"/>
          </a:p>
          <a:p>
            <a:pPr marL="285750" indent="-285750">
              <a:buClr>
                <a:schemeClr val="bg1"/>
              </a:buClr>
              <a:buFont typeface="Wingdings" panose="05000000000000000000" pitchFamily="2" charset="2"/>
              <a:buChar char="v"/>
            </a:pPr>
            <a:r>
              <a:rPr lang="en-US" dirty="0"/>
              <a:t>Scheduled maintenance should coincide with these periods of reduced activity. </a:t>
            </a:r>
          </a:p>
          <a:p>
            <a:pPr marL="285750" indent="-285750">
              <a:buClr>
                <a:schemeClr val="bg1"/>
              </a:buClr>
              <a:buFont typeface="Wingdings" panose="05000000000000000000" pitchFamily="2" charset="2"/>
              <a:buChar char="v"/>
            </a:pPr>
            <a:endParaRPr lang="en-US" dirty="0"/>
          </a:p>
          <a:p>
            <a:pPr marL="285750" indent="-285750">
              <a:buClr>
                <a:schemeClr val="bg1"/>
              </a:buClr>
              <a:buFont typeface="Wingdings" panose="05000000000000000000" pitchFamily="2" charset="2"/>
              <a:buChar char="v"/>
            </a:pPr>
            <a:r>
              <a:rPr lang="en-US" dirty="0"/>
              <a:t>Additionally, ATMs should have maximum availability especially during the peak activity periods for each bank branch. </a:t>
            </a:r>
          </a:p>
          <a:p>
            <a:pPr marL="285744" indent="-285744">
              <a:buClr>
                <a:schemeClr val="bg1"/>
              </a:buClr>
              <a:buFont typeface="Wingdings" panose="05000000000000000000" pitchFamily="2" charset="2"/>
              <a:buChar char="v"/>
            </a:pPr>
            <a:endParaRPr lang="en-US" sz="1200" dirty="0"/>
          </a:p>
        </p:txBody>
      </p:sp>
      <p:sp>
        <p:nvSpPr>
          <p:cNvPr id="4" name="TextBox 3">
            <a:extLst>
              <a:ext uri="{FF2B5EF4-FFF2-40B4-BE49-F238E27FC236}">
                <a16:creationId xmlns:a16="http://schemas.microsoft.com/office/drawing/2014/main" id="{2F7D9E2B-9F9C-4AA5-A2B8-360A268F9257}"/>
              </a:ext>
            </a:extLst>
          </p:cNvPr>
          <p:cNvSpPr txBox="1"/>
          <p:nvPr/>
        </p:nvSpPr>
        <p:spPr>
          <a:xfrm>
            <a:off x="1200150" y="501134"/>
            <a:ext cx="6096000" cy="523220"/>
          </a:xfrm>
          <a:prstGeom prst="rect">
            <a:avLst/>
          </a:prstGeom>
          <a:noFill/>
        </p:spPr>
        <p:txBody>
          <a:bodyPr wrap="square">
            <a:spAutoFit/>
          </a:bodyPr>
          <a:lstStyle/>
          <a:p>
            <a:r>
              <a:rPr lang="en" sz="2800" b="1" dirty="0">
                <a:solidFill>
                  <a:schemeClr val="lt1"/>
                </a:solidFill>
              </a:rPr>
              <a:t>Recommendations</a:t>
            </a:r>
            <a:endParaRPr lang="en-US" sz="2800" b="1" dirty="0"/>
          </a:p>
        </p:txBody>
      </p:sp>
    </p:spTree>
    <p:extLst>
      <p:ext uri="{BB962C8B-B14F-4D97-AF65-F5344CB8AC3E}">
        <p14:creationId xmlns:p14="http://schemas.microsoft.com/office/powerpoint/2010/main" val="4268823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B77D88-6376-44CD-8D52-38715141A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75524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AD12FB-FFBE-42A1-8632-41E3DAD75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48557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279A05-A0D1-4495-81E9-E98992199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75571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480D04-E2B8-4A13-882D-8F84394DD9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12407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EC6133-F305-4CB5-8090-F6518E9B6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47601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832CDF7-E7A6-470E-8B95-EB509AF2613A}"/>
              </a:ext>
            </a:extLst>
          </p:cNvPr>
          <p:cNvSpPr/>
          <p:nvPr/>
        </p:nvSpPr>
        <p:spPr>
          <a:xfrm>
            <a:off x="6502099" y="1419224"/>
            <a:ext cx="4608787" cy="4810125"/>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ATMs in Kano have the highest Utilization Rate (18.6%)</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Rivers &amp; Lagos have Utilization Rates greater than 12% (12.7% &amp; 12.2% respectively) while that for Enugu is 11.6%</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The FCT has the lowest Utilization Rate (8.5%)</a:t>
            </a:r>
            <a:endParaRPr lang="en-NG" dirty="0"/>
          </a:p>
        </p:txBody>
      </p:sp>
      <p:pic>
        <p:nvPicPr>
          <p:cNvPr id="4" name="Picture 3">
            <a:extLst>
              <a:ext uri="{FF2B5EF4-FFF2-40B4-BE49-F238E27FC236}">
                <a16:creationId xmlns:a16="http://schemas.microsoft.com/office/drawing/2014/main" id="{9EEE591F-5172-430F-84E9-F2A650553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89" y="1419224"/>
            <a:ext cx="4038950" cy="4810125"/>
          </a:xfrm>
          <a:prstGeom prst="rect">
            <a:avLst/>
          </a:prstGeom>
        </p:spPr>
      </p:pic>
      <p:sp>
        <p:nvSpPr>
          <p:cNvPr id="6" name="TextBox 5">
            <a:extLst>
              <a:ext uri="{FF2B5EF4-FFF2-40B4-BE49-F238E27FC236}">
                <a16:creationId xmlns:a16="http://schemas.microsoft.com/office/drawing/2014/main" id="{3D75F17A-D672-4373-A42D-B7F7CA59C885}"/>
              </a:ext>
            </a:extLst>
          </p:cNvPr>
          <p:cNvSpPr txBox="1"/>
          <p:nvPr/>
        </p:nvSpPr>
        <p:spPr>
          <a:xfrm>
            <a:off x="1495425" y="535542"/>
            <a:ext cx="6096000" cy="523220"/>
          </a:xfrm>
          <a:prstGeom prst="rect">
            <a:avLst/>
          </a:prstGeom>
          <a:noFill/>
        </p:spPr>
        <p:txBody>
          <a:bodyPr wrap="square">
            <a:spAutoFit/>
          </a:bodyPr>
          <a:lstStyle/>
          <a:p>
            <a:r>
              <a:rPr lang="en" sz="2800" b="1" dirty="0">
                <a:solidFill>
                  <a:schemeClr val="lt1"/>
                </a:solidFill>
              </a:rPr>
              <a:t>Utilization Rate</a:t>
            </a:r>
            <a:endParaRPr lang="en-US" sz="2800" b="1" dirty="0"/>
          </a:p>
        </p:txBody>
      </p:sp>
    </p:spTree>
    <p:extLst>
      <p:ext uri="{BB962C8B-B14F-4D97-AF65-F5344CB8AC3E}">
        <p14:creationId xmlns:p14="http://schemas.microsoft.com/office/powerpoint/2010/main" val="678419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1FB872B-1D10-43A5-AE56-5B14757DA0A8}"/>
              </a:ext>
            </a:extLst>
          </p:cNvPr>
          <p:cNvSpPr/>
          <p:nvPr/>
        </p:nvSpPr>
        <p:spPr>
          <a:xfrm>
            <a:off x="5697263" y="1598155"/>
            <a:ext cx="4608787" cy="4545470"/>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Customers between 15-25 years have the highest transaction frequency (260).</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Interestingly, customers above 65 years have a higher transaction frequency (216) than the 56 - 65 &amp; 46 - 55 age groups (207 &amp; 205 respectively). </a:t>
            </a:r>
            <a:endParaRPr lang="en-NG" dirty="0"/>
          </a:p>
        </p:txBody>
      </p:sp>
      <p:pic>
        <p:nvPicPr>
          <p:cNvPr id="8" name="Picture 7">
            <a:extLst>
              <a:ext uri="{FF2B5EF4-FFF2-40B4-BE49-F238E27FC236}">
                <a16:creationId xmlns:a16="http://schemas.microsoft.com/office/drawing/2014/main" id="{23ABEFB4-1D2F-4E0B-BD17-57E08AF895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429" y="1598155"/>
            <a:ext cx="2911092" cy="4478795"/>
          </a:xfrm>
          <a:prstGeom prst="rect">
            <a:avLst/>
          </a:prstGeom>
        </p:spPr>
      </p:pic>
      <p:sp>
        <p:nvSpPr>
          <p:cNvPr id="10" name="TextBox 9">
            <a:extLst>
              <a:ext uri="{FF2B5EF4-FFF2-40B4-BE49-F238E27FC236}">
                <a16:creationId xmlns:a16="http://schemas.microsoft.com/office/drawing/2014/main" id="{158FC150-B983-4CAF-8694-CBB0952725A5}"/>
              </a:ext>
            </a:extLst>
          </p:cNvPr>
          <p:cNvSpPr txBox="1"/>
          <p:nvPr/>
        </p:nvSpPr>
        <p:spPr>
          <a:xfrm>
            <a:off x="1314450" y="714375"/>
            <a:ext cx="6096000" cy="523220"/>
          </a:xfrm>
          <a:prstGeom prst="rect">
            <a:avLst/>
          </a:prstGeom>
          <a:noFill/>
        </p:spPr>
        <p:txBody>
          <a:bodyPr wrap="square">
            <a:spAutoFit/>
          </a:bodyPr>
          <a:lstStyle/>
          <a:p>
            <a:r>
              <a:rPr lang="en" sz="2800" b="1" dirty="0">
                <a:solidFill>
                  <a:schemeClr val="lt1"/>
                </a:solidFill>
              </a:rPr>
              <a:t>Transaction Frequency</a:t>
            </a:r>
            <a:endParaRPr lang="en-US" sz="2800" b="1" dirty="0"/>
          </a:p>
        </p:txBody>
      </p:sp>
    </p:spTree>
    <p:extLst>
      <p:ext uri="{BB962C8B-B14F-4D97-AF65-F5344CB8AC3E}">
        <p14:creationId xmlns:p14="http://schemas.microsoft.com/office/powerpoint/2010/main" val="87227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898B738-05B0-4FE0-8BDE-E5D7F173486E}"/>
              </a:ext>
            </a:extLst>
          </p:cNvPr>
          <p:cNvSpPr/>
          <p:nvPr/>
        </p:nvSpPr>
        <p:spPr>
          <a:xfrm>
            <a:off x="6906938" y="781050"/>
            <a:ext cx="4608787" cy="3524250"/>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Customers between 15-25 years have the highest transaction frequency (260).</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Interestingly, customers above 65 years have a higher transaction frequency (216) than the 56 - 65 &amp; 46 - 55 age groups (207 &amp; 205 respectively). </a:t>
            </a:r>
            <a:endParaRPr lang="en-NG" dirty="0"/>
          </a:p>
        </p:txBody>
      </p:sp>
      <p:sp>
        <p:nvSpPr>
          <p:cNvPr id="7" name="Rectangle: Rounded Corners 6">
            <a:extLst>
              <a:ext uri="{FF2B5EF4-FFF2-40B4-BE49-F238E27FC236}">
                <a16:creationId xmlns:a16="http://schemas.microsoft.com/office/drawing/2014/main" id="{31855B73-FC99-4A86-B5DC-3AE60A76ADE2}"/>
              </a:ext>
            </a:extLst>
          </p:cNvPr>
          <p:cNvSpPr/>
          <p:nvPr/>
        </p:nvSpPr>
        <p:spPr>
          <a:xfrm>
            <a:off x="601050" y="5043106"/>
            <a:ext cx="10914675" cy="140105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Kano also has the longest transaction duration for Balance Inquiries and Transfers</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Withdrawals have the highest transaction amount on average as expected. Withdrawals and Deposits have longer transaction duration on average while Balance Inquiries have the least transaction duration.</a:t>
            </a:r>
            <a:endParaRPr lang="en-NG" dirty="0"/>
          </a:p>
        </p:txBody>
      </p:sp>
      <p:pic>
        <p:nvPicPr>
          <p:cNvPr id="9" name="Picture 8">
            <a:extLst>
              <a:ext uri="{FF2B5EF4-FFF2-40B4-BE49-F238E27FC236}">
                <a16:creationId xmlns:a16="http://schemas.microsoft.com/office/drawing/2014/main" id="{0047C5EE-B10D-4703-98B3-421BAECB9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205" y="980676"/>
            <a:ext cx="5768840" cy="3147333"/>
          </a:xfrm>
          <a:prstGeom prst="rect">
            <a:avLst/>
          </a:prstGeom>
        </p:spPr>
      </p:pic>
      <p:sp>
        <p:nvSpPr>
          <p:cNvPr id="11" name="TextBox 10">
            <a:extLst>
              <a:ext uri="{FF2B5EF4-FFF2-40B4-BE49-F238E27FC236}">
                <a16:creationId xmlns:a16="http://schemas.microsoft.com/office/drawing/2014/main" id="{DA8D6BB9-B390-41FB-A802-728EBA21BBD3}"/>
              </a:ext>
            </a:extLst>
          </p:cNvPr>
          <p:cNvSpPr txBox="1"/>
          <p:nvPr/>
        </p:nvSpPr>
        <p:spPr>
          <a:xfrm>
            <a:off x="810938" y="338462"/>
            <a:ext cx="6096000" cy="523220"/>
          </a:xfrm>
          <a:prstGeom prst="rect">
            <a:avLst/>
          </a:prstGeom>
          <a:noFill/>
        </p:spPr>
        <p:txBody>
          <a:bodyPr wrap="square">
            <a:spAutoFit/>
          </a:bodyPr>
          <a:lstStyle/>
          <a:p>
            <a:r>
              <a:rPr lang="en" sz="2800" dirty="0">
                <a:solidFill>
                  <a:schemeClr val="lt1"/>
                </a:solidFill>
              </a:rPr>
              <a:t>Average Amount vs Average Duration</a:t>
            </a:r>
            <a:endParaRPr lang="en-US" sz="2800" dirty="0"/>
          </a:p>
        </p:txBody>
      </p:sp>
    </p:spTree>
    <p:extLst>
      <p:ext uri="{BB962C8B-B14F-4D97-AF65-F5344CB8AC3E}">
        <p14:creationId xmlns:p14="http://schemas.microsoft.com/office/powerpoint/2010/main" val="3153614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1048</Words>
  <Application>Microsoft Office PowerPoint</Application>
  <PresentationFormat>Widescreen</PresentationFormat>
  <Paragraphs>88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jnanaranjana027@gmail.com</dc:creator>
  <cp:lastModifiedBy>jnanaranjana027@gmail.com</cp:lastModifiedBy>
  <cp:revision>5</cp:revision>
  <dcterms:created xsi:type="dcterms:W3CDTF">2023-10-07T11:17:06Z</dcterms:created>
  <dcterms:modified xsi:type="dcterms:W3CDTF">2023-10-07T11:51:27Z</dcterms:modified>
</cp:coreProperties>
</file>