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B4B9B-AD00-4BDB-8134-534DEB27DC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1B00FB-9331-47D3-8C9B-D30AF8C21A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1168A3-CAD7-409F-AD8C-34CCB47E3C21}"/>
              </a:ext>
            </a:extLst>
          </p:cNvPr>
          <p:cNvSpPr>
            <a:spLocks noGrp="1"/>
          </p:cNvSpPr>
          <p:nvPr>
            <p:ph type="dt" sz="half" idx="10"/>
          </p:nvPr>
        </p:nvSpPr>
        <p:spPr/>
        <p:txBody>
          <a:bodyPr/>
          <a:lstStyle/>
          <a:p>
            <a:fld id="{5479B2DE-9CBA-45BC-A79C-7AAC59D2CA35}" type="datetimeFigureOut">
              <a:rPr lang="en-US" smtClean="0"/>
              <a:t>10/18/2023</a:t>
            </a:fld>
            <a:endParaRPr lang="en-US"/>
          </a:p>
        </p:txBody>
      </p:sp>
      <p:sp>
        <p:nvSpPr>
          <p:cNvPr id="5" name="Footer Placeholder 4">
            <a:extLst>
              <a:ext uri="{FF2B5EF4-FFF2-40B4-BE49-F238E27FC236}">
                <a16:creationId xmlns:a16="http://schemas.microsoft.com/office/drawing/2014/main" id="{AE19F688-5C05-4771-ADD5-7F26525175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0D5667-6041-477C-9E33-30C91DE929B8}"/>
              </a:ext>
            </a:extLst>
          </p:cNvPr>
          <p:cNvSpPr>
            <a:spLocks noGrp="1"/>
          </p:cNvSpPr>
          <p:nvPr>
            <p:ph type="sldNum" sz="quarter" idx="12"/>
          </p:nvPr>
        </p:nvSpPr>
        <p:spPr/>
        <p:txBody>
          <a:bodyPr/>
          <a:lstStyle/>
          <a:p>
            <a:fld id="{66023F92-5BAC-42F8-80D0-07FA1F3178FB}" type="slidenum">
              <a:rPr lang="en-US" smtClean="0"/>
              <a:t>‹#›</a:t>
            </a:fld>
            <a:endParaRPr lang="en-US"/>
          </a:p>
        </p:txBody>
      </p:sp>
    </p:spTree>
    <p:extLst>
      <p:ext uri="{BB962C8B-B14F-4D97-AF65-F5344CB8AC3E}">
        <p14:creationId xmlns:p14="http://schemas.microsoft.com/office/powerpoint/2010/main" val="2295509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D6F34-1230-4A2D-9B2C-837C8E54B3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0F810C-4863-455C-9AB2-40F9BBE381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BB4BF6-C665-4198-885F-F89F9B452404}"/>
              </a:ext>
            </a:extLst>
          </p:cNvPr>
          <p:cNvSpPr>
            <a:spLocks noGrp="1"/>
          </p:cNvSpPr>
          <p:nvPr>
            <p:ph type="dt" sz="half" idx="10"/>
          </p:nvPr>
        </p:nvSpPr>
        <p:spPr/>
        <p:txBody>
          <a:bodyPr/>
          <a:lstStyle/>
          <a:p>
            <a:fld id="{5479B2DE-9CBA-45BC-A79C-7AAC59D2CA35}" type="datetimeFigureOut">
              <a:rPr lang="en-US" smtClean="0"/>
              <a:t>10/18/2023</a:t>
            </a:fld>
            <a:endParaRPr lang="en-US"/>
          </a:p>
        </p:txBody>
      </p:sp>
      <p:sp>
        <p:nvSpPr>
          <p:cNvPr id="5" name="Footer Placeholder 4">
            <a:extLst>
              <a:ext uri="{FF2B5EF4-FFF2-40B4-BE49-F238E27FC236}">
                <a16:creationId xmlns:a16="http://schemas.microsoft.com/office/drawing/2014/main" id="{3076A6C9-1422-4D2D-ADBC-7784774FE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1836AF-20FB-4E7D-93B8-CE6247DED4F3}"/>
              </a:ext>
            </a:extLst>
          </p:cNvPr>
          <p:cNvSpPr>
            <a:spLocks noGrp="1"/>
          </p:cNvSpPr>
          <p:nvPr>
            <p:ph type="sldNum" sz="quarter" idx="12"/>
          </p:nvPr>
        </p:nvSpPr>
        <p:spPr/>
        <p:txBody>
          <a:bodyPr/>
          <a:lstStyle/>
          <a:p>
            <a:fld id="{66023F92-5BAC-42F8-80D0-07FA1F3178FB}" type="slidenum">
              <a:rPr lang="en-US" smtClean="0"/>
              <a:t>‹#›</a:t>
            </a:fld>
            <a:endParaRPr lang="en-US"/>
          </a:p>
        </p:txBody>
      </p:sp>
    </p:spTree>
    <p:extLst>
      <p:ext uri="{BB962C8B-B14F-4D97-AF65-F5344CB8AC3E}">
        <p14:creationId xmlns:p14="http://schemas.microsoft.com/office/powerpoint/2010/main" val="4214981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23390B-1031-44C7-AB28-3838A173E1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A49BAA-7C25-4468-86D6-2CCA25DC52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08E1B2-6082-4EE0-99A1-DDEDD55ADBE6}"/>
              </a:ext>
            </a:extLst>
          </p:cNvPr>
          <p:cNvSpPr>
            <a:spLocks noGrp="1"/>
          </p:cNvSpPr>
          <p:nvPr>
            <p:ph type="dt" sz="half" idx="10"/>
          </p:nvPr>
        </p:nvSpPr>
        <p:spPr/>
        <p:txBody>
          <a:bodyPr/>
          <a:lstStyle/>
          <a:p>
            <a:fld id="{5479B2DE-9CBA-45BC-A79C-7AAC59D2CA35}" type="datetimeFigureOut">
              <a:rPr lang="en-US" smtClean="0"/>
              <a:t>10/18/2023</a:t>
            </a:fld>
            <a:endParaRPr lang="en-US"/>
          </a:p>
        </p:txBody>
      </p:sp>
      <p:sp>
        <p:nvSpPr>
          <p:cNvPr id="5" name="Footer Placeholder 4">
            <a:extLst>
              <a:ext uri="{FF2B5EF4-FFF2-40B4-BE49-F238E27FC236}">
                <a16:creationId xmlns:a16="http://schemas.microsoft.com/office/drawing/2014/main" id="{6C42EFF0-EB81-40D4-822F-A2748FDA6B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10DEA8-A85E-4577-80FA-23DE27F8A0BA}"/>
              </a:ext>
            </a:extLst>
          </p:cNvPr>
          <p:cNvSpPr>
            <a:spLocks noGrp="1"/>
          </p:cNvSpPr>
          <p:nvPr>
            <p:ph type="sldNum" sz="quarter" idx="12"/>
          </p:nvPr>
        </p:nvSpPr>
        <p:spPr/>
        <p:txBody>
          <a:bodyPr/>
          <a:lstStyle/>
          <a:p>
            <a:fld id="{66023F92-5BAC-42F8-80D0-07FA1F3178FB}" type="slidenum">
              <a:rPr lang="en-US" smtClean="0"/>
              <a:t>‹#›</a:t>
            </a:fld>
            <a:endParaRPr lang="en-US"/>
          </a:p>
        </p:txBody>
      </p:sp>
    </p:spTree>
    <p:extLst>
      <p:ext uri="{BB962C8B-B14F-4D97-AF65-F5344CB8AC3E}">
        <p14:creationId xmlns:p14="http://schemas.microsoft.com/office/powerpoint/2010/main" val="4290981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5BE26-E602-46D4-8BED-64C5C7A532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EAA560-3A7B-4F73-97AF-326BB818B0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856444-596F-4C4B-AD61-2312DFBD9240}"/>
              </a:ext>
            </a:extLst>
          </p:cNvPr>
          <p:cNvSpPr>
            <a:spLocks noGrp="1"/>
          </p:cNvSpPr>
          <p:nvPr>
            <p:ph type="dt" sz="half" idx="10"/>
          </p:nvPr>
        </p:nvSpPr>
        <p:spPr/>
        <p:txBody>
          <a:bodyPr/>
          <a:lstStyle/>
          <a:p>
            <a:fld id="{5479B2DE-9CBA-45BC-A79C-7AAC59D2CA35}" type="datetimeFigureOut">
              <a:rPr lang="en-US" smtClean="0"/>
              <a:t>10/18/2023</a:t>
            </a:fld>
            <a:endParaRPr lang="en-US"/>
          </a:p>
        </p:txBody>
      </p:sp>
      <p:sp>
        <p:nvSpPr>
          <p:cNvPr id="5" name="Footer Placeholder 4">
            <a:extLst>
              <a:ext uri="{FF2B5EF4-FFF2-40B4-BE49-F238E27FC236}">
                <a16:creationId xmlns:a16="http://schemas.microsoft.com/office/drawing/2014/main" id="{A0C689CB-BCFD-4DBF-9224-E967AD8FC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9E91C0-FB43-448D-BDD6-78437DCB5715}"/>
              </a:ext>
            </a:extLst>
          </p:cNvPr>
          <p:cNvSpPr>
            <a:spLocks noGrp="1"/>
          </p:cNvSpPr>
          <p:nvPr>
            <p:ph type="sldNum" sz="quarter" idx="12"/>
          </p:nvPr>
        </p:nvSpPr>
        <p:spPr/>
        <p:txBody>
          <a:bodyPr/>
          <a:lstStyle/>
          <a:p>
            <a:fld id="{66023F92-5BAC-42F8-80D0-07FA1F3178FB}" type="slidenum">
              <a:rPr lang="en-US" smtClean="0"/>
              <a:t>‹#›</a:t>
            </a:fld>
            <a:endParaRPr lang="en-US"/>
          </a:p>
        </p:txBody>
      </p:sp>
    </p:spTree>
    <p:extLst>
      <p:ext uri="{BB962C8B-B14F-4D97-AF65-F5344CB8AC3E}">
        <p14:creationId xmlns:p14="http://schemas.microsoft.com/office/powerpoint/2010/main" val="28487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54B0E-C1A8-4C63-844B-724EE0609F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D31E84-1B00-449C-8350-B055F66716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552C9D-7B89-4CB8-93E8-D68C063D6A14}"/>
              </a:ext>
            </a:extLst>
          </p:cNvPr>
          <p:cNvSpPr>
            <a:spLocks noGrp="1"/>
          </p:cNvSpPr>
          <p:nvPr>
            <p:ph type="dt" sz="half" idx="10"/>
          </p:nvPr>
        </p:nvSpPr>
        <p:spPr/>
        <p:txBody>
          <a:bodyPr/>
          <a:lstStyle/>
          <a:p>
            <a:fld id="{5479B2DE-9CBA-45BC-A79C-7AAC59D2CA35}" type="datetimeFigureOut">
              <a:rPr lang="en-US" smtClean="0"/>
              <a:t>10/18/2023</a:t>
            </a:fld>
            <a:endParaRPr lang="en-US"/>
          </a:p>
        </p:txBody>
      </p:sp>
      <p:sp>
        <p:nvSpPr>
          <p:cNvPr id="5" name="Footer Placeholder 4">
            <a:extLst>
              <a:ext uri="{FF2B5EF4-FFF2-40B4-BE49-F238E27FC236}">
                <a16:creationId xmlns:a16="http://schemas.microsoft.com/office/drawing/2014/main" id="{A5730DF3-B1AF-4320-8967-58317F83F2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CF2313-FE25-4DEE-8298-980218FACA1E}"/>
              </a:ext>
            </a:extLst>
          </p:cNvPr>
          <p:cNvSpPr>
            <a:spLocks noGrp="1"/>
          </p:cNvSpPr>
          <p:nvPr>
            <p:ph type="sldNum" sz="quarter" idx="12"/>
          </p:nvPr>
        </p:nvSpPr>
        <p:spPr/>
        <p:txBody>
          <a:bodyPr/>
          <a:lstStyle/>
          <a:p>
            <a:fld id="{66023F92-5BAC-42F8-80D0-07FA1F3178FB}" type="slidenum">
              <a:rPr lang="en-US" smtClean="0"/>
              <a:t>‹#›</a:t>
            </a:fld>
            <a:endParaRPr lang="en-US"/>
          </a:p>
        </p:txBody>
      </p:sp>
    </p:spTree>
    <p:extLst>
      <p:ext uri="{BB962C8B-B14F-4D97-AF65-F5344CB8AC3E}">
        <p14:creationId xmlns:p14="http://schemas.microsoft.com/office/powerpoint/2010/main" val="1915832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A1A02-8D91-4C99-BFE2-07F331E71B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048186-E579-49D6-932D-C30580154C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932D13-65AC-4ED9-A970-539FB24E7A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29675E-CAD1-4D00-809F-C8004C6619BC}"/>
              </a:ext>
            </a:extLst>
          </p:cNvPr>
          <p:cNvSpPr>
            <a:spLocks noGrp="1"/>
          </p:cNvSpPr>
          <p:nvPr>
            <p:ph type="dt" sz="half" idx="10"/>
          </p:nvPr>
        </p:nvSpPr>
        <p:spPr/>
        <p:txBody>
          <a:bodyPr/>
          <a:lstStyle/>
          <a:p>
            <a:fld id="{5479B2DE-9CBA-45BC-A79C-7AAC59D2CA35}" type="datetimeFigureOut">
              <a:rPr lang="en-US" smtClean="0"/>
              <a:t>10/18/2023</a:t>
            </a:fld>
            <a:endParaRPr lang="en-US"/>
          </a:p>
        </p:txBody>
      </p:sp>
      <p:sp>
        <p:nvSpPr>
          <p:cNvPr id="6" name="Footer Placeholder 5">
            <a:extLst>
              <a:ext uri="{FF2B5EF4-FFF2-40B4-BE49-F238E27FC236}">
                <a16:creationId xmlns:a16="http://schemas.microsoft.com/office/drawing/2014/main" id="{9251D83E-AB4D-49EB-BF25-235E6487C0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7FCF17-9E78-47A8-94B6-ED0C96C27BAC}"/>
              </a:ext>
            </a:extLst>
          </p:cNvPr>
          <p:cNvSpPr>
            <a:spLocks noGrp="1"/>
          </p:cNvSpPr>
          <p:nvPr>
            <p:ph type="sldNum" sz="quarter" idx="12"/>
          </p:nvPr>
        </p:nvSpPr>
        <p:spPr/>
        <p:txBody>
          <a:bodyPr/>
          <a:lstStyle/>
          <a:p>
            <a:fld id="{66023F92-5BAC-42F8-80D0-07FA1F3178FB}" type="slidenum">
              <a:rPr lang="en-US" smtClean="0"/>
              <a:t>‹#›</a:t>
            </a:fld>
            <a:endParaRPr lang="en-US"/>
          </a:p>
        </p:txBody>
      </p:sp>
    </p:spTree>
    <p:extLst>
      <p:ext uri="{BB962C8B-B14F-4D97-AF65-F5344CB8AC3E}">
        <p14:creationId xmlns:p14="http://schemas.microsoft.com/office/powerpoint/2010/main" val="313005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907AE-5B89-49C4-BCDC-E55FD438FD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4C5DA8-A725-4BB3-9D22-675C970294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E65C46-D505-49DD-A604-DAB8080EF3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2D7158-3D64-4AC4-BE91-AAEC1D8CDD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E74DBA-0C68-4C1E-B20E-BD434BADA1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66B72A-80F0-4DE1-B906-DB1744A26BD6}"/>
              </a:ext>
            </a:extLst>
          </p:cNvPr>
          <p:cNvSpPr>
            <a:spLocks noGrp="1"/>
          </p:cNvSpPr>
          <p:nvPr>
            <p:ph type="dt" sz="half" idx="10"/>
          </p:nvPr>
        </p:nvSpPr>
        <p:spPr/>
        <p:txBody>
          <a:bodyPr/>
          <a:lstStyle/>
          <a:p>
            <a:fld id="{5479B2DE-9CBA-45BC-A79C-7AAC59D2CA35}" type="datetimeFigureOut">
              <a:rPr lang="en-US" smtClean="0"/>
              <a:t>10/18/2023</a:t>
            </a:fld>
            <a:endParaRPr lang="en-US"/>
          </a:p>
        </p:txBody>
      </p:sp>
      <p:sp>
        <p:nvSpPr>
          <p:cNvPr id="8" name="Footer Placeholder 7">
            <a:extLst>
              <a:ext uri="{FF2B5EF4-FFF2-40B4-BE49-F238E27FC236}">
                <a16:creationId xmlns:a16="http://schemas.microsoft.com/office/drawing/2014/main" id="{55408EE5-BC2A-4404-B6ED-E1FEB0C8DC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809EF9-3C85-4BC5-834E-E422F9714D2C}"/>
              </a:ext>
            </a:extLst>
          </p:cNvPr>
          <p:cNvSpPr>
            <a:spLocks noGrp="1"/>
          </p:cNvSpPr>
          <p:nvPr>
            <p:ph type="sldNum" sz="quarter" idx="12"/>
          </p:nvPr>
        </p:nvSpPr>
        <p:spPr/>
        <p:txBody>
          <a:bodyPr/>
          <a:lstStyle/>
          <a:p>
            <a:fld id="{66023F92-5BAC-42F8-80D0-07FA1F3178FB}" type="slidenum">
              <a:rPr lang="en-US" smtClean="0"/>
              <a:t>‹#›</a:t>
            </a:fld>
            <a:endParaRPr lang="en-US"/>
          </a:p>
        </p:txBody>
      </p:sp>
    </p:spTree>
    <p:extLst>
      <p:ext uri="{BB962C8B-B14F-4D97-AF65-F5344CB8AC3E}">
        <p14:creationId xmlns:p14="http://schemas.microsoft.com/office/powerpoint/2010/main" val="1948060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64685-1521-4E74-A35A-9F67F14591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AEE7EB-A32F-442D-B21A-F21CD5FD1966}"/>
              </a:ext>
            </a:extLst>
          </p:cNvPr>
          <p:cNvSpPr>
            <a:spLocks noGrp="1"/>
          </p:cNvSpPr>
          <p:nvPr>
            <p:ph type="dt" sz="half" idx="10"/>
          </p:nvPr>
        </p:nvSpPr>
        <p:spPr/>
        <p:txBody>
          <a:bodyPr/>
          <a:lstStyle/>
          <a:p>
            <a:fld id="{5479B2DE-9CBA-45BC-A79C-7AAC59D2CA35}" type="datetimeFigureOut">
              <a:rPr lang="en-US" smtClean="0"/>
              <a:t>10/18/2023</a:t>
            </a:fld>
            <a:endParaRPr lang="en-US"/>
          </a:p>
        </p:txBody>
      </p:sp>
      <p:sp>
        <p:nvSpPr>
          <p:cNvPr id="4" name="Footer Placeholder 3">
            <a:extLst>
              <a:ext uri="{FF2B5EF4-FFF2-40B4-BE49-F238E27FC236}">
                <a16:creationId xmlns:a16="http://schemas.microsoft.com/office/drawing/2014/main" id="{CDBC66A1-5C80-468F-9573-385C995B73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4C6B10-B334-41C8-A4C0-65A05351195A}"/>
              </a:ext>
            </a:extLst>
          </p:cNvPr>
          <p:cNvSpPr>
            <a:spLocks noGrp="1"/>
          </p:cNvSpPr>
          <p:nvPr>
            <p:ph type="sldNum" sz="quarter" idx="12"/>
          </p:nvPr>
        </p:nvSpPr>
        <p:spPr/>
        <p:txBody>
          <a:bodyPr/>
          <a:lstStyle/>
          <a:p>
            <a:fld id="{66023F92-5BAC-42F8-80D0-07FA1F3178FB}" type="slidenum">
              <a:rPr lang="en-US" smtClean="0"/>
              <a:t>‹#›</a:t>
            </a:fld>
            <a:endParaRPr lang="en-US"/>
          </a:p>
        </p:txBody>
      </p:sp>
    </p:spTree>
    <p:extLst>
      <p:ext uri="{BB962C8B-B14F-4D97-AF65-F5344CB8AC3E}">
        <p14:creationId xmlns:p14="http://schemas.microsoft.com/office/powerpoint/2010/main" val="363495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3D2405-7719-4CBB-857E-809F40E275D0}"/>
              </a:ext>
            </a:extLst>
          </p:cNvPr>
          <p:cNvSpPr>
            <a:spLocks noGrp="1"/>
          </p:cNvSpPr>
          <p:nvPr>
            <p:ph type="dt" sz="half" idx="10"/>
          </p:nvPr>
        </p:nvSpPr>
        <p:spPr/>
        <p:txBody>
          <a:bodyPr/>
          <a:lstStyle/>
          <a:p>
            <a:fld id="{5479B2DE-9CBA-45BC-A79C-7AAC59D2CA35}" type="datetimeFigureOut">
              <a:rPr lang="en-US" smtClean="0"/>
              <a:t>10/18/2023</a:t>
            </a:fld>
            <a:endParaRPr lang="en-US"/>
          </a:p>
        </p:txBody>
      </p:sp>
      <p:sp>
        <p:nvSpPr>
          <p:cNvPr id="3" name="Footer Placeholder 2">
            <a:extLst>
              <a:ext uri="{FF2B5EF4-FFF2-40B4-BE49-F238E27FC236}">
                <a16:creationId xmlns:a16="http://schemas.microsoft.com/office/drawing/2014/main" id="{26EE1D3B-369E-4128-B664-D842FE909A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8EA1DA-9974-4789-A60B-AF63B68957E7}"/>
              </a:ext>
            </a:extLst>
          </p:cNvPr>
          <p:cNvSpPr>
            <a:spLocks noGrp="1"/>
          </p:cNvSpPr>
          <p:nvPr>
            <p:ph type="sldNum" sz="quarter" idx="12"/>
          </p:nvPr>
        </p:nvSpPr>
        <p:spPr/>
        <p:txBody>
          <a:bodyPr/>
          <a:lstStyle/>
          <a:p>
            <a:fld id="{66023F92-5BAC-42F8-80D0-07FA1F3178FB}" type="slidenum">
              <a:rPr lang="en-US" smtClean="0"/>
              <a:t>‹#›</a:t>
            </a:fld>
            <a:endParaRPr lang="en-US"/>
          </a:p>
        </p:txBody>
      </p:sp>
    </p:spTree>
    <p:extLst>
      <p:ext uri="{BB962C8B-B14F-4D97-AF65-F5344CB8AC3E}">
        <p14:creationId xmlns:p14="http://schemas.microsoft.com/office/powerpoint/2010/main" val="3220587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6C798-BDA1-4833-AD0D-A2B410EA82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503194-E396-474C-A089-2C6A4113B1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455934-27C8-44EB-BA43-0935D7FAF2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75643E-16A7-4699-8459-4F0039C3730C}"/>
              </a:ext>
            </a:extLst>
          </p:cNvPr>
          <p:cNvSpPr>
            <a:spLocks noGrp="1"/>
          </p:cNvSpPr>
          <p:nvPr>
            <p:ph type="dt" sz="half" idx="10"/>
          </p:nvPr>
        </p:nvSpPr>
        <p:spPr/>
        <p:txBody>
          <a:bodyPr/>
          <a:lstStyle/>
          <a:p>
            <a:fld id="{5479B2DE-9CBA-45BC-A79C-7AAC59D2CA35}" type="datetimeFigureOut">
              <a:rPr lang="en-US" smtClean="0"/>
              <a:t>10/18/2023</a:t>
            </a:fld>
            <a:endParaRPr lang="en-US"/>
          </a:p>
        </p:txBody>
      </p:sp>
      <p:sp>
        <p:nvSpPr>
          <p:cNvPr id="6" name="Footer Placeholder 5">
            <a:extLst>
              <a:ext uri="{FF2B5EF4-FFF2-40B4-BE49-F238E27FC236}">
                <a16:creationId xmlns:a16="http://schemas.microsoft.com/office/drawing/2014/main" id="{5ED5AA83-33B3-4965-AA07-41F5232497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FD1C36-2D14-4D4E-8E88-E92FBA90958C}"/>
              </a:ext>
            </a:extLst>
          </p:cNvPr>
          <p:cNvSpPr>
            <a:spLocks noGrp="1"/>
          </p:cNvSpPr>
          <p:nvPr>
            <p:ph type="sldNum" sz="quarter" idx="12"/>
          </p:nvPr>
        </p:nvSpPr>
        <p:spPr/>
        <p:txBody>
          <a:bodyPr/>
          <a:lstStyle/>
          <a:p>
            <a:fld id="{66023F92-5BAC-42F8-80D0-07FA1F3178FB}" type="slidenum">
              <a:rPr lang="en-US" smtClean="0"/>
              <a:t>‹#›</a:t>
            </a:fld>
            <a:endParaRPr lang="en-US"/>
          </a:p>
        </p:txBody>
      </p:sp>
    </p:spTree>
    <p:extLst>
      <p:ext uri="{BB962C8B-B14F-4D97-AF65-F5344CB8AC3E}">
        <p14:creationId xmlns:p14="http://schemas.microsoft.com/office/powerpoint/2010/main" val="3659685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6A9AD-6C24-47DD-9579-1A5EC3CFCA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877FB4-A1AA-412A-B7C1-FB13031CFE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1CD8C3-2BE4-4A9F-B684-A4BCA06B61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6861A8-1338-4AE3-8ED8-764F1D16D390}"/>
              </a:ext>
            </a:extLst>
          </p:cNvPr>
          <p:cNvSpPr>
            <a:spLocks noGrp="1"/>
          </p:cNvSpPr>
          <p:nvPr>
            <p:ph type="dt" sz="half" idx="10"/>
          </p:nvPr>
        </p:nvSpPr>
        <p:spPr/>
        <p:txBody>
          <a:bodyPr/>
          <a:lstStyle/>
          <a:p>
            <a:fld id="{5479B2DE-9CBA-45BC-A79C-7AAC59D2CA35}" type="datetimeFigureOut">
              <a:rPr lang="en-US" smtClean="0"/>
              <a:t>10/18/2023</a:t>
            </a:fld>
            <a:endParaRPr lang="en-US"/>
          </a:p>
        </p:txBody>
      </p:sp>
      <p:sp>
        <p:nvSpPr>
          <p:cNvPr id="6" name="Footer Placeholder 5">
            <a:extLst>
              <a:ext uri="{FF2B5EF4-FFF2-40B4-BE49-F238E27FC236}">
                <a16:creationId xmlns:a16="http://schemas.microsoft.com/office/drawing/2014/main" id="{2D7E0564-D8EF-4C0B-89CA-CC518C88CC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D4E4FE-A06F-4724-86A4-AF3D409856C2}"/>
              </a:ext>
            </a:extLst>
          </p:cNvPr>
          <p:cNvSpPr>
            <a:spLocks noGrp="1"/>
          </p:cNvSpPr>
          <p:nvPr>
            <p:ph type="sldNum" sz="quarter" idx="12"/>
          </p:nvPr>
        </p:nvSpPr>
        <p:spPr/>
        <p:txBody>
          <a:bodyPr/>
          <a:lstStyle/>
          <a:p>
            <a:fld id="{66023F92-5BAC-42F8-80D0-07FA1F3178FB}" type="slidenum">
              <a:rPr lang="en-US" smtClean="0"/>
              <a:t>‹#›</a:t>
            </a:fld>
            <a:endParaRPr lang="en-US"/>
          </a:p>
        </p:txBody>
      </p:sp>
    </p:spTree>
    <p:extLst>
      <p:ext uri="{BB962C8B-B14F-4D97-AF65-F5344CB8AC3E}">
        <p14:creationId xmlns:p14="http://schemas.microsoft.com/office/powerpoint/2010/main" val="1424979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1D953D-06F2-4DF7-9070-E2EF534217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B59525-A4D4-4DDF-A9EB-AE8DD2CC3F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D5A645-A0E4-45C0-A705-A38A10707F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9B2DE-9CBA-45BC-A79C-7AAC59D2CA35}" type="datetimeFigureOut">
              <a:rPr lang="en-US" smtClean="0"/>
              <a:t>10/18/2023</a:t>
            </a:fld>
            <a:endParaRPr lang="en-US"/>
          </a:p>
        </p:txBody>
      </p:sp>
      <p:sp>
        <p:nvSpPr>
          <p:cNvPr id="5" name="Footer Placeholder 4">
            <a:extLst>
              <a:ext uri="{FF2B5EF4-FFF2-40B4-BE49-F238E27FC236}">
                <a16:creationId xmlns:a16="http://schemas.microsoft.com/office/drawing/2014/main" id="{64818384-D252-429E-996E-8D589895A2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5BA33F-1255-456D-8E65-9013649BED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023F92-5BAC-42F8-80D0-07FA1F3178FB}" type="slidenum">
              <a:rPr lang="en-US" smtClean="0"/>
              <a:t>‹#›</a:t>
            </a:fld>
            <a:endParaRPr lang="en-US"/>
          </a:p>
        </p:txBody>
      </p:sp>
    </p:spTree>
    <p:extLst>
      <p:ext uri="{BB962C8B-B14F-4D97-AF65-F5344CB8AC3E}">
        <p14:creationId xmlns:p14="http://schemas.microsoft.com/office/powerpoint/2010/main" val="4172821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novypro.com/project/call-center-dashboard-24" TargetMode="External"/><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5DDEB5-3525-428C-B188-1B8CCA8C0A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FBAF2C33-7912-4065-94AE-2E4AF374945C}"/>
              </a:ext>
            </a:extLst>
          </p:cNvPr>
          <p:cNvSpPr txBox="1"/>
          <p:nvPr/>
        </p:nvSpPr>
        <p:spPr>
          <a:xfrm>
            <a:off x="466164" y="1443318"/>
            <a:ext cx="3630706" cy="769441"/>
          </a:xfrm>
          <a:prstGeom prst="rect">
            <a:avLst/>
          </a:prstGeom>
          <a:noFill/>
        </p:spPr>
        <p:txBody>
          <a:bodyPr wrap="square" rtlCol="0">
            <a:spAutoFit/>
          </a:bodyPr>
          <a:lstStyle/>
          <a:p>
            <a:r>
              <a:rPr lang="en-US" sz="4400" b="1" dirty="0">
                <a:solidFill>
                  <a:schemeClr val="bg1"/>
                </a:solidFill>
              </a:rPr>
              <a:t>Call Center</a:t>
            </a:r>
          </a:p>
        </p:txBody>
      </p:sp>
      <p:sp>
        <p:nvSpPr>
          <p:cNvPr id="6" name="TextBox 5">
            <a:extLst>
              <a:ext uri="{FF2B5EF4-FFF2-40B4-BE49-F238E27FC236}">
                <a16:creationId xmlns:a16="http://schemas.microsoft.com/office/drawing/2014/main" id="{4DD8EF02-A6E0-4D1F-87F6-2C58D646CC85}"/>
              </a:ext>
            </a:extLst>
          </p:cNvPr>
          <p:cNvSpPr txBox="1"/>
          <p:nvPr/>
        </p:nvSpPr>
        <p:spPr>
          <a:xfrm>
            <a:off x="7153835" y="6211669"/>
            <a:ext cx="6167718" cy="646331"/>
          </a:xfrm>
          <a:prstGeom prst="rect">
            <a:avLst/>
          </a:prstGeom>
          <a:noFill/>
        </p:spPr>
        <p:txBody>
          <a:bodyPr wrap="square">
            <a:spAutoFit/>
          </a:bodyPr>
          <a:lstStyle/>
          <a:p>
            <a:pPr algn="ctr"/>
            <a:r>
              <a:rPr lang="en-US" b="1" dirty="0">
                <a:solidFill>
                  <a:schemeClr val="bg1"/>
                </a:solidFill>
              </a:rPr>
              <a:t>Designed &amp; Presented By</a:t>
            </a:r>
          </a:p>
          <a:p>
            <a:pPr algn="ctr"/>
            <a:r>
              <a:rPr lang="en-US" b="1" dirty="0">
                <a:solidFill>
                  <a:schemeClr val="bg1"/>
                </a:solidFill>
              </a:rPr>
              <a:t>     Jnanaranjan Pradhan (Data Analyst)</a:t>
            </a:r>
            <a:endParaRPr lang="en-US" dirty="0">
              <a:solidFill>
                <a:schemeClr val="bg1"/>
              </a:solidFill>
            </a:endParaRPr>
          </a:p>
        </p:txBody>
      </p:sp>
    </p:spTree>
    <p:extLst>
      <p:ext uri="{BB962C8B-B14F-4D97-AF65-F5344CB8AC3E}">
        <p14:creationId xmlns:p14="http://schemas.microsoft.com/office/powerpoint/2010/main" val="3978344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C8B63F-3ADF-4A79-967C-769499E7DF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356" y="190507"/>
            <a:ext cx="8497632" cy="6380622"/>
          </a:xfrm>
          <a:prstGeom prst="rect">
            <a:avLst/>
          </a:prstGeom>
        </p:spPr>
      </p:pic>
      <p:sp>
        <p:nvSpPr>
          <p:cNvPr id="6" name="TextBox 5">
            <a:extLst>
              <a:ext uri="{FF2B5EF4-FFF2-40B4-BE49-F238E27FC236}">
                <a16:creationId xmlns:a16="http://schemas.microsoft.com/office/drawing/2014/main" id="{EF65E1C2-7F18-4E22-B9D5-135142887814}"/>
              </a:ext>
            </a:extLst>
          </p:cNvPr>
          <p:cNvSpPr txBox="1"/>
          <p:nvPr/>
        </p:nvSpPr>
        <p:spPr>
          <a:xfrm rot="10800000" flipH="1" flipV="1">
            <a:off x="9427343" y="638274"/>
            <a:ext cx="2369301" cy="5170856"/>
          </a:xfrm>
          <a:prstGeom prst="rect">
            <a:avLst/>
          </a:prstGeom>
          <a:noFill/>
        </p:spPr>
        <p:txBody>
          <a:bodyPr wrap="square" rtlCol="0">
            <a:spAutoFit/>
          </a:bodyPr>
          <a:lstStyle/>
          <a:p>
            <a:r>
              <a:rPr lang="en-US" b="0" i="0" dirty="0">
                <a:solidFill>
                  <a:srgbClr val="374151"/>
                </a:solidFill>
                <a:effectLst/>
                <a:latin typeface="Söhne"/>
              </a:rPr>
              <a:t>In the card visual, we are displaying the following key metrics: total calls, total acceptances, total applied, calls not picked, calls with no offer, calls transferred, percentage of calls not picked, percentage of calls with no offers, percentage of calls transferred, percentage of breakage, percentage of callbacks within 2 days, and percentage applied for calls.</a:t>
            </a:r>
            <a:endParaRPr lang="en-US" dirty="0"/>
          </a:p>
        </p:txBody>
      </p:sp>
    </p:spTree>
    <p:extLst>
      <p:ext uri="{BB962C8B-B14F-4D97-AF65-F5344CB8AC3E}">
        <p14:creationId xmlns:p14="http://schemas.microsoft.com/office/powerpoint/2010/main" val="3473308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A47C84-0875-433A-9A5B-6F63FAEE1147}"/>
              </a:ext>
            </a:extLst>
          </p:cNvPr>
          <p:cNvSpPr txBox="1"/>
          <p:nvPr/>
        </p:nvSpPr>
        <p:spPr>
          <a:xfrm>
            <a:off x="708212" y="143435"/>
            <a:ext cx="11295529" cy="7294305"/>
          </a:xfrm>
          <a:prstGeom prst="rect">
            <a:avLst/>
          </a:prstGeom>
          <a:noFill/>
        </p:spPr>
        <p:txBody>
          <a:bodyPr wrap="square" rtlCol="0">
            <a:spAutoFit/>
          </a:bodyPr>
          <a:lstStyle/>
          <a:p>
            <a:r>
              <a:rPr lang="en-US" dirty="0">
                <a:effectLst/>
              </a:rPr>
              <a:t>Recommendations for improving call center operations include:</a:t>
            </a:r>
          </a:p>
          <a:p>
            <a:pPr>
              <a:buFont typeface="+mj-lt"/>
              <a:buAutoNum type="arabicPeriod"/>
            </a:pPr>
            <a:r>
              <a:rPr lang="en-US" b="1" i="0" dirty="0">
                <a:solidFill>
                  <a:srgbClr val="374151"/>
                </a:solidFill>
                <a:effectLst/>
                <a:latin typeface="Söhne"/>
              </a:rPr>
              <a:t>Quality Assurance and Training</a:t>
            </a:r>
            <a:r>
              <a:rPr lang="en-US" b="0" i="0" dirty="0">
                <a:solidFill>
                  <a:srgbClr val="374151"/>
                </a:solidFill>
                <a:effectLst/>
                <a:latin typeface="Söhne"/>
              </a:rPr>
              <a:t>:</a:t>
            </a:r>
          </a:p>
          <a:p>
            <a:pPr marL="742950" lvl="1" indent="-285750">
              <a:buFont typeface="+mj-lt"/>
              <a:buAutoNum type="arabicPeriod"/>
            </a:pPr>
            <a:r>
              <a:rPr lang="en-US" b="0" i="0" dirty="0">
                <a:solidFill>
                  <a:srgbClr val="374151"/>
                </a:solidFill>
                <a:effectLst/>
                <a:latin typeface="Söhne"/>
              </a:rPr>
              <a:t>Implement a robust quality assurance program to monitor and evaluate calls.</a:t>
            </a:r>
          </a:p>
          <a:p>
            <a:pPr marL="742950" lvl="1" indent="-285750">
              <a:buFont typeface="+mj-lt"/>
              <a:buAutoNum type="arabicPeriod"/>
            </a:pPr>
            <a:r>
              <a:rPr lang="en-US" b="0" i="0" dirty="0">
                <a:solidFill>
                  <a:srgbClr val="374151"/>
                </a:solidFill>
                <a:effectLst/>
                <a:latin typeface="Söhne"/>
              </a:rPr>
              <a:t>Provide ongoing training and coaching to agents to improve their skills.</a:t>
            </a:r>
          </a:p>
          <a:p>
            <a:pPr marL="742950" lvl="1" indent="-285750">
              <a:buFont typeface="+mj-lt"/>
              <a:buAutoNum type="arabicPeriod"/>
            </a:pPr>
            <a:r>
              <a:rPr lang="en-US" b="0" i="0" dirty="0">
                <a:solidFill>
                  <a:srgbClr val="374151"/>
                </a:solidFill>
                <a:effectLst/>
                <a:latin typeface="Söhne"/>
              </a:rPr>
              <a:t>Offer regular feedback and recognition for good performance.</a:t>
            </a:r>
          </a:p>
          <a:p>
            <a:pPr>
              <a:buFont typeface="+mj-lt"/>
              <a:buAutoNum type="arabicPeriod"/>
            </a:pPr>
            <a:r>
              <a:rPr lang="en-US" b="1" i="0" dirty="0">
                <a:solidFill>
                  <a:srgbClr val="374151"/>
                </a:solidFill>
                <a:effectLst/>
                <a:latin typeface="Söhne"/>
              </a:rPr>
              <a:t>Efficient Call Routing</a:t>
            </a:r>
            <a:r>
              <a:rPr lang="en-US" b="0" i="0" dirty="0">
                <a:solidFill>
                  <a:srgbClr val="374151"/>
                </a:solidFill>
                <a:effectLst/>
                <a:latin typeface="Söhne"/>
              </a:rPr>
              <a:t>:</a:t>
            </a:r>
          </a:p>
          <a:p>
            <a:pPr marL="742950" lvl="1" indent="-285750">
              <a:buFont typeface="+mj-lt"/>
              <a:buAutoNum type="arabicPeriod"/>
            </a:pPr>
            <a:r>
              <a:rPr lang="en-US" b="0" i="0" dirty="0">
                <a:solidFill>
                  <a:srgbClr val="374151"/>
                </a:solidFill>
                <a:effectLst/>
                <a:latin typeface="Söhne"/>
              </a:rPr>
              <a:t>Optimize call routing to ensure calls are directed to the most appropriate agents.</a:t>
            </a:r>
          </a:p>
          <a:p>
            <a:pPr marL="742950" lvl="1" indent="-285750">
              <a:buFont typeface="+mj-lt"/>
              <a:buAutoNum type="arabicPeriod"/>
            </a:pPr>
            <a:r>
              <a:rPr lang="en-US" b="0" i="0" dirty="0">
                <a:solidFill>
                  <a:srgbClr val="374151"/>
                </a:solidFill>
                <a:effectLst/>
                <a:latin typeface="Söhne"/>
              </a:rPr>
              <a:t>Implement Interactive Voice Response (IVR) systems to handle routine inquiries and direct calls effectively.</a:t>
            </a:r>
          </a:p>
          <a:p>
            <a:pPr>
              <a:buFont typeface="+mj-lt"/>
              <a:buAutoNum type="arabicPeriod"/>
            </a:pPr>
            <a:r>
              <a:rPr lang="en-US" b="1" i="0" dirty="0">
                <a:solidFill>
                  <a:srgbClr val="374151"/>
                </a:solidFill>
                <a:effectLst/>
                <a:latin typeface="Söhne"/>
              </a:rPr>
              <a:t>Customer Feedback</a:t>
            </a:r>
            <a:r>
              <a:rPr lang="en-US" b="0" i="0" dirty="0">
                <a:solidFill>
                  <a:srgbClr val="374151"/>
                </a:solidFill>
                <a:effectLst/>
                <a:latin typeface="Söhne"/>
              </a:rPr>
              <a:t>:</a:t>
            </a:r>
          </a:p>
          <a:p>
            <a:pPr marL="742950" lvl="1" indent="-285750">
              <a:buFont typeface="+mj-lt"/>
              <a:buAutoNum type="arabicPeriod"/>
            </a:pPr>
            <a:r>
              <a:rPr lang="en-US" b="0" i="0" dirty="0">
                <a:solidFill>
                  <a:srgbClr val="374151"/>
                </a:solidFill>
                <a:effectLst/>
                <a:latin typeface="Söhne"/>
              </a:rPr>
              <a:t>Gather and analyze customer feedback to understand pain points and areas for improvement.</a:t>
            </a:r>
          </a:p>
          <a:p>
            <a:pPr marL="742950" lvl="1" indent="-285750">
              <a:buFont typeface="+mj-lt"/>
              <a:buAutoNum type="arabicPeriod"/>
            </a:pPr>
            <a:r>
              <a:rPr lang="en-US" b="0" i="0" dirty="0">
                <a:solidFill>
                  <a:srgbClr val="374151"/>
                </a:solidFill>
                <a:effectLst/>
                <a:latin typeface="Söhne"/>
              </a:rPr>
              <a:t>Use feedback to refine processes and procedures.</a:t>
            </a:r>
          </a:p>
          <a:p>
            <a:pPr>
              <a:buFont typeface="+mj-lt"/>
              <a:buAutoNum type="arabicPeriod"/>
            </a:pPr>
            <a:r>
              <a:rPr lang="en-US" b="1" i="0" dirty="0">
                <a:solidFill>
                  <a:srgbClr val="374151"/>
                </a:solidFill>
                <a:effectLst/>
                <a:latin typeface="Söhne"/>
              </a:rPr>
              <a:t>Performance Metrics</a:t>
            </a:r>
            <a:r>
              <a:rPr lang="en-US" b="0" i="0" dirty="0">
                <a:solidFill>
                  <a:srgbClr val="374151"/>
                </a:solidFill>
                <a:effectLst/>
                <a:latin typeface="Söhne"/>
              </a:rPr>
              <a:t>:</a:t>
            </a:r>
          </a:p>
          <a:p>
            <a:pPr marL="742950" lvl="1" indent="-285750">
              <a:buFont typeface="+mj-lt"/>
              <a:buAutoNum type="arabicPeriod"/>
            </a:pPr>
            <a:r>
              <a:rPr lang="en-US" b="0" i="0" dirty="0">
                <a:solidFill>
                  <a:srgbClr val="374151"/>
                </a:solidFill>
                <a:effectLst/>
                <a:latin typeface="Söhne"/>
              </a:rPr>
              <a:t>Define and track key performance indicators (KPIs) to assess call center performance.</a:t>
            </a:r>
          </a:p>
          <a:p>
            <a:pPr marL="742950" lvl="1" indent="-285750">
              <a:buFont typeface="+mj-lt"/>
              <a:buAutoNum type="arabicPeriod"/>
            </a:pPr>
            <a:r>
              <a:rPr lang="en-US" b="0" i="0" dirty="0">
                <a:solidFill>
                  <a:srgbClr val="374151"/>
                </a:solidFill>
                <a:effectLst/>
                <a:latin typeface="Söhne"/>
              </a:rPr>
              <a:t>Metrics may include Average Handling Time (AHT), First Call Resolution (FCR), and Customer Satisfaction (CSAT).</a:t>
            </a:r>
          </a:p>
          <a:p>
            <a:pPr>
              <a:buFont typeface="+mj-lt"/>
              <a:buAutoNum type="arabicPeriod"/>
            </a:pPr>
            <a:r>
              <a:rPr lang="en-US" b="1" i="0" dirty="0">
                <a:solidFill>
                  <a:srgbClr val="374151"/>
                </a:solidFill>
                <a:effectLst/>
                <a:latin typeface="Söhne"/>
              </a:rPr>
              <a:t>Workforce Management</a:t>
            </a:r>
            <a:r>
              <a:rPr lang="en-US" b="0" i="0" dirty="0">
                <a:solidFill>
                  <a:srgbClr val="374151"/>
                </a:solidFill>
                <a:effectLst/>
                <a:latin typeface="Söhne"/>
              </a:rPr>
              <a:t>:</a:t>
            </a:r>
          </a:p>
          <a:p>
            <a:pPr marL="742950" lvl="1" indent="-285750">
              <a:buFont typeface="+mj-lt"/>
              <a:buAutoNum type="arabicPeriod"/>
            </a:pPr>
            <a:r>
              <a:rPr lang="en-US" b="0" i="0" dirty="0">
                <a:solidFill>
                  <a:srgbClr val="374151"/>
                </a:solidFill>
                <a:effectLst/>
                <a:latin typeface="Söhne"/>
              </a:rPr>
              <a:t>Efficiently schedule and allocate staff based on call volume patterns.</a:t>
            </a:r>
          </a:p>
          <a:p>
            <a:pPr marL="742950" lvl="1" indent="-285750">
              <a:buFont typeface="+mj-lt"/>
              <a:buAutoNum type="arabicPeriod"/>
            </a:pPr>
            <a:r>
              <a:rPr lang="en-US" b="0" i="0" dirty="0">
                <a:solidFill>
                  <a:srgbClr val="374151"/>
                </a:solidFill>
                <a:effectLst/>
                <a:latin typeface="Söhne"/>
              </a:rPr>
              <a:t>Balance staffing to ensure agents are available during peak call times.</a:t>
            </a:r>
          </a:p>
          <a:p>
            <a:pPr>
              <a:buFont typeface="+mj-lt"/>
              <a:buAutoNum type="arabicPeriod"/>
            </a:pPr>
            <a:r>
              <a:rPr lang="en-US" b="1" i="0" dirty="0">
                <a:solidFill>
                  <a:srgbClr val="374151"/>
                </a:solidFill>
                <a:effectLst/>
                <a:latin typeface="Söhne"/>
              </a:rPr>
              <a:t>Technology and Tools</a:t>
            </a:r>
            <a:r>
              <a:rPr lang="en-US" b="0" i="0" dirty="0">
                <a:solidFill>
                  <a:srgbClr val="374151"/>
                </a:solidFill>
                <a:effectLst/>
                <a:latin typeface="Söhne"/>
              </a:rPr>
              <a:t>:</a:t>
            </a:r>
          </a:p>
          <a:p>
            <a:pPr marL="742950" lvl="1" indent="-285750">
              <a:buFont typeface="+mj-lt"/>
              <a:buAutoNum type="arabicPeriod"/>
            </a:pPr>
            <a:r>
              <a:rPr lang="en-US" b="0" i="0" dirty="0">
                <a:solidFill>
                  <a:srgbClr val="374151"/>
                </a:solidFill>
                <a:effectLst/>
                <a:latin typeface="Söhne"/>
              </a:rPr>
              <a:t>Invest in modern call center software and tools for call recording, analytics, and CRM integration.</a:t>
            </a:r>
          </a:p>
          <a:p>
            <a:pPr marL="742950" lvl="1" indent="-285750">
              <a:buFont typeface="+mj-lt"/>
              <a:buAutoNum type="arabicPeriod"/>
            </a:pPr>
            <a:r>
              <a:rPr lang="en-US" b="0" i="0" dirty="0">
                <a:solidFill>
                  <a:srgbClr val="374151"/>
                </a:solidFill>
                <a:effectLst/>
                <a:latin typeface="Söhne"/>
              </a:rPr>
              <a:t>Implement chatbots and virtual assistants to handle routine queries.</a:t>
            </a:r>
          </a:p>
          <a:p>
            <a:pPr>
              <a:buFont typeface="+mj-lt"/>
              <a:buAutoNum type="arabicPeriod"/>
            </a:pPr>
            <a:r>
              <a:rPr lang="en-US" b="1" i="0" dirty="0">
                <a:solidFill>
                  <a:srgbClr val="374151"/>
                </a:solidFill>
                <a:effectLst/>
                <a:latin typeface="Söhne"/>
              </a:rPr>
              <a:t>Empower Agents</a:t>
            </a:r>
            <a:r>
              <a:rPr lang="en-US" b="0" i="0" dirty="0">
                <a:solidFill>
                  <a:srgbClr val="374151"/>
                </a:solidFill>
                <a:effectLst/>
                <a:latin typeface="Söhne"/>
              </a:rPr>
              <a:t>:</a:t>
            </a:r>
          </a:p>
          <a:p>
            <a:pPr marL="742950" lvl="1" indent="-285750">
              <a:buFont typeface="+mj-lt"/>
              <a:buAutoNum type="arabicPeriod"/>
            </a:pPr>
            <a:r>
              <a:rPr lang="en-US" b="0" i="0" dirty="0">
                <a:solidFill>
                  <a:srgbClr val="374151"/>
                </a:solidFill>
                <a:effectLst/>
                <a:latin typeface="Söhne"/>
              </a:rPr>
              <a:t>Equip agents with knowledge bases and scripts for consistent and accurate responses.</a:t>
            </a:r>
          </a:p>
          <a:p>
            <a:pPr marL="742950" lvl="1" indent="-285750">
              <a:buFont typeface="+mj-lt"/>
              <a:buAutoNum type="arabicPeriod"/>
            </a:pPr>
            <a:r>
              <a:rPr lang="en-US" b="0" i="0" dirty="0">
                <a:solidFill>
                  <a:srgbClr val="374151"/>
                </a:solidFill>
                <a:effectLst/>
                <a:latin typeface="Söhne"/>
              </a:rPr>
              <a:t>Provide agents with the authority to resolve customer issues without excessive escalations.</a:t>
            </a:r>
          </a:p>
          <a:p>
            <a:br>
              <a:rPr lang="en-US" b="0" i="0" dirty="0">
                <a:solidFill>
                  <a:srgbClr val="374151"/>
                </a:solidFill>
                <a:effectLst/>
                <a:latin typeface="Söhne"/>
              </a:rPr>
            </a:br>
            <a:endParaRPr lang="en-US" dirty="0"/>
          </a:p>
        </p:txBody>
      </p:sp>
    </p:spTree>
    <p:extLst>
      <p:ext uri="{BB962C8B-B14F-4D97-AF65-F5344CB8AC3E}">
        <p14:creationId xmlns:p14="http://schemas.microsoft.com/office/powerpoint/2010/main" val="4056246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57FFD2-FA93-4A02-9581-478EA33BA4BE}"/>
              </a:ext>
            </a:extLst>
          </p:cNvPr>
          <p:cNvSpPr txBox="1"/>
          <p:nvPr/>
        </p:nvSpPr>
        <p:spPr>
          <a:xfrm>
            <a:off x="403412" y="268941"/>
            <a:ext cx="11492753" cy="5909310"/>
          </a:xfrm>
          <a:prstGeom prst="rect">
            <a:avLst/>
          </a:prstGeom>
          <a:noFill/>
        </p:spPr>
        <p:txBody>
          <a:bodyPr wrap="square" rtlCol="0">
            <a:spAutoFit/>
          </a:bodyPr>
          <a:lstStyle/>
          <a:p>
            <a:pPr algn="l"/>
            <a:r>
              <a:rPr lang="en-US" b="1" i="0" dirty="0">
                <a:solidFill>
                  <a:srgbClr val="374151"/>
                </a:solidFill>
                <a:effectLst/>
                <a:latin typeface="Söhne"/>
              </a:rPr>
              <a:t>8.Multi-Channel Support</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Offer support through various channels, including phone, email, chat, and social media.</a:t>
            </a:r>
          </a:p>
          <a:p>
            <a:pPr marL="742950" lvl="1" indent="-285750" algn="l">
              <a:buFont typeface="+mj-lt"/>
              <a:buAutoNum type="arabicPeriod"/>
            </a:pPr>
            <a:r>
              <a:rPr lang="en-US" b="0" i="0" dirty="0">
                <a:solidFill>
                  <a:srgbClr val="374151"/>
                </a:solidFill>
                <a:effectLst/>
                <a:latin typeface="Söhne"/>
              </a:rPr>
              <a:t>Ensure consistency in service quality across all channels.</a:t>
            </a:r>
          </a:p>
          <a:p>
            <a:pPr algn="l"/>
            <a:r>
              <a:rPr lang="en-US" b="1" i="0" dirty="0">
                <a:solidFill>
                  <a:srgbClr val="374151"/>
                </a:solidFill>
                <a:effectLst/>
                <a:latin typeface="Söhne"/>
              </a:rPr>
              <a:t>9.Data Analysis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Use data analytics to identify trends and patterns in customer inquiries.</a:t>
            </a:r>
          </a:p>
          <a:p>
            <a:pPr marL="742950" lvl="1" indent="-285750" algn="l">
              <a:buFont typeface="+mj-lt"/>
              <a:buAutoNum type="arabicPeriod"/>
            </a:pPr>
            <a:r>
              <a:rPr lang="en-US" b="0" i="0" dirty="0">
                <a:solidFill>
                  <a:srgbClr val="374151"/>
                </a:solidFill>
                <a:effectLst/>
                <a:latin typeface="Söhne"/>
              </a:rPr>
              <a:t>Make data-driven decisions to enhance service.</a:t>
            </a:r>
          </a:p>
          <a:p>
            <a:pPr algn="l"/>
            <a:r>
              <a:rPr lang="en-US" b="1" i="0" dirty="0">
                <a:solidFill>
                  <a:srgbClr val="374151"/>
                </a:solidFill>
                <a:effectLst/>
                <a:latin typeface="Söhne"/>
              </a:rPr>
              <a:t>10.Employee Well-Being</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Prioritize employee well-being and work-life balance to reduce agent turnover.</a:t>
            </a:r>
          </a:p>
          <a:p>
            <a:pPr marL="742950" lvl="1" indent="-285750" algn="l">
              <a:buFont typeface="+mj-lt"/>
              <a:buAutoNum type="arabicPeriod"/>
            </a:pPr>
            <a:r>
              <a:rPr lang="en-US" b="0" i="0" dirty="0">
                <a:solidFill>
                  <a:srgbClr val="374151"/>
                </a:solidFill>
                <a:effectLst/>
                <a:latin typeface="Söhne"/>
              </a:rPr>
              <a:t>Create a positive work environment and offer growth opportunities.</a:t>
            </a:r>
          </a:p>
          <a:p>
            <a:pPr algn="l"/>
            <a:r>
              <a:rPr lang="en-US" b="1" i="0" dirty="0">
                <a:solidFill>
                  <a:srgbClr val="374151"/>
                </a:solidFill>
                <a:effectLst/>
                <a:latin typeface="Söhne"/>
              </a:rPr>
              <a:t>11.Disaster Recovery and Redundancy</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Develop a disaster recovery plan to ensure business continuity in case of system failures or emergencies.</a:t>
            </a:r>
          </a:p>
          <a:p>
            <a:pPr algn="l"/>
            <a:r>
              <a:rPr lang="en-US" b="1" i="0" dirty="0">
                <a:solidFill>
                  <a:srgbClr val="374151"/>
                </a:solidFill>
                <a:effectLst/>
                <a:latin typeface="Söhne"/>
              </a:rPr>
              <a:t>12.Compliance and Security</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Ensure compliance with data protection regulations and maintain stringent security measures to protect customer data.</a:t>
            </a:r>
          </a:p>
          <a:p>
            <a:pPr algn="l"/>
            <a:r>
              <a:rPr lang="en-US" b="1" i="0" dirty="0">
                <a:solidFill>
                  <a:srgbClr val="374151"/>
                </a:solidFill>
                <a:effectLst/>
                <a:latin typeface="Söhne"/>
              </a:rPr>
              <a:t>13.Continuous Improvement</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Foster a culture of continuous improvement. Regularly review processes and make necessary adjustments.</a:t>
            </a:r>
          </a:p>
          <a:p>
            <a:pPr algn="l"/>
            <a:r>
              <a:rPr lang="en-US" b="1" i="0" dirty="0">
                <a:solidFill>
                  <a:srgbClr val="374151"/>
                </a:solidFill>
                <a:effectLst/>
                <a:latin typeface="Söhne"/>
              </a:rPr>
              <a:t>14.Predictive Analytics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Use predictive analytics to forecast call volumes and allocate resources effectively.</a:t>
            </a:r>
          </a:p>
          <a:p>
            <a:pPr algn="l"/>
            <a:r>
              <a:rPr lang="en-US" b="1" i="0" dirty="0">
                <a:solidFill>
                  <a:srgbClr val="374151"/>
                </a:solidFill>
                <a:effectLst/>
                <a:latin typeface="Söhne"/>
              </a:rPr>
              <a:t>15.Customer Self-Service</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Promote customer self-service options like FAQs and online resources to reduce call volume.</a:t>
            </a:r>
          </a:p>
          <a:p>
            <a:endParaRPr lang="en-US" dirty="0"/>
          </a:p>
        </p:txBody>
      </p:sp>
    </p:spTree>
    <p:extLst>
      <p:ext uri="{BB962C8B-B14F-4D97-AF65-F5344CB8AC3E}">
        <p14:creationId xmlns:p14="http://schemas.microsoft.com/office/powerpoint/2010/main" val="1111189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7E179E-38E0-450F-9381-3F26759CD3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53E26F01-A772-4169-A9DF-75F214E387D6}"/>
              </a:ext>
            </a:extLst>
          </p:cNvPr>
          <p:cNvSpPr txBox="1"/>
          <p:nvPr/>
        </p:nvSpPr>
        <p:spPr>
          <a:xfrm>
            <a:off x="2528048" y="1218311"/>
            <a:ext cx="6167718" cy="646331"/>
          </a:xfrm>
          <a:prstGeom prst="rect">
            <a:avLst/>
          </a:prstGeom>
          <a:noFill/>
        </p:spPr>
        <p:txBody>
          <a:bodyPr wrap="square">
            <a:spAutoFit/>
          </a:bodyPr>
          <a:lstStyle/>
          <a:p>
            <a:pPr algn="ctr"/>
            <a:r>
              <a:rPr lang="en-US" sz="3600" b="1" dirty="0">
                <a:solidFill>
                  <a:schemeClr val="accent1">
                    <a:lumMod val="50000"/>
                  </a:schemeClr>
                </a:solidFill>
              </a:rPr>
              <a:t>Thanks You</a:t>
            </a:r>
          </a:p>
        </p:txBody>
      </p:sp>
      <p:sp>
        <p:nvSpPr>
          <p:cNvPr id="7" name="TextBox 6">
            <a:extLst>
              <a:ext uri="{FF2B5EF4-FFF2-40B4-BE49-F238E27FC236}">
                <a16:creationId xmlns:a16="http://schemas.microsoft.com/office/drawing/2014/main" id="{70582879-CC69-4D10-A09D-93C1EBEA8BA6}"/>
              </a:ext>
            </a:extLst>
          </p:cNvPr>
          <p:cNvSpPr txBox="1"/>
          <p:nvPr/>
        </p:nvSpPr>
        <p:spPr>
          <a:xfrm>
            <a:off x="0" y="2752182"/>
            <a:ext cx="12192000" cy="830997"/>
          </a:xfrm>
          <a:prstGeom prst="rect">
            <a:avLst/>
          </a:prstGeom>
          <a:noFill/>
        </p:spPr>
        <p:txBody>
          <a:bodyPr wrap="square">
            <a:spAutoFit/>
          </a:bodyPr>
          <a:lstStyle/>
          <a:p>
            <a:pPr algn="ctr"/>
            <a:r>
              <a:rPr lang="en-US" sz="2400" b="1" i="0" dirty="0">
                <a:effectLst/>
                <a:latin typeface="Söhne"/>
              </a:rPr>
              <a:t>If you want to view my live dashboard, please click on the 'Live Dashboard' link below:</a:t>
            </a:r>
          </a:p>
          <a:p>
            <a:pPr algn="ctr"/>
            <a:r>
              <a:rPr lang="en-US" sz="2400" b="1" i="0" u="sng" dirty="0">
                <a:effectLst/>
                <a:latin typeface="Söhne"/>
                <a:hlinkClick r:id="rId3"/>
              </a:rPr>
              <a:t>Live Dashboard</a:t>
            </a:r>
            <a:endParaRPr lang="en-US" sz="2400" b="1" i="0" u="sng" dirty="0">
              <a:effectLst/>
              <a:latin typeface="Söhne"/>
            </a:endParaRPr>
          </a:p>
        </p:txBody>
      </p:sp>
    </p:spTree>
    <p:extLst>
      <p:ext uri="{BB962C8B-B14F-4D97-AF65-F5344CB8AC3E}">
        <p14:creationId xmlns:p14="http://schemas.microsoft.com/office/powerpoint/2010/main" val="3713674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1C1B25-E6EF-4DF3-931B-C5F699DEFA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60095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47546F-A048-487F-8933-8D4C4BC7FF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48228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245CEE-FAEB-4DDF-9C95-E65751660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82072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C57228-2320-4A44-BD61-A4A48DA96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36610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CC1262-4D42-4C19-8961-4027EEB39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77297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D19B26-8937-444F-B28E-17D15BD167F4}"/>
              </a:ext>
            </a:extLst>
          </p:cNvPr>
          <p:cNvSpPr txBox="1"/>
          <p:nvPr/>
        </p:nvSpPr>
        <p:spPr>
          <a:xfrm>
            <a:off x="466725" y="276225"/>
            <a:ext cx="6477000" cy="646331"/>
          </a:xfrm>
          <a:prstGeom prst="rect">
            <a:avLst/>
          </a:prstGeom>
          <a:noFill/>
        </p:spPr>
        <p:txBody>
          <a:bodyPr wrap="square" rtlCol="0">
            <a:spAutoFit/>
          </a:bodyPr>
          <a:lstStyle/>
          <a:p>
            <a:r>
              <a:rPr lang="en-US" dirty="0"/>
              <a:t>Total calls Received:</a:t>
            </a:r>
          </a:p>
          <a:p>
            <a:r>
              <a:rPr lang="en-US" dirty="0"/>
              <a:t>50,482</a:t>
            </a:r>
          </a:p>
        </p:txBody>
      </p:sp>
      <p:sp>
        <p:nvSpPr>
          <p:cNvPr id="4" name="TextBox 3">
            <a:extLst>
              <a:ext uri="{FF2B5EF4-FFF2-40B4-BE49-F238E27FC236}">
                <a16:creationId xmlns:a16="http://schemas.microsoft.com/office/drawing/2014/main" id="{8B5CC2D2-D928-4614-8A0B-033DC56156F2}"/>
              </a:ext>
            </a:extLst>
          </p:cNvPr>
          <p:cNvSpPr txBox="1"/>
          <p:nvPr/>
        </p:nvSpPr>
        <p:spPr>
          <a:xfrm>
            <a:off x="400050" y="1367864"/>
            <a:ext cx="6096000" cy="646331"/>
          </a:xfrm>
          <a:prstGeom prst="rect">
            <a:avLst/>
          </a:prstGeom>
          <a:noFill/>
        </p:spPr>
        <p:txBody>
          <a:bodyPr wrap="square">
            <a:spAutoFit/>
          </a:bodyPr>
          <a:lstStyle/>
          <a:p>
            <a:r>
              <a:rPr lang="en-US" dirty="0"/>
              <a:t>Total calls with Acceptance:</a:t>
            </a:r>
          </a:p>
          <a:p>
            <a:r>
              <a:rPr lang="en-US" dirty="0"/>
              <a:t>35,262</a:t>
            </a:r>
          </a:p>
        </p:txBody>
      </p:sp>
      <p:sp>
        <p:nvSpPr>
          <p:cNvPr id="6" name="TextBox 5">
            <a:extLst>
              <a:ext uri="{FF2B5EF4-FFF2-40B4-BE49-F238E27FC236}">
                <a16:creationId xmlns:a16="http://schemas.microsoft.com/office/drawing/2014/main" id="{E454F5CC-15B9-4303-84AC-09D4C6E9CC71}"/>
              </a:ext>
            </a:extLst>
          </p:cNvPr>
          <p:cNvSpPr txBox="1"/>
          <p:nvPr/>
        </p:nvSpPr>
        <p:spPr>
          <a:xfrm>
            <a:off x="466725" y="2762963"/>
            <a:ext cx="6096000" cy="646331"/>
          </a:xfrm>
          <a:prstGeom prst="rect">
            <a:avLst/>
          </a:prstGeom>
          <a:noFill/>
        </p:spPr>
        <p:txBody>
          <a:bodyPr wrap="square">
            <a:spAutoFit/>
          </a:bodyPr>
          <a:lstStyle/>
          <a:p>
            <a:r>
              <a:rPr lang="en-US" dirty="0"/>
              <a:t>Total Handle time:</a:t>
            </a:r>
          </a:p>
          <a:p>
            <a:r>
              <a:rPr lang="en-US" dirty="0"/>
              <a:t>38,140,644</a:t>
            </a:r>
          </a:p>
        </p:txBody>
      </p:sp>
      <p:sp>
        <p:nvSpPr>
          <p:cNvPr id="8" name="TextBox 7">
            <a:extLst>
              <a:ext uri="{FF2B5EF4-FFF2-40B4-BE49-F238E27FC236}">
                <a16:creationId xmlns:a16="http://schemas.microsoft.com/office/drawing/2014/main" id="{78E136B0-28C1-44AA-BE9A-9EF94CBDAC71}"/>
              </a:ext>
            </a:extLst>
          </p:cNvPr>
          <p:cNvSpPr txBox="1"/>
          <p:nvPr/>
        </p:nvSpPr>
        <p:spPr>
          <a:xfrm>
            <a:off x="466725" y="4010582"/>
            <a:ext cx="6096000" cy="646331"/>
          </a:xfrm>
          <a:prstGeom prst="rect">
            <a:avLst/>
          </a:prstGeom>
          <a:noFill/>
        </p:spPr>
        <p:txBody>
          <a:bodyPr wrap="square">
            <a:spAutoFit/>
          </a:bodyPr>
          <a:lstStyle/>
          <a:p>
            <a:r>
              <a:rPr lang="en-US" dirty="0"/>
              <a:t>Total Transfer:</a:t>
            </a:r>
          </a:p>
          <a:p>
            <a:r>
              <a:rPr lang="en-US" dirty="0"/>
              <a:t>3728</a:t>
            </a:r>
          </a:p>
        </p:txBody>
      </p:sp>
      <p:sp>
        <p:nvSpPr>
          <p:cNvPr id="3" name="TextBox 2">
            <a:extLst>
              <a:ext uri="{FF2B5EF4-FFF2-40B4-BE49-F238E27FC236}">
                <a16:creationId xmlns:a16="http://schemas.microsoft.com/office/drawing/2014/main" id="{C13D16E3-A248-4C39-92CF-5B10CA8441AD}"/>
              </a:ext>
            </a:extLst>
          </p:cNvPr>
          <p:cNvSpPr txBox="1"/>
          <p:nvPr/>
        </p:nvSpPr>
        <p:spPr>
          <a:xfrm>
            <a:off x="4016187" y="599390"/>
            <a:ext cx="7853083" cy="5632311"/>
          </a:xfrm>
          <a:prstGeom prst="rect">
            <a:avLst/>
          </a:prstGeom>
          <a:noFill/>
        </p:spPr>
        <p:txBody>
          <a:bodyPr wrap="square" rtlCol="0">
            <a:spAutoFit/>
          </a:bodyPr>
          <a:lstStyle/>
          <a:p>
            <a:pPr algn="l">
              <a:buFont typeface="+mj-lt"/>
              <a:buAutoNum type="arabicPeriod"/>
            </a:pPr>
            <a:r>
              <a:rPr lang="en-US" b="0" i="0" dirty="0">
                <a:solidFill>
                  <a:srgbClr val="374151"/>
                </a:solidFill>
                <a:effectLst/>
                <a:latin typeface="Söhne"/>
              </a:rPr>
              <a:t>Launch Power BI Desktop.</a:t>
            </a:r>
          </a:p>
          <a:p>
            <a:pPr algn="l">
              <a:buFont typeface="+mj-lt"/>
              <a:buAutoNum type="arabicPeriod"/>
            </a:pPr>
            <a:r>
              <a:rPr lang="en-US" b="0" i="0" dirty="0">
                <a:solidFill>
                  <a:srgbClr val="374151"/>
                </a:solidFill>
                <a:effectLst/>
                <a:latin typeface="Söhne"/>
              </a:rPr>
              <a:t>In the Home tab, click on "Get Data" to open the "Get Data" dialog.</a:t>
            </a:r>
          </a:p>
          <a:p>
            <a:pPr algn="l">
              <a:buFont typeface="+mj-lt"/>
              <a:buAutoNum type="arabicPeriod"/>
            </a:pPr>
            <a:r>
              <a:rPr lang="en-US" b="0" i="0" dirty="0">
                <a:solidFill>
                  <a:srgbClr val="374151"/>
                </a:solidFill>
                <a:effectLst/>
                <a:latin typeface="Söhne"/>
              </a:rPr>
              <a:t>In the "Get Data" dialog, choose the appropriate data source. If your data is stored in a database, select the corresponding database source (e.g., SQL Server, Excel, CSV, etc.). After selecting the source, connect to your data.</a:t>
            </a:r>
          </a:p>
          <a:p>
            <a:pPr algn="l">
              <a:buFont typeface="+mj-lt"/>
              <a:buAutoNum type="arabicPeriod"/>
            </a:pPr>
            <a:r>
              <a:rPr lang="en-US" b="0" i="0" dirty="0">
                <a:solidFill>
                  <a:srgbClr val="374151"/>
                </a:solidFill>
                <a:effectLst/>
                <a:latin typeface="Söhne"/>
              </a:rPr>
              <a:t>In the "Navigator" dialog that appears, select the three tables you want to import: Fact Table, Team Leader, and Agent Table. Configure the connection details, such as the server name and credentials, if required by your data source.</a:t>
            </a:r>
          </a:p>
          <a:p>
            <a:pPr algn="l">
              <a:buFont typeface="+mj-lt"/>
              <a:buAutoNum type="arabicPeriod"/>
            </a:pPr>
            <a:r>
              <a:rPr lang="en-US" b="0" i="0" dirty="0">
                <a:solidFill>
                  <a:srgbClr val="374151"/>
                </a:solidFill>
                <a:effectLst/>
                <a:latin typeface="Söhne"/>
              </a:rPr>
              <a:t>After selecting the tables, a preview of the data will be displayed. Verify that the data appears correctly, and click "Load" to import the data into Power BI Desktop.</a:t>
            </a:r>
          </a:p>
          <a:p>
            <a:pPr algn="l">
              <a:buFont typeface="+mj-lt"/>
              <a:buAutoNum type="arabicPeriod"/>
            </a:pPr>
            <a:endParaRPr lang="en-US" dirty="0">
              <a:solidFill>
                <a:srgbClr val="374151"/>
              </a:solidFill>
              <a:latin typeface="Söhne"/>
            </a:endParaRPr>
          </a:p>
          <a:p>
            <a:pPr algn="l">
              <a:buFont typeface="Arial" panose="020B0604020202020204" pitchFamily="34" charset="0"/>
              <a:buChar char="•"/>
            </a:pPr>
            <a:r>
              <a:rPr lang="en-US" b="0" i="0" dirty="0">
                <a:solidFill>
                  <a:srgbClr val="374151"/>
                </a:solidFill>
                <a:effectLst/>
                <a:latin typeface="Söhne"/>
              </a:rPr>
              <a:t>The Fact Table contains the following columns: Agent ID, AHT Multi, Applied per Call Multi, Breakage Multi, Call Center, Call Date, Call Regen, Call Regen Multi, Calls, Calls Offer Applied, Calls with Accept, Calls with Offer, Handle Time, Month Name, Team Lead ID, Transfers, Transfer Multi, Year Number, etc.</a:t>
            </a:r>
          </a:p>
          <a:p>
            <a:pPr algn="l">
              <a:buFont typeface="Arial" panose="020B0604020202020204" pitchFamily="34" charset="0"/>
              <a:buChar char="•"/>
            </a:pPr>
            <a:r>
              <a:rPr lang="en-US" b="0" i="0" dirty="0">
                <a:solidFill>
                  <a:srgbClr val="374151"/>
                </a:solidFill>
                <a:effectLst/>
                <a:latin typeface="Söhne"/>
              </a:rPr>
              <a:t>The Team Leader table contains the following columns: Team Lead ID, Team Lead Name.</a:t>
            </a:r>
          </a:p>
          <a:p>
            <a:pPr algn="l">
              <a:buFont typeface="Arial" panose="020B0604020202020204" pitchFamily="34" charset="0"/>
              <a:buChar char="•"/>
            </a:pPr>
            <a:r>
              <a:rPr lang="en-US" b="0" i="0" dirty="0">
                <a:solidFill>
                  <a:srgbClr val="374151"/>
                </a:solidFill>
                <a:effectLst/>
                <a:latin typeface="Söhne"/>
              </a:rPr>
              <a:t>The Agent table contains the following columns: Agent ID, Agent Name.</a:t>
            </a:r>
          </a:p>
          <a:p>
            <a:pPr algn="l">
              <a:buFont typeface="+mj-lt"/>
              <a:buAutoNum type="arabicPeriod"/>
            </a:pPr>
            <a:endParaRPr lang="en-US" b="0" i="0" dirty="0">
              <a:solidFill>
                <a:srgbClr val="374151"/>
              </a:solidFill>
              <a:effectLst/>
              <a:latin typeface="Söhne"/>
            </a:endParaRPr>
          </a:p>
          <a:p>
            <a:endParaRPr lang="en-US" dirty="0"/>
          </a:p>
        </p:txBody>
      </p:sp>
      <p:sp>
        <p:nvSpPr>
          <p:cNvPr id="7" name="TextBox 6">
            <a:extLst>
              <a:ext uri="{FF2B5EF4-FFF2-40B4-BE49-F238E27FC236}">
                <a16:creationId xmlns:a16="http://schemas.microsoft.com/office/drawing/2014/main" id="{1802A708-959C-4BF1-A647-513230260BE1}"/>
              </a:ext>
            </a:extLst>
          </p:cNvPr>
          <p:cNvSpPr txBox="1"/>
          <p:nvPr/>
        </p:nvSpPr>
        <p:spPr>
          <a:xfrm>
            <a:off x="466725" y="5258201"/>
            <a:ext cx="6096000" cy="646331"/>
          </a:xfrm>
          <a:prstGeom prst="rect">
            <a:avLst/>
          </a:prstGeom>
          <a:noFill/>
        </p:spPr>
        <p:txBody>
          <a:bodyPr wrap="square">
            <a:spAutoFit/>
          </a:bodyPr>
          <a:lstStyle/>
          <a:p>
            <a:r>
              <a:rPr lang="en-US" dirty="0"/>
              <a:t>Total Applied:</a:t>
            </a:r>
          </a:p>
          <a:p>
            <a:r>
              <a:rPr lang="en-US" dirty="0"/>
              <a:t>25K</a:t>
            </a:r>
          </a:p>
        </p:txBody>
      </p:sp>
    </p:spTree>
    <p:extLst>
      <p:ext uri="{BB962C8B-B14F-4D97-AF65-F5344CB8AC3E}">
        <p14:creationId xmlns:p14="http://schemas.microsoft.com/office/powerpoint/2010/main" val="2930135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1FA28A-E21C-44FC-9484-068E81AE7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936" y="334047"/>
            <a:ext cx="2789162" cy="2568163"/>
          </a:xfrm>
          <a:prstGeom prst="rect">
            <a:avLst/>
          </a:prstGeom>
        </p:spPr>
      </p:pic>
      <p:pic>
        <p:nvPicPr>
          <p:cNvPr id="5" name="Picture 4">
            <a:extLst>
              <a:ext uri="{FF2B5EF4-FFF2-40B4-BE49-F238E27FC236}">
                <a16:creationId xmlns:a16="http://schemas.microsoft.com/office/drawing/2014/main" id="{5834F71D-E6A8-40E3-A992-44E704CFB6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6001" y="147151"/>
            <a:ext cx="2758679" cy="2705334"/>
          </a:xfrm>
          <a:prstGeom prst="rect">
            <a:avLst/>
          </a:prstGeom>
        </p:spPr>
      </p:pic>
      <p:pic>
        <p:nvPicPr>
          <p:cNvPr id="7" name="Picture 6">
            <a:extLst>
              <a:ext uri="{FF2B5EF4-FFF2-40B4-BE49-F238E27FC236}">
                <a16:creationId xmlns:a16="http://schemas.microsoft.com/office/drawing/2014/main" id="{31647114-C0D6-4957-B54A-FEAE334833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5297" y="162392"/>
            <a:ext cx="3520745" cy="2690093"/>
          </a:xfrm>
          <a:prstGeom prst="rect">
            <a:avLst/>
          </a:prstGeom>
        </p:spPr>
      </p:pic>
      <p:sp>
        <p:nvSpPr>
          <p:cNvPr id="8" name="TextBox 7">
            <a:extLst>
              <a:ext uri="{FF2B5EF4-FFF2-40B4-BE49-F238E27FC236}">
                <a16:creationId xmlns:a16="http://schemas.microsoft.com/office/drawing/2014/main" id="{58DA3801-2F0C-494B-8092-27B88B8DD06D}"/>
              </a:ext>
            </a:extLst>
          </p:cNvPr>
          <p:cNvSpPr txBox="1"/>
          <p:nvPr/>
        </p:nvSpPr>
        <p:spPr>
          <a:xfrm>
            <a:off x="223927" y="3200739"/>
            <a:ext cx="3558988" cy="3416320"/>
          </a:xfrm>
          <a:prstGeom prst="rect">
            <a:avLst/>
          </a:prstGeom>
          <a:noFill/>
        </p:spPr>
        <p:txBody>
          <a:bodyPr wrap="square" rtlCol="0">
            <a:spAutoFit/>
          </a:bodyPr>
          <a:lstStyle/>
          <a:p>
            <a:r>
              <a:rPr lang="en-US" b="0" i="0" dirty="0">
                <a:effectLst/>
                <a:latin typeface="Söhne"/>
              </a:rPr>
              <a:t>The chart displays the top 10 agents by the total number of calls. The total number of calls is 50,482, and the top 10 agents accounted for 22,503 of these calls. The agent with the highest number of calls from the client is Gee Garry, with a total of 2,402 calls. In the second position is Binning Bart, who received 2,347 calls from the client. Third on the list is Centerville CeCe, with 2,319 calls from the client.</a:t>
            </a:r>
            <a:endParaRPr lang="en-US" dirty="0"/>
          </a:p>
        </p:txBody>
      </p:sp>
      <p:sp>
        <p:nvSpPr>
          <p:cNvPr id="9" name="TextBox 8">
            <a:extLst>
              <a:ext uri="{FF2B5EF4-FFF2-40B4-BE49-F238E27FC236}">
                <a16:creationId xmlns:a16="http://schemas.microsoft.com/office/drawing/2014/main" id="{690C2A5D-F5DB-4B3C-A9FE-C5775D62977A}"/>
              </a:ext>
            </a:extLst>
          </p:cNvPr>
          <p:cNvSpPr txBox="1"/>
          <p:nvPr/>
        </p:nvSpPr>
        <p:spPr>
          <a:xfrm>
            <a:off x="4047528" y="3169363"/>
            <a:ext cx="3927769" cy="3416320"/>
          </a:xfrm>
          <a:prstGeom prst="rect">
            <a:avLst/>
          </a:prstGeom>
          <a:noFill/>
        </p:spPr>
        <p:txBody>
          <a:bodyPr wrap="square" rtlCol="0">
            <a:spAutoFit/>
          </a:bodyPr>
          <a:lstStyle/>
          <a:p>
            <a:r>
              <a:rPr lang="en-US" b="0" i="0" dirty="0">
                <a:solidFill>
                  <a:srgbClr val="374151"/>
                </a:solidFill>
                <a:effectLst/>
                <a:latin typeface="Söhne"/>
              </a:rPr>
              <a:t>The chart displays the top 10 agents by the total number of acceptances. The total number of acceptances is 35,262, and the top 10 agents accounted for 16,830 of these acceptances. The agent with the highest number of acceptances from clients is Gee Garry, who received 1,814 acceptances. In the second position is Centerville CeCe, with a total of 1,809 acceptances from clients. Third on the list is Binning Bart, with 1,783 accepted calls from clients.</a:t>
            </a:r>
            <a:endParaRPr lang="en-US" dirty="0"/>
          </a:p>
        </p:txBody>
      </p:sp>
      <p:sp>
        <p:nvSpPr>
          <p:cNvPr id="10" name="TextBox 9">
            <a:extLst>
              <a:ext uri="{FF2B5EF4-FFF2-40B4-BE49-F238E27FC236}">
                <a16:creationId xmlns:a16="http://schemas.microsoft.com/office/drawing/2014/main" id="{5C3165AF-B6A3-4509-A945-96F71DDA5155}"/>
              </a:ext>
            </a:extLst>
          </p:cNvPr>
          <p:cNvSpPr txBox="1"/>
          <p:nvPr/>
        </p:nvSpPr>
        <p:spPr>
          <a:xfrm>
            <a:off x="8310282" y="3290047"/>
            <a:ext cx="3415553" cy="3139321"/>
          </a:xfrm>
          <a:prstGeom prst="rect">
            <a:avLst/>
          </a:prstGeom>
          <a:noFill/>
        </p:spPr>
        <p:txBody>
          <a:bodyPr wrap="square" rtlCol="0">
            <a:spAutoFit/>
          </a:bodyPr>
          <a:lstStyle/>
          <a:p>
            <a:r>
              <a:rPr lang="en-US" b="0" i="0" dirty="0">
                <a:solidFill>
                  <a:srgbClr val="374151"/>
                </a:solidFill>
                <a:effectLst/>
                <a:latin typeface="Söhne"/>
              </a:rPr>
              <a:t>In this chart, we have the total acceptances by agent name for the months of June, July, and August. The overall total of acceptances is 16,830. In June, the total acceptances amount to 5,632, in July, the total is 5,479, and in August, it reaches 5,719.</a:t>
            </a:r>
          </a:p>
          <a:p>
            <a:r>
              <a:rPr lang="en-US" b="0" i="0" dirty="0">
                <a:solidFill>
                  <a:srgbClr val="374151"/>
                </a:solidFill>
                <a:effectLst/>
                <a:latin typeface="Söhne"/>
              </a:rPr>
              <a:t>In the month of August, the agent accepted more calls compared to June and July.</a:t>
            </a:r>
            <a:endParaRPr lang="en-US" dirty="0"/>
          </a:p>
        </p:txBody>
      </p:sp>
    </p:spTree>
    <p:extLst>
      <p:ext uri="{BB962C8B-B14F-4D97-AF65-F5344CB8AC3E}">
        <p14:creationId xmlns:p14="http://schemas.microsoft.com/office/powerpoint/2010/main" val="1673246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5D67D5-995F-403E-B12D-A96050898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699" y="513236"/>
            <a:ext cx="7057901" cy="5941352"/>
          </a:xfrm>
          <a:prstGeom prst="rect">
            <a:avLst/>
          </a:prstGeom>
        </p:spPr>
      </p:pic>
      <p:sp>
        <p:nvSpPr>
          <p:cNvPr id="5" name="TextBox 4">
            <a:extLst>
              <a:ext uri="{FF2B5EF4-FFF2-40B4-BE49-F238E27FC236}">
                <a16:creationId xmlns:a16="http://schemas.microsoft.com/office/drawing/2014/main" id="{0AA2BDB8-471C-4AD2-A266-93A99C3EB630}"/>
              </a:ext>
            </a:extLst>
          </p:cNvPr>
          <p:cNvSpPr txBox="1"/>
          <p:nvPr/>
        </p:nvSpPr>
        <p:spPr>
          <a:xfrm>
            <a:off x="8193741" y="672353"/>
            <a:ext cx="3263153" cy="5540188"/>
          </a:xfrm>
          <a:prstGeom prst="rect">
            <a:avLst/>
          </a:prstGeom>
          <a:noFill/>
        </p:spPr>
        <p:txBody>
          <a:bodyPr wrap="square" rtlCol="0">
            <a:spAutoFit/>
          </a:bodyPr>
          <a:lstStyle/>
          <a:p>
            <a:r>
              <a:rPr lang="en-US" b="0" i="0" dirty="0">
                <a:solidFill>
                  <a:srgbClr val="374151"/>
                </a:solidFill>
                <a:effectLst/>
                <a:latin typeface="Söhne"/>
              </a:rPr>
              <a:t>In this chart, we are displaying the total number of calls and the average handle time by agent. The agent with the highest number of calls from clients is </a:t>
            </a:r>
            <a:r>
              <a:rPr lang="en-US" b="0" i="0" dirty="0" err="1">
                <a:solidFill>
                  <a:srgbClr val="374151"/>
                </a:solidFill>
                <a:effectLst/>
                <a:latin typeface="Söhne"/>
              </a:rPr>
              <a:t>Winnerson</a:t>
            </a:r>
            <a:r>
              <a:rPr lang="en-US" b="0" i="0" dirty="0">
                <a:solidFill>
                  <a:srgbClr val="374151"/>
                </a:solidFill>
                <a:effectLst/>
                <a:latin typeface="Söhne"/>
              </a:rPr>
              <a:t>  </a:t>
            </a:r>
            <a:r>
              <a:rPr lang="en-US" b="0" i="0" dirty="0" err="1">
                <a:solidFill>
                  <a:srgbClr val="374151"/>
                </a:solidFill>
                <a:effectLst/>
                <a:latin typeface="Söhne"/>
              </a:rPr>
              <a:t>Aceona</a:t>
            </a:r>
            <a:r>
              <a:rPr lang="en-US" b="0" i="0" dirty="0">
                <a:solidFill>
                  <a:srgbClr val="374151"/>
                </a:solidFill>
                <a:effectLst/>
                <a:latin typeface="Söhne"/>
              </a:rPr>
              <a:t> , with a total of 18.2K calls. However, their average handle time is lower compared to other agents, with a value of 24,994. The second agent, Jimson Bill, received 16.2K total calls, with an average handle time of 2,995. The last agent, </a:t>
            </a:r>
            <a:r>
              <a:rPr lang="en-US" b="0" i="0" dirty="0" err="1">
                <a:solidFill>
                  <a:srgbClr val="374151"/>
                </a:solidFill>
                <a:effectLst/>
                <a:latin typeface="Söhne"/>
              </a:rPr>
              <a:t>Oferten</a:t>
            </a:r>
            <a:r>
              <a:rPr lang="en-US" b="0" i="0" dirty="0">
                <a:solidFill>
                  <a:srgbClr val="374151"/>
                </a:solidFill>
                <a:effectLst/>
                <a:latin typeface="Söhne"/>
              </a:rPr>
              <a:t> Quinton, received fewer calls from clients, with a total of 16K, but their average handle time is higher compared to other agents, with a value of 25,040.</a:t>
            </a:r>
            <a:endParaRPr lang="en-US" dirty="0"/>
          </a:p>
        </p:txBody>
      </p:sp>
    </p:spTree>
    <p:extLst>
      <p:ext uri="{BB962C8B-B14F-4D97-AF65-F5344CB8AC3E}">
        <p14:creationId xmlns:p14="http://schemas.microsoft.com/office/powerpoint/2010/main" val="3838631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1168</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jnanaranjana027@gmail.com</dc:creator>
  <cp:lastModifiedBy>jnanaranjana027@gmail.com</cp:lastModifiedBy>
  <cp:revision>11</cp:revision>
  <dcterms:created xsi:type="dcterms:W3CDTF">2023-10-17T16:26:23Z</dcterms:created>
  <dcterms:modified xsi:type="dcterms:W3CDTF">2023-10-18T14:46:47Z</dcterms:modified>
</cp:coreProperties>
</file>