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A52F-2D22-4CAF-BC96-F1C09A326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0F0F2-E552-4A23-99DC-66E40AFBB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435F0-5ACD-43BC-8DD0-254D7F4DE8AC}"/>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B50CB168-2AA1-4D9B-8DB5-7C8670075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D375-96A2-47FF-A617-6889BE548E30}"/>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52866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23BD-0690-467B-A6DA-33376C224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CCA56-450A-42B3-8884-6D1CBB386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8FAF7-2031-4928-854D-0EDA31CD9FFB}"/>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35DC5F5D-7BB9-4846-BE9D-95369B1AF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D72E-DC49-472A-AD68-895529D1E9F7}"/>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37417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435ED-3CD9-4270-98BD-0335757E63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7A276-57CF-4FC4-986F-E919B27ED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D9FC1-2EF1-48CB-9867-13A3E2F09CC2}"/>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01D43695-E3F7-4E57-893C-45859E9D9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BAC4A-5ACC-4C4C-A881-F78DB6357C64}"/>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33506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6717-BBC3-40E7-9346-7BC5EAD88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6C38F-A830-4514-B5BC-72822A679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35B0B-CA2E-4484-9A17-53E49FDF62B8}"/>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8DA6C0A4-7737-4135-A3A8-B638AAB89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AAEA3-4465-45D1-A25C-5E3B8F065D2B}"/>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79083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9882-C179-4A62-8BDB-3E1D789FF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1CBA7-4B2B-4BA6-B384-01A959409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F5C9-9F07-4B9F-8F4A-B5E9CA91938F}"/>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3482EEF8-05A6-4346-A4AD-52B2688D8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3967C-01B3-4E6C-B67B-AB360E0AF232}"/>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161965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BD55-DC7D-45F7-80EB-7867B771D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12584-F568-4399-97D9-4536CD268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F5D5C-1671-4852-ADAF-265F0512F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07E2E-B517-4AE3-9350-5835FDBC18A5}"/>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6" name="Footer Placeholder 5">
            <a:extLst>
              <a:ext uri="{FF2B5EF4-FFF2-40B4-BE49-F238E27FC236}">
                <a16:creationId xmlns:a16="http://schemas.microsoft.com/office/drawing/2014/main" id="{182A9682-72C3-45F5-B602-A956FFDD6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47F02-073B-40A8-809A-06E22AC887CB}"/>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410374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3C9E-2AFF-4373-95A7-014CEF9CB1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907EE-1D9B-44CF-819B-391C33274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D8366-4DD2-40A8-B627-B989D8FCF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B5FD1F-A209-48CB-AE3E-A6CC4E8A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A97F5-E10F-40A7-9369-FD6A338BA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63DC9-ACD6-43EA-B959-67875DF247DD}"/>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8" name="Footer Placeholder 7">
            <a:extLst>
              <a:ext uri="{FF2B5EF4-FFF2-40B4-BE49-F238E27FC236}">
                <a16:creationId xmlns:a16="http://schemas.microsoft.com/office/drawing/2014/main" id="{C24A3A95-B06C-4FD0-9A81-6ADE2C3F3B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0A0A2-275E-4CEC-9E47-C9E040506CAC}"/>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407973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2D67-7994-43FF-BF82-81F7FF6200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0825B-988A-4742-9CC8-862E8B1C4D11}"/>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4" name="Footer Placeholder 3">
            <a:extLst>
              <a:ext uri="{FF2B5EF4-FFF2-40B4-BE49-F238E27FC236}">
                <a16:creationId xmlns:a16="http://schemas.microsoft.com/office/drawing/2014/main" id="{010778BA-00DB-4A4E-9019-E8F560F8F1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B201A3-F7A7-468E-AD1D-BC947E917D6A}"/>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216889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20CA5-BA63-4637-BDAB-D25A39DF6199}"/>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3" name="Footer Placeholder 2">
            <a:extLst>
              <a:ext uri="{FF2B5EF4-FFF2-40B4-BE49-F238E27FC236}">
                <a16:creationId xmlns:a16="http://schemas.microsoft.com/office/drawing/2014/main" id="{EF1A0ED5-F1E5-4BD0-B9C1-484CFABD8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207A1F-7C4D-4D5F-B2B5-B5615EEDB904}"/>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224083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2B13-6050-4B11-A3C0-E6D6058E1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C22D2B-66F8-42BC-B355-403899A47F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5A967-82D2-4757-96E3-4FF79FEFB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529C8-4A27-4087-8783-28B947D84F15}"/>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6" name="Footer Placeholder 5">
            <a:extLst>
              <a:ext uri="{FF2B5EF4-FFF2-40B4-BE49-F238E27FC236}">
                <a16:creationId xmlns:a16="http://schemas.microsoft.com/office/drawing/2014/main" id="{26CE7865-7C88-4B19-8148-CD69C1B8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23928-02CE-4A28-9619-56F212656828}"/>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349450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9502-AC0B-487C-A718-428A84311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D53B0D-81AE-45C9-8557-9460AAF9B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53C263-D954-4323-9E66-3E0FBC04A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050F7-80BA-4920-ABE3-0CD5808F8997}"/>
              </a:ext>
            </a:extLst>
          </p:cNvPr>
          <p:cNvSpPr>
            <a:spLocks noGrp="1"/>
          </p:cNvSpPr>
          <p:nvPr>
            <p:ph type="dt" sz="half" idx="10"/>
          </p:nvPr>
        </p:nvSpPr>
        <p:spPr/>
        <p:txBody>
          <a:bodyPr/>
          <a:lstStyle/>
          <a:p>
            <a:fld id="{80F0EDFB-909B-4B20-9880-9A0A71567D51}" type="datetimeFigureOut">
              <a:rPr lang="en-US" smtClean="0"/>
              <a:t>9/30/2023</a:t>
            </a:fld>
            <a:endParaRPr lang="en-US"/>
          </a:p>
        </p:txBody>
      </p:sp>
      <p:sp>
        <p:nvSpPr>
          <p:cNvPr id="6" name="Footer Placeholder 5">
            <a:extLst>
              <a:ext uri="{FF2B5EF4-FFF2-40B4-BE49-F238E27FC236}">
                <a16:creationId xmlns:a16="http://schemas.microsoft.com/office/drawing/2014/main" id="{26954D6A-8D92-4F38-9F9A-A88BD74EA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843AA-FFDA-492A-878B-218B76DEDE43}"/>
              </a:ext>
            </a:extLst>
          </p:cNvPr>
          <p:cNvSpPr>
            <a:spLocks noGrp="1"/>
          </p:cNvSpPr>
          <p:nvPr>
            <p:ph type="sldNum" sz="quarter" idx="12"/>
          </p:nvPr>
        </p:nvSpPr>
        <p:spPr/>
        <p:txBody>
          <a:bodyPr/>
          <a:lstStyle/>
          <a:p>
            <a:fld id="{0A6EB76B-8685-450A-BF27-3AF68B03A3C7}" type="slidenum">
              <a:rPr lang="en-US" smtClean="0"/>
              <a:t>‹#›</a:t>
            </a:fld>
            <a:endParaRPr lang="en-US"/>
          </a:p>
        </p:txBody>
      </p:sp>
    </p:spTree>
    <p:extLst>
      <p:ext uri="{BB962C8B-B14F-4D97-AF65-F5344CB8AC3E}">
        <p14:creationId xmlns:p14="http://schemas.microsoft.com/office/powerpoint/2010/main" val="232600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A1704-7387-4D9A-9750-0CDEA30B23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5D4E0-E923-4E88-A34F-4CBA6B2C7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22689-4F99-47B2-97E9-C41DA0FA8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0EDFB-909B-4B20-9880-9A0A71567D51}" type="datetimeFigureOut">
              <a:rPr lang="en-US" smtClean="0"/>
              <a:t>9/30/2023</a:t>
            </a:fld>
            <a:endParaRPr lang="en-US"/>
          </a:p>
        </p:txBody>
      </p:sp>
      <p:sp>
        <p:nvSpPr>
          <p:cNvPr id="5" name="Footer Placeholder 4">
            <a:extLst>
              <a:ext uri="{FF2B5EF4-FFF2-40B4-BE49-F238E27FC236}">
                <a16:creationId xmlns:a16="http://schemas.microsoft.com/office/drawing/2014/main" id="{1201EB71-50FE-433A-B6AA-98794A08C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F24566-CE0E-4F82-8DBB-B019FB90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EB76B-8685-450A-BF27-3AF68B03A3C7}" type="slidenum">
              <a:rPr lang="en-US" smtClean="0"/>
              <a:t>‹#›</a:t>
            </a:fld>
            <a:endParaRPr lang="en-US"/>
          </a:p>
        </p:txBody>
      </p:sp>
    </p:spTree>
    <p:extLst>
      <p:ext uri="{BB962C8B-B14F-4D97-AF65-F5344CB8AC3E}">
        <p14:creationId xmlns:p14="http://schemas.microsoft.com/office/powerpoint/2010/main" val="398379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novypro.com/project/churn-analysis-17"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0672B-EF11-4168-9E09-98E0A1E3E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0"/>
            <a:ext cx="12192000" cy="6858000"/>
          </a:xfrm>
          <a:prstGeom prst="rect">
            <a:avLst/>
          </a:prstGeom>
        </p:spPr>
      </p:pic>
      <p:sp>
        <p:nvSpPr>
          <p:cNvPr id="7" name="TextBox 6">
            <a:extLst>
              <a:ext uri="{FF2B5EF4-FFF2-40B4-BE49-F238E27FC236}">
                <a16:creationId xmlns:a16="http://schemas.microsoft.com/office/drawing/2014/main" id="{CC289C70-99CD-41DD-9844-E8B30374E6CB}"/>
              </a:ext>
            </a:extLst>
          </p:cNvPr>
          <p:cNvSpPr txBox="1"/>
          <p:nvPr/>
        </p:nvSpPr>
        <p:spPr>
          <a:xfrm>
            <a:off x="8382000" y="6211669"/>
            <a:ext cx="6096000" cy="646331"/>
          </a:xfrm>
          <a:prstGeom prst="rect">
            <a:avLst/>
          </a:prstGeom>
          <a:noFill/>
        </p:spPr>
        <p:txBody>
          <a:bodyPr wrap="square">
            <a:spAutoFit/>
          </a:bodyPr>
          <a:lstStyle/>
          <a:p>
            <a:r>
              <a:rPr lang="en-US" dirty="0">
                <a:solidFill>
                  <a:schemeClr val="bg1">
                    <a:lumMod val="85000"/>
                  </a:schemeClr>
                </a:solidFill>
              </a:rPr>
              <a:t>             </a:t>
            </a:r>
            <a:r>
              <a:rPr lang="en-US" b="1" dirty="0">
                <a:solidFill>
                  <a:schemeClr val="bg1"/>
                </a:solidFill>
              </a:rPr>
              <a:t>Designed &amp; Presented By</a:t>
            </a:r>
          </a:p>
          <a:p>
            <a:r>
              <a:rPr lang="en-US" b="1" dirty="0">
                <a:solidFill>
                  <a:schemeClr val="bg1"/>
                </a:solidFill>
              </a:rPr>
              <a:t>     Jnanaranjan Pradhan (Data Analyst)</a:t>
            </a:r>
            <a:endParaRPr lang="en-US" dirty="0">
              <a:solidFill>
                <a:schemeClr val="bg1"/>
              </a:solidFill>
            </a:endParaRPr>
          </a:p>
        </p:txBody>
      </p:sp>
    </p:spTree>
    <p:extLst>
      <p:ext uri="{BB962C8B-B14F-4D97-AF65-F5344CB8AC3E}">
        <p14:creationId xmlns:p14="http://schemas.microsoft.com/office/powerpoint/2010/main" val="264515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8F14B09D-2361-4256-A6D7-CFCCCE23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8419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4E3909C-593E-42BD-A48B-7A900F21562B}"/>
              </a:ext>
            </a:extLst>
          </p:cNvPr>
          <p:cNvSpPr txBox="1"/>
          <p:nvPr/>
        </p:nvSpPr>
        <p:spPr>
          <a:xfrm>
            <a:off x="672353" y="251012"/>
            <a:ext cx="5342965" cy="400110"/>
          </a:xfrm>
          <a:prstGeom prst="rect">
            <a:avLst/>
          </a:prstGeom>
          <a:noFill/>
        </p:spPr>
        <p:txBody>
          <a:bodyPr wrap="square" rtlCol="0">
            <a:spAutoFit/>
          </a:bodyPr>
          <a:lstStyle/>
          <a:p>
            <a:r>
              <a:rPr lang="en-US" sz="2000" b="1" i="0" dirty="0">
                <a:solidFill>
                  <a:srgbClr val="374151"/>
                </a:solidFill>
                <a:effectLst/>
                <a:latin typeface="Söhne"/>
              </a:rPr>
              <a:t>Improving churn analysis insights:</a:t>
            </a:r>
            <a:endParaRPr lang="en-US" sz="2000" b="1" dirty="0"/>
          </a:p>
        </p:txBody>
      </p:sp>
      <p:sp>
        <p:nvSpPr>
          <p:cNvPr id="3" name="TextBox 2">
            <a:extLst>
              <a:ext uri="{FF2B5EF4-FFF2-40B4-BE49-F238E27FC236}">
                <a16:creationId xmlns:a16="http://schemas.microsoft.com/office/drawing/2014/main" id="{AD07AE60-DF43-4D0D-B646-6EF57C7ABC1E}"/>
              </a:ext>
            </a:extLst>
          </p:cNvPr>
          <p:cNvSpPr txBox="1"/>
          <p:nvPr/>
        </p:nvSpPr>
        <p:spPr>
          <a:xfrm>
            <a:off x="950259" y="923365"/>
            <a:ext cx="10632141" cy="5909310"/>
          </a:xfrm>
          <a:prstGeom prst="rect">
            <a:avLst/>
          </a:prstGeom>
          <a:noFill/>
        </p:spPr>
        <p:txBody>
          <a:bodyPr wrap="square" rtlCol="0">
            <a:spAutoFit/>
          </a:bodyPr>
          <a:lstStyle/>
          <a:p>
            <a:r>
              <a:rPr lang="en-US" dirty="0">
                <a:effectLst/>
              </a:rPr>
              <a:t>Improving the key insights from churn analysis involves refining your data collection, analysis techniques, and interpretation to gain more valuable and actionable information. Here are some steps to enhance the quality of your churn analysis insights:</a:t>
            </a:r>
          </a:p>
          <a:p>
            <a:pPr>
              <a:buFont typeface="+mj-lt"/>
              <a:buAutoNum type="arabicPeriod"/>
            </a:pPr>
            <a:r>
              <a:rPr lang="en-US" b="1" i="0" dirty="0">
                <a:solidFill>
                  <a:srgbClr val="374151"/>
                </a:solidFill>
                <a:effectLst/>
                <a:latin typeface="Söhne"/>
              </a:rPr>
              <a:t>Define Churn Carefully</a:t>
            </a:r>
            <a:r>
              <a:rPr lang="en-US" b="0" i="0" dirty="0">
                <a:solidFill>
                  <a:srgbClr val="374151"/>
                </a:solidFill>
                <a:effectLst/>
                <a:latin typeface="Söhne"/>
              </a:rPr>
              <a:t>: Start by ensuring that your definition of churn aligns with your business goals and is consistent across all analyses. Churn can vary based on your industry and business model, so clarity in how you define it is crucial.</a:t>
            </a:r>
          </a:p>
          <a:p>
            <a:pPr>
              <a:buFont typeface="+mj-lt"/>
              <a:buAutoNum type="arabicPeriod"/>
            </a:pPr>
            <a:r>
              <a:rPr lang="en-US" b="1" i="0" dirty="0">
                <a:solidFill>
                  <a:srgbClr val="374151"/>
                </a:solidFill>
                <a:effectLst/>
                <a:latin typeface="Söhne"/>
              </a:rPr>
              <a:t>Collect Comprehensive Data</a:t>
            </a:r>
            <a:r>
              <a:rPr lang="en-US" b="0" i="0" dirty="0">
                <a:solidFill>
                  <a:srgbClr val="374151"/>
                </a:solidFill>
                <a:effectLst/>
                <a:latin typeface="Söhne"/>
              </a:rPr>
              <a:t>: Collect as much relevant data as possible. This includes not only customer data but also data on interactions, usage patterns, and feedback. The more comprehensive your dataset, the more insights you can extract.</a:t>
            </a:r>
          </a:p>
          <a:p>
            <a:pPr>
              <a:buFont typeface="+mj-lt"/>
              <a:buAutoNum type="arabicPeriod"/>
            </a:pPr>
            <a:r>
              <a:rPr lang="en-US" b="1" i="0" dirty="0">
                <a:solidFill>
                  <a:srgbClr val="374151"/>
                </a:solidFill>
                <a:effectLst/>
                <a:latin typeface="Söhne"/>
              </a:rPr>
              <a:t>Data Quality Assurance</a:t>
            </a:r>
            <a:r>
              <a:rPr lang="en-US" b="0" i="0" dirty="0">
                <a:solidFill>
                  <a:srgbClr val="374151"/>
                </a:solidFill>
                <a:effectLst/>
                <a:latin typeface="Söhne"/>
              </a:rPr>
              <a:t>: Ensure data quality by cleaning and validating the data. Address missing values, outliers, and data inconsistencies. High-quality data is essential for accurate insights.</a:t>
            </a:r>
          </a:p>
          <a:p>
            <a:pPr>
              <a:buFont typeface="+mj-lt"/>
              <a:buAutoNum type="arabicPeriod"/>
            </a:pPr>
            <a:r>
              <a:rPr lang="en-US" b="1" i="0" dirty="0">
                <a:solidFill>
                  <a:srgbClr val="374151"/>
                </a:solidFill>
                <a:effectLst/>
                <a:latin typeface="Söhne"/>
              </a:rPr>
              <a:t>Advanced Analytics</a:t>
            </a:r>
            <a:r>
              <a:rPr lang="en-US" b="0" i="0" dirty="0">
                <a:solidFill>
                  <a:srgbClr val="374151"/>
                </a:solidFill>
                <a:effectLst/>
                <a:latin typeface="Söhne"/>
              </a:rPr>
              <a:t>: Explore advanced analytics techniques, such as machine learning models, to identify complex patterns and predictors of churn. Machine learning models can uncover non-linear relationships that traditional methods might miss.</a:t>
            </a:r>
          </a:p>
          <a:p>
            <a:pPr algn="l">
              <a:buFont typeface="+mj-lt"/>
              <a:buAutoNum type="arabicPeriod"/>
            </a:pPr>
            <a:r>
              <a:rPr lang="en-US" b="1" i="0" dirty="0">
                <a:solidFill>
                  <a:srgbClr val="374151"/>
                </a:solidFill>
                <a:effectLst/>
                <a:latin typeface="Söhne"/>
              </a:rPr>
              <a:t>Segmentation</a:t>
            </a:r>
            <a:r>
              <a:rPr lang="en-US" b="0" i="0" dirty="0">
                <a:solidFill>
                  <a:srgbClr val="374151"/>
                </a:solidFill>
                <a:effectLst/>
                <a:latin typeface="Söhne"/>
              </a:rPr>
              <a:t>: Segment your customer base into meaningful groups based on characteristics or behaviors. This allows you to analyze churn patterns within each segment, providing more specific insights.</a:t>
            </a:r>
          </a:p>
          <a:p>
            <a:pPr algn="l">
              <a:buFont typeface="+mj-lt"/>
              <a:buAutoNum type="arabicPeriod"/>
            </a:pPr>
            <a:r>
              <a:rPr lang="en-US" b="1" i="0" dirty="0">
                <a:solidFill>
                  <a:srgbClr val="374151"/>
                </a:solidFill>
                <a:effectLst/>
                <a:latin typeface="Söhne"/>
              </a:rPr>
              <a:t>Cohort Analysis</a:t>
            </a:r>
            <a:r>
              <a:rPr lang="en-US" b="0" i="0" dirty="0">
                <a:solidFill>
                  <a:srgbClr val="374151"/>
                </a:solidFill>
                <a:effectLst/>
                <a:latin typeface="Söhne"/>
              </a:rPr>
              <a:t>: Perform cohort analysis to track how different groups of customers evolve over time. Cohort analysis helps you understand if there are patterns in churn related to customer cohorts.</a:t>
            </a:r>
          </a:p>
          <a:p>
            <a:endParaRPr lang="en-US" b="0" i="0" dirty="0">
              <a:solidFill>
                <a:srgbClr val="374151"/>
              </a:solidFill>
              <a:effectLst/>
              <a:latin typeface="Söhne"/>
            </a:endParaRPr>
          </a:p>
          <a:p>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211830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88A239B-02B6-4E6F-9140-D5DCF641E4AE}"/>
              </a:ext>
            </a:extLst>
          </p:cNvPr>
          <p:cNvSpPr txBox="1"/>
          <p:nvPr/>
        </p:nvSpPr>
        <p:spPr>
          <a:xfrm>
            <a:off x="582706" y="331694"/>
            <a:ext cx="11053482" cy="6463308"/>
          </a:xfrm>
          <a:prstGeom prst="rect">
            <a:avLst/>
          </a:prstGeom>
          <a:noFill/>
        </p:spPr>
        <p:txBody>
          <a:bodyPr wrap="square" rtlCol="0">
            <a:spAutoFit/>
          </a:bodyPr>
          <a:lstStyle/>
          <a:p>
            <a:pPr algn="l"/>
            <a:r>
              <a:rPr lang="en-US" b="1" i="0" dirty="0">
                <a:solidFill>
                  <a:srgbClr val="374151"/>
                </a:solidFill>
                <a:effectLst/>
                <a:latin typeface="Söhne"/>
              </a:rPr>
              <a:t>7.Customer Feedback</a:t>
            </a:r>
            <a:r>
              <a:rPr lang="en-US" b="0" i="0" dirty="0">
                <a:solidFill>
                  <a:srgbClr val="374151"/>
                </a:solidFill>
                <a:effectLst/>
                <a:latin typeface="Söhne"/>
              </a:rPr>
              <a:t>: Integrate customer feedback and qualitative data into your analysis. Analyze customer surveys, reviews, and support tickets to gain insights into the reasons behind churn.</a:t>
            </a:r>
          </a:p>
          <a:p>
            <a:pPr algn="l"/>
            <a:r>
              <a:rPr lang="en-US" b="1" i="0" dirty="0">
                <a:solidFill>
                  <a:srgbClr val="374151"/>
                </a:solidFill>
                <a:effectLst/>
                <a:latin typeface="Söhne"/>
              </a:rPr>
              <a:t>8.Time Series Analysis</a:t>
            </a:r>
            <a:r>
              <a:rPr lang="en-US" b="0" i="0" dirty="0">
                <a:solidFill>
                  <a:srgbClr val="374151"/>
                </a:solidFill>
                <a:effectLst/>
                <a:latin typeface="Söhne"/>
              </a:rPr>
              <a:t>: Use time series analysis to study churn trends over time. This can reveal seasonality, long-term trends, and the impact of specific events or changes in your business.</a:t>
            </a:r>
          </a:p>
          <a:p>
            <a:pPr algn="l"/>
            <a:r>
              <a:rPr lang="en-US" b="1" i="0" dirty="0">
                <a:solidFill>
                  <a:srgbClr val="374151"/>
                </a:solidFill>
                <a:effectLst/>
                <a:latin typeface="Söhne"/>
              </a:rPr>
              <a:t>9.Predictive Modeling</a:t>
            </a:r>
            <a:r>
              <a:rPr lang="en-US" b="0" i="0" dirty="0">
                <a:solidFill>
                  <a:srgbClr val="374151"/>
                </a:solidFill>
                <a:effectLst/>
                <a:latin typeface="Söhne"/>
              </a:rPr>
              <a:t>: Develop predictive models to forecast which customers are most likely to churn in the future. These models can help you proactively target retention efforts.</a:t>
            </a:r>
          </a:p>
          <a:p>
            <a:pPr algn="l"/>
            <a:r>
              <a:rPr lang="en-US" b="1" i="0" dirty="0">
                <a:solidFill>
                  <a:srgbClr val="374151"/>
                </a:solidFill>
                <a:effectLst/>
                <a:latin typeface="Söhne"/>
              </a:rPr>
              <a:t>10.A/B Testing</a:t>
            </a:r>
            <a:r>
              <a:rPr lang="en-US" b="0" i="0" dirty="0">
                <a:solidFill>
                  <a:srgbClr val="374151"/>
                </a:solidFill>
                <a:effectLst/>
                <a:latin typeface="Söhne"/>
              </a:rPr>
              <a:t>: Implement controlled experiments (A/B tests) to assess the effectiveness of different retention strategies. This allows you to fine-tune your efforts based on real-world results.</a:t>
            </a:r>
          </a:p>
          <a:p>
            <a:pPr algn="l"/>
            <a:r>
              <a:rPr lang="en-US" b="1" i="0" dirty="0">
                <a:solidFill>
                  <a:srgbClr val="374151"/>
                </a:solidFill>
                <a:effectLst/>
                <a:latin typeface="Söhne"/>
              </a:rPr>
              <a:t>11.Benchmarking</a:t>
            </a:r>
            <a:r>
              <a:rPr lang="en-US" b="0" i="0" dirty="0">
                <a:solidFill>
                  <a:srgbClr val="374151"/>
                </a:solidFill>
                <a:effectLst/>
                <a:latin typeface="Söhne"/>
              </a:rPr>
              <a:t>: Compare your churn metrics to industry benchmarks to gain a better understanding of your performance relative to competitors. This can highlight areas that need improvement.</a:t>
            </a:r>
          </a:p>
          <a:p>
            <a:pPr algn="l"/>
            <a:r>
              <a:rPr lang="en-US" b="1" i="0" dirty="0">
                <a:solidFill>
                  <a:srgbClr val="374151"/>
                </a:solidFill>
                <a:effectLst/>
                <a:latin typeface="Söhne"/>
              </a:rPr>
              <a:t>12.Feedback Loop</a:t>
            </a:r>
            <a:r>
              <a:rPr lang="en-US" b="0" i="0" dirty="0">
                <a:solidFill>
                  <a:srgbClr val="374151"/>
                </a:solidFill>
                <a:effectLst/>
                <a:latin typeface="Söhne"/>
              </a:rPr>
              <a:t>: Establish a feedback loop between your churn analysis and your business operations. Ensure that insights from analysis inform decision-making and the development of customer retention strategies.</a:t>
            </a:r>
          </a:p>
          <a:p>
            <a:pPr algn="l"/>
            <a:r>
              <a:rPr lang="en-US" b="1" i="0" dirty="0">
                <a:solidFill>
                  <a:srgbClr val="374151"/>
                </a:solidFill>
                <a:effectLst/>
                <a:latin typeface="Söhne"/>
              </a:rPr>
              <a:t>13.Regular Review</a:t>
            </a:r>
            <a:r>
              <a:rPr lang="en-US" b="0" i="0" dirty="0">
                <a:solidFill>
                  <a:srgbClr val="374151"/>
                </a:solidFill>
                <a:effectLst/>
                <a:latin typeface="Söhne"/>
              </a:rPr>
              <a:t>: Churn analysis is not a one-time task. Regularly review your analysis processes and update your models as your business evolves. New data and changing customer behaviors can impact insights.</a:t>
            </a:r>
          </a:p>
          <a:p>
            <a:pPr algn="l"/>
            <a:r>
              <a:rPr lang="en-US" b="1" i="0" dirty="0">
                <a:solidFill>
                  <a:srgbClr val="374151"/>
                </a:solidFill>
                <a:effectLst/>
                <a:latin typeface="Söhne"/>
              </a:rPr>
              <a:t>14.Cross-functional Collaboration</a:t>
            </a:r>
            <a:r>
              <a:rPr lang="en-US" b="0" i="0" dirty="0">
                <a:solidFill>
                  <a:srgbClr val="374151"/>
                </a:solidFill>
                <a:effectLst/>
                <a:latin typeface="Söhne"/>
              </a:rPr>
              <a:t>: Encourage collaboration between departments, such as marketing, product development, and customer support. Insights from churn analysis should inform strategies across the organization.</a:t>
            </a:r>
          </a:p>
          <a:p>
            <a:pPr algn="l"/>
            <a:r>
              <a:rPr lang="en-US" b="1" i="0" dirty="0">
                <a:solidFill>
                  <a:srgbClr val="374151"/>
                </a:solidFill>
                <a:effectLst/>
                <a:latin typeface="Söhne"/>
              </a:rPr>
              <a:t>15.Communication and Visualization</a:t>
            </a:r>
            <a:r>
              <a:rPr lang="en-US" b="0" i="0" dirty="0">
                <a:solidFill>
                  <a:srgbClr val="374151"/>
                </a:solidFill>
                <a:effectLst/>
                <a:latin typeface="Söhne"/>
              </a:rPr>
              <a:t>: Present your findings effectively using visualizations, reports, and dashboards. Clear communication of insights ensures that they can be readily acted upon.</a:t>
            </a:r>
          </a:p>
          <a:p>
            <a:pPr algn="l"/>
            <a:r>
              <a:rPr lang="en-US" b="1" i="0" dirty="0">
                <a:solidFill>
                  <a:srgbClr val="374151"/>
                </a:solidFill>
                <a:effectLst/>
                <a:latin typeface="Söhne"/>
              </a:rPr>
              <a:t>16.Continuous Learning</a:t>
            </a:r>
            <a:r>
              <a:rPr lang="en-US" b="0" i="0" dirty="0">
                <a:solidFill>
                  <a:srgbClr val="374151"/>
                </a:solidFill>
                <a:effectLst/>
                <a:latin typeface="Söhne"/>
              </a:rPr>
              <a:t>: Stay updated on the latest analytics tools and techniques. The field of data analysis is constantly evolving, and adopting new methods can lead to more valuable insights.</a:t>
            </a:r>
          </a:p>
          <a:p>
            <a:pPr algn="l"/>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80627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E9AC9B5-A3B6-425D-8027-4B1CC9A95092}"/>
              </a:ext>
            </a:extLst>
          </p:cNvPr>
          <p:cNvSpPr txBox="1"/>
          <p:nvPr/>
        </p:nvSpPr>
        <p:spPr>
          <a:xfrm>
            <a:off x="2788023" y="1908593"/>
            <a:ext cx="6096000" cy="523220"/>
          </a:xfrm>
          <a:prstGeom prst="rect">
            <a:avLst/>
          </a:prstGeom>
          <a:noFill/>
        </p:spPr>
        <p:txBody>
          <a:bodyPr wrap="square">
            <a:spAutoFit/>
          </a:bodyPr>
          <a:lstStyle/>
          <a:p>
            <a:pPr algn="ctr"/>
            <a:r>
              <a:rPr lang="en-US" sz="2800" b="1" dirty="0">
                <a:solidFill>
                  <a:schemeClr val="accent1"/>
                </a:solidFill>
              </a:rPr>
              <a:t>Thanks You</a:t>
            </a:r>
          </a:p>
        </p:txBody>
      </p:sp>
      <p:sp>
        <p:nvSpPr>
          <p:cNvPr id="7" name="TextBox 6">
            <a:extLst>
              <a:ext uri="{FF2B5EF4-FFF2-40B4-BE49-F238E27FC236}">
                <a16:creationId xmlns:a16="http://schemas.microsoft.com/office/drawing/2014/main" id="{32741E21-918F-460E-90F4-340DC3ECB544}"/>
              </a:ext>
            </a:extLst>
          </p:cNvPr>
          <p:cNvSpPr txBox="1"/>
          <p:nvPr/>
        </p:nvSpPr>
        <p:spPr>
          <a:xfrm>
            <a:off x="0" y="2644461"/>
            <a:ext cx="12192000" cy="1015663"/>
          </a:xfrm>
          <a:prstGeom prst="rect">
            <a:avLst/>
          </a:prstGeom>
          <a:noFill/>
        </p:spPr>
        <p:txBody>
          <a:bodyPr wrap="square">
            <a:spAutoFit/>
          </a:bodyPr>
          <a:lstStyle/>
          <a:p>
            <a:pPr algn="ctr"/>
            <a:r>
              <a:rPr lang="en-US" sz="2000" b="1" i="0" dirty="0">
                <a:solidFill>
                  <a:schemeClr val="accent1"/>
                </a:solidFill>
                <a:effectLst/>
                <a:latin typeface="Söhne"/>
              </a:rPr>
              <a:t>If you want to view my live dashboard, please click on the 'Live Dashboard' link below:</a:t>
            </a:r>
          </a:p>
          <a:p>
            <a:pPr algn="ctr"/>
            <a:endParaRPr lang="en-US" sz="2000" b="1" i="0" dirty="0">
              <a:solidFill>
                <a:schemeClr val="accent1"/>
              </a:solidFill>
              <a:effectLst/>
              <a:latin typeface="Söhne"/>
            </a:endParaRPr>
          </a:p>
          <a:p>
            <a:pPr algn="ctr"/>
            <a:r>
              <a:rPr lang="en-US" sz="2000" b="1" i="0" u="sng" dirty="0">
                <a:solidFill>
                  <a:srgbClr val="002060"/>
                </a:solidFill>
                <a:effectLst/>
                <a:latin typeface="Söhne"/>
                <a:hlinkClick r:id="rId3"/>
              </a:rPr>
              <a:t>Live Dashboard</a:t>
            </a:r>
            <a:endParaRPr lang="en-US" sz="2000" b="1" i="0" u="sng" dirty="0">
              <a:solidFill>
                <a:srgbClr val="002060"/>
              </a:solidFill>
              <a:effectLst/>
              <a:latin typeface="Söhne"/>
            </a:endParaRPr>
          </a:p>
        </p:txBody>
      </p:sp>
      <p:sp>
        <p:nvSpPr>
          <p:cNvPr id="5" name="TextBox 4">
            <a:extLst>
              <a:ext uri="{FF2B5EF4-FFF2-40B4-BE49-F238E27FC236}">
                <a16:creationId xmlns:a16="http://schemas.microsoft.com/office/drawing/2014/main" id="{A792D8F0-2614-411E-81FE-F4E933285483}"/>
              </a:ext>
            </a:extLst>
          </p:cNvPr>
          <p:cNvSpPr txBox="1"/>
          <p:nvPr/>
        </p:nvSpPr>
        <p:spPr>
          <a:xfrm>
            <a:off x="3657600" y="3792071"/>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25211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C79BB6FC-ABAF-49FB-8F86-0C29A5131146}"/>
              </a:ext>
            </a:extLst>
          </p:cNvPr>
          <p:cNvSpPr txBox="1"/>
          <p:nvPr/>
        </p:nvSpPr>
        <p:spPr>
          <a:xfrm>
            <a:off x="744071" y="394447"/>
            <a:ext cx="3567953" cy="400110"/>
          </a:xfrm>
          <a:prstGeom prst="rect">
            <a:avLst/>
          </a:prstGeom>
          <a:noFill/>
        </p:spPr>
        <p:txBody>
          <a:bodyPr wrap="square" rtlCol="0">
            <a:spAutoFit/>
          </a:bodyPr>
          <a:lstStyle/>
          <a:p>
            <a:r>
              <a:rPr lang="en-US" sz="2000" b="1" dirty="0"/>
              <a:t>Business Model :</a:t>
            </a:r>
          </a:p>
        </p:txBody>
      </p:sp>
      <p:sp>
        <p:nvSpPr>
          <p:cNvPr id="8" name="TextBox 7">
            <a:extLst>
              <a:ext uri="{FF2B5EF4-FFF2-40B4-BE49-F238E27FC236}">
                <a16:creationId xmlns:a16="http://schemas.microsoft.com/office/drawing/2014/main" id="{50DFC597-21F9-4D8C-B1F8-93461C58D2B5}"/>
              </a:ext>
            </a:extLst>
          </p:cNvPr>
          <p:cNvSpPr txBox="1"/>
          <p:nvPr/>
        </p:nvSpPr>
        <p:spPr>
          <a:xfrm>
            <a:off x="1156447" y="995082"/>
            <a:ext cx="10497671" cy="5632311"/>
          </a:xfrm>
          <a:prstGeom prst="rect">
            <a:avLst/>
          </a:prstGeom>
          <a:noFill/>
        </p:spPr>
        <p:txBody>
          <a:bodyPr wrap="square" rtlCol="0">
            <a:spAutoFit/>
          </a:bodyPr>
          <a:lstStyle/>
          <a:p>
            <a:r>
              <a:rPr lang="en-US" b="0" i="0" dirty="0">
                <a:solidFill>
                  <a:srgbClr val="374151"/>
                </a:solidFill>
                <a:effectLst/>
                <a:latin typeface="Söhne"/>
              </a:rPr>
              <a:t>Churn analysis, often referred to as customer churn analysis or customer attrition analysis, is a data-driven process used by businesses and organizations to understand and reduce the rate at which customers or subscribers stop using their products or services. Churn refers to the percentage of customers who discontinue their relationship with a company during a specific period.</a:t>
            </a:r>
          </a:p>
          <a:p>
            <a:endParaRPr lang="en-US" dirty="0">
              <a:solidFill>
                <a:srgbClr val="374151"/>
              </a:solidFill>
              <a:latin typeface="Söhne"/>
            </a:endParaRPr>
          </a:p>
          <a:p>
            <a:r>
              <a:rPr lang="en-US" b="0" i="0" dirty="0">
                <a:solidFill>
                  <a:srgbClr val="374151"/>
                </a:solidFill>
                <a:effectLst/>
                <a:latin typeface="Söhne"/>
              </a:rPr>
              <a:t>Here are the key aspects of churn analysis:</a:t>
            </a:r>
          </a:p>
          <a:p>
            <a:r>
              <a:rPr lang="en-US" b="1" i="0" dirty="0">
                <a:effectLst/>
                <a:latin typeface="Söhne"/>
              </a:rPr>
              <a:t>1.Identifying Churn</a:t>
            </a:r>
            <a:r>
              <a:rPr lang="en-US" b="0" i="0" dirty="0">
                <a:solidFill>
                  <a:srgbClr val="374151"/>
                </a:solidFill>
                <a:effectLst/>
                <a:latin typeface="Söhne"/>
              </a:rPr>
              <a:t>: The first step in churn analysis is to define what constitutes churn for your business. Churn can vary depending on the industry and type of business. For example, in a subscription-based business, churn might be when a subscriber cancels their subscription. In e-commerce, it might be when a customer stops making purchases for a certain period.</a:t>
            </a:r>
          </a:p>
          <a:p>
            <a:pPr algn="l"/>
            <a:r>
              <a:rPr lang="en-US" b="1" i="0" dirty="0">
                <a:solidFill>
                  <a:srgbClr val="374151"/>
                </a:solidFill>
                <a:effectLst/>
                <a:latin typeface="Söhne"/>
              </a:rPr>
              <a:t>2.Data Collection</a:t>
            </a:r>
            <a:r>
              <a:rPr lang="en-US" b="0" i="0" dirty="0">
                <a:solidFill>
                  <a:srgbClr val="374151"/>
                </a:solidFill>
                <a:effectLst/>
                <a:latin typeface="Söhne"/>
              </a:rPr>
              <a:t>: Data is collected on customer behavior and interactions. This data can include information such as customer demographics, transaction history, usage patterns, customer service interactions, and more.</a:t>
            </a:r>
          </a:p>
          <a:p>
            <a:pPr algn="l"/>
            <a:r>
              <a:rPr lang="en-US" b="1" i="0" dirty="0">
                <a:solidFill>
                  <a:srgbClr val="374151"/>
                </a:solidFill>
                <a:effectLst/>
                <a:latin typeface="Söhne"/>
              </a:rPr>
              <a:t>3.Data Preparation</a:t>
            </a:r>
            <a:r>
              <a:rPr lang="en-US" b="0" i="0" dirty="0">
                <a:solidFill>
                  <a:srgbClr val="374151"/>
                </a:solidFill>
                <a:effectLst/>
                <a:latin typeface="Söhne"/>
              </a:rPr>
              <a:t>: The collected data is cleaned and prepared for analysis. This involves handling missing data, removing outliers, and ensuring data quality.</a:t>
            </a:r>
          </a:p>
          <a:p>
            <a:pPr algn="l"/>
            <a:r>
              <a:rPr lang="en-US" b="1" i="0" dirty="0">
                <a:solidFill>
                  <a:srgbClr val="374151"/>
                </a:solidFill>
                <a:effectLst/>
                <a:latin typeface="Söhne"/>
              </a:rPr>
              <a:t>4.Analysis and Modeling</a:t>
            </a:r>
            <a:r>
              <a:rPr lang="en-US" b="0" i="0" dirty="0">
                <a:solidFill>
                  <a:srgbClr val="374151"/>
                </a:solidFill>
                <a:effectLst/>
                <a:latin typeface="Söhne"/>
              </a:rPr>
              <a:t>: Churn analysis often involves data analytics and machine learning techniques. Analysts and data scientists use statistical models to identify factors or predictors that are correlated with churn. These factors might include customer demographics, usage frequency, satisfaction surveys, and more. Machine learning algorithms can be used to build predictive models that forecast which customers are most likely to churn in the future.</a:t>
            </a:r>
          </a:p>
          <a:p>
            <a:endParaRPr lang="en-US" dirty="0"/>
          </a:p>
        </p:txBody>
      </p:sp>
    </p:spTree>
    <p:extLst>
      <p:ext uri="{BB962C8B-B14F-4D97-AF65-F5344CB8AC3E}">
        <p14:creationId xmlns:p14="http://schemas.microsoft.com/office/powerpoint/2010/main" val="381162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E5167E0-62E7-4166-A7B8-90AEFECA3948}"/>
              </a:ext>
            </a:extLst>
          </p:cNvPr>
          <p:cNvSpPr txBox="1"/>
          <p:nvPr/>
        </p:nvSpPr>
        <p:spPr>
          <a:xfrm>
            <a:off x="676835" y="564776"/>
            <a:ext cx="10838330" cy="3693319"/>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Segmentation</a:t>
            </a:r>
            <a:r>
              <a:rPr lang="en-US" b="0" i="0" dirty="0">
                <a:solidFill>
                  <a:srgbClr val="374151"/>
                </a:solidFill>
                <a:effectLst/>
                <a:latin typeface="Söhne"/>
              </a:rPr>
              <a:t>: Businesses often segment their customer base to better understand which groups of customers are at higher risk of churn. This can help tailor retention strategies for different customer segments.</a:t>
            </a:r>
          </a:p>
          <a:p>
            <a:pPr algn="l">
              <a:buFont typeface="+mj-lt"/>
              <a:buAutoNum type="arabicPeriod"/>
            </a:pPr>
            <a:r>
              <a:rPr lang="en-US" b="1" i="0" dirty="0">
                <a:solidFill>
                  <a:srgbClr val="374151"/>
                </a:solidFill>
                <a:effectLst/>
                <a:latin typeface="Söhne"/>
              </a:rPr>
              <a:t>Retention Strategies</a:t>
            </a:r>
            <a:r>
              <a:rPr lang="en-US" b="0" i="0" dirty="0">
                <a:solidFill>
                  <a:srgbClr val="374151"/>
                </a:solidFill>
                <a:effectLst/>
                <a:latin typeface="Söhne"/>
              </a:rPr>
              <a:t>: Once the analysis identifies at-risk customers, businesses can develop and implement targeted retention strategies. These strategies could include personalized marketing campaigns, loyalty programs, improved customer support, or product enhancements.</a:t>
            </a:r>
          </a:p>
          <a:p>
            <a:pPr algn="l">
              <a:buFont typeface="+mj-lt"/>
              <a:buAutoNum type="arabicPeriod"/>
            </a:pPr>
            <a:r>
              <a:rPr lang="en-US" b="1" i="0" dirty="0">
                <a:solidFill>
                  <a:srgbClr val="374151"/>
                </a:solidFill>
                <a:effectLst/>
                <a:latin typeface="Söhne"/>
              </a:rPr>
              <a:t>Monitoring and Evaluation</a:t>
            </a:r>
            <a:r>
              <a:rPr lang="en-US" b="0" i="0" dirty="0">
                <a:solidFill>
                  <a:srgbClr val="374151"/>
                </a:solidFill>
                <a:effectLst/>
                <a:latin typeface="Söhne"/>
              </a:rPr>
              <a:t>: Churn analysis is an ongoing process. It's essential to continually monitor and evaluate the effectiveness of retention strategies. If strategies are not achieving the desired results, adjustments can be made.</a:t>
            </a:r>
          </a:p>
          <a:p>
            <a:pPr algn="l">
              <a:buFont typeface="+mj-lt"/>
              <a:buAutoNum type="arabicPeriod"/>
            </a:pPr>
            <a:r>
              <a:rPr lang="en-US" b="1" i="0" dirty="0">
                <a:solidFill>
                  <a:srgbClr val="374151"/>
                </a:solidFill>
                <a:effectLst/>
                <a:latin typeface="Söhne"/>
              </a:rPr>
              <a:t>Reporting and Visualization</a:t>
            </a:r>
            <a:r>
              <a:rPr lang="en-US" b="0" i="0" dirty="0">
                <a:solidFill>
                  <a:srgbClr val="374151"/>
                </a:solidFill>
                <a:effectLst/>
                <a:latin typeface="Söhne"/>
              </a:rPr>
              <a:t>: Churn analysis results are typically presented in the form of reports and visualizations, such as dashboards. These help stakeholders understand the churn trends and the impact of retention efforts.</a:t>
            </a:r>
          </a:p>
          <a:p>
            <a:br>
              <a:rPr lang="en-US" dirty="0"/>
            </a:br>
            <a:endParaRPr lang="en-US" dirty="0"/>
          </a:p>
        </p:txBody>
      </p:sp>
    </p:spTree>
    <p:extLst>
      <p:ext uri="{BB962C8B-B14F-4D97-AF65-F5344CB8AC3E}">
        <p14:creationId xmlns:p14="http://schemas.microsoft.com/office/powerpoint/2010/main" val="308279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E01D2B3-36D8-4D52-88D9-E1A44F16E5A5}"/>
              </a:ext>
            </a:extLst>
          </p:cNvPr>
          <p:cNvSpPr txBox="1"/>
          <p:nvPr/>
        </p:nvSpPr>
        <p:spPr>
          <a:xfrm>
            <a:off x="1084729" y="672353"/>
            <a:ext cx="5558118" cy="400110"/>
          </a:xfrm>
          <a:prstGeom prst="rect">
            <a:avLst/>
          </a:prstGeom>
          <a:noFill/>
        </p:spPr>
        <p:txBody>
          <a:bodyPr wrap="square" rtlCol="0">
            <a:spAutoFit/>
          </a:bodyPr>
          <a:lstStyle/>
          <a:p>
            <a:r>
              <a:rPr lang="en-US" sz="2000" b="1" dirty="0"/>
              <a:t>Tools Used:</a:t>
            </a:r>
          </a:p>
        </p:txBody>
      </p:sp>
      <p:sp>
        <p:nvSpPr>
          <p:cNvPr id="7" name="TextBox 6">
            <a:extLst>
              <a:ext uri="{FF2B5EF4-FFF2-40B4-BE49-F238E27FC236}">
                <a16:creationId xmlns:a16="http://schemas.microsoft.com/office/drawing/2014/main" id="{0DCA52A4-9370-40DD-BD1D-31046843A26D}"/>
              </a:ext>
            </a:extLst>
          </p:cNvPr>
          <p:cNvSpPr txBox="1"/>
          <p:nvPr/>
        </p:nvSpPr>
        <p:spPr>
          <a:xfrm>
            <a:off x="1676400" y="1208038"/>
            <a:ext cx="6167718" cy="2308324"/>
          </a:xfrm>
          <a:prstGeom prst="rect">
            <a:avLst/>
          </a:prstGeom>
          <a:noFill/>
        </p:spPr>
        <p:txBody>
          <a:bodyPr wrap="square">
            <a:spAutoFit/>
          </a:bodyPr>
          <a:lstStyle/>
          <a:p>
            <a:pPr marL="285750" indent="-285750">
              <a:buFont typeface="Wingdings" panose="05000000000000000000" pitchFamily="2" charset="2"/>
              <a:buChar char="Ø"/>
            </a:pPr>
            <a:r>
              <a:rPr lang="en-US" dirty="0"/>
              <a:t>Power BI Desktop</a:t>
            </a:r>
          </a:p>
          <a:p>
            <a:pPr marL="285750" indent="-285750">
              <a:buFont typeface="Wingdings" panose="05000000000000000000" pitchFamily="2" charset="2"/>
              <a:buChar char="Ø"/>
            </a:pPr>
            <a:r>
              <a:rPr lang="en-US" dirty="0"/>
              <a:t>SQL</a:t>
            </a:r>
          </a:p>
          <a:p>
            <a:pPr marL="285750" indent="-285750">
              <a:buFont typeface="Wingdings" panose="05000000000000000000" pitchFamily="2" charset="2"/>
              <a:buChar char="Ø"/>
            </a:pPr>
            <a:r>
              <a:rPr lang="en-US" dirty="0"/>
              <a:t>Excel</a:t>
            </a:r>
          </a:p>
          <a:p>
            <a:pPr marL="285750" indent="-285750">
              <a:buFont typeface="Wingdings" panose="05000000000000000000" pitchFamily="2" charset="2"/>
              <a:buChar char="Ø"/>
            </a:pPr>
            <a:r>
              <a:rPr lang="en-US" dirty="0"/>
              <a:t>Dax Studio(For Report Optimization)</a:t>
            </a:r>
          </a:p>
          <a:p>
            <a:pPr marL="285750" indent="-285750">
              <a:buFont typeface="Wingdings" panose="05000000000000000000" pitchFamily="2" charset="2"/>
              <a:buChar char="Ø"/>
            </a:pPr>
            <a:r>
              <a:rPr lang="en-US" dirty="0"/>
              <a:t>CHATGPT &amp; Google</a:t>
            </a:r>
          </a:p>
          <a:p>
            <a:pPr marL="285750" indent="-285750">
              <a:buFont typeface="Wingdings" panose="05000000000000000000" pitchFamily="2" charset="2"/>
              <a:buChar char="Ø"/>
            </a:pPr>
            <a:r>
              <a:rPr lang="en-US" dirty="0"/>
              <a:t>PowerPoint</a:t>
            </a:r>
          </a:p>
          <a:p>
            <a:pPr marL="285750" indent="-285750">
              <a:buFont typeface="Wingdings" panose="05000000000000000000" pitchFamily="2" charset="2"/>
              <a:buChar char="Ø"/>
            </a:pPr>
            <a:r>
              <a:rPr lang="en-US" dirty="0"/>
              <a:t>"Adobe.color.com " for choosing color</a:t>
            </a:r>
          </a:p>
          <a:p>
            <a:pPr marL="285750" indent="-285750">
              <a:buFont typeface="Wingdings" panose="05000000000000000000" pitchFamily="2" charset="2"/>
              <a:buChar char="Ø"/>
            </a:pPr>
            <a:r>
              <a:rPr lang="en-US" dirty="0"/>
              <a:t>"flaticon.com" for choosing the icon.</a:t>
            </a:r>
          </a:p>
        </p:txBody>
      </p:sp>
      <p:sp>
        <p:nvSpPr>
          <p:cNvPr id="5" name="TextBox 4">
            <a:extLst>
              <a:ext uri="{FF2B5EF4-FFF2-40B4-BE49-F238E27FC236}">
                <a16:creationId xmlns:a16="http://schemas.microsoft.com/office/drawing/2014/main" id="{BB2D8D2E-3A1E-4285-9CA3-B3F154AFC70A}"/>
              </a:ext>
            </a:extLst>
          </p:cNvPr>
          <p:cNvSpPr txBox="1"/>
          <p:nvPr/>
        </p:nvSpPr>
        <p:spPr>
          <a:xfrm>
            <a:off x="475129" y="4509247"/>
            <a:ext cx="11241741" cy="1477328"/>
          </a:xfrm>
          <a:prstGeom prst="rect">
            <a:avLst/>
          </a:prstGeom>
          <a:noFill/>
        </p:spPr>
        <p:txBody>
          <a:bodyPr wrap="square" rtlCol="0">
            <a:spAutoFit/>
          </a:bodyPr>
          <a:lstStyle/>
          <a:p>
            <a:r>
              <a:rPr lang="en-US" dirty="0"/>
              <a:t>Churn Dataset contain the following columns: Customerid,gender,SeniourCitizen,partner,Dependents,Tenure,PhoneService,MultipleLines,InternetService,OnlineSecurity,Onlinebackup,DeviceProtect,Techsupport,StreamingTv,StreamingMovies,Contact,PaperlessBilling,paymentMethod,Monthlycharges,totalchages,NumAdminTicket,NumTechTickets,Churn.</a:t>
            </a:r>
          </a:p>
          <a:p>
            <a:endParaRPr lang="en-US" dirty="0"/>
          </a:p>
        </p:txBody>
      </p:sp>
    </p:spTree>
    <p:extLst>
      <p:ext uri="{BB962C8B-B14F-4D97-AF65-F5344CB8AC3E}">
        <p14:creationId xmlns:p14="http://schemas.microsoft.com/office/powerpoint/2010/main" val="189174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8543D5FD-C717-4A94-852D-88E1AC968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6" y="895104"/>
            <a:ext cx="10927976" cy="5677392"/>
          </a:xfrm>
          <a:prstGeom prst="rect">
            <a:avLst/>
          </a:prstGeom>
        </p:spPr>
      </p:pic>
      <p:sp>
        <p:nvSpPr>
          <p:cNvPr id="4" name="TextBox 3">
            <a:extLst>
              <a:ext uri="{FF2B5EF4-FFF2-40B4-BE49-F238E27FC236}">
                <a16:creationId xmlns:a16="http://schemas.microsoft.com/office/drawing/2014/main" id="{1E3B596F-9B54-4E6C-877A-DC0E38E9376B}"/>
              </a:ext>
            </a:extLst>
          </p:cNvPr>
          <p:cNvSpPr txBox="1"/>
          <p:nvPr/>
        </p:nvSpPr>
        <p:spPr>
          <a:xfrm>
            <a:off x="3567953" y="285504"/>
            <a:ext cx="3021106" cy="400110"/>
          </a:xfrm>
          <a:prstGeom prst="rect">
            <a:avLst/>
          </a:prstGeom>
          <a:noFill/>
        </p:spPr>
        <p:txBody>
          <a:bodyPr wrap="square" rtlCol="0">
            <a:spAutoFit/>
          </a:bodyPr>
          <a:lstStyle/>
          <a:p>
            <a:pPr algn="ctr"/>
            <a:r>
              <a:rPr lang="en-US" sz="2000" b="1" dirty="0"/>
              <a:t>Model View:</a:t>
            </a:r>
          </a:p>
        </p:txBody>
      </p:sp>
    </p:spTree>
    <p:extLst>
      <p:ext uri="{BB962C8B-B14F-4D97-AF65-F5344CB8AC3E}">
        <p14:creationId xmlns:p14="http://schemas.microsoft.com/office/powerpoint/2010/main" val="122926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53B589C-6318-4066-92EB-474F0270D0F1}"/>
              </a:ext>
            </a:extLst>
          </p:cNvPr>
          <p:cNvSpPr txBox="1"/>
          <p:nvPr/>
        </p:nvSpPr>
        <p:spPr>
          <a:xfrm>
            <a:off x="770964" y="502024"/>
            <a:ext cx="10963836" cy="2375648"/>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FC69DAA0-3E34-4304-983C-402C57043641}"/>
              </a:ext>
            </a:extLst>
          </p:cNvPr>
          <p:cNvSpPr txBox="1"/>
          <p:nvPr/>
        </p:nvSpPr>
        <p:spPr>
          <a:xfrm>
            <a:off x="528918" y="215153"/>
            <a:ext cx="10892118" cy="6740307"/>
          </a:xfrm>
          <a:prstGeom prst="rect">
            <a:avLst/>
          </a:prstGeom>
          <a:noFill/>
        </p:spPr>
        <p:txBody>
          <a:bodyPr wrap="square" rtlCol="0">
            <a:spAutoFit/>
          </a:bodyPr>
          <a:lstStyle/>
          <a:p>
            <a:r>
              <a:rPr lang="en-US" sz="2000" b="1" dirty="0"/>
              <a:t>KPI:</a:t>
            </a:r>
          </a:p>
          <a:p>
            <a:endParaRPr lang="en-US" dirty="0"/>
          </a:p>
          <a:p>
            <a:r>
              <a:rPr lang="en-US" dirty="0"/>
              <a:t>1.Total Churned = CALCULATE(</a:t>
            </a:r>
          </a:p>
          <a:p>
            <a:r>
              <a:rPr lang="en-US" dirty="0"/>
              <a:t>    COUNT('01 Churn-Dataset'[Churn]), '01 Churn-Dataset'[Churn] = "Yes")</a:t>
            </a:r>
          </a:p>
          <a:p>
            <a:endParaRPr lang="en-US" dirty="0"/>
          </a:p>
          <a:p>
            <a:r>
              <a:rPr lang="en-US" dirty="0"/>
              <a:t>2.Total Customers Left = CALCULATE(COUNTA('01 Churn-Dataset'[Churn]),'01 Churn-Dataset'[Churn]="Yes")</a:t>
            </a:r>
          </a:p>
          <a:p>
            <a:endParaRPr lang="en-US" dirty="0"/>
          </a:p>
          <a:p>
            <a:r>
              <a:rPr lang="en-US" dirty="0"/>
              <a:t>3.Total Customers = DISTINCTCOUNT('01 Churn-Dataset'[</a:t>
            </a:r>
            <a:r>
              <a:rPr lang="en-US" dirty="0" err="1"/>
              <a:t>customerID</a:t>
            </a:r>
            <a:r>
              <a:rPr lang="en-US" dirty="0"/>
              <a:t>])</a:t>
            </a:r>
          </a:p>
          <a:p>
            <a:endParaRPr lang="en-US" dirty="0"/>
          </a:p>
          <a:p>
            <a:r>
              <a:rPr lang="en-US" dirty="0"/>
              <a:t>4.Total Admin Tickets = COUNTA(</a:t>
            </a:r>
          </a:p>
          <a:p>
            <a:r>
              <a:rPr lang="en-US" dirty="0"/>
              <a:t>    '01 Churn-Dataset'[</a:t>
            </a:r>
            <a:r>
              <a:rPr lang="en-US" dirty="0" err="1"/>
              <a:t>numAdminTickets</a:t>
            </a:r>
            <a:r>
              <a:rPr lang="en-US" dirty="0"/>
              <a:t>])</a:t>
            </a:r>
          </a:p>
          <a:p>
            <a:endParaRPr lang="en-US" dirty="0"/>
          </a:p>
          <a:p>
            <a:r>
              <a:rPr lang="en-US" dirty="0"/>
              <a:t>5.Tech Tickets = COUNTA('01 Churn-Dataset'[</a:t>
            </a:r>
            <a:r>
              <a:rPr lang="en-US" dirty="0" err="1"/>
              <a:t>numTechTickets</a:t>
            </a:r>
            <a:r>
              <a:rPr lang="en-US" dirty="0"/>
              <a:t>])</a:t>
            </a:r>
          </a:p>
          <a:p>
            <a:endParaRPr lang="en-US" dirty="0"/>
          </a:p>
          <a:p>
            <a:r>
              <a:rPr lang="en-US" dirty="0"/>
              <a:t>6.Tech Support = CALCULATE(COUNTA('01 Churn-Dataset'[</a:t>
            </a:r>
            <a:r>
              <a:rPr lang="en-US" dirty="0" err="1"/>
              <a:t>TechSupport</a:t>
            </a:r>
            <a:r>
              <a:rPr lang="en-US" dirty="0"/>
              <a:t>]), '01 Churn-Dataset'[</a:t>
            </a:r>
            <a:r>
              <a:rPr lang="en-US" dirty="0" err="1"/>
              <a:t>TechSupport</a:t>
            </a:r>
            <a:r>
              <a:rPr lang="en-US" dirty="0"/>
              <a:t>] = "Yes")</a:t>
            </a:r>
          </a:p>
          <a:p>
            <a:endParaRPr lang="en-US" dirty="0"/>
          </a:p>
          <a:p>
            <a:r>
              <a:rPr lang="en-US" dirty="0"/>
              <a:t>7.Streaming TV = CALCULATE(</a:t>
            </a:r>
          </a:p>
          <a:p>
            <a:r>
              <a:rPr lang="en-US" dirty="0"/>
              <a:t>    COUNTA('01 Churn-Dataset'[</a:t>
            </a:r>
            <a:r>
              <a:rPr lang="en-US" dirty="0" err="1"/>
              <a:t>StreamingTV</a:t>
            </a:r>
            <a:r>
              <a:rPr lang="en-US" dirty="0"/>
              <a:t>]),</a:t>
            </a:r>
          </a:p>
          <a:p>
            <a:r>
              <a:rPr lang="en-US" dirty="0"/>
              <a:t>    '01 Churn-Dataset'[</a:t>
            </a:r>
            <a:r>
              <a:rPr lang="en-US" dirty="0" err="1"/>
              <a:t>StreamingTV</a:t>
            </a:r>
            <a:r>
              <a:rPr lang="en-US" dirty="0"/>
              <a:t>] = "Yes")</a:t>
            </a:r>
          </a:p>
          <a:p>
            <a:endParaRPr lang="en-US" dirty="0"/>
          </a:p>
          <a:p>
            <a:r>
              <a:rPr lang="en-US" dirty="0"/>
              <a:t>8.Streaming Movies = </a:t>
            </a:r>
          </a:p>
          <a:p>
            <a:r>
              <a:rPr lang="en-US" dirty="0"/>
              <a:t>CALCULATE(</a:t>
            </a:r>
          </a:p>
          <a:p>
            <a:r>
              <a:rPr lang="en-US" dirty="0"/>
              <a:t>    COUNTA('01 Churn-Dataset'[</a:t>
            </a:r>
            <a:r>
              <a:rPr lang="en-US" dirty="0" err="1"/>
              <a:t>StreamingMovies</a:t>
            </a:r>
            <a:r>
              <a:rPr lang="en-US" dirty="0"/>
              <a:t>]),'01 Churn-Dataset'[</a:t>
            </a:r>
            <a:r>
              <a:rPr lang="en-US" dirty="0" err="1"/>
              <a:t>StreamingMovies</a:t>
            </a:r>
            <a:r>
              <a:rPr lang="en-US" dirty="0"/>
              <a:t>] = "Yes")</a:t>
            </a:r>
          </a:p>
          <a:p>
            <a:endParaRPr lang="en-US" dirty="0"/>
          </a:p>
        </p:txBody>
      </p:sp>
    </p:spTree>
    <p:extLst>
      <p:ext uri="{BB962C8B-B14F-4D97-AF65-F5344CB8AC3E}">
        <p14:creationId xmlns:p14="http://schemas.microsoft.com/office/powerpoint/2010/main" val="170047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280E6AC-1F22-4FFD-9A5E-1B61B1111E86}"/>
              </a:ext>
            </a:extLst>
          </p:cNvPr>
          <p:cNvSpPr txBox="1"/>
          <p:nvPr/>
        </p:nvSpPr>
        <p:spPr>
          <a:xfrm>
            <a:off x="735106" y="502024"/>
            <a:ext cx="10981765" cy="5632311"/>
          </a:xfrm>
          <a:prstGeom prst="rect">
            <a:avLst/>
          </a:prstGeom>
          <a:noFill/>
        </p:spPr>
        <p:txBody>
          <a:bodyPr wrap="square" rtlCol="0">
            <a:spAutoFit/>
          </a:bodyPr>
          <a:lstStyle/>
          <a:p>
            <a:r>
              <a:rPr lang="en-US" dirty="0"/>
              <a:t>9.Phone Service = CALCULATE(</a:t>
            </a:r>
          </a:p>
          <a:p>
            <a:r>
              <a:rPr lang="en-US" dirty="0"/>
              <a:t>    COUNTA('01 Churn-Dataset'[</a:t>
            </a:r>
            <a:r>
              <a:rPr lang="en-US" dirty="0" err="1"/>
              <a:t>PhoneService</a:t>
            </a:r>
            <a:r>
              <a:rPr lang="en-US" dirty="0"/>
              <a:t>]),'01 Churn-Dataset'[</a:t>
            </a:r>
            <a:r>
              <a:rPr lang="en-US" dirty="0" err="1"/>
              <a:t>PhoneService</a:t>
            </a:r>
            <a:r>
              <a:rPr lang="en-US" dirty="0"/>
              <a:t>] = "Yes")</a:t>
            </a:r>
          </a:p>
          <a:p>
            <a:endParaRPr lang="en-US" dirty="0"/>
          </a:p>
          <a:p>
            <a:r>
              <a:rPr lang="en-US" dirty="0"/>
              <a:t>10.Online Security = CALCULATE(COUNTA('01 Churn-Dataset'[</a:t>
            </a:r>
            <a:r>
              <a:rPr lang="en-US" dirty="0" err="1"/>
              <a:t>OnlineSecurity</a:t>
            </a:r>
            <a:r>
              <a:rPr lang="en-US" dirty="0"/>
              <a:t>]), '01 Churn-Dataset'[</a:t>
            </a:r>
            <a:r>
              <a:rPr lang="en-US" dirty="0" err="1"/>
              <a:t>OnlineSecurity</a:t>
            </a:r>
            <a:r>
              <a:rPr lang="en-US" dirty="0"/>
              <a:t>] = "Yes")</a:t>
            </a:r>
          </a:p>
          <a:p>
            <a:endParaRPr lang="en-US" dirty="0"/>
          </a:p>
          <a:p>
            <a:r>
              <a:rPr lang="en-US" dirty="0"/>
              <a:t>11.Online Back Up = CALCULATE(</a:t>
            </a:r>
          </a:p>
          <a:p>
            <a:r>
              <a:rPr lang="en-US" dirty="0"/>
              <a:t>    COUNTA('01 Churn-Dataset'[</a:t>
            </a:r>
            <a:r>
              <a:rPr lang="en-US" dirty="0" err="1"/>
              <a:t>OnlineBackup</a:t>
            </a:r>
            <a:r>
              <a:rPr lang="en-US" dirty="0"/>
              <a:t>]), '01 Churn-Dataset'[</a:t>
            </a:r>
            <a:r>
              <a:rPr lang="en-US" dirty="0" err="1"/>
              <a:t>OnlineBackup</a:t>
            </a:r>
            <a:r>
              <a:rPr lang="en-US" dirty="0"/>
              <a:t>] = "Yes")</a:t>
            </a:r>
          </a:p>
          <a:p>
            <a:endParaRPr lang="en-US" dirty="0"/>
          </a:p>
          <a:p>
            <a:r>
              <a:rPr lang="en-US" dirty="0"/>
              <a:t>12.Number Of Partners = CALCULATE(</a:t>
            </a:r>
          </a:p>
          <a:p>
            <a:r>
              <a:rPr lang="en-US" dirty="0"/>
              <a:t>    COUNTA('01 Churn-Dataset'[Partner]),'01 Churn-Dataset'[Partner] = "Yes")</a:t>
            </a:r>
          </a:p>
          <a:p>
            <a:endParaRPr lang="en-US" dirty="0"/>
          </a:p>
          <a:p>
            <a:r>
              <a:rPr lang="en-US" dirty="0"/>
              <a:t>13.Device Protection = CALCULATE(</a:t>
            </a:r>
          </a:p>
          <a:p>
            <a:r>
              <a:rPr lang="en-US" dirty="0"/>
              <a:t>    COUNTA('01 Churn-Dataset'[</a:t>
            </a:r>
            <a:r>
              <a:rPr lang="en-US" dirty="0" err="1"/>
              <a:t>DeviceProtection</a:t>
            </a:r>
            <a:r>
              <a:rPr lang="en-US" dirty="0"/>
              <a:t>]), '01 Churn-Dataset'[</a:t>
            </a:r>
            <a:r>
              <a:rPr lang="en-US" dirty="0" err="1"/>
              <a:t>DeviceProtection</a:t>
            </a:r>
            <a:r>
              <a:rPr lang="en-US" dirty="0"/>
              <a:t>] = "Yes")</a:t>
            </a:r>
          </a:p>
          <a:p>
            <a:endParaRPr lang="en-US" dirty="0"/>
          </a:p>
          <a:p>
            <a:r>
              <a:rPr lang="en-US" dirty="0"/>
              <a:t>14.Churn Senior Citizen % = DIVIDE(</a:t>
            </a:r>
          </a:p>
          <a:p>
            <a:r>
              <a:rPr lang="en-US" dirty="0"/>
              <a:t>    CALCULATE(COUNT('01 Churn-Dataset'[</a:t>
            </a:r>
            <a:r>
              <a:rPr lang="en-US" dirty="0" err="1"/>
              <a:t>SeniorCitizen</a:t>
            </a:r>
            <a:r>
              <a:rPr lang="en-US" dirty="0"/>
              <a:t>]),'01 Churn-Dataset'[</a:t>
            </a:r>
            <a:r>
              <a:rPr lang="en-US" dirty="0" err="1"/>
              <a:t>SeniorCitizen</a:t>
            </a:r>
            <a:r>
              <a:rPr lang="en-US" dirty="0"/>
              <a:t>] = 1, '01 Churn-Dataset'[Churn] = "Yes"),</a:t>
            </a:r>
          </a:p>
          <a:p>
            <a:r>
              <a:rPr lang="en-US" dirty="0"/>
              <a:t>    CALCULATE(COUNT('01 Churn-Dataset'[</a:t>
            </a:r>
            <a:r>
              <a:rPr lang="en-US" dirty="0" err="1"/>
              <a:t>SeniorCitizen</a:t>
            </a:r>
            <a:r>
              <a:rPr lang="en-US" dirty="0"/>
              <a:t>]),'01 Churn-Dataset'[Churn] = "Yes"),0)</a:t>
            </a:r>
          </a:p>
          <a:p>
            <a:endParaRPr lang="en-US" dirty="0"/>
          </a:p>
        </p:txBody>
      </p:sp>
    </p:spTree>
    <p:extLst>
      <p:ext uri="{BB962C8B-B14F-4D97-AF65-F5344CB8AC3E}">
        <p14:creationId xmlns:p14="http://schemas.microsoft.com/office/powerpoint/2010/main" val="174342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15D678B-050E-4225-8A6E-EEC538A163F5}"/>
              </a:ext>
            </a:extLst>
          </p:cNvPr>
          <p:cNvSpPr txBox="1"/>
          <p:nvPr/>
        </p:nvSpPr>
        <p:spPr>
          <a:xfrm>
            <a:off x="654424" y="618565"/>
            <a:ext cx="11107270" cy="2031325"/>
          </a:xfrm>
          <a:prstGeom prst="rect">
            <a:avLst/>
          </a:prstGeom>
          <a:noFill/>
        </p:spPr>
        <p:txBody>
          <a:bodyPr wrap="square" rtlCol="0">
            <a:spAutoFit/>
          </a:bodyPr>
          <a:lstStyle/>
          <a:p>
            <a:r>
              <a:rPr lang="en-US" dirty="0"/>
              <a:t>15.Churn Rate = DIVIDE( </a:t>
            </a:r>
          </a:p>
          <a:p>
            <a:r>
              <a:rPr lang="en-US" dirty="0"/>
              <a:t>    CALCULATE(COUNTA('01 Churn-Dataset'[Churn]), '01 Churn-Dataset'[Churn] = "Yes"),</a:t>
            </a:r>
          </a:p>
          <a:p>
            <a:r>
              <a:rPr lang="en-US" dirty="0"/>
              <a:t>    CALCULATE(COUNTA('01 Churn-Dataset'[Churn]), ALLSELECTED('01 Churn-Dataset'[Churn])))</a:t>
            </a:r>
          </a:p>
          <a:p>
            <a:endParaRPr lang="en-US" dirty="0"/>
          </a:p>
          <a:p>
            <a:r>
              <a:rPr lang="en-US" dirty="0"/>
              <a:t>16.Admin Tickets = CALCULATE(COUNTA('01 Churn-Dataset'[</a:t>
            </a:r>
            <a:r>
              <a:rPr lang="en-US" dirty="0" err="1"/>
              <a:t>numAdminTickets</a:t>
            </a:r>
            <a:r>
              <a:rPr lang="en-US" dirty="0"/>
              <a:t>]), '01 Churn-Dataset'[</a:t>
            </a:r>
            <a:r>
              <a:rPr lang="en-US" dirty="0" err="1"/>
              <a:t>numAdminTickets</a:t>
            </a:r>
            <a:r>
              <a:rPr lang="en-US" dirty="0"/>
              <a:t>] = "Yes")</a:t>
            </a:r>
          </a:p>
          <a:p>
            <a:endParaRPr lang="en-US" dirty="0"/>
          </a:p>
        </p:txBody>
      </p:sp>
    </p:spTree>
    <p:extLst>
      <p:ext uri="{BB962C8B-B14F-4D97-AF65-F5344CB8AC3E}">
        <p14:creationId xmlns:p14="http://schemas.microsoft.com/office/powerpoint/2010/main" val="86925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E38568-A0FC-4196-8DD9-F61728EE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2F8B44C-8206-418A-A2E8-7DF8354CD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141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1562</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6</cp:revision>
  <dcterms:created xsi:type="dcterms:W3CDTF">2023-09-29T21:39:13Z</dcterms:created>
  <dcterms:modified xsi:type="dcterms:W3CDTF">2023-09-29T22:25:22Z</dcterms:modified>
</cp:coreProperties>
</file>