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74EE-8DB6-4ACD-8D54-4F3E82C80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0544D9-C3A6-4393-A15D-69B2F9489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B7D393-F78C-42A6-89FE-F3FF811AF442}"/>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5" name="Footer Placeholder 4">
            <a:extLst>
              <a:ext uri="{FF2B5EF4-FFF2-40B4-BE49-F238E27FC236}">
                <a16:creationId xmlns:a16="http://schemas.microsoft.com/office/drawing/2014/main" id="{2C70D4B9-9E06-4037-94EC-4B3F81B48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2FC92-CF7B-4FDD-85FA-ADA733E3D3B5}"/>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115068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BAFA-47FE-4360-A7F0-6CD57FB377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A60B1E-DC72-479A-990B-25D929C0F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4CC7C-0131-4FEF-99CD-D588A1892070}"/>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5" name="Footer Placeholder 4">
            <a:extLst>
              <a:ext uri="{FF2B5EF4-FFF2-40B4-BE49-F238E27FC236}">
                <a16:creationId xmlns:a16="http://schemas.microsoft.com/office/drawing/2014/main" id="{6AE8E907-CCE0-460A-A1CC-44A1EF8F5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15B00-E145-4C7B-9A3E-3F7DE9069F7E}"/>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21065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03ED4E-CCB6-4812-A25D-29D7842205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75F933-302C-4CB9-BC7B-95CF8342C9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D8D38-4859-4CBF-8A2A-BAA1E2D7FD87}"/>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5" name="Footer Placeholder 4">
            <a:extLst>
              <a:ext uri="{FF2B5EF4-FFF2-40B4-BE49-F238E27FC236}">
                <a16:creationId xmlns:a16="http://schemas.microsoft.com/office/drawing/2014/main" id="{22BF1FC5-B7F6-4E8A-A1DF-D4EC88FAD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E7E33-5553-42D3-B1BF-0F3794A11FD3}"/>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196003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3E20-830D-4F83-8984-9DD1F8CFC3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BA779B-56C2-4FF2-8275-9ED16E0812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41BA8-AC68-427F-971B-96BAA49C7FA1}"/>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5" name="Footer Placeholder 4">
            <a:extLst>
              <a:ext uri="{FF2B5EF4-FFF2-40B4-BE49-F238E27FC236}">
                <a16:creationId xmlns:a16="http://schemas.microsoft.com/office/drawing/2014/main" id="{43AD0595-9326-4D25-BF9A-72D4CE54E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A1C5-0109-46F2-95E5-D7B4174A50F1}"/>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355854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0F46-BC2E-4809-B393-EC97010192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1A389F-8327-42F7-8979-248FE21A93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BC385B-8DBF-446B-9063-3527ED4A2915}"/>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5" name="Footer Placeholder 4">
            <a:extLst>
              <a:ext uri="{FF2B5EF4-FFF2-40B4-BE49-F238E27FC236}">
                <a16:creationId xmlns:a16="http://schemas.microsoft.com/office/drawing/2014/main" id="{0A2B5F6B-9226-4899-8AE6-3416A4855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A0B20-0A62-47EF-8B01-87D599A53A51}"/>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133472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B64A-38FB-4A47-9374-9F97D64F2D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32F0D-6385-4A4B-862E-2B6F0D16D8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91C34-175E-446E-979B-FFAD8A5B24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3994A-5A5D-44DA-A31C-36BD66CFEA1E}"/>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6" name="Footer Placeholder 5">
            <a:extLst>
              <a:ext uri="{FF2B5EF4-FFF2-40B4-BE49-F238E27FC236}">
                <a16:creationId xmlns:a16="http://schemas.microsoft.com/office/drawing/2014/main" id="{EA30E284-A0F9-45FC-8F41-A033ABE39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A8B81-977E-4DEE-97E5-81A806F183BA}"/>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237893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833A-B216-44CA-A934-21BBA559F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8914EC-AD91-4A1C-98A6-9BCDD1433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B4996B-F12D-454C-A386-296EB1F55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CBE40-636E-4732-96C7-85AB6545A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8A8F3A-E392-49E4-AEE6-7913523A7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285654-1E66-43CB-BCF0-7B0B2C2D6C68}"/>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8" name="Footer Placeholder 7">
            <a:extLst>
              <a:ext uri="{FF2B5EF4-FFF2-40B4-BE49-F238E27FC236}">
                <a16:creationId xmlns:a16="http://schemas.microsoft.com/office/drawing/2014/main" id="{D4C64AEF-3C6F-4FEF-950B-E7A6AD3EAB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966FB-26B4-4E0D-B12A-3F053E4B18E9}"/>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377879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1159-CB12-4BAF-BC2A-870AF5039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B4AF2B-08D4-4B46-8B25-1B4B50A97D1B}"/>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4" name="Footer Placeholder 3">
            <a:extLst>
              <a:ext uri="{FF2B5EF4-FFF2-40B4-BE49-F238E27FC236}">
                <a16:creationId xmlns:a16="http://schemas.microsoft.com/office/drawing/2014/main" id="{DF9C08C8-D3EE-45C6-AD5A-ACADD9055D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828B2-5084-4A0A-9E44-8B7EEB1574B1}"/>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79307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BF1CA-56B4-40DC-8677-0CCA1518FDF4}"/>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3" name="Footer Placeholder 2">
            <a:extLst>
              <a:ext uri="{FF2B5EF4-FFF2-40B4-BE49-F238E27FC236}">
                <a16:creationId xmlns:a16="http://schemas.microsoft.com/office/drawing/2014/main" id="{EC3DE82C-CCBC-439E-BFE9-5A2E9EEEE8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16F69-4722-49C4-ABC4-AB34C74E31E0}"/>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235404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B62B-01AB-4FFF-A25D-F3645FF0F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426A4F-F12F-4F0F-BFBF-6370791EE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F48968-F2FA-464B-B843-7FFCD5B9B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7B5BD-8C87-48DA-A187-B89DADA4C91F}"/>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6" name="Footer Placeholder 5">
            <a:extLst>
              <a:ext uri="{FF2B5EF4-FFF2-40B4-BE49-F238E27FC236}">
                <a16:creationId xmlns:a16="http://schemas.microsoft.com/office/drawing/2014/main" id="{D9F55D25-EE6B-4DB3-B999-976D8873C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A4EE1F-3B9D-4F9B-B256-8678418DDA1A}"/>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5133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45B0-5834-4F2F-BFE9-788F9BFFA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C89AC7-9C5F-42A7-9AD7-AC2F78C0F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30AC7-1E50-451A-A738-CD9E0625A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3974B-FA32-490A-95DD-FADC62CB817D}"/>
              </a:ext>
            </a:extLst>
          </p:cNvPr>
          <p:cNvSpPr>
            <a:spLocks noGrp="1"/>
          </p:cNvSpPr>
          <p:nvPr>
            <p:ph type="dt" sz="half" idx="10"/>
          </p:nvPr>
        </p:nvSpPr>
        <p:spPr/>
        <p:txBody>
          <a:bodyPr/>
          <a:lstStyle/>
          <a:p>
            <a:fld id="{9E316CF9-6F0E-4B75-98E8-73B353065FC6}" type="datetimeFigureOut">
              <a:rPr lang="en-US" smtClean="0"/>
              <a:t>8/29/2023</a:t>
            </a:fld>
            <a:endParaRPr lang="en-US"/>
          </a:p>
        </p:txBody>
      </p:sp>
      <p:sp>
        <p:nvSpPr>
          <p:cNvPr id="6" name="Footer Placeholder 5">
            <a:extLst>
              <a:ext uri="{FF2B5EF4-FFF2-40B4-BE49-F238E27FC236}">
                <a16:creationId xmlns:a16="http://schemas.microsoft.com/office/drawing/2014/main" id="{33F58BC1-EE8E-4DB5-A0F6-B436C4E1F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C405E-E4EA-44F0-8705-159120495B2E}"/>
              </a:ext>
            </a:extLst>
          </p:cNvPr>
          <p:cNvSpPr>
            <a:spLocks noGrp="1"/>
          </p:cNvSpPr>
          <p:nvPr>
            <p:ph type="sldNum" sz="quarter" idx="12"/>
          </p:nvPr>
        </p:nvSpPr>
        <p:spPr/>
        <p:txBody>
          <a:bodyPr/>
          <a:lstStyle/>
          <a:p>
            <a:fld id="{6BA0312D-67CF-4F20-B6B2-5D26AFE4E2FD}" type="slidenum">
              <a:rPr lang="en-US" smtClean="0"/>
              <a:t>‹#›</a:t>
            </a:fld>
            <a:endParaRPr lang="en-US"/>
          </a:p>
        </p:txBody>
      </p:sp>
    </p:spTree>
    <p:extLst>
      <p:ext uri="{BB962C8B-B14F-4D97-AF65-F5344CB8AC3E}">
        <p14:creationId xmlns:p14="http://schemas.microsoft.com/office/powerpoint/2010/main" val="36246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B02A1-B3F7-4F65-BD48-335F4D8CB1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2A47CC-FCC4-4DAE-8C02-416C0E784F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C48D1-7AD7-42EF-883F-1A272CF99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16CF9-6F0E-4B75-98E8-73B353065FC6}" type="datetimeFigureOut">
              <a:rPr lang="en-US" smtClean="0"/>
              <a:t>8/29/2023</a:t>
            </a:fld>
            <a:endParaRPr lang="en-US"/>
          </a:p>
        </p:txBody>
      </p:sp>
      <p:sp>
        <p:nvSpPr>
          <p:cNvPr id="5" name="Footer Placeholder 4">
            <a:extLst>
              <a:ext uri="{FF2B5EF4-FFF2-40B4-BE49-F238E27FC236}">
                <a16:creationId xmlns:a16="http://schemas.microsoft.com/office/drawing/2014/main" id="{9D1183C9-D39E-4247-AE79-CF69A9A389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F692E0-3436-4F9C-AC5D-D66E4A585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0312D-67CF-4F20-B6B2-5D26AFE4E2FD}" type="slidenum">
              <a:rPr lang="en-US" smtClean="0"/>
              <a:t>‹#›</a:t>
            </a:fld>
            <a:endParaRPr lang="en-US"/>
          </a:p>
        </p:txBody>
      </p:sp>
    </p:spTree>
    <p:extLst>
      <p:ext uri="{BB962C8B-B14F-4D97-AF65-F5344CB8AC3E}">
        <p14:creationId xmlns:p14="http://schemas.microsoft.com/office/powerpoint/2010/main" val="2480715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603F8F-B8D6-450C-92CB-F50C454BA9BA}"/>
              </a:ext>
            </a:extLst>
          </p:cNvPr>
          <p:cNvSpPr txBox="1"/>
          <p:nvPr/>
        </p:nvSpPr>
        <p:spPr>
          <a:xfrm>
            <a:off x="847725" y="2284869"/>
            <a:ext cx="6391275" cy="1015663"/>
          </a:xfrm>
          <a:prstGeom prst="rect">
            <a:avLst/>
          </a:prstGeom>
          <a:noFill/>
        </p:spPr>
        <p:txBody>
          <a:bodyPr wrap="square" rtlCol="0">
            <a:spAutoFit/>
          </a:bodyPr>
          <a:lstStyle/>
          <a:p>
            <a:r>
              <a:rPr lang="en-US" sz="6000" b="1" dirty="0">
                <a:solidFill>
                  <a:schemeClr val="bg1"/>
                </a:solidFill>
              </a:rPr>
              <a:t>DANNY’S  DINER</a:t>
            </a:r>
          </a:p>
        </p:txBody>
      </p:sp>
      <p:sp>
        <p:nvSpPr>
          <p:cNvPr id="9" name="TextBox 8">
            <a:extLst>
              <a:ext uri="{FF2B5EF4-FFF2-40B4-BE49-F238E27FC236}">
                <a16:creationId xmlns:a16="http://schemas.microsoft.com/office/drawing/2014/main" id="{84733E54-536B-4FF2-8960-F886BE065C03}"/>
              </a:ext>
            </a:extLst>
          </p:cNvPr>
          <p:cNvSpPr txBox="1"/>
          <p:nvPr/>
        </p:nvSpPr>
        <p:spPr>
          <a:xfrm>
            <a:off x="247650" y="3300532"/>
            <a:ext cx="6991350" cy="923330"/>
          </a:xfrm>
          <a:prstGeom prst="rect">
            <a:avLst/>
          </a:prstGeom>
          <a:noFill/>
        </p:spPr>
        <p:txBody>
          <a:bodyPr wrap="square" rtlCol="0">
            <a:spAutoFit/>
          </a:bodyPr>
          <a:lstStyle/>
          <a:p>
            <a:r>
              <a:rPr lang="en-US" sz="5400" b="1" dirty="0">
                <a:solidFill>
                  <a:schemeClr val="bg1"/>
                </a:solidFill>
              </a:rPr>
              <a:t>THE TASTE OF SUCCESS</a:t>
            </a:r>
          </a:p>
        </p:txBody>
      </p:sp>
      <p:sp>
        <p:nvSpPr>
          <p:cNvPr id="10" name="TextBox 9">
            <a:extLst>
              <a:ext uri="{FF2B5EF4-FFF2-40B4-BE49-F238E27FC236}">
                <a16:creationId xmlns:a16="http://schemas.microsoft.com/office/drawing/2014/main" id="{ED030AE7-000F-4CE7-9A14-3F70CE420C84}"/>
              </a:ext>
            </a:extLst>
          </p:cNvPr>
          <p:cNvSpPr txBox="1"/>
          <p:nvPr/>
        </p:nvSpPr>
        <p:spPr>
          <a:xfrm>
            <a:off x="0" y="6201430"/>
            <a:ext cx="4219575" cy="523220"/>
          </a:xfrm>
          <a:prstGeom prst="rect">
            <a:avLst/>
          </a:prstGeom>
          <a:noFill/>
        </p:spPr>
        <p:txBody>
          <a:bodyPr wrap="square" rtlCol="0">
            <a:spAutoFit/>
          </a:bodyPr>
          <a:lstStyle/>
          <a:p>
            <a:r>
              <a:rPr lang="en-US" sz="2800" b="1" dirty="0">
                <a:solidFill>
                  <a:schemeClr val="bg2"/>
                </a:solidFill>
              </a:rPr>
              <a:t>Jnanaranjan Pradhan</a:t>
            </a:r>
          </a:p>
        </p:txBody>
      </p:sp>
    </p:spTree>
    <p:extLst>
      <p:ext uri="{BB962C8B-B14F-4D97-AF65-F5344CB8AC3E}">
        <p14:creationId xmlns:p14="http://schemas.microsoft.com/office/powerpoint/2010/main" val="212047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740574-DD09-45D7-9EB0-0916F10F4EE2}"/>
              </a:ext>
            </a:extLst>
          </p:cNvPr>
          <p:cNvSpPr txBox="1"/>
          <p:nvPr/>
        </p:nvSpPr>
        <p:spPr>
          <a:xfrm>
            <a:off x="1255059" y="143435"/>
            <a:ext cx="6400800" cy="646331"/>
          </a:xfrm>
          <a:prstGeom prst="rect">
            <a:avLst/>
          </a:prstGeom>
          <a:noFill/>
        </p:spPr>
        <p:txBody>
          <a:bodyPr wrap="square" rtlCol="0">
            <a:spAutoFit/>
          </a:bodyPr>
          <a:lstStyle/>
          <a:p>
            <a:r>
              <a:rPr lang="en-US" b="1" dirty="0"/>
              <a:t>5.</a:t>
            </a:r>
            <a:r>
              <a:rPr lang="en-US" b="1" i="0" dirty="0">
                <a:solidFill>
                  <a:srgbClr val="404040"/>
                </a:solidFill>
                <a:effectLst/>
                <a:latin typeface="-system-ui"/>
              </a:rPr>
              <a:t> Which item was the most popular for each customer?</a:t>
            </a:r>
          </a:p>
          <a:p>
            <a:endParaRPr lang="en-US" dirty="0"/>
          </a:p>
        </p:txBody>
      </p:sp>
      <p:sp>
        <p:nvSpPr>
          <p:cNvPr id="3" name="TextBox 2">
            <a:extLst>
              <a:ext uri="{FF2B5EF4-FFF2-40B4-BE49-F238E27FC236}">
                <a16:creationId xmlns:a16="http://schemas.microsoft.com/office/drawing/2014/main" id="{7A2D4382-FBE3-48CC-80BC-3A4B148E6C6F}"/>
              </a:ext>
            </a:extLst>
          </p:cNvPr>
          <p:cNvSpPr txBox="1"/>
          <p:nvPr/>
        </p:nvSpPr>
        <p:spPr>
          <a:xfrm>
            <a:off x="1030941" y="466600"/>
            <a:ext cx="8086165" cy="2862322"/>
          </a:xfrm>
          <a:prstGeom prst="rect">
            <a:avLst/>
          </a:prstGeom>
          <a:noFill/>
        </p:spPr>
        <p:txBody>
          <a:bodyPr wrap="square" rtlCol="0">
            <a:spAutoFit/>
          </a:bodyPr>
          <a:lstStyle/>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total</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sales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 </a:t>
            </a:r>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menu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final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total</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FF00FF"/>
                </a:solidFill>
                <a:latin typeface="Consolas" panose="020B0609020204030204" pitchFamily="49" charset="0"/>
              </a:rPr>
              <a:t>rank</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total </a:t>
            </a:r>
            <a:r>
              <a:rPr lang="en-US" sz="1800" dirty="0">
                <a:solidFill>
                  <a:srgbClr val="0000FF"/>
                </a:solidFill>
                <a:latin typeface="Consolas" panose="020B0609020204030204" pitchFamily="49" charset="0"/>
              </a:rPr>
              <a:t>desc</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ranking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final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ranking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26E253BB-0187-45C7-B5E8-C35131373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732" y="898656"/>
            <a:ext cx="2644369" cy="1295512"/>
          </a:xfrm>
          <a:prstGeom prst="rect">
            <a:avLst/>
          </a:prstGeom>
        </p:spPr>
      </p:pic>
      <p:sp>
        <p:nvSpPr>
          <p:cNvPr id="7" name="TextBox 6">
            <a:extLst>
              <a:ext uri="{FF2B5EF4-FFF2-40B4-BE49-F238E27FC236}">
                <a16:creationId xmlns:a16="http://schemas.microsoft.com/office/drawing/2014/main" id="{8D3DEB8C-6B13-42BD-BF32-E8E9A7F48D5B}"/>
              </a:ext>
            </a:extLst>
          </p:cNvPr>
          <p:cNvSpPr txBox="1"/>
          <p:nvPr/>
        </p:nvSpPr>
        <p:spPr>
          <a:xfrm>
            <a:off x="699246" y="3378199"/>
            <a:ext cx="8973670" cy="369332"/>
          </a:xfrm>
          <a:prstGeom prst="rect">
            <a:avLst/>
          </a:prstGeom>
          <a:noFill/>
        </p:spPr>
        <p:txBody>
          <a:bodyPr wrap="square" rtlCol="0">
            <a:spAutoFit/>
          </a:bodyPr>
          <a:lstStyle/>
          <a:p>
            <a:r>
              <a:rPr lang="en-US" b="1" i="0" dirty="0">
                <a:solidFill>
                  <a:srgbClr val="404040"/>
                </a:solidFill>
                <a:effectLst/>
                <a:latin typeface="-system-ui"/>
              </a:rPr>
              <a:t>6.Which item was purchased first by the customer after they became a member</a:t>
            </a:r>
            <a:endParaRPr lang="en-US" b="1" dirty="0"/>
          </a:p>
        </p:txBody>
      </p:sp>
      <p:sp>
        <p:nvSpPr>
          <p:cNvPr id="8" name="TextBox 7">
            <a:extLst>
              <a:ext uri="{FF2B5EF4-FFF2-40B4-BE49-F238E27FC236}">
                <a16:creationId xmlns:a16="http://schemas.microsoft.com/office/drawing/2014/main" id="{60C36D14-ADA5-4644-985E-6FBFCBA7278E}"/>
              </a:ext>
            </a:extLst>
          </p:cNvPr>
          <p:cNvSpPr txBox="1"/>
          <p:nvPr/>
        </p:nvSpPr>
        <p:spPr>
          <a:xfrm>
            <a:off x="1030941" y="3908612"/>
            <a:ext cx="8229600" cy="2862322"/>
          </a:xfrm>
          <a:prstGeom prst="rect">
            <a:avLst/>
          </a:prstGeom>
          <a:noFill/>
        </p:spPr>
        <p:txBody>
          <a:bodyPr wrap="square" rtlCol="0">
            <a:spAutoFit/>
          </a:bodyPr>
          <a:lstStyle/>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final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join_date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FF00FF"/>
                </a:solidFill>
                <a:latin typeface="Consolas" panose="020B0609020204030204" pitchFamily="49" charset="0"/>
              </a:rPr>
              <a:t>rank</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ranking</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sales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 </a:t>
            </a:r>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members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menu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a:solidFill>
                  <a:srgbClr val="808080"/>
                </a:solidFill>
                <a:latin typeface="Consolas" panose="020B0609020204030204" pitchFamily="49" charset="0"/>
              </a:rPr>
              <a:t>&gt;=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join_date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ranking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final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ranking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endParaRPr lang="en-US" dirty="0"/>
          </a:p>
        </p:txBody>
      </p:sp>
      <p:pic>
        <p:nvPicPr>
          <p:cNvPr id="10" name="Picture 9">
            <a:extLst>
              <a:ext uri="{FF2B5EF4-FFF2-40B4-BE49-F238E27FC236}">
                <a16:creationId xmlns:a16="http://schemas.microsoft.com/office/drawing/2014/main" id="{EBE9FE6B-A84D-4809-82DD-6B6B0705A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3695" y="5186278"/>
            <a:ext cx="2141406" cy="662997"/>
          </a:xfrm>
          <a:prstGeom prst="rect">
            <a:avLst/>
          </a:prstGeom>
        </p:spPr>
      </p:pic>
    </p:spTree>
    <p:extLst>
      <p:ext uri="{BB962C8B-B14F-4D97-AF65-F5344CB8AC3E}">
        <p14:creationId xmlns:p14="http://schemas.microsoft.com/office/powerpoint/2010/main" val="326776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C0126-3FC9-4996-88D3-13E23B87E9A4}"/>
              </a:ext>
            </a:extLst>
          </p:cNvPr>
          <p:cNvSpPr txBox="1"/>
          <p:nvPr/>
        </p:nvSpPr>
        <p:spPr>
          <a:xfrm>
            <a:off x="421341" y="197224"/>
            <a:ext cx="9179859" cy="369332"/>
          </a:xfrm>
          <a:prstGeom prst="rect">
            <a:avLst/>
          </a:prstGeom>
          <a:noFill/>
        </p:spPr>
        <p:txBody>
          <a:bodyPr wrap="square" rtlCol="0">
            <a:spAutoFit/>
          </a:bodyPr>
          <a:lstStyle/>
          <a:p>
            <a:r>
              <a:rPr lang="en-US" sz="1800" b="1" dirty="0">
                <a:latin typeface="Consolas" panose="020B0609020204030204" pitchFamily="49" charset="0"/>
              </a:rPr>
              <a:t>7.Which item was purchased just before the customer became a member</a:t>
            </a:r>
            <a:endParaRPr lang="en-US" b="1" dirty="0"/>
          </a:p>
        </p:txBody>
      </p:sp>
      <p:sp>
        <p:nvSpPr>
          <p:cNvPr id="3" name="TextBox 2">
            <a:extLst>
              <a:ext uri="{FF2B5EF4-FFF2-40B4-BE49-F238E27FC236}">
                <a16:creationId xmlns:a16="http://schemas.microsoft.com/office/drawing/2014/main" id="{E19CD35D-AABE-45DF-BF4F-2A00AE3AA149}"/>
              </a:ext>
            </a:extLst>
          </p:cNvPr>
          <p:cNvSpPr txBox="1"/>
          <p:nvPr/>
        </p:nvSpPr>
        <p:spPr>
          <a:xfrm>
            <a:off x="833718" y="672353"/>
            <a:ext cx="9090211" cy="2862322"/>
          </a:xfrm>
          <a:prstGeom prst="rect">
            <a:avLst/>
          </a:prstGeom>
          <a:noFill/>
        </p:spPr>
        <p:txBody>
          <a:bodyPr wrap="square" rtlCol="0">
            <a:spAutoFit/>
          </a:bodyPr>
          <a:lstStyle/>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join_date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FF00FF"/>
                </a:solidFill>
                <a:latin typeface="Consolas" panose="020B0609020204030204" pitchFamily="49" charset="0"/>
              </a:rPr>
              <a:t>rank</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order_date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ranking</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sales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 </a:t>
            </a:r>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members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menu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a:solidFill>
                  <a:srgbClr val="808080"/>
                </a:solidFill>
                <a:latin typeface="Consolas" panose="020B0609020204030204" pitchFamily="49" charset="0"/>
              </a:rPr>
              <a:t>&lt;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join_date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ranking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ranking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endParaRPr lang="en-US" dirty="0"/>
          </a:p>
        </p:txBody>
      </p:sp>
      <p:pic>
        <p:nvPicPr>
          <p:cNvPr id="5" name="Picture 4">
            <a:extLst>
              <a:ext uri="{FF2B5EF4-FFF2-40B4-BE49-F238E27FC236}">
                <a16:creationId xmlns:a16="http://schemas.microsoft.com/office/drawing/2014/main" id="{48E1AC9E-7FA4-4F64-BCF6-857A4A0FC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2693" y="381890"/>
            <a:ext cx="2187130" cy="1089754"/>
          </a:xfrm>
          <a:prstGeom prst="rect">
            <a:avLst/>
          </a:prstGeom>
        </p:spPr>
      </p:pic>
      <p:sp>
        <p:nvSpPr>
          <p:cNvPr id="6" name="TextBox 5">
            <a:extLst>
              <a:ext uri="{FF2B5EF4-FFF2-40B4-BE49-F238E27FC236}">
                <a16:creationId xmlns:a16="http://schemas.microsoft.com/office/drawing/2014/main" id="{8A3E502C-B587-482E-B650-BA960B36AA3D}"/>
              </a:ext>
            </a:extLst>
          </p:cNvPr>
          <p:cNvSpPr txBox="1"/>
          <p:nvPr/>
        </p:nvSpPr>
        <p:spPr>
          <a:xfrm>
            <a:off x="833718" y="3711388"/>
            <a:ext cx="9529482" cy="369332"/>
          </a:xfrm>
          <a:prstGeom prst="rect">
            <a:avLst/>
          </a:prstGeom>
          <a:noFill/>
        </p:spPr>
        <p:txBody>
          <a:bodyPr wrap="square" rtlCol="0">
            <a:spAutoFit/>
          </a:bodyPr>
          <a:lstStyle/>
          <a:p>
            <a:r>
              <a:rPr lang="en-US" b="1" dirty="0"/>
              <a:t>8.</a:t>
            </a:r>
            <a:r>
              <a:rPr lang="en-US" b="1" i="0" dirty="0">
                <a:solidFill>
                  <a:srgbClr val="404040"/>
                </a:solidFill>
                <a:effectLst/>
                <a:latin typeface="-system-ui"/>
              </a:rPr>
              <a:t> What is the total items and amount spent for each member before they became a member</a:t>
            </a:r>
            <a:endParaRPr lang="en-US" b="1" dirty="0"/>
          </a:p>
        </p:txBody>
      </p:sp>
      <p:sp>
        <p:nvSpPr>
          <p:cNvPr id="7" name="TextBox 6">
            <a:extLst>
              <a:ext uri="{FF2B5EF4-FFF2-40B4-BE49-F238E27FC236}">
                <a16:creationId xmlns:a16="http://schemas.microsoft.com/office/drawing/2014/main" id="{A3A99565-DC49-47C6-8A11-938E33649CE9}"/>
              </a:ext>
            </a:extLst>
          </p:cNvPr>
          <p:cNvSpPr txBox="1"/>
          <p:nvPr/>
        </p:nvSpPr>
        <p:spPr>
          <a:xfrm>
            <a:off x="950259" y="4240306"/>
            <a:ext cx="9529482" cy="2031325"/>
          </a:xfrm>
          <a:prstGeom prst="rect">
            <a:avLst/>
          </a:prstGeom>
          <a:noFill/>
        </p:spPr>
        <p:txBody>
          <a:bodyPr wrap="square" rtlCol="0">
            <a:spAutoFit/>
          </a:bodyPr>
          <a:lstStyle/>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join_date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sales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 </a:t>
            </a:r>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members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menu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a:solidFill>
                  <a:srgbClr val="808080"/>
                </a:solidFill>
                <a:latin typeface="Consolas" panose="020B0609020204030204" pitchFamily="49" charset="0"/>
              </a:rPr>
              <a:t>&lt;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join_date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price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price</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product_name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count_pro_name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endParaRPr lang="en-US" dirty="0"/>
          </a:p>
        </p:txBody>
      </p:sp>
      <p:pic>
        <p:nvPicPr>
          <p:cNvPr id="9" name="Picture 8">
            <a:extLst>
              <a:ext uri="{FF2B5EF4-FFF2-40B4-BE49-F238E27FC236}">
                <a16:creationId xmlns:a16="http://schemas.microsoft.com/office/drawing/2014/main" id="{DD45C0D8-A2B9-4219-AA09-9E6E97D87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3907" y="5096343"/>
            <a:ext cx="2255715" cy="1066892"/>
          </a:xfrm>
          <a:prstGeom prst="rect">
            <a:avLst/>
          </a:prstGeom>
        </p:spPr>
      </p:pic>
    </p:spTree>
    <p:extLst>
      <p:ext uri="{BB962C8B-B14F-4D97-AF65-F5344CB8AC3E}">
        <p14:creationId xmlns:p14="http://schemas.microsoft.com/office/powerpoint/2010/main" val="1928062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036F5-0571-4F75-81CF-DB2A99053829}"/>
              </a:ext>
            </a:extLst>
          </p:cNvPr>
          <p:cNvSpPr txBox="1"/>
          <p:nvPr/>
        </p:nvSpPr>
        <p:spPr>
          <a:xfrm>
            <a:off x="681318" y="152400"/>
            <a:ext cx="9744635" cy="646331"/>
          </a:xfrm>
          <a:prstGeom prst="rect">
            <a:avLst/>
          </a:prstGeom>
          <a:noFill/>
        </p:spPr>
        <p:txBody>
          <a:bodyPr wrap="square" rtlCol="0">
            <a:spAutoFit/>
          </a:bodyPr>
          <a:lstStyle/>
          <a:p>
            <a:r>
              <a:rPr lang="en-US" b="1" dirty="0"/>
              <a:t>9.</a:t>
            </a:r>
            <a:r>
              <a:rPr lang="en-US" b="1" i="0" dirty="0">
                <a:effectLst/>
                <a:latin typeface="-system-ui"/>
              </a:rPr>
              <a:t> f each $1 spent equates to 10 points and sushi has a 2x points multiplier - how many points would each customer have?</a:t>
            </a:r>
            <a:endParaRPr lang="en-US" b="1" dirty="0"/>
          </a:p>
        </p:txBody>
      </p:sp>
      <p:sp>
        <p:nvSpPr>
          <p:cNvPr id="3" name="TextBox 2">
            <a:extLst>
              <a:ext uri="{FF2B5EF4-FFF2-40B4-BE49-F238E27FC236}">
                <a16:creationId xmlns:a16="http://schemas.microsoft.com/office/drawing/2014/main" id="{84058511-CC2A-44D3-92C6-F2FC20963FF9}"/>
              </a:ext>
            </a:extLst>
          </p:cNvPr>
          <p:cNvSpPr txBox="1"/>
          <p:nvPr/>
        </p:nvSpPr>
        <p:spPr>
          <a:xfrm>
            <a:off x="878541" y="798731"/>
            <a:ext cx="7960659" cy="2862322"/>
          </a:xfrm>
          <a:prstGeom prst="rect">
            <a:avLst/>
          </a:prstGeom>
          <a:noFill/>
        </p:spPr>
        <p:txBody>
          <a:bodyPr wrap="square" rtlCol="0">
            <a:spAutoFit/>
          </a:bodyPr>
          <a:lstStyle/>
          <a:p>
            <a:endParaRPr lang="en-US" sz="1800" dirty="0">
              <a:solidFill>
                <a:srgbClr val="0000FF"/>
              </a:solidFill>
              <a:latin typeface="Consolas" panose="020B0609020204030204" pitchFamily="49" charset="0"/>
            </a:endParaRPr>
          </a:p>
          <a:p>
            <a:endParaRPr lang="en-US"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product_name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suchi</a:t>
            </a:r>
            <a:r>
              <a:rPr lang="en-US" sz="1800" dirty="0">
                <a:solidFill>
                  <a:srgbClr val="FF000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newprice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sales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 </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menu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newprice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total_price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endParaRPr lang="en-US" dirty="0"/>
          </a:p>
        </p:txBody>
      </p:sp>
      <p:pic>
        <p:nvPicPr>
          <p:cNvPr id="5" name="Picture 4">
            <a:extLst>
              <a:ext uri="{FF2B5EF4-FFF2-40B4-BE49-F238E27FC236}">
                <a16:creationId xmlns:a16="http://schemas.microsoft.com/office/drawing/2014/main" id="{A742F9EA-2FB3-4539-AA56-E7599CA7C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6846" y="1240671"/>
            <a:ext cx="1996613" cy="1005927"/>
          </a:xfrm>
          <a:prstGeom prst="rect">
            <a:avLst/>
          </a:prstGeom>
        </p:spPr>
      </p:pic>
    </p:spTree>
    <p:extLst>
      <p:ext uri="{BB962C8B-B14F-4D97-AF65-F5344CB8AC3E}">
        <p14:creationId xmlns:p14="http://schemas.microsoft.com/office/powerpoint/2010/main" val="144976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45E663-7D82-4F81-9080-32055F94584B}"/>
              </a:ext>
            </a:extLst>
          </p:cNvPr>
          <p:cNvSpPr txBox="1"/>
          <p:nvPr/>
        </p:nvSpPr>
        <p:spPr>
          <a:xfrm>
            <a:off x="1308847" y="448235"/>
            <a:ext cx="8435788" cy="1200329"/>
          </a:xfrm>
          <a:prstGeom prst="rect">
            <a:avLst/>
          </a:prstGeom>
          <a:noFill/>
        </p:spPr>
        <p:txBody>
          <a:bodyPr wrap="square" rtlCol="0">
            <a:spAutoFit/>
          </a:bodyPr>
          <a:lstStyle/>
          <a:p>
            <a:r>
              <a:rPr lang="en-US" b="1" i="0" dirty="0">
                <a:solidFill>
                  <a:srgbClr val="404040"/>
                </a:solidFill>
                <a:effectLst/>
                <a:latin typeface="-system-ui"/>
              </a:rPr>
              <a:t>10.In the first week after a customer joins the program (including their join date) they earn 2x points on all items, not just sushi - how many points do customer A and B have at the end of January?</a:t>
            </a:r>
          </a:p>
          <a:p>
            <a:endParaRPr lang="en-US" dirty="0"/>
          </a:p>
        </p:txBody>
      </p:sp>
      <p:sp>
        <p:nvSpPr>
          <p:cNvPr id="3" name="TextBox 2">
            <a:extLst>
              <a:ext uri="{FF2B5EF4-FFF2-40B4-BE49-F238E27FC236}">
                <a16:creationId xmlns:a16="http://schemas.microsoft.com/office/drawing/2014/main" id="{AC6229BB-5478-4E4F-9760-7122470F4107}"/>
              </a:ext>
            </a:extLst>
          </p:cNvPr>
          <p:cNvSpPr txBox="1"/>
          <p:nvPr/>
        </p:nvSpPr>
        <p:spPr>
          <a:xfrm>
            <a:off x="1201271" y="1828800"/>
            <a:ext cx="9601200" cy="3416320"/>
          </a:xfrm>
          <a:prstGeom prst="rect">
            <a:avLst/>
          </a:prstGeom>
          <a:noFill/>
        </p:spPr>
        <p:txBody>
          <a:bodyPr wrap="square" rtlCol="0">
            <a:spAutoFit/>
          </a:bodyPr>
          <a:lstStyle/>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product_name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suchi</a:t>
            </a:r>
            <a:r>
              <a:rPr lang="en-US" sz="1800" dirty="0">
                <a:solidFill>
                  <a:srgbClr val="FF000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between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join_date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join_date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2</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end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newprice</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sales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 </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menu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members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customer_id</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a:solidFill>
                  <a:srgbClr val="808080"/>
                </a:solidFill>
                <a:latin typeface="Consolas" panose="020B0609020204030204" pitchFamily="49" charset="0"/>
              </a:rPr>
              <a:t>&lt;=</a:t>
            </a:r>
            <a:r>
              <a:rPr lang="en-US" sz="1800" dirty="0">
                <a:solidFill>
                  <a:srgbClr val="FF0000"/>
                </a:solidFill>
                <a:latin typeface="Consolas" panose="020B0609020204030204" pitchFamily="49" charset="0"/>
              </a:rPr>
              <a:t>'2021-01-31'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newprice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10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total_price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endParaRPr lang="en-US" dirty="0"/>
          </a:p>
          <a:p>
            <a:endParaRPr lang="en-US" dirty="0"/>
          </a:p>
        </p:txBody>
      </p:sp>
      <p:pic>
        <p:nvPicPr>
          <p:cNvPr id="5" name="Picture 4">
            <a:extLst>
              <a:ext uri="{FF2B5EF4-FFF2-40B4-BE49-F238E27FC236}">
                <a16:creationId xmlns:a16="http://schemas.microsoft.com/office/drawing/2014/main" id="{333493E4-620F-441A-8726-970266088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427" y="5307873"/>
            <a:ext cx="1569856" cy="777307"/>
          </a:xfrm>
          <a:prstGeom prst="rect">
            <a:avLst/>
          </a:prstGeom>
        </p:spPr>
      </p:pic>
    </p:spTree>
    <p:extLst>
      <p:ext uri="{BB962C8B-B14F-4D97-AF65-F5344CB8AC3E}">
        <p14:creationId xmlns:p14="http://schemas.microsoft.com/office/powerpoint/2010/main" val="117829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ADDC2E-D153-4A12-8770-E302212C854E}"/>
              </a:ext>
            </a:extLst>
          </p:cNvPr>
          <p:cNvSpPr txBox="1"/>
          <p:nvPr/>
        </p:nvSpPr>
        <p:spPr>
          <a:xfrm>
            <a:off x="1057835" y="1460305"/>
            <a:ext cx="9135036" cy="4814989"/>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E9A1AF0B-6466-4D90-BF41-C64E08157495}"/>
              </a:ext>
            </a:extLst>
          </p:cNvPr>
          <p:cNvSpPr txBox="1"/>
          <p:nvPr/>
        </p:nvSpPr>
        <p:spPr>
          <a:xfrm>
            <a:off x="1138518" y="859670"/>
            <a:ext cx="10381130" cy="5632311"/>
          </a:xfrm>
          <a:prstGeom prst="rect">
            <a:avLst/>
          </a:prstGeom>
          <a:noFill/>
        </p:spPr>
        <p:txBody>
          <a:bodyPr wrap="square" rtlCol="0">
            <a:spAutoFit/>
          </a:bodyPr>
          <a:lstStyle/>
          <a:p>
            <a:r>
              <a:rPr lang="en-US" sz="2400" b="1" i="0" dirty="0">
                <a:effectLst/>
                <a:latin typeface="-apple-system"/>
              </a:rPr>
              <a:t>1. Customer A spent more (76) followed by B(74) and C (36). This makes Customer A the most valuable customer at the moment.</a:t>
            </a:r>
            <a:br>
              <a:rPr lang="en-US" sz="2400" b="1" dirty="0"/>
            </a:br>
            <a:r>
              <a:rPr lang="en-US" sz="2400" b="1" i="0" dirty="0">
                <a:effectLst/>
                <a:latin typeface="-apple-system"/>
              </a:rPr>
              <a:t>2. B had the most visits (6) while C had the least visits (2).</a:t>
            </a:r>
            <a:br>
              <a:rPr lang="en-US" sz="2400" b="1" dirty="0"/>
            </a:br>
            <a:r>
              <a:rPr lang="en-US" sz="2400" b="1" dirty="0"/>
              <a:t>3.</a:t>
            </a:r>
            <a:r>
              <a:rPr lang="en-US" sz="2400" b="1" i="0" dirty="0">
                <a:effectLst/>
                <a:latin typeface="-apple-system"/>
              </a:rPr>
              <a:t>Customer A first orders are curry and sushi, Customer B’s first</a:t>
            </a:r>
            <a:br>
              <a:rPr lang="en-US" sz="2400" b="1" dirty="0"/>
            </a:br>
            <a:r>
              <a:rPr lang="en-US" sz="2400" b="1" i="0" dirty="0">
                <a:effectLst/>
                <a:latin typeface="-apple-system"/>
              </a:rPr>
              <a:t>order is curry, and Customer C’s first order is ramen.</a:t>
            </a:r>
            <a:br>
              <a:rPr lang="en-US" sz="2400" b="1" dirty="0"/>
            </a:br>
            <a:r>
              <a:rPr lang="en-US" sz="2400" b="1" i="0" dirty="0">
                <a:effectLst/>
                <a:latin typeface="-apple-system"/>
              </a:rPr>
              <a:t>4. With 8 purchases, ramen is the most purchased item.</a:t>
            </a:r>
            <a:br>
              <a:rPr lang="en-US" sz="2400" b="1" dirty="0"/>
            </a:br>
            <a:r>
              <a:rPr lang="en-US" sz="2400" b="1" i="0" dirty="0">
                <a:effectLst/>
                <a:latin typeface="-apple-system"/>
              </a:rPr>
              <a:t>5. Customer’s favorite item is ramen.</a:t>
            </a:r>
            <a:br>
              <a:rPr lang="en-US" sz="2400" b="1" dirty="0"/>
            </a:br>
            <a:r>
              <a:rPr lang="en-US" sz="2400" b="1" i="0" dirty="0">
                <a:effectLst/>
                <a:latin typeface="-apple-system"/>
              </a:rPr>
              <a:t>6. After becoming members, Customer A ordered curry and Customer B ordered sushi.</a:t>
            </a:r>
            <a:br>
              <a:rPr lang="en-US" sz="2400" b="1" dirty="0"/>
            </a:br>
            <a:r>
              <a:rPr lang="en-US" sz="2400" b="1" i="0" dirty="0">
                <a:effectLst/>
                <a:latin typeface="-apple-system"/>
              </a:rPr>
              <a:t>7. Just before becoming a member, Customer A bought sushi and curry while Customer B bought sushi.</a:t>
            </a:r>
            <a:br>
              <a:rPr lang="en-US" sz="2400" b="1" dirty="0"/>
            </a:br>
            <a:r>
              <a:rPr lang="en-US" sz="2400" b="1" i="0" dirty="0">
                <a:effectLst/>
                <a:latin typeface="-apple-system"/>
              </a:rPr>
              <a:t>8. Before becoming member, Customer A had spent 25 on 2 items and Customer B, 40 on 2 items.</a:t>
            </a:r>
            <a:br>
              <a:rPr lang="en-US" sz="2400" b="1" dirty="0"/>
            </a:br>
            <a:r>
              <a:rPr lang="en-US" sz="2400" b="1" i="0" dirty="0">
                <a:effectLst/>
                <a:latin typeface="-apple-system"/>
              </a:rPr>
              <a:t>9. A got 760 points, B got 740 points and C got 360 points.</a:t>
            </a:r>
            <a:br>
              <a:rPr lang="en-US" sz="2400" b="1" dirty="0"/>
            </a:br>
            <a:r>
              <a:rPr lang="en-US" sz="2400" b="1" i="0" dirty="0">
                <a:effectLst/>
                <a:latin typeface="-apple-system"/>
              </a:rPr>
              <a:t>10. A got 910 points and B got 620 points.</a:t>
            </a:r>
            <a:endParaRPr lang="en-US" sz="2400" b="1" dirty="0"/>
          </a:p>
        </p:txBody>
      </p:sp>
      <p:sp>
        <p:nvSpPr>
          <p:cNvPr id="5" name="TextBox 4">
            <a:extLst>
              <a:ext uri="{FF2B5EF4-FFF2-40B4-BE49-F238E27FC236}">
                <a16:creationId xmlns:a16="http://schemas.microsoft.com/office/drawing/2014/main" id="{FFF86791-85ED-4F61-B944-48781BBEC3F0}"/>
              </a:ext>
            </a:extLst>
          </p:cNvPr>
          <p:cNvSpPr txBox="1"/>
          <p:nvPr/>
        </p:nvSpPr>
        <p:spPr>
          <a:xfrm>
            <a:off x="627530" y="143435"/>
            <a:ext cx="9395012" cy="584775"/>
          </a:xfrm>
          <a:prstGeom prst="rect">
            <a:avLst/>
          </a:prstGeom>
          <a:noFill/>
        </p:spPr>
        <p:txBody>
          <a:bodyPr wrap="square" rtlCol="0">
            <a:spAutoFit/>
          </a:bodyPr>
          <a:lstStyle/>
          <a:p>
            <a:r>
              <a:rPr lang="en-US" sz="3200" b="1" dirty="0"/>
              <a:t>Conclusion:</a:t>
            </a:r>
          </a:p>
        </p:txBody>
      </p:sp>
    </p:spTree>
    <p:extLst>
      <p:ext uri="{BB962C8B-B14F-4D97-AF65-F5344CB8AC3E}">
        <p14:creationId xmlns:p14="http://schemas.microsoft.com/office/powerpoint/2010/main" val="420375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C009D4-1E21-4AC1-A567-D263491163DD}"/>
              </a:ext>
            </a:extLst>
          </p:cNvPr>
          <p:cNvSpPr txBox="1"/>
          <p:nvPr/>
        </p:nvSpPr>
        <p:spPr>
          <a:xfrm>
            <a:off x="1857375" y="390525"/>
            <a:ext cx="4010025" cy="830997"/>
          </a:xfrm>
          <a:prstGeom prst="rect">
            <a:avLst/>
          </a:prstGeom>
          <a:noFill/>
        </p:spPr>
        <p:txBody>
          <a:bodyPr wrap="square" rtlCol="0">
            <a:spAutoFit/>
          </a:bodyPr>
          <a:lstStyle/>
          <a:p>
            <a:r>
              <a:rPr lang="en-US" sz="4800" b="1" dirty="0"/>
              <a:t>Contents:</a:t>
            </a:r>
          </a:p>
        </p:txBody>
      </p:sp>
      <p:sp>
        <p:nvSpPr>
          <p:cNvPr id="3" name="TextBox 2">
            <a:extLst>
              <a:ext uri="{FF2B5EF4-FFF2-40B4-BE49-F238E27FC236}">
                <a16:creationId xmlns:a16="http://schemas.microsoft.com/office/drawing/2014/main" id="{1FD94211-37F3-4D43-9E4B-85A2E06BE4E2}"/>
              </a:ext>
            </a:extLst>
          </p:cNvPr>
          <p:cNvSpPr txBox="1"/>
          <p:nvPr/>
        </p:nvSpPr>
        <p:spPr>
          <a:xfrm>
            <a:off x="2028825" y="1304925"/>
            <a:ext cx="3305175" cy="461665"/>
          </a:xfrm>
          <a:prstGeom prst="rect">
            <a:avLst/>
          </a:prstGeom>
          <a:noFill/>
        </p:spPr>
        <p:txBody>
          <a:bodyPr wrap="square" rtlCol="0">
            <a:spAutoFit/>
          </a:bodyPr>
          <a:lstStyle/>
          <a:p>
            <a:r>
              <a:rPr lang="en-US" sz="2400" b="1" dirty="0"/>
              <a:t>1.About us</a:t>
            </a:r>
          </a:p>
        </p:txBody>
      </p:sp>
      <p:sp>
        <p:nvSpPr>
          <p:cNvPr id="4" name="TextBox 3">
            <a:extLst>
              <a:ext uri="{FF2B5EF4-FFF2-40B4-BE49-F238E27FC236}">
                <a16:creationId xmlns:a16="http://schemas.microsoft.com/office/drawing/2014/main" id="{E43642B1-93AF-4BFE-A8D7-842CD01B9B84}"/>
              </a:ext>
            </a:extLst>
          </p:cNvPr>
          <p:cNvSpPr txBox="1"/>
          <p:nvPr/>
        </p:nvSpPr>
        <p:spPr>
          <a:xfrm>
            <a:off x="2028825" y="2040318"/>
            <a:ext cx="3971925" cy="461665"/>
          </a:xfrm>
          <a:prstGeom prst="rect">
            <a:avLst/>
          </a:prstGeom>
          <a:noFill/>
        </p:spPr>
        <p:txBody>
          <a:bodyPr wrap="square" rtlCol="0">
            <a:spAutoFit/>
          </a:bodyPr>
          <a:lstStyle/>
          <a:p>
            <a:r>
              <a:rPr lang="en-US" sz="2400" b="1" dirty="0"/>
              <a:t>2.Problem statement</a:t>
            </a:r>
          </a:p>
        </p:txBody>
      </p:sp>
      <p:sp>
        <p:nvSpPr>
          <p:cNvPr id="5" name="TextBox 4">
            <a:extLst>
              <a:ext uri="{FF2B5EF4-FFF2-40B4-BE49-F238E27FC236}">
                <a16:creationId xmlns:a16="http://schemas.microsoft.com/office/drawing/2014/main" id="{ABDDE34F-720D-4895-B964-A4C5928A0F3E}"/>
              </a:ext>
            </a:extLst>
          </p:cNvPr>
          <p:cNvSpPr txBox="1"/>
          <p:nvPr/>
        </p:nvSpPr>
        <p:spPr>
          <a:xfrm>
            <a:off x="2028825" y="2745966"/>
            <a:ext cx="3486150" cy="461665"/>
          </a:xfrm>
          <a:prstGeom prst="rect">
            <a:avLst/>
          </a:prstGeom>
          <a:noFill/>
        </p:spPr>
        <p:txBody>
          <a:bodyPr wrap="square" rtlCol="0">
            <a:spAutoFit/>
          </a:bodyPr>
          <a:lstStyle/>
          <a:p>
            <a:r>
              <a:rPr lang="en-US" sz="2400" b="1" dirty="0"/>
              <a:t>3.Datasets</a:t>
            </a:r>
          </a:p>
        </p:txBody>
      </p:sp>
      <p:sp>
        <p:nvSpPr>
          <p:cNvPr id="6" name="TextBox 5">
            <a:extLst>
              <a:ext uri="{FF2B5EF4-FFF2-40B4-BE49-F238E27FC236}">
                <a16:creationId xmlns:a16="http://schemas.microsoft.com/office/drawing/2014/main" id="{3B473809-F20B-4B73-9CAB-C83CD454A61E}"/>
              </a:ext>
            </a:extLst>
          </p:cNvPr>
          <p:cNvSpPr txBox="1"/>
          <p:nvPr/>
        </p:nvSpPr>
        <p:spPr>
          <a:xfrm>
            <a:off x="2028825" y="3458505"/>
            <a:ext cx="3486150" cy="461665"/>
          </a:xfrm>
          <a:prstGeom prst="rect">
            <a:avLst/>
          </a:prstGeom>
          <a:noFill/>
        </p:spPr>
        <p:txBody>
          <a:bodyPr wrap="square" rtlCol="0">
            <a:spAutoFit/>
          </a:bodyPr>
          <a:lstStyle/>
          <a:p>
            <a:r>
              <a:rPr lang="en-US" sz="2400" b="1" dirty="0"/>
              <a:t>4.Insights and Questions</a:t>
            </a:r>
          </a:p>
        </p:txBody>
      </p:sp>
      <p:sp>
        <p:nvSpPr>
          <p:cNvPr id="8" name="TextBox 7">
            <a:extLst>
              <a:ext uri="{FF2B5EF4-FFF2-40B4-BE49-F238E27FC236}">
                <a16:creationId xmlns:a16="http://schemas.microsoft.com/office/drawing/2014/main" id="{0936B17B-B4B2-4E78-AF40-69977B7CA097}"/>
              </a:ext>
            </a:extLst>
          </p:cNvPr>
          <p:cNvSpPr txBox="1"/>
          <p:nvPr/>
        </p:nvSpPr>
        <p:spPr>
          <a:xfrm>
            <a:off x="2028825" y="4171044"/>
            <a:ext cx="3076575" cy="461665"/>
          </a:xfrm>
          <a:prstGeom prst="rect">
            <a:avLst/>
          </a:prstGeom>
          <a:noFill/>
        </p:spPr>
        <p:txBody>
          <a:bodyPr wrap="square" rtlCol="0">
            <a:spAutoFit/>
          </a:bodyPr>
          <a:lstStyle/>
          <a:p>
            <a:r>
              <a:rPr lang="en-US" sz="2400" b="1" dirty="0"/>
              <a:t>5.Conclusion</a:t>
            </a:r>
          </a:p>
        </p:txBody>
      </p:sp>
    </p:spTree>
    <p:extLst>
      <p:ext uri="{BB962C8B-B14F-4D97-AF65-F5344CB8AC3E}">
        <p14:creationId xmlns:p14="http://schemas.microsoft.com/office/powerpoint/2010/main" val="355990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6C15D-B4F5-41E2-8514-22526E6CA2E9}"/>
              </a:ext>
            </a:extLst>
          </p:cNvPr>
          <p:cNvSpPr txBox="1"/>
          <p:nvPr/>
        </p:nvSpPr>
        <p:spPr>
          <a:xfrm>
            <a:off x="1188720" y="30480"/>
            <a:ext cx="8067040" cy="646331"/>
          </a:xfrm>
          <a:prstGeom prst="rect">
            <a:avLst/>
          </a:prstGeom>
          <a:noFill/>
        </p:spPr>
        <p:txBody>
          <a:bodyPr wrap="square" rtlCol="0">
            <a:spAutoFit/>
          </a:bodyPr>
          <a:lstStyle/>
          <a:p>
            <a:pPr algn="ctr"/>
            <a:r>
              <a:rPr lang="en-US" sz="3600" b="1" u="sng" dirty="0"/>
              <a:t>About Us:</a:t>
            </a:r>
          </a:p>
        </p:txBody>
      </p:sp>
      <p:sp>
        <p:nvSpPr>
          <p:cNvPr id="3" name="TextBox 2">
            <a:extLst>
              <a:ext uri="{FF2B5EF4-FFF2-40B4-BE49-F238E27FC236}">
                <a16:creationId xmlns:a16="http://schemas.microsoft.com/office/drawing/2014/main" id="{3833ACCA-346C-4950-BE3F-B6A1F18BF9DB}"/>
              </a:ext>
            </a:extLst>
          </p:cNvPr>
          <p:cNvSpPr txBox="1"/>
          <p:nvPr/>
        </p:nvSpPr>
        <p:spPr>
          <a:xfrm>
            <a:off x="904240" y="802640"/>
            <a:ext cx="10353040" cy="5078313"/>
          </a:xfrm>
          <a:prstGeom prst="rect">
            <a:avLst/>
          </a:prstGeom>
          <a:noFill/>
        </p:spPr>
        <p:txBody>
          <a:bodyPr wrap="square" rtlCol="0">
            <a:spAutoFit/>
          </a:bodyPr>
          <a:lstStyle/>
          <a:p>
            <a:pPr algn="l" fontAlgn="base"/>
            <a:r>
              <a:rPr lang="en-US" sz="3600" b="1" i="0" dirty="0">
                <a:effectLst/>
                <a:latin typeface="-system-ui"/>
              </a:rPr>
              <a:t>Danny seriously loves Japanese food so in the beginning of 2021, he decides to embark upon a risky venture and opens up a cute little restaurant that sells his 3 favorite foods: sushi, curry and ramen.</a:t>
            </a:r>
          </a:p>
          <a:p>
            <a:pPr algn="l" fontAlgn="base"/>
            <a:r>
              <a:rPr lang="en-US" sz="3600" b="1" i="0" dirty="0">
                <a:effectLst/>
                <a:latin typeface="-system-ui"/>
              </a:rPr>
              <a:t>Danny’s Diner is in need of your assistance to help the restaurant stay afloat - the restaurant has captured some very basic data from their few months of operation but have no idea how to use their data to help them run the business.</a:t>
            </a:r>
          </a:p>
        </p:txBody>
      </p:sp>
    </p:spTree>
    <p:extLst>
      <p:ext uri="{BB962C8B-B14F-4D97-AF65-F5344CB8AC3E}">
        <p14:creationId xmlns:p14="http://schemas.microsoft.com/office/powerpoint/2010/main" val="43553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5D1B5-3920-4A06-9929-E475048D9076}"/>
              </a:ext>
            </a:extLst>
          </p:cNvPr>
          <p:cNvSpPr txBox="1"/>
          <p:nvPr/>
        </p:nvSpPr>
        <p:spPr>
          <a:xfrm>
            <a:off x="2245360" y="191254"/>
            <a:ext cx="6979920" cy="646331"/>
          </a:xfrm>
          <a:prstGeom prst="rect">
            <a:avLst/>
          </a:prstGeom>
          <a:noFill/>
        </p:spPr>
        <p:txBody>
          <a:bodyPr wrap="square" rtlCol="0">
            <a:spAutoFit/>
          </a:bodyPr>
          <a:lstStyle/>
          <a:p>
            <a:pPr algn="ctr"/>
            <a:r>
              <a:rPr lang="en-US" sz="3600" b="1" dirty="0"/>
              <a:t>Problem statement</a:t>
            </a:r>
            <a:endParaRPr lang="en-US" sz="3600" dirty="0"/>
          </a:p>
        </p:txBody>
      </p:sp>
      <p:sp>
        <p:nvSpPr>
          <p:cNvPr id="3" name="TextBox 2">
            <a:extLst>
              <a:ext uri="{FF2B5EF4-FFF2-40B4-BE49-F238E27FC236}">
                <a16:creationId xmlns:a16="http://schemas.microsoft.com/office/drawing/2014/main" id="{BD5FC90D-9384-4D35-9FCE-5D33A6617332}"/>
              </a:ext>
            </a:extLst>
          </p:cNvPr>
          <p:cNvSpPr txBox="1"/>
          <p:nvPr/>
        </p:nvSpPr>
        <p:spPr>
          <a:xfrm>
            <a:off x="1178560" y="1042571"/>
            <a:ext cx="9530080" cy="4524315"/>
          </a:xfrm>
          <a:prstGeom prst="rect">
            <a:avLst/>
          </a:prstGeom>
          <a:noFill/>
        </p:spPr>
        <p:txBody>
          <a:bodyPr wrap="square" rtlCol="0">
            <a:spAutoFit/>
          </a:bodyPr>
          <a:lstStyle/>
          <a:p>
            <a:pPr algn="l" fontAlgn="base"/>
            <a:r>
              <a:rPr lang="en-US" sz="2400" b="1" i="0" dirty="0">
                <a:effectLst/>
                <a:latin typeface="-system-ui"/>
              </a:rPr>
              <a:t>Danny wants to use the data to answer a few simple questions about his customers, especially about their visiting patterns, how much money they’ve spent and also which menu items are their favorite. Having this deeper connection with his customers will help him deliver a better and more personalized experience for his loyal customers.</a:t>
            </a:r>
          </a:p>
          <a:p>
            <a:pPr algn="l" fontAlgn="base"/>
            <a:r>
              <a:rPr lang="en-US" sz="2400" b="1" i="0" dirty="0">
                <a:effectLst/>
                <a:latin typeface="-system-ui"/>
              </a:rPr>
              <a:t>He plans on using these insights to help him decide whether he should expand the existing customer loyalty program - additionally he needs help to generate some basic datasets so his team can easily inspect the data without needing to use SQL.</a:t>
            </a:r>
          </a:p>
          <a:p>
            <a:pPr algn="l" fontAlgn="base"/>
            <a:r>
              <a:rPr lang="en-US" sz="2400" b="1" i="0" dirty="0">
                <a:effectLst/>
                <a:latin typeface="-system-ui"/>
              </a:rPr>
              <a:t>Danny has provided you with a sample of his overall customer data due to privacy issues - but he hopes that these examples are enough for you to write fully functioning SQL queries to help him answer his questions.</a:t>
            </a:r>
          </a:p>
        </p:txBody>
      </p:sp>
    </p:spTree>
    <p:extLst>
      <p:ext uri="{BB962C8B-B14F-4D97-AF65-F5344CB8AC3E}">
        <p14:creationId xmlns:p14="http://schemas.microsoft.com/office/powerpoint/2010/main" val="308893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0E6ED-B5CA-4748-89A9-4638C33A17C4}"/>
              </a:ext>
            </a:extLst>
          </p:cNvPr>
          <p:cNvSpPr txBox="1"/>
          <p:nvPr/>
        </p:nvSpPr>
        <p:spPr>
          <a:xfrm>
            <a:off x="2753360" y="243840"/>
            <a:ext cx="4480560" cy="646331"/>
          </a:xfrm>
          <a:prstGeom prst="rect">
            <a:avLst/>
          </a:prstGeom>
          <a:noFill/>
        </p:spPr>
        <p:txBody>
          <a:bodyPr wrap="square" rtlCol="0">
            <a:spAutoFit/>
          </a:bodyPr>
          <a:lstStyle/>
          <a:p>
            <a:pPr algn="ctr"/>
            <a:r>
              <a:rPr lang="en-US" sz="3600" b="1" dirty="0"/>
              <a:t>Datasets</a:t>
            </a:r>
            <a:endParaRPr lang="en-US" sz="3600" dirty="0"/>
          </a:p>
        </p:txBody>
      </p:sp>
      <p:sp>
        <p:nvSpPr>
          <p:cNvPr id="9" name="TextBox 8">
            <a:extLst>
              <a:ext uri="{FF2B5EF4-FFF2-40B4-BE49-F238E27FC236}">
                <a16:creationId xmlns:a16="http://schemas.microsoft.com/office/drawing/2014/main" id="{78D5F6C5-4DD4-4842-8A65-42A02FDCC8D7}"/>
              </a:ext>
            </a:extLst>
          </p:cNvPr>
          <p:cNvSpPr txBox="1"/>
          <p:nvPr/>
        </p:nvSpPr>
        <p:spPr>
          <a:xfrm>
            <a:off x="1168400" y="890171"/>
            <a:ext cx="8138160" cy="2123658"/>
          </a:xfrm>
          <a:prstGeom prst="rect">
            <a:avLst/>
          </a:prstGeom>
          <a:noFill/>
        </p:spPr>
        <p:txBody>
          <a:bodyPr wrap="square" rtlCol="0">
            <a:spAutoFit/>
          </a:bodyPr>
          <a:lstStyle/>
          <a:p>
            <a:pPr algn="l" fontAlgn="base"/>
            <a:r>
              <a:rPr lang="en-US" sz="2400" b="1" i="0" dirty="0">
                <a:solidFill>
                  <a:srgbClr val="404040"/>
                </a:solidFill>
                <a:effectLst/>
                <a:latin typeface="-system-ui"/>
              </a:rPr>
              <a:t>Danny has shared with you 3 key datasets for this case study:</a:t>
            </a:r>
          </a:p>
          <a:p>
            <a:pPr algn="l" fontAlgn="base"/>
            <a:r>
              <a:rPr lang="en-US" sz="2400" b="1" i="0" dirty="0">
                <a:solidFill>
                  <a:srgbClr val="404040"/>
                </a:solidFill>
                <a:effectLst/>
                <a:latin typeface="-system-ui"/>
              </a:rPr>
              <a:t>  .Sales</a:t>
            </a:r>
          </a:p>
          <a:p>
            <a:pPr algn="l" fontAlgn="base"/>
            <a:r>
              <a:rPr lang="en-US" sz="2400" b="1" dirty="0">
                <a:solidFill>
                  <a:srgbClr val="404040"/>
                </a:solidFill>
                <a:latin typeface="-system-ui"/>
              </a:rPr>
              <a:t>  .Menu</a:t>
            </a:r>
          </a:p>
          <a:p>
            <a:pPr algn="l" fontAlgn="base"/>
            <a:r>
              <a:rPr lang="en-US" sz="2400" b="1" i="0" dirty="0">
                <a:solidFill>
                  <a:srgbClr val="404040"/>
                </a:solidFill>
                <a:effectLst/>
                <a:latin typeface="-system-ui"/>
              </a:rPr>
              <a:t>  .Members</a:t>
            </a:r>
          </a:p>
          <a:p>
            <a:br>
              <a:rPr lang="en-US" b="0" i="0" dirty="0">
                <a:solidFill>
                  <a:srgbClr val="404040"/>
                </a:solidFill>
                <a:effectLst/>
                <a:latin typeface="-system-ui"/>
              </a:rPr>
            </a:br>
            <a:endParaRPr lang="en-US" dirty="0"/>
          </a:p>
        </p:txBody>
      </p:sp>
      <p:sp>
        <p:nvSpPr>
          <p:cNvPr id="12" name="TextBox 11">
            <a:extLst>
              <a:ext uri="{FF2B5EF4-FFF2-40B4-BE49-F238E27FC236}">
                <a16:creationId xmlns:a16="http://schemas.microsoft.com/office/drawing/2014/main" id="{85BF42DD-DC6E-40AD-9C65-EDB774BBD0E9}"/>
              </a:ext>
            </a:extLst>
          </p:cNvPr>
          <p:cNvSpPr txBox="1"/>
          <p:nvPr/>
        </p:nvSpPr>
        <p:spPr>
          <a:xfrm>
            <a:off x="1300480" y="2621280"/>
            <a:ext cx="9225280" cy="646331"/>
          </a:xfrm>
          <a:prstGeom prst="rect">
            <a:avLst/>
          </a:prstGeom>
          <a:noFill/>
        </p:spPr>
        <p:txBody>
          <a:bodyPr wrap="square" rtlCol="0">
            <a:spAutoFit/>
          </a:bodyPr>
          <a:lstStyle/>
          <a:p>
            <a:r>
              <a:rPr lang="en-US" b="1" i="0" dirty="0">
                <a:effectLst/>
                <a:latin typeface="Courier New" panose="02070309020205020404" pitchFamily="49" charset="0"/>
              </a:rPr>
              <a:t>CREATE TABLE sales ( "</a:t>
            </a:r>
            <a:r>
              <a:rPr lang="en-US" b="1" i="0" dirty="0" err="1">
                <a:effectLst/>
                <a:latin typeface="Courier New" panose="02070309020205020404" pitchFamily="49" charset="0"/>
              </a:rPr>
              <a:t>customer_id</a:t>
            </a:r>
            <a:r>
              <a:rPr lang="en-US" b="1" i="0" dirty="0">
                <a:effectLst/>
                <a:latin typeface="Courier New" panose="02070309020205020404" pitchFamily="49" charset="0"/>
              </a:rPr>
              <a:t>" VARCHAR(1), "</a:t>
            </a:r>
            <a:r>
              <a:rPr lang="en-US" b="1" i="0" dirty="0" err="1">
                <a:effectLst/>
                <a:latin typeface="Courier New" panose="02070309020205020404" pitchFamily="49" charset="0"/>
              </a:rPr>
              <a:t>order_date</a:t>
            </a:r>
            <a:r>
              <a:rPr lang="en-US" b="1" i="0" dirty="0">
                <a:effectLst/>
                <a:latin typeface="Courier New" panose="02070309020205020404" pitchFamily="49" charset="0"/>
              </a:rPr>
              <a:t>" DATE, "</a:t>
            </a:r>
            <a:r>
              <a:rPr lang="en-US" b="1" i="0" dirty="0" err="1">
                <a:effectLst/>
                <a:latin typeface="Courier New" panose="02070309020205020404" pitchFamily="49" charset="0"/>
              </a:rPr>
              <a:t>product_id</a:t>
            </a:r>
            <a:r>
              <a:rPr lang="en-US" b="1" i="0" dirty="0">
                <a:effectLst/>
                <a:latin typeface="Courier New" panose="02070309020205020404" pitchFamily="49" charset="0"/>
              </a:rPr>
              <a:t>" INTEGER );</a:t>
            </a:r>
            <a:endParaRPr lang="en-US" b="1" dirty="0"/>
          </a:p>
        </p:txBody>
      </p:sp>
      <p:pic>
        <p:nvPicPr>
          <p:cNvPr id="14" name="Picture 13">
            <a:extLst>
              <a:ext uri="{FF2B5EF4-FFF2-40B4-BE49-F238E27FC236}">
                <a16:creationId xmlns:a16="http://schemas.microsoft.com/office/drawing/2014/main" id="{CF2ACAF9-263B-407D-843C-B6E154F0D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088" y="3877200"/>
            <a:ext cx="2118544" cy="2537680"/>
          </a:xfrm>
          <a:prstGeom prst="rect">
            <a:avLst/>
          </a:prstGeom>
        </p:spPr>
      </p:pic>
      <p:pic>
        <p:nvPicPr>
          <p:cNvPr id="16" name="Picture 15">
            <a:extLst>
              <a:ext uri="{FF2B5EF4-FFF2-40B4-BE49-F238E27FC236}">
                <a16:creationId xmlns:a16="http://schemas.microsoft.com/office/drawing/2014/main" id="{7EDC98CD-76EB-4D0F-A80C-67EC9859A3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6386" y="4447499"/>
            <a:ext cx="1928027" cy="929721"/>
          </a:xfrm>
          <a:prstGeom prst="rect">
            <a:avLst/>
          </a:prstGeom>
        </p:spPr>
      </p:pic>
      <p:pic>
        <p:nvPicPr>
          <p:cNvPr id="18" name="Picture 17">
            <a:extLst>
              <a:ext uri="{FF2B5EF4-FFF2-40B4-BE49-F238E27FC236}">
                <a16:creationId xmlns:a16="http://schemas.microsoft.com/office/drawing/2014/main" id="{3332092A-D160-49C7-B97C-2862D410E0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5199" y="4447499"/>
            <a:ext cx="1623201" cy="891617"/>
          </a:xfrm>
          <a:prstGeom prst="rect">
            <a:avLst/>
          </a:prstGeom>
        </p:spPr>
      </p:pic>
    </p:spTree>
    <p:extLst>
      <p:ext uri="{BB962C8B-B14F-4D97-AF65-F5344CB8AC3E}">
        <p14:creationId xmlns:p14="http://schemas.microsoft.com/office/powerpoint/2010/main" val="39513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5D6C1-BA06-4B24-927E-4A1E746388E2}"/>
              </a:ext>
            </a:extLst>
          </p:cNvPr>
          <p:cNvSpPr txBox="1"/>
          <p:nvPr/>
        </p:nvSpPr>
        <p:spPr>
          <a:xfrm>
            <a:off x="1574800" y="477520"/>
            <a:ext cx="7630160" cy="707886"/>
          </a:xfrm>
          <a:prstGeom prst="rect">
            <a:avLst/>
          </a:prstGeom>
          <a:noFill/>
        </p:spPr>
        <p:txBody>
          <a:bodyPr wrap="square" rtlCol="0">
            <a:spAutoFit/>
          </a:bodyPr>
          <a:lstStyle/>
          <a:p>
            <a:r>
              <a:rPr lang="en-US" sz="2000" b="1" i="0" dirty="0">
                <a:effectLst/>
                <a:latin typeface="Courier New" panose="02070309020205020404" pitchFamily="49" charset="0"/>
              </a:rPr>
              <a:t>CREATE TABLE menu ( "</a:t>
            </a:r>
            <a:r>
              <a:rPr lang="en-US" sz="2000" b="1" i="0" dirty="0" err="1">
                <a:effectLst/>
                <a:latin typeface="Courier New" panose="02070309020205020404" pitchFamily="49" charset="0"/>
              </a:rPr>
              <a:t>product_id</a:t>
            </a:r>
            <a:r>
              <a:rPr lang="en-US" sz="2000" b="1" i="0" dirty="0">
                <a:effectLst/>
                <a:latin typeface="Courier New" panose="02070309020205020404" pitchFamily="49" charset="0"/>
              </a:rPr>
              <a:t>" INTEGER, "</a:t>
            </a:r>
            <a:r>
              <a:rPr lang="en-US" sz="2000" b="1" i="0" dirty="0" err="1">
                <a:effectLst/>
                <a:latin typeface="Courier New" panose="02070309020205020404" pitchFamily="49" charset="0"/>
              </a:rPr>
              <a:t>product_name</a:t>
            </a:r>
            <a:r>
              <a:rPr lang="en-US" sz="2000" b="1" i="0" dirty="0">
                <a:effectLst/>
                <a:latin typeface="Courier New" panose="02070309020205020404" pitchFamily="49" charset="0"/>
              </a:rPr>
              <a:t>" VARCHAR(5), "price" INTEGER );</a:t>
            </a:r>
            <a:endParaRPr lang="en-US" sz="2000" b="1" dirty="0"/>
          </a:p>
        </p:txBody>
      </p:sp>
      <p:sp>
        <p:nvSpPr>
          <p:cNvPr id="3" name="TextBox 2">
            <a:extLst>
              <a:ext uri="{FF2B5EF4-FFF2-40B4-BE49-F238E27FC236}">
                <a16:creationId xmlns:a16="http://schemas.microsoft.com/office/drawing/2014/main" id="{EE1F6870-9BC8-4943-8716-B5777A0EE5CB}"/>
              </a:ext>
            </a:extLst>
          </p:cNvPr>
          <p:cNvSpPr txBox="1"/>
          <p:nvPr/>
        </p:nvSpPr>
        <p:spPr>
          <a:xfrm>
            <a:off x="1686560" y="1981200"/>
            <a:ext cx="6634480" cy="707886"/>
          </a:xfrm>
          <a:prstGeom prst="rect">
            <a:avLst/>
          </a:prstGeom>
          <a:noFill/>
        </p:spPr>
        <p:txBody>
          <a:bodyPr wrap="square" rtlCol="0">
            <a:spAutoFit/>
          </a:bodyPr>
          <a:lstStyle/>
          <a:p>
            <a:r>
              <a:rPr lang="en-US" sz="2000" b="1" i="0" dirty="0">
                <a:effectLst/>
                <a:latin typeface="Courier New" panose="02070309020205020404" pitchFamily="49" charset="0"/>
              </a:rPr>
              <a:t>CREATE TABLE members ( "</a:t>
            </a:r>
            <a:r>
              <a:rPr lang="en-US" sz="2000" b="1" i="0" dirty="0" err="1">
                <a:effectLst/>
                <a:latin typeface="Courier New" panose="02070309020205020404" pitchFamily="49" charset="0"/>
              </a:rPr>
              <a:t>customer_id</a:t>
            </a:r>
            <a:r>
              <a:rPr lang="en-US" sz="2000" b="1" i="0" dirty="0">
                <a:effectLst/>
                <a:latin typeface="Courier New" panose="02070309020205020404" pitchFamily="49" charset="0"/>
              </a:rPr>
              <a:t>" VARCHAR(1), "</a:t>
            </a:r>
            <a:r>
              <a:rPr lang="en-US" sz="2000" b="1" i="0" dirty="0" err="1">
                <a:effectLst/>
                <a:latin typeface="Courier New" panose="02070309020205020404" pitchFamily="49" charset="0"/>
              </a:rPr>
              <a:t>join_date</a:t>
            </a:r>
            <a:r>
              <a:rPr lang="en-US" sz="2000" b="1" i="0" dirty="0">
                <a:effectLst/>
                <a:latin typeface="Courier New" panose="02070309020205020404" pitchFamily="49" charset="0"/>
              </a:rPr>
              <a:t>" DATE );</a:t>
            </a:r>
            <a:endParaRPr lang="en-US" sz="2000" b="1" dirty="0"/>
          </a:p>
        </p:txBody>
      </p:sp>
      <p:sp>
        <p:nvSpPr>
          <p:cNvPr id="4" name="TextBox 3">
            <a:extLst>
              <a:ext uri="{FF2B5EF4-FFF2-40B4-BE49-F238E27FC236}">
                <a16:creationId xmlns:a16="http://schemas.microsoft.com/office/drawing/2014/main" id="{4EE353E2-C393-4BBD-9C85-2B63E58015AA}"/>
              </a:ext>
            </a:extLst>
          </p:cNvPr>
          <p:cNvSpPr txBox="1"/>
          <p:nvPr/>
        </p:nvSpPr>
        <p:spPr>
          <a:xfrm>
            <a:off x="1788160" y="3545840"/>
            <a:ext cx="7559040" cy="1631216"/>
          </a:xfrm>
          <a:prstGeom prst="rect">
            <a:avLst/>
          </a:prstGeom>
          <a:noFill/>
        </p:spPr>
        <p:txBody>
          <a:bodyPr wrap="square" rtlCol="0">
            <a:spAutoFit/>
          </a:bodyPr>
          <a:lstStyle/>
          <a:p>
            <a:r>
              <a:rPr lang="en-US" sz="2000" b="1" dirty="0"/>
              <a:t>Select * from sales</a:t>
            </a:r>
          </a:p>
          <a:p>
            <a:endParaRPr lang="en-US" sz="2000" b="1" dirty="0"/>
          </a:p>
          <a:p>
            <a:r>
              <a:rPr lang="en-US" sz="2000" b="1" dirty="0"/>
              <a:t>Select * from Menu</a:t>
            </a:r>
          </a:p>
          <a:p>
            <a:endParaRPr lang="en-US" sz="2000" b="1" dirty="0"/>
          </a:p>
          <a:p>
            <a:r>
              <a:rPr lang="en-US" sz="2000" b="1" dirty="0"/>
              <a:t>Select * from Members </a:t>
            </a:r>
          </a:p>
        </p:txBody>
      </p:sp>
    </p:spTree>
    <p:extLst>
      <p:ext uri="{BB962C8B-B14F-4D97-AF65-F5344CB8AC3E}">
        <p14:creationId xmlns:p14="http://schemas.microsoft.com/office/powerpoint/2010/main" val="212961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39D3BB-FA0F-41D6-B395-7F8E6F9F9C7B}"/>
              </a:ext>
            </a:extLst>
          </p:cNvPr>
          <p:cNvSpPr txBox="1"/>
          <p:nvPr/>
        </p:nvSpPr>
        <p:spPr>
          <a:xfrm>
            <a:off x="1574800" y="936010"/>
            <a:ext cx="8696960" cy="4985980"/>
          </a:xfrm>
          <a:prstGeom prst="rect">
            <a:avLst/>
          </a:prstGeom>
          <a:noFill/>
        </p:spPr>
        <p:txBody>
          <a:bodyPr wrap="square" rtlCol="0">
            <a:spAutoFit/>
          </a:bodyPr>
          <a:lstStyle/>
          <a:p>
            <a:pPr algn="l" fontAlgn="base">
              <a:buFont typeface="+mj-lt"/>
              <a:buAutoNum type="arabicPeriod"/>
            </a:pPr>
            <a:r>
              <a:rPr lang="en-US" sz="2000" b="1" i="0" dirty="0">
                <a:effectLst/>
                <a:latin typeface="-system-ui"/>
              </a:rPr>
              <a:t>What is the total amount each customer spent at the restaurant?</a:t>
            </a:r>
          </a:p>
          <a:p>
            <a:pPr algn="l" fontAlgn="base">
              <a:buFont typeface="+mj-lt"/>
              <a:buAutoNum type="arabicPeriod"/>
            </a:pPr>
            <a:r>
              <a:rPr lang="en-US" sz="2000" b="1" i="0" dirty="0">
                <a:effectLst/>
                <a:latin typeface="-system-ui"/>
              </a:rPr>
              <a:t>How many days has each customer visited the restaurant?</a:t>
            </a:r>
          </a:p>
          <a:p>
            <a:pPr algn="l" fontAlgn="base">
              <a:buFont typeface="+mj-lt"/>
              <a:buAutoNum type="arabicPeriod"/>
            </a:pPr>
            <a:r>
              <a:rPr lang="en-US" sz="2000" b="1" i="0" dirty="0">
                <a:effectLst/>
                <a:latin typeface="-system-ui"/>
              </a:rPr>
              <a:t>What was the first item from the menu purchased by each customer?</a:t>
            </a:r>
          </a:p>
          <a:p>
            <a:pPr algn="l" fontAlgn="base">
              <a:buFont typeface="+mj-lt"/>
              <a:buAutoNum type="arabicPeriod"/>
            </a:pPr>
            <a:r>
              <a:rPr lang="en-US" sz="2000" b="1" i="0" dirty="0">
                <a:effectLst/>
                <a:latin typeface="-system-ui"/>
              </a:rPr>
              <a:t>What is the most purchased item on the menu and how many times was it purchased by all customers?</a:t>
            </a:r>
          </a:p>
          <a:p>
            <a:pPr algn="l" fontAlgn="base">
              <a:buFont typeface="+mj-lt"/>
              <a:buAutoNum type="arabicPeriod"/>
            </a:pPr>
            <a:r>
              <a:rPr lang="en-US" sz="2000" b="1" i="0" dirty="0">
                <a:effectLst/>
                <a:latin typeface="-system-ui"/>
              </a:rPr>
              <a:t>Which item was the most popular for each customer?</a:t>
            </a:r>
          </a:p>
          <a:p>
            <a:pPr algn="l" fontAlgn="base">
              <a:buFont typeface="+mj-lt"/>
              <a:buAutoNum type="arabicPeriod"/>
            </a:pPr>
            <a:r>
              <a:rPr lang="en-US" sz="2000" b="1" i="0" dirty="0">
                <a:effectLst/>
                <a:latin typeface="-system-ui"/>
              </a:rPr>
              <a:t>Which item was purchased first by the customer after they became a member?</a:t>
            </a:r>
          </a:p>
          <a:p>
            <a:pPr algn="l" fontAlgn="base">
              <a:buFont typeface="+mj-lt"/>
              <a:buAutoNum type="arabicPeriod"/>
            </a:pPr>
            <a:r>
              <a:rPr lang="en-US" sz="2000" b="1" i="0" dirty="0">
                <a:effectLst/>
                <a:latin typeface="-system-ui"/>
              </a:rPr>
              <a:t>Which item was purchased just before the customer became a member?</a:t>
            </a:r>
          </a:p>
          <a:p>
            <a:pPr algn="l" fontAlgn="base">
              <a:buFont typeface="+mj-lt"/>
              <a:buAutoNum type="arabicPeriod"/>
            </a:pPr>
            <a:r>
              <a:rPr lang="en-US" sz="2000" b="1" i="0" dirty="0">
                <a:effectLst/>
                <a:latin typeface="-system-ui"/>
              </a:rPr>
              <a:t>What is the total items and amount spent for each member before they became a member?</a:t>
            </a:r>
          </a:p>
          <a:p>
            <a:pPr algn="l" fontAlgn="base">
              <a:buFont typeface="+mj-lt"/>
              <a:buAutoNum type="arabicPeriod"/>
            </a:pPr>
            <a:r>
              <a:rPr lang="en-US" sz="2000" b="1" i="0" dirty="0">
                <a:effectLst/>
                <a:latin typeface="-system-ui"/>
              </a:rPr>
              <a:t>If each $1 spent equates to 10 points and sushi has a 2x points multiplier - how many points would each customer have?</a:t>
            </a:r>
          </a:p>
          <a:p>
            <a:pPr algn="l" fontAlgn="base">
              <a:buFont typeface="+mj-lt"/>
              <a:buAutoNum type="arabicPeriod"/>
            </a:pPr>
            <a:r>
              <a:rPr lang="en-US" sz="2000" b="1" i="0" dirty="0">
                <a:effectLst/>
                <a:latin typeface="-system-ui"/>
              </a:rPr>
              <a:t>In the first week after a customer joins the program (including their join date) they earn 2x points on all items, not just sushi - how many points do customer A and B have at the end of January?</a:t>
            </a:r>
          </a:p>
          <a:p>
            <a:endParaRPr lang="en-US" dirty="0"/>
          </a:p>
        </p:txBody>
      </p:sp>
      <p:sp>
        <p:nvSpPr>
          <p:cNvPr id="3" name="TextBox 2">
            <a:extLst>
              <a:ext uri="{FF2B5EF4-FFF2-40B4-BE49-F238E27FC236}">
                <a16:creationId xmlns:a16="http://schemas.microsoft.com/office/drawing/2014/main" id="{9BB33D7D-AA1B-4138-9F48-464A7E4258E8}"/>
              </a:ext>
            </a:extLst>
          </p:cNvPr>
          <p:cNvSpPr txBox="1"/>
          <p:nvPr/>
        </p:nvSpPr>
        <p:spPr>
          <a:xfrm>
            <a:off x="2976880" y="214154"/>
            <a:ext cx="5222240" cy="646331"/>
          </a:xfrm>
          <a:prstGeom prst="rect">
            <a:avLst/>
          </a:prstGeom>
          <a:noFill/>
        </p:spPr>
        <p:txBody>
          <a:bodyPr wrap="square" rtlCol="0">
            <a:spAutoFit/>
          </a:bodyPr>
          <a:lstStyle/>
          <a:p>
            <a:r>
              <a:rPr lang="en-US" sz="3600" b="1" dirty="0"/>
              <a:t>Insights and Questions</a:t>
            </a:r>
            <a:endParaRPr lang="en-US" sz="3600" dirty="0"/>
          </a:p>
        </p:txBody>
      </p:sp>
    </p:spTree>
    <p:extLst>
      <p:ext uri="{BB962C8B-B14F-4D97-AF65-F5344CB8AC3E}">
        <p14:creationId xmlns:p14="http://schemas.microsoft.com/office/powerpoint/2010/main" val="253285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5A7C7A-3B62-4559-B0E0-33CFE7D7D8B0}"/>
              </a:ext>
            </a:extLst>
          </p:cNvPr>
          <p:cNvSpPr txBox="1"/>
          <p:nvPr/>
        </p:nvSpPr>
        <p:spPr>
          <a:xfrm>
            <a:off x="731520" y="254000"/>
            <a:ext cx="8859520" cy="369332"/>
          </a:xfrm>
          <a:prstGeom prst="rect">
            <a:avLst/>
          </a:prstGeom>
          <a:noFill/>
        </p:spPr>
        <p:txBody>
          <a:bodyPr wrap="square" rtlCol="0">
            <a:spAutoFit/>
          </a:bodyPr>
          <a:lstStyle/>
          <a:p>
            <a:r>
              <a:rPr lang="en-US" sz="1800" b="1" dirty="0">
                <a:latin typeface="Consolas" panose="020B0609020204030204" pitchFamily="49" charset="0"/>
              </a:rPr>
              <a:t>1.What is the total amount each customer spent at the restaurant ?</a:t>
            </a:r>
            <a:endParaRPr lang="en-US" b="1" dirty="0"/>
          </a:p>
        </p:txBody>
      </p:sp>
      <p:sp>
        <p:nvSpPr>
          <p:cNvPr id="3" name="TextBox 2">
            <a:extLst>
              <a:ext uri="{FF2B5EF4-FFF2-40B4-BE49-F238E27FC236}">
                <a16:creationId xmlns:a16="http://schemas.microsoft.com/office/drawing/2014/main" id="{6E0A67DA-BA1E-465B-99B0-8B443C9F3F96}"/>
              </a:ext>
            </a:extLst>
          </p:cNvPr>
          <p:cNvSpPr txBox="1"/>
          <p:nvPr/>
        </p:nvSpPr>
        <p:spPr>
          <a:xfrm>
            <a:off x="1005840" y="741680"/>
            <a:ext cx="7396480" cy="1477328"/>
          </a:xfrm>
          <a:prstGeom prst="rect">
            <a:avLst/>
          </a:prstGeom>
          <a:noFill/>
        </p:spPr>
        <p:txBody>
          <a:bodyPr wrap="square" rtlCol="0">
            <a:spAutoFit/>
          </a:bodyPr>
          <a:lstStyle/>
          <a:p>
            <a:r>
              <a:rPr lang="en-US" sz="1800" b="1" dirty="0">
                <a:solidFill>
                  <a:srgbClr val="0000FF"/>
                </a:solidFill>
                <a:latin typeface="Consolas" panose="020B0609020204030204" pitchFamily="49" charset="0"/>
              </a:rPr>
              <a:t>select</a:t>
            </a:r>
            <a:endParaRPr lang="en-US"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customer_id</a:t>
            </a:r>
            <a:r>
              <a:rPr lang="en-US" sz="1800" b="1" dirty="0" err="1">
                <a:solidFill>
                  <a:srgbClr val="808080"/>
                </a:solidFill>
                <a:latin typeface="Consolas" panose="020B0609020204030204" pitchFamily="49" charset="0"/>
              </a:rPr>
              <a:t>,</a:t>
            </a:r>
            <a:r>
              <a:rPr lang="en-US" sz="1800" b="1" dirty="0" err="1">
                <a:solidFill>
                  <a:srgbClr val="FF00FF"/>
                </a:solidFill>
                <a:latin typeface="Consolas" panose="020B0609020204030204" pitchFamily="49" charset="0"/>
              </a:rPr>
              <a:t>sum</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m</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price</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Total_amount</a:t>
            </a:r>
            <a:endParaRPr lang="en-US"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sales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s </a:t>
            </a:r>
            <a:r>
              <a:rPr lang="en-US" sz="1800" b="1" dirty="0">
                <a:solidFill>
                  <a:srgbClr val="808080"/>
                </a:solidFill>
                <a:latin typeface="Consolas" panose="020B0609020204030204" pitchFamily="49" charset="0"/>
              </a:rPr>
              <a:t>inner</a:t>
            </a:r>
            <a:r>
              <a:rPr lang="en-US" sz="1800" b="1" dirty="0">
                <a:solidFill>
                  <a:srgbClr val="000000"/>
                </a:solidFill>
                <a:latin typeface="Consolas" panose="020B0609020204030204" pitchFamily="49" charset="0"/>
              </a:rPr>
              <a:t> </a:t>
            </a:r>
            <a:r>
              <a:rPr lang="en-US" sz="1800" b="1" dirty="0">
                <a:solidFill>
                  <a:srgbClr val="808080"/>
                </a:solidFill>
                <a:latin typeface="Consolas" panose="020B0609020204030204" pitchFamily="49" charset="0"/>
              </a:rPr>
              <a:t>join</a:t>
            </a:r>
            <a:r>
              <a:rPr lang="en-US" sz="1800" b="1" dirty="0">
                <a:solidFill>
                  <a:srgbClr val="000000"/>
                </a:solidFill>
                <a:latin typeface="Consolas" panose="020B0609020204030204" pitchFamily="49" charset="0"/>
              </a:rPr>
              <a:t> menu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m </a:t>
            </a:r>
            <a:r>
              <a:rPr lang="en-US" sz="1800" b="1" dirty="0">
                <a:solidFill>
                  <a:srgbClr val="0000FF"/>
                </a:solidFill>
                <a:latin typeface="Consolas" panose="020B0609020204030204" pitchFamily="49" charset="0"/>
              </a:rPr>
              <a:t>on</a:t>
            </a:r>
            <a:r>
              <a:rPr lang="en-US" sz="1800" b="1" dirty="0">
                <a:solidFill>
                  <a:srgbClr val="000000"/>
                </a:solidFill>
                <a:latin typeface="Consolas" panose="020B0609020204030204" pitchFamily="49" charset="0"/>
              </a:rPr>
              <a:t>  </a:t>
            </a:r>
          </a:p>
          <a:p>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product_id</a:t>
            </a:r>
            <a:r>
              <a:rPr lang="en-US" sz="1800" b="1" dirty="0">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m</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product_id</a:t>
            </a:r>
            <a:endParaRPr lang="en-US" sz="1800" b="1" dirty="0">
              <a:solidFill>
                <a:srgbClr val="000000"/>
              </a:solidFill>
              <a:latin typeface="Consolas" panose="020B0609020204030204" pitchFamily="49" charset="0"/>
            </a:endParaRP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group</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a:t>
            </a:r>
            <a:r>
              <a:rPr lang="en-US" sz="1800" b="1" dirty="0" err="1">
                <a:solidFill>
                  <a:srgbClr val="808080"/>
                </a:solidFill>
                <a:latin typeface="Consolas" panose="020B0609020204030204" pitchFamily="49" charset="0"/>
              </a:rPr>
              <a:t>.</a:t>
            </a:r>
            <a:r>
              <a:rPr lang="en-US" sz="1800" b="1" dirty="0" err="1">
                <a:solidFill>
                  <a:srgbClr val="000000"/>
                </a:solidFill>
                <a:latin typeface="Consolas" panose="020B0609020204030204" pitchFamily="49" charset="0"/>
              </a:rPr>
              <a:t>customer_id</a:t>
            </a:r>
            <a:r>
              <a:rPr lang="en-US" sz="1800" b="1" dirty="0">
                <a:solidFill>
                  <a:srgbClr val="808080"/>
                </a:solidFill>
                <a:latin typeface="Consolas" panose="020B0609020204030204" pitchFamily="49" charset="0"/>
              </a:rPr>
              <a:t>;</a:t>
            </a:r>
            <a:endParaRPr lang="en-US" b="1" dirty="0"/>
          </a:p>
        </p:txBody>
      </p:sp>
      <p:pic>
        <p:nvPicPr>
          <p:cNvPr id="5" name="Picture 4">
            <a:extLst>
              <a:ext uri="{FF2B5EF4-FFF2-40B4-BE49-F238E27FC236}">
                <a16:creationId xmlns:a16="http://schemas.microsoft.com/office/drawing/2014/main" id="{11806D9D-AFB6-451E-9026-7643E8F85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905" y="900798"/>
            <a:ext cx="1958510" cy="1143099"/>
          </a:xfrm>
          <a:prstGeom prst="rect">
            <a:avLst/>
          </a:prstGeom>
        </p:spPr>
      </p:pic>
      <p:sp>
        <p:nvSpPr>
          <p:cNvPr id="6" name="TextBox 5">
            <a:extLst>
              <a:ext uri="{FF2B5EF4-FFF2-40B4-BE49-F238E27FC236}">
                <a16:creationId xmlns:a16="http://schemas.microsoft.com/office/drawing/2014/main" id="{7FE9970B-1662-471F-81F9-AAD4C5A0AD56}"/>
              </a:ext>
            </a:extLst>
          </p:cNvPr>
          <p:cNvSpPr txBox="1"/>
          <p:nvPr/>
        </p:nvSpPr>
        <p:spPr>
          <a:xfrm>
            <a:off x="914400" y="3166185"/>
            <a:ext cx="9743440" cy="369332"/>
          </a:xfrm>
          <a:prstGeom prst="rect">
            <a:avLst/>
          </a:prstGeom>
          <a:noFill/>
        </p:spPr>
        <p:txBody>
          <a:bodyPr wrap="square" rtlCol="0">
            <a:spAutoFit/>
          </a:bodyPr>
          <a:lstStyle/>
          <a:p>
            <a:r>
              <a:rPr lang="en-US" b="1" dirty="0"/>
              <a:t>2.</a:t>
            </a:r>
            <a:r>
              <a:rPr lang="en-US" sz="1800" b="1" dirty="0">
                <a:solidFill>
                  <a:srgbClr val="008000"/>
                </a:solidFill>
                <a:latin typeface="Consolas" panose="020B0609020204030204" pitchFamily="49" charset="0"/>
              </a:rPr>
              <a:t> </a:t>
            </a:r>
            <a:r>
              <a:rPr lang="en-US" sz="1800" b="1" dirty="0">
                <a:latin typeface="Consolas" panose="020B0609020204030204" pitchFamily="49" charset="0"/>
              </a:rPr>
              <a:t>How many days has each customer visited the restaurant?</a:t>
            </a:r>
            <a:endParaRPr lang="en-US" b="1" dirty="0"/>
          </a:p>
        </p:txBody>
      </p:sp>
      <p:sp>
        <p:nvSpPr>
          <p:cNvPr id="7" name="TextBox 6">
            <a:extLst>
              <a:ext uri="{FF2B5EF4-FFF2-40B4-BE49-F238E27FC236}">
                <a16:creationId xmlns:a16="http://schemas.microsoft.com/office/drawing/2014/main" id="{08E4620E-881C-44DF-94D7-4DA7B39DDBBF}"/>
              </a:ext>
            </a:extLst>
          </p:cNvPr>
          <p:cNvSpPr txBox="1"/>
          <p:nvPr/>
        </p:nvSpPr>
        <p:spPr>
          <a:xfrm>
            <a:off x="1300480" y="3882529"/>
            <a:ext cx="6807200" cy="1200329"/>
          </a:xfrm>
          <a:prstGeom prst="rect">
            <a:avLst/>
          </a:prstGeom>
          <a:noFill/>
        </p:spPr>
        <p:txBody>
          <a:bodyPr wrap="square" rtlCol="0">
            <a:spAutoFit/>
          </a:bodyPr>
          <a:lstStyle/>
          <a:p>
            <a:r>
              <a:rPr lang="en-US" sz="1800" b="1" dirty="0">
                <a:solidFill>
                  <a:srgbClr val="0000FF"/>
                </a:solidFill>
                <a:latin typeface="Consolas" panose="020B0609020204030204" pitchFamily="49" charset="0"/>
              </a:rPr>
              <a:t>select</a:t>
            </a:r>
            <a:r>
              <a:rPr lang="en-US" sz="1800" b="1" dirty="0">
                <a:solidFill>
                  <a:srgbClr val="000000"/>
                </a:solidFill>
                <a:latin typeface="Consolas" panose="020B0609020204030204" pitchFamily="49" charset="0"/>
              </a:rPr>
              <a:t> </a:t>
            </a:r>
          </a:p>
          <a:p>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customer_id</a:t>
            </a:r>
            <a:r>
              <a:rPr lang="en-US" sz="1800" b="1" dirty="0">
                <a:solidFill>
                  <a:srgbClr val="808080"/>
                </a:solidFill>
                <a:latin typeface="Consolas" panose="020B0609020204030204" pitchFamily="49" charset="0"/>
              </a:rPr>
              <a:t>,</a:t>
            </a:r>
          </a:p>
          <a:p>
            <a:r>
              <a:rPr lang="en-US" b="1" dirty="0">
                <a:solidFill>
                  <a:srgbClr val="808080"/>
                </a:solidFill>
                <a:latin typeface="Consolas" panose="020B0609020204030204" pitchFamily="49" charset="0"/>
              </a:rPr>
              <a:t>  </a:t>
            </a:r>
            <a:r>
              <a:rPr lang="en-US" sz="1800" b="1" dirty="0">
                <a:solidFill>
                  <a:srgbClr val="FF00FF"/>
                </a:solidFill>
                <a:latin typeface="Consolas" panose="020B0609020204030204" pitchFamily="49" charset="0"/>
              </a:rPr>
              <a:t>count</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distinct</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order_date</a:t>
            </a:r>
            <a:r>
              <a:rPr lang="en-US" sz="1800" b="1" dirty="0">
                <a:solidFill>
                  <a:srgbClr val="808080"/>
                </a:solidFill>
                <a:latin typeface="Consolas" panose="020B0609020204030204" pitchFamily="49" charset="0"/>
              </a:rPr>
              <a:t>)</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as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count_visited_date</a:t>
            </a:r>
            <a:r>
              <a:rPr lang="en-US" sz="1800" b="1" dirty="0">
                <a:solidFill>
                  <a:srgbClr val="000000"/>
                </a:solidFill>
                <a:latin typeface="Consolas" panose="020B0609020204030204" pitchFamily="49" charset="0"/>
              </a:rPr>
              <a:t> </a:t>
            </a:r>
          </a:p>
          <a:p>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from</a:t>
            </a:r>
            <a:r>
              <a:rPr lang="en-US" sz="1800" b="1" dirty="0">
                <a:solidFill>
                  <a:srgbClr val="000000"/>
                </a:solidFill>
                <a:latin typeface="Consolas" panose="020B0609020204030204" pitchFamily="49" charset="0"/>
              </a:rPr>
              <a:t> sales </a:t>
            </a:r>
            <a:r>
              <a:rPr lang="en-US" sz="1800" b="1" dirty="0">
                <a:solidFill>
                  <a:srgbClr val="0000FF"/>
                </a:solidFill>
                <a:latin typeface="Consolas" panose="020B0609020204030204" pitchFamily="49" charset="0"/>
              </a:rPr>
              <a:t>group</a:t>
            </a:r>
            <a:r>
              <a:rPr lang="en-US" sz="1800" b="1" dirty="0">
                <a:solidFill>
                  <a:srgbClr val="000000"/>
                </a:solidFill>
                <a:latin typeface="Consolas" panose="020B0609020204030204" pitchFamily="49" charset="0"/>
              </a:rPr>
              <a:t> </a:t>
            </a:r>
            <a:r>
              <a:rPr lang="en-US" sz="1800" b="1" dirty="0">
                <a:solidFill>
                  <a:srgbClr val="0000FF"/>
                </a:solidFill>
                <a:latin typeface="Consolas" panose="020B0609020204030204" pitchFamily="49" charset="0"/>
              </a:rPr>
              <a:t>by</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customer_id</a:t>
            </a:r>
            <a:endParaRPr lang="en-US" b="1" dirty="0"/>
          </a:p>
        </p:txBody>
      </p:sp>
      <p:pic>
        <p:nvPicPr>
          <p:cNvPr id="9" name="Picture 8">
            <a:extLst>
              <a:ext uri="{FF2B5EF4-FFF2-40B4-BE49-F238E27FC236}">
                <a16:creationId xmlns:a16="http://schemas.microsoft.com/office/drawing/2014/main" id="{201703CA-C25C-453D-A3B4-E1AA31E442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2320" y="4064735"/>
            <a:ext cx="1928027" cy="1044030"/>
          </a:xfrm>
          <a:prstGeom prst="rect">
            <a:avLst/>
          </a:prstGeom>
        </p:spPr>
      </p:pic>
    </p:spTree>
    <p:extLst>
      <p:ext uri="{BB962C8B-B14F-4D97-AF65-F5344CB8AC3E}">
        <p14:creationId xmlns:p14="http://schemas.microsoft.com/office/powerpoint/2010/main" val="203993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FB5DA-7B3C-47BE-AE16-CA3AEABB930D}"/>
              </a:ext>
            </a:extLst>
          </p:cNvPr>
          <p:cNvSpPr txBox="1"/>
          <p:nvPr/>
        </p:nvSpPr>
        <p:spPr>
          <a:xfrm>
            <a:off x="833120" y="172720"/>
            <a:ext cx="8950960" cy="646331"/>
          </a:xfrm>
          <a:prstGeom prst="rect">
            <a:avLst/>
          </a:prstGeom>
          <a:noFill/>
        </p:spPr>
        <p:txBody>
          <a:bodyPr wrap="square" rtlCol="0">
            <a:spAutoFit/>
          </a:bodyPr>
          <a:lstStyle/>
          <a:p>
            <a:r>
              <a:rPr lang="en-US" b="1" dirty="0"/>
              <a:t>3.</a:t>
            </a:r>
            <a:r>
              <a:rPr lang="en-US" b="1" i="0" dirty="0">
                <a:effectLst/>
                <a:latin typeface="-system-ui"/>
              </a:rPr>
              <a:t> What was the first item from the menu purchased by each customer?</a:t>
            </a:r>
          </a:p>
          <a:p>
            <a:endParaRPr lang="en-US" dirty="0"/>
          </a:p>
        </p:txBody>
      </p:sp>
      <p:sp>
        <p:nvSpPr>
          <p:cNvPr id="3" name="TextBox 2">
            <a:extLst>
              <a:ext uri="{FF2B5EF4-FFF2-40B4-BE49-F238E27FC236}">
                <a16:creationId xmlns:a16="http://schemas.microsoft.com/office/drawing/2014/main" id="{FC38F548-5F5B-403E-ACB6-BD8FD6193883}"/>
              </a:ext>
            </a:extLst>
          </p:cNvPr>
          <p:cNvSpPr txBox="1"/>
          <p:nvPr/>
        </p:nvSpPr>
        <p:spPr>
          <a:xfrm>
            <a:off x="1056640" y="819051"/>
            <a:ext cx="8219440" cy="2862322"/>
          </a:xfrm>
          <a:prstGeom prst="rect">
            <a:avLst/>
          </a:prstGeom>
          <a:noFill/>
        </p:spPr>
        <p:txBody>
          <a:bodyPr wrap="square" rtlCol="0">
            <a:spAutoFit/>
          </a:bodyPr>
          <a:lstStyle/>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c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min</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over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partition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p>
          <a:p>
            <a:r>
              <a:rPr lang="en-US"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min_date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sales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s </a:t>
            </a:r>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menu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m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c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order_date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min_date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endParaRPr lang="en-US" dirty="0"/>
          </a:p>
        </p:txBody>
      </p:sp>
      <p:pic>
        <p:nvPicPr>
          <p:cNvPr id="5" name="Picture 4">
            <a:extLst>
              <a:ext uri="{FF2B5EF4-FFF2-40B4-BE49-F238E27FC236}">
                <a16:creationId xmlns:a16="http://schemas.microsoft.com/office/drawing/2014/main" id="{2CF3EBDC-66A3-4169-BDF7-68C0EA530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1585" y="1323290"/>
            <a:ext cx="1722269" cy="1143099"/>
          </a:xfrm>
          <a:prstGeom prst="rect">
            <a:avLst/>
          </a:prstGeom>
        </p:spPr>
      </p:pic>
      <p:sp>
        <p:nvSpPr>
          <p:cNvPr id="4" name="TextBox 3">
            <a:extLst>
              <a:ext uri="{FF2B5EF4-FFF2-40B4-BE49-F238E27FC236}">
                <a16:creationId xmlns:a16="http://schemas.microsoft.com/office/drawing/2014/main" id="{8DA4DBF1-6ECC-484A-B6C0-ECC006A072FD}"/>
              </a:ext>
            </a:extLst>
          </p:cNvPr>
          <p:cNvSpPr txBox="1"/>
          <p:nvPr/>
        </p:nvSpPr>
        <p:spPr>
          <a:xfrm>
            <a:off x="833120" y="3965699"/>
            <a:ext cx="10776772" cy="646331"/>
          </a:xfrm>
          <a:prstGeom prst="rect">
            <a:avLst/>
          </a:prstGeom>
          <a:noFill/>
        </p:spPr>
        <p:txBody>
          <a:bodyPr wrap="square" rtlCol="0">
            <a:spAutoFit/>
          </a:bodyPr>
          <a:lstStyle/>
          <a:p>
            <a:r>
              <a:rPr lang="en-US" b="1" dirty="0"/>
              <a:t>4.</a:t>
            </a:r>
            <a:r>
              <a:rPr lang="en-US" b="1" i="0" dirty="0">
                <a:solidFill>
                  <a:srgbClr val="404040"/>
                </a:solidFill>
                <a:effectLst/>
                <a:latin typeface="-system-ui"/>
              </a:rPr>
              <a:t> What is the most purchased item on the menu and how many times was it purchased by all customers?</a:t>
            </a:r>
          </a:p>
          <a:p>
            <a:endParaRPr lang="en-US" dirty="0"/>
          </a:p>
        </p:txBody>
      </p:sp>
      <p:sp>
        <p:nvSpPr>
          <p:cNvPr id="6" name="TextBox 5">
            <a:extLst>
              <a:ext uri="{FF2B5EF4-FFF2-40B4-BE49-F238E27FC236}">
                <a16:creationId xmlns:a16="http://schemas.microsoft.com/office/drawing/2014/main" id="{39A4B37D-7A5D-47A7-AEFE-3A5016D39420}"/>
              </a:ext>
            </a:extLst>
          </p:cNvPr>
          <p:cNvSpPr txBox="1"/>
          <p:nvPr/>
        </p:nvSpPr>
        <p:spPr>
          <a:xfrm>
            <a:off x="1237130" y="4442019"/>
            <a:ext cx="8310283" cy="1754326"/>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r>
              <a:rPr lang="en-US" sz="1800" dirty="0">
                <a:solidFill>
                  <a:srgbClr val="808080"/>
                </a:solidFill>
                <a:latin typeface="Consolas" panose="020B0609020204030204" pitchFamily="49" charset="0"/>
              </a:rPr>
              <a:t>,</a:t>
            </a:r>
          </a:p>
          <a:p>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total_purchase</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sales s </a:t>
            </a:r>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menu m</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product_name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price</a:t>
            </a:r>
            <a:endParaRPr lang="en-US" dirty="0"/>
          </a:p>
        </p:txBody>
      </p:sp>
      <p:pic>
        <p:nvPicPr>
          <p:cNvPr id="8" name="Picture 7">
            <a:extLst>
              <a:ext uri="{FF2B5EF4-FFF2-40B4-BE49-F238E27FC236}">
                <a16:creationId xmlns:a16="http://schemas.microsoft.com/office/drawing/2014/main" id="{4698C582-0BF2-4164-B8E9-CBD4CD2F3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987" y="4863120"/>
            <a:ext cx="2743438" cy="1082134"/>
          </a:xfrm>
          <a:prstGeom prst="rect">
            <a:avLst/>
          </a:prstGeom>
        </p:spPr>
      </p:pic>
    </p:spTree>
    <p:extLst>
      <p:ext uri="{BB962C8B-B14F-4D97-AF65-F5344CB8AC3E}">
        <p14:creationId xmlns:p14="http://schemas.microsoft.com/office/powerpoint/2010/main" val="21441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1836</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Consolas</vt:lpstr>
      <vt:lpstr>Courier New</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20</cp:revision>
  <dcterms:created xsi:type="dcterms:W3CDTF">2023-08-28T11:45:03Z</dcterms:created>
  <dcterms:modified xsi:type="dcterms:W3CDTF">2023-08-29T14:07:32Z</dcterms:modified>
</cp:coreProperties>
</file>