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31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F8831-ED18-4815-8AF0-1DD8CC6554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02BF91-5FF1-4A9D-8773-DCC777577D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F5EC55-9F1B-4CB9-A007-DD098F6CDA02}"/>
              </a:ext>
            </a:extLst>
          </p:cNvPr>
          <p:cNvSpPr>
            <a:spLocks noGrp="1"/>
          </p:cNvSpPr>
          <p:nvPr>
            <p:ph type="dt" sz="half" idx="10"/>
          </p:nvPr>
        </p:nvSpPr>
        <p:spPr/>
        <p:txBody>
          <a:bodyPr/>
          <a:lstStyle/>
          <a:p>
            <a:fld id="{EEFA499D-5EC6-43B9-8086-2C2498CB0BCE}" type="datetimeFigureOut">
              <a:rPr lang="en-US" smtClean="0"/>
              <a:t>10/9/2023</a:t>
            </a:fld>
            <a:endParaRPr lang="en-US"/>
          </a:p>
        </p:txBody>
      </p:sp>
      <p:sp>
        <p:nvSpPr>
          <p:cNvPr id="5" name="Footer Placeholder 4">
            <a:extLst>
              <a:ext uri="{FF2B5EF4-FFF2-40B4-BE49-F238E27FC236}">
                <a16:creationId xmlns:a16="http://schemas.microsoft.com/office/drawing/2014/main" id="{4EE765C5-601B-49C7-9F92-D22F5CC646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28488A-7468-423F-ADA1-1A1023C22B75}"/>
              </a:ext>
            </a:extLst>
          </p:cNvPr>
          <p:cNvSpPr>
            <a:spLocks noGrp="1"/>
          </p:cNvSpPr>
          <p:nvPr>
            <p:ph type="sldNum" sz="quarter" idx="12"/>
          </p:nvPr>
        </p:nvSpPr>
        <p:spPr/>
        <p:txBody>
          <a:bodyPr/>
          <a:lstStyle/>
          <a:p>
            <a:fld id="{DA37CF8F-3314-43F1-BE8D-F926DC79AD58}" type="slidenum">
              <a:rPr lang="en-US" smtClean="0"/>
              <a:t>‹#›</a:t>
            </a:fld>
            <a:endParaRPr lang="en-US"/>
          </a:p>
        </p:txBody>
      </p:sp>
    </p:spTree>
    <p:extLst>
      <p:ext uri="{BB962C8B-B14F-4D97-AF65-F5344CB8AC3E}">
        <p14:creationId xmlns:p14="http://schemas.microsoft.com/office/powerpoint/2010/main" val="2909672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52E87-D996-45A8-A3A2-22BE55B090D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415F737-A69D-4C56-9EA8-2AC64A8031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BC2A7B-1089-4A5E-81D2-6E6045D51B96}"/>
              </a:ext>
            </a:extLst>
          </p:cNvPr>
          <p:cNvSpPr>
            <a:spLocks noGrp="1"/>
          </p:cNvSpPr>
          <p:nvPr>
            <p:ph type="dt" sz="half" idx="10"/>
          </p:nvPr>
        </p:nvSpPr>
        <p:spPr/>
        <p:txBody>
          <a:bodyPr/>
          <a:lstStyle/>
          <a:p>
            <a:fld id="{EEFA499D-5EC6-43B9-8086-2C2498CB0BCE}" type="datetimeFigureOut">
              <a:rPr lang="en-US" smtClean="0"/>
              <a:t>10/9/2023</a:t>
            </a:fld>
            <a:endParaRPr lang="en-US"/>
          </a:p>
        </p:txBody>
      </p:sp>
      <p:sp>
        <p:nvSpPr>
          <p:cNvPr id="5" name="Footer Placeholder 4">
            <a:extLst>
              <a:ext uri="{FF2B5EF4-FFF2-40B4-BE49-F238E27FC236}">
                <a16:creationId xmlns:a16="http://schemas.microsoft.com/office/drawing/2014/main" id="{30A45429-CB31-4825-BD60-4C0ACAA5A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59E02A-03C4-4574-81AE-AC8E37D48BE6}"/>
              </a:ext>
            </a:extLst>
          </p:cNvPr>
          <p:cNvSpPr>
            <a:spLocks noGrp="1"/>
          </p:cNvSpPr>
          <p:nvPr>
            <p:ph type="sldNum" sz="quarter" idx="12"/>
          </p:nvPr>
        </p:nvSpPr>
        <p:spPr/>
        <p:txBody>
          <a:bodyPr/>
          <a:lstStyle/>
          <a:p>
            <a:fld id="{DA37CF8F-3314-43F1-BE8D-F926DC79AD58}" type="slidenum">
              <a:rPr lang="en-US" smtClean="0"/>
              <a:t>‹#›</a:t>
            </a:fld>
            <a:endParaRPr lang="en-US"/>
          </a:p>
        </p:txBody>
      </p:sp>
    </p:spTree>
    <p:extLst>
      <p:ext uri="{BB962C8B-B14F-4D97-AF65-F5344CB8AC3E}">
        <p14:creationId xmlns:p14="http://schemas.microsoft.com/office/powerpoint/2010/main" val="2587698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E36927-CDBA-42AA-A631-ADE9F50EC4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BC9F647-8EB0-4759-830D-782F3F0F63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47CE98-BC45-4823-B27B-91C38A5268C1}"/>
              </a:ext>
            </a:extLst>
          </p:cNvPr>
          <p:cNvSpPr>
            <a:spLocks noGrp="1"/>
          </p:cNvSpPr>
          <p:nvPr>
            <p:ph type="dt" sz="half" idx="10"/>
          </p:nvPr>
        </p:nvSpPr>
        <p:spPr/>
        <p:txBody>
          <a:bodyPr/>
          <a:lstStyle/>
          <a:p>
            <a:fld id="{EEFA499D-5EC6-43B9-8086-2C2498CB0BCE}" type="datetimeFigureOut">
              <a:rPr lang="en-US" smtClean="0"/>
              <a:t>10/9/2023</a:t>
            </a:fld>
            <a:endParaRPr lang="en-US"/>
          </a:p>
        </p:txBody>
      </p:sp>
      <p:sp>
        <p:nvSpPr>
          <p:cNvPr id="5" name="Footer Placeholder 4">
            <a:extLst>
              <a:ext uri="{FF2B5EF4-FFF2-40B4-BE49-F238E27FC236}">
                <a16:creationId xmlns:a16="http://schemas.microsoft.com/office/drawing/2014/main" id="{C3B813D2-82B3-43AC-BDC0-13ED9F45DE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B68004-0F9F-465E-A5AC-89A53AD8CD25}"/>
              </a:ext>
            </a:extLst>
          </p:cNvPr>
          <p:cNvSpPr>
            <a:spLocks noGrp="1"/>
          </p:cNvSpPr>
          <p:nvPr>
            <p:ph type="sldNum" sz="quarter" idx="12"/>
          </p:nvPr>
        </p:nvSpPr>
        <p:spPr/>
        <p:txBody>
          <a:bodyPr/>
          <a:lstStyle/>
          <a:p>
            <a:fld id="{DA37CF8F-3314-43F1-BE8D-F926DC79AD58}" type="slidenum">
              <a:rPr lang="en-US" smtClean="0"/>
              <a:t>‹#›</a:t>
            </a:fld>
            <a:endParaRPr lang="en-US"/>
          </a:p>
        </p:txBody>
      </p:sp>
    </p:spTree>
    <p:extLst>
      <p:ext uri="{BB962C8B-B14F-4D97-AF65-F5344CB8AC3E}">
        <p14:creationId xmlns:p14="http://schemas.microsoft.com/office/powerpoint/2010/main" val="1327825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CD8B9-8ABD-416B-9EF1-C79579EE11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9358EE-076B-4320-AB4F-E06B690D8E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6ACE74-534F-40DE-B855-80FD8D17E037}"/>
              </a:ext>
            </a:extLst>
          </p:cNvPr>
          <p:cNvSpPr>
            <a:spLocks noGrp="1"/>
          </p:cNvSpPr>
          <p:nvPr>
            <p:ph type="dt" sz="half" idx="10"/>
          </p:nvPr>
        </p:nvSpPr>
        <p:spPr/>
        <p:txBody>
          <a:bodyPr/>
          <a:lstStyle/>
          <a:p>
            <a:fld id="{EEFA499D-5EC6-43B9-8086-2C2498CB0BCE}" type="datetimeFigureOut">
              <a:rPr lang="en-US" smtClean="0"/>
              <a:t>10/9/2023</a:t>
            </a:fld>
            <a:endParaRPr lang="en-US"/>
          </a:p>
        </p:txBody>
      </p:sp>
      <p:sp>
        <p:nvSpPr>
          <p:cNvPr id="5" name="Footer Placeholder 4">
            <a:extLst>
              <a:ext uri="{FF2B5EF4-FFF2-40B4-BE49-F238E27FC236}">
                <a16:creationId xmlns:a16="http://schemas.microsoft.com/office/drawing/2014/main" id="{E5C6A996-684B-498E-A887-FF6394A8C3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28EA33-13BA-4ECE-A702-41D32BAE05B1}"/>
              </a:ext>
            </a:extLst>
          </p:cNvPr>
          <p:cNvSpPr>
            <a:spLocks noGrp="1"/>
          </p:cNvSpPr>
          <p:nvPr>
            <p:ph type="sldNum" sz="quarter" idx="12"/>
          </p:nvPr>
        </p:nvSpPr>
        <p:spPr/>
        <p:txBody>
          <a:bodyPr/>
          <a:lstStyle/>
          <a:p>
            <a:fld id="{DA37CF8F-3314-43F1-BE8D-F926DC79AD58}" type="slidenum">
              <a:rPr lang="en-US" smtClean="0"/>
              <a:t>‹#›</a:t>
            </a:fld>
            <a:endParaRPr lang="en-US"/>
          </a:p>
        </p:txBody>
      </p:sp>
    </p:spTree>
    <p:extLst>
      <p:ext uri="{BB962C8B-B14F-4D97-AF65-F5344CB8AC3E}">
        <p14:creationId xmlns:p14="http://schemas.microsoft.com/office/powerpoint/2010/main" val="207103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B81C7-7608-4B00-9FD6-0C0703F400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3A1B1F6-C4DE-4085-994A-E6AE8075A1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F44B93-355D-4BC8-942A-E6AC2D03B886}"/>
              </a:ext>
            </a:extLst>
          </p:cNvPr>
          <p:cNvSpPr>
            <a:spLocks noGrp="1"/>
          </p:cNvSpPr>
          <p:nvPr>
            <p:ph type="dt" sz="half" idx="10"/>
          </p:nvPr>
        </p:nvSpPr>
        <p:spPr/>
        <p:txBody>
          <a:bodyPr/>
          <a:lstStyle/>
          <a:p>
            <a:fld id="{EEFA499D-5EC6-43B9-8086-2C2498CB0BCE}" type="datetimeFigureOut">
              <a:rPr lang="en-US" smtClean="0"/>
              <a:t>10/9/2023</a:t>
            </a:fld>
            <a:endParaRPr lang="en-US"/>
          </a:p>
        </p:txBody>
      </p:sp>
      <p:sp>
        <p:nvSpPr>
          <p:cNvPr id="5" name="Footer Placeholder 4">
            <a:extLst>
              <a:ext uri="{FF2B5EF4-FFF2-40B4-BE49-F238E27FC236}">
                <a16:creationId xmlns:a16="http://schemas.microsoft.com/office/drawing/2014/main" id="{F01D1659-65F8-4423-BF06-C806B782E4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E79EE6-47FA-4877-895A-350088B7EDF9}"/>
              </a:ext>
            </a:extLst>
          </p:cNvPr>
          <p:cNvSpPr>
            <a:spLocks noGrp="1"/>
          </p:cNvSpPr>
          <p:nvPr>
            <p:ph type="sldNum" sz="quarter" idx="12"/>
          </p:nvPr>
        </p:nvSpPr>
        <p:spPr/>
        <p:txBody>
          <a:bodyPr/>
          <a:lstStyle/>
          <a:p>
            <a:fld id="{DA37CF8F-3314-43F1-BE8D-F926DC79AD58}" type="slidenum">
              <a:rPr lang="en-US" smtClean="0"/>
              <a:t>‹#›</a:t>
            </a:fld>
            <a:endParaRPr lang="en-US"/>
          </a:p>
        </p:txBody>
      </p:sp>
    </p:spTree>
    <p:extLst>
      <p:ext uri="{BB962C8B-B14F-4D97-AF65-F5344CB8AC3E}">
        <p14:creationId xmlns:p14="http://schemas.microsoft.com/office/powerpoint/2010/main" val="4064455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DF94B-CF30-4589-8B9C-110E0FAB9C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EEE1DE-AC22-4B8B-9A58-F1F3B63FED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BB609D-6992-4441-99ED-CF36215BD9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7CBABB-DA65-492D-BF88-AC40EDEA08D4}"/>
              </a:ext>
            </a:extLst>
          </p:cNvPr>
          <p:cNvSpPr>
            <a:spLocks noGrp="1"/>
          </p:cNvSpPr>
          <p:nvPr>
            <p:ph type="dt" sz="half" idx="10"/>
          </p:nvPr>
        </p:nvSpPr>
        <p:spPr/>
        <p:txBody>
          <a:bodyPr/>
          <a:lstStyle/>
          <a:p>
            <a:fld id="{EEFA499D-5EC6-43B9-8086-2C2498CB0BCE}" type="datetimeFigureOut">
              <a:rPr lang="en-US" smtClean="0"/>
              <a:t>10/9/2023</a:t>
            </a:fld>
            <a:endParaRPr lang="en-US"/>
          </a:p>
        </p:txBody>
      </p:sp>
      <p:sp>
        <p:nvSpPr>
          <p:cNvPr id="6" name="Footer Placeholder 5">
            <a:extLst>
              <a:ext uri="{FF2B5EF4-FFF2-40B4-BE49-F238E27FC236}">
                <a16:creationId xmlns:a16="http://schemas.microsoft.com/office/drawing/2014/main" id="{3B4CC3F4-6E49-439C-A619-63879FC6C6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D8E768-03CF-4990-B849-A42F586FFC6C}"/>
              </a:ext>
            </a:extLst>
          </p:cNvPr>
          <p:cNvSpPr>
            <a:spLocks noGrp="1"/>
          </p:cNvSpPr>
          <p:nvPr>
            <p:ph type="sldNum" sz="quarter" idx="12"/>
          </p:nvPr>
        </p:nvSpPr>
        <p:spPr/>
        <p:txBody>
          <a:bodyPr/>
          <a:lstStyle/>
          <a:p>
            <a:fld id="{DA37CF8F-3314-43F1-BE8D-F926DC79AD58}" type="slidenum">
              <a:rPr lang="en-US" smtClean="0"/>
              <a:t>‹#›</a:t>
            </a:fld>
            <a:endParaRPr lang="en-US"/>
          </a:p>
        </p:txBody>
      </p:sp>
    </p:spTree>
    <p:extLst>
      <p:ext uri="{BB962C8B-B14F-4D97-AF65-F5344CB8AC3E}">
        <p14:creationId xmlns:p14="http://schemas.microsoft.com/office/powerpoint/2010/main" val="1796941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00A14-F9D3-4C5D-AC09-21C6A001C7C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579DC4-F45A-4C35-9BD8-A0AEF19CD9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0B77AB-809F-4CEE-9052-3D5D459297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BCB23FF-599F-404A-BB2E-F0BFDA77BF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A7CC5C-4A7C-43DE-A289-27DDB073CC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C275A7-20FC-4867-B588-C567A3415642}"/>
              </a:ext>
            </a:extLst>
          </p:cNvPr>
          <p:cNvSpPr>
            <a:spLocks noGrp="1"/>
          </p:cNvSpPr>
          <p:nvPr>
            <p:ph type="dt" sz="half" idx="10"/>
          </p:nvPr>
        </p:nvSpPr>
        <p:spPr/>
        <p:txBody>
          <a:bodyPr/>
          <a:lstStyle/>
          <a:p>
            <a:fld id="{EEFA499D-5EC6-43B9-8086-2C2498CB0BCE}" type="datetimeFigureOut">
              <a:rPr lang="en-US" smtClean="0"/>
              <a:t>10/9/2023</a:t>
            </a:fld>
            <a:endParaRPr lang="en-US"/>
          </a:p>
        </p:txBody>
      </p:sp>
      <p:sp>
        <p:nvSpPr>
          <p:cNvPr id="8" name="Footer Placeholder 7">
            <a:extLst>
              <a:ext uri="{FF2B5EF4-FFF2-40B4-BE49-F238E27FC236}">
                <a16:creationId xmlns:a16="http://schemas.microsoft.com/office/drawing/2014/main" id="{71AC4DA0-42F7-4C96-9C26-161B5F07824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08B9A0-D32A-4F0B-9554-464C2415B573}"/>
              </a:ext>
            </a:extLst>
          </p:cNvPr>
          <p:cNvSpPr>
            <a:spLocks noGrp="1"/>
          </p:cNvSpPr>
          <p:nvPr>
            <p:ph type="sldNum" sz="quarter" idx="12"/>
          </p:nvPr>
        </p:nvSpPr>
        <p:spPr/>
        <p:txBody>
          <a:bodyPr/>
          <a:lstStyle/>
          <a:p>
            <a:fld id="{DA37CF8F-3314-43F1-BE8D-F926DC79AD58}" type="slidenum">
              <a:rPr lang="en-US" smtClean="0"/>
              <a:t>‹#›</a:t>
            </a:fld>
            <a:endParaRPr lang="en-US"/>
          </a:p>
        </p:txBody>
      </p:sp>
    </p:spTree>
    <p:extLst>
      <p:ext uri="{BB962C8B-B14F-4D97-AF65-F5344CB8AC3E}">
        <p14:creationId xmlns:p14="http://schemas.microsoft.com/office/powerpoint/2010/main" val="706639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CA6A2-10F0-4599-A2B0-5BB493C709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B3D6EE-3A0E-4389-932C-202C3DEE4BAD}"/>
              </a:ext>
            </a:extLst>
          </p:cNvPr>
          <p:cNvSpPr>
            <a:spLocks noGrp="1"/>
          </p:cNvSpPr>
          <p:nvPr>
            <p:ph type="dt" sz="half" idx="10"/>
          </p:nvPr>
        </p:nvSpPr>
        <p:spPr/>
        <p:txBody>
          <a:bodyPr/>
          <a:lstStyle/>
          <a:p>
            <a:fld id="{EEFA499D-5EC6-43B9-8086-2C2498CB0BCE}" type="datetimeFigureOut">
              <a:rPr lang="en-US" smtClean="0"/>
              <a:t>10/9/2023</a:t>
            </a:fld>
            <a:endParaRPr lang="en-US"/>
          </a:p>
        </p:txBody>
      </p:sp>
      <p:sp>
        <p:nvSpPr>
          <p:cNvPr id="4" name="Footer Placeholder 3">
            <a:extLst>
              <a:ext uri="{FF2B5EF4-FFF2-40B4-BE49-F238E27FC236}">
                <a16:creationId xmlns:a16="http://schemas.microsoft.com/office/drawing/2014/main" id="{A143C7C1-C159-45D6-9548-86ED2CCD20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8F8B74E-C1EC-4973-AF0C-44CFD3BCB6E8}"/>
              </a:ext>
            </a:extLst>
          </p:cNvPr>
          <p:cNvSpPr>
            <a:spLocks noGrp="1"/>
          </p:cNvSpPr>
          <p:nvPr>
            <p:ph type="sldNum" sz="quarter" idx="12"/>
          </p:nvPr>
        </p:nvSpPr>
        <p:spPr/>
        <p:txBody>
          <a:bodyPr/>
          <a:lstStyle/>
          <a:p>
            <a:fld id="{DA37CF8F-3314-43F1-BE8D-F926DC79AD58}" type="slidenum">
              <a:rPr lang="en-US" smtClean="0"/>
              <a:t>‹#›</a:t>
            </a:fld>
            <a:endParaRPr lang="en-US"/>
          </a:p>
        </p:txBody>
      </p:sp>
    </p:spTree>
    <p:extLst>
      <p:ext uri="{BB962C8B-B14F-4D97-AF65-F5344CB8AC3E}">
        <p14:creationId xmlns:p14="http://schemas.microsoft.com/office/powerpoint/2010/main" val="2593926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BB105C-454D-4141-A9C0-6B007CDD1E75}"/>
              </a:ext>
            </a:extLst>
          </p:cNvPr>
          <p:cNvSpPr>
            <a:spLocks noGrp="1"/>
          </p:cNvSpPr>
          <p:nvPr>
            <p:ph type="dt" sz="half" idx="10"/>
          </p:nvPr>
        </p:nvSpPr>
        <p:spPr/>
        <p:txBody>
          <a:bodyPr/>
          <a:lstStyle/>
          <a:p>
            <a:fld id="{EEFA499D-5EC6-43B9-8086-2C2498CB0BCE}" type="datetimeFigureOut">
              <a:rPr lang="en-US" smtClean="0"/>
              <a:t>10/9/2023</a:t>
            </a:fld>
            <a:endParaRPr lang="en-US"/>
          </a:p>
        </p:txBody>
      </p:sp>
      <p:sp>
        <p:nvSpPr>
          <p:cNvPr id="3" name="Footer Placeholder 2">
            <a:extLst>
              <a:ext uri="{FF2B5EF4-FFF2-40B4-BE49-F238E27FC236}">
                <a16:creationId xmlns:a16="http://schemas.microsoft.com/office/drawing/2014/main" id="{44D84FE7-DBD4-45DC-958D-AF60122014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DD826F-AE66-4700-97DF-18D43EBE895A}"/>
              </a:ext>
            </a:extLst>
          </p:cNvPr>
          <p:cNvSpPr>
            <a:spLocks noGrp="1"/>
          </p:cNvSpPr>
          <p:nvPr>
            <p:ph type="sldNum" sz="quarter" idx="12"/>
          </p:nvPr>
        </p:nvSpPr>
        <p:spPr/>
        <p:txBody>
          <a:bodyPr/>
          <a:lstStyle/>
          <a:p>
            <a:fld id="{DA37CF8F-3314-43F1-BE8D-F926DC79AD58}" type="slidenum">
              <a:rPr lang="en-US" smtClean="0"/>
              <a:t>‹#›</a:t>
            </a:fld>
            <a:endParaRPr lang="en-US"/>
          </a:p>
        </p:txBody>
      </p:sp>
    </p:spTree>
    <p:extLst>
      <p:ext uri="{BB962C8B-B14F-4D97-AF65-F5344CB8AC3E}">
        <p14:creationId xmlns:p14="http://schemas.microsoft.com/office/powerpoint/2010/main" val="1786436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593F4-1DEC-4F7F-89CA-922768ABA2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354588-8EDF-476F-BFD0-038D9182F1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32FCFD-4D56-491E-96EC-D69C826F88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E041CD-BFF3-423B-BEB3-4F070F04B475}"/>
              </a:ext>
            </a:extLst>
          </p:cNvPr>
          <p:cNvSpPr>
            <a:spLocks noGrp="1"/>
          </p:cNvSpPr>
          <p:nvPr>
            <p:ph type="dt" sz="half" idx="10"/>
          </p:nvPr>
        </p:nvSpPr>
        <p:spPr/>
        <p:txBody>
          <a:bodyPr/>
          <a:lstStyle/>
          <a:p>
            <a:fld id="{EEFA499D-5EC6-43B9-8086-2C2498CB0BCE}" type="datetimeFigureOut">
              <a:rPr lang="en-US" smtClean="0"/>
              <a:t>10/9/2023</a:t>
            </a:fld>
            <a:endParaRPr lang="en-US"/>
          </a:p>
        </p:txBody>
      </p:sp>
      <p:sp>
        <p:nvSpPr>
          <p:cNvPr id="6" name="Footer Placeholder 5">
            <a:extLst>
              <a:ext uri="{FF2B5EF4-FFF2-40B4-BE49-F238E27FC236}">
                <a16:creationId xmlns:a16="http://schemas.microsoft.com/office/drawing/2014/main" id="{14A12A3F-8BA2-4C27-B3FA-E78042DE51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6BFC27-1446-4042-98C5-DB7ECE701A90}"/>
              </a:ext>
            </a:extLst>
          </p:cNvPr>
          <p:cNvSpPr>
            <a:spLocks noGrp="1"/>
          </p:cNvSpPr>
          <p:nvPr>
            <p:ph type="sldNum" sz="quarter" idx="12"/>
          </p:nvPr>
        </p:nvSpPr>
        <p:spPr/>
        <p:txBody>
          <a:bodyPr/>
          <a:lstStyle/>
          <a:p>
            <a:fld id="{DA37CF8F-3314-43F1-BE8D-F926DC79AD58}" type="slidenum">
              <a:rPr lang="en-US" smtClean="0"/>
              <a:t>‹#›</a:t>
            </a:fld>
            <a:endParaRPr lang="en-US"/>
          </a:p>
        </p:txBody>
      </p:sp>
    </p:spTree>
    <p:extLst>
      <p:ext uri="{BB962C8B-B14F-4D97-AF65-F5344CB8AC3E}">
        <p14:creationId xmlns:p14="http://schemas.microsoft.com/office/powerpoint/2010/main" val="1747634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7BCD5-B0AD-4A85-8EDD-5635D3F911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A30D6D8-1F2D-4829-893D-303535A03F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B9FA7A2-762E-4704-BB29-F9FD5C3F9C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6357BE-6AF8-4EBC-8742-1990FF61F994}"/>
              </a:ext>
            </a:extLst>
          </p:cNvPr>
          <p:cNvSpPr>
            <a:spLocks noGrp="1"/>
          </p:cNvSpPr>
          <p:nvPr>
            <p:ph type="dt" sz="half" idx="10"/>
          </p:nvPr>
        </p:nvSpPr>
        <p:spPr/>
        <p:txBody>
          <a:bodyPr/>
          <a:lstStyle/>
          <a:p>
            <a:fld id="{EEFA499D-5EC6-43B9-8086-2C2498CB0BCE}" type="datetimeFigureOut">
              <a:rPr lang="en-US" smtClean="0"/>
              <a:t>10/9/2023</a:t>
            </a:fld>
            <a:endParaRPr lang="en-US"/>
          </a:p>
        </p:txBody>
      </p:sp>
      <p:sp>
        <p:nvSpPr>
          <p:cNvPr id="6" name="Footer Placeholder 5">
            <a:extLst>
              <a:ext uri="{FF2B5EF4-FFF2-40B4-BE49-F238E27FC236}">
                <a16:creationId xmlns:a16="http://schemas.microsoft.com/office/drawing/2014/main" id="{B14D4106-DDF0-4FCD-8D4E-67CAC861B5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2A855A-8802-46A2-BE6C-BD68057908D6}"/>
              </a:ext>
            </a:extLst>
          </p:cNvPr>
          <p:cNvSpPr>
            <a:spLocks noGrp="1"/>
          </p:cNvSpPr>
          <p:nvPr>
            <p:ph type="sldNum" sz="quarter" idx="12"/>
          </p:nvPr>
        </p:nvSpPr>
        <p:spPr/>
        <p:txBody>
          <a:bodyPr/>
          <a:lstStyle/>
          <a:p>
            <a:fld id="{DA37CF8F-3314-43F1-BE8D-F926DC79AD58}" type="slidenum">
              <a:rPr lang="en-US" smtClean="0"/>
              <a:t>‹#›</a:t>
            </a:fld>
            <a:endParaRPr lang="en-US"/>
          </a:p>
        </p:txBody>
      </p:sp>
    </p:spTree>
    <p:extLst>
      <p:ext uri="{BB962C8B-B14F-4D97-AF65-F5344CB8AC3E}">
        <p14:creationId xmlns:p14="http://schemas.microsoft.com/office/powerpoint/2010/main" val="4050949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754579-8A99-43B7-B6A5-CD4DCCAD33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D1F6EF6-A081-4BFD-8447-0E3847873D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808343-948D-40D3-9C21-3CE1C86456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FA499D-5EC6-43B9-8086-2C2498CB0BCE}" type="datetimeFigureOut">
              <a:rPr lang="en-US" smtClean="0"/>
              <a:t>10/9/2023</a:t>
            </a:fld>
            <a:endParaRPr lang="en-US"/>
          </a:p>
        </p:txBody>
      </p:sp>
      <p:sp>
        <p:nvSpPr>
          <p:cNvPr id="5" name="Footer Placeholder 4">
            <a:extLst>
              <a:ext uri="{FF2B5EF4-FFF2-40B4-BE49-F238E27FC236}">
                <a16:creationId xmlns:a16="http://schemas.microsoft.com/office/drawing/2014/main" id="{99E587E8-8E1F-4732-8C21-F01684294E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52641E2-0706-4F63-8F0F-49B025B5AC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37CF8F-3314-43F1-BE8D-F926DC79AD58}" type="slidenum">
              <a:rPr lang="en-US" smtClean="0"/>
              <a:t>‹#›</a:t>
            </a:fld>
            <a:endParaRPr lang="en-US"/>
          </a:p>
        </p:txBody>
      </p:sp>
    </p:spTree>
    <p:extLst>
      <p:ext uri="{BB962C8B-B14F-4D97-AF65-F5344CB8AC3E}">
        <p14:creationId xmlns:p14="http://schemas.microsoft.com/office/powerpoint/2010/main" val="13065758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www.novypro.com/project/employee-management-report"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E75B559-37A9-4EC3-B8B8-533EE06335CF}"/>
              </a:ext>
            </a:extLst>
          </p:cNvPr>
          <p:cNvSpPr txBox="1"/>
          <p:nvPr/>
        </p:nvSpPr>
        <p:spPr>
          <a:xfrm>
            <a:off x="2809875" y="1734235"/>
            <a:ext cx="6096000" cy="1200329"/>
          </a:xfrm>
          <a:prstGeom prst="rect">
            <a:avLst/>
          </a:prstGeom>
          <a:noFill/>
        </p:spPr>
        <p:txBody>
          <a:bodyPr wrap="square">
            <a:spAutoFit/>
          </a:bodyPr>
          <a:lstStyle/>
          <a:p>
            <a:pPr algn="ctr"/>
            <a:r>
              <a:rPr lang="en-US" sz="3600" b="1" dirty="0">
                <a:solidFill>
                  <a:schemeClr val="accent4"/>
                </a:solidFill>
              </a:rPr>
              <a:t>Employee Management </a:t>
            </a:r>
          </a:p>
          <a:p>
            <a:pPr algn="ctr"/>
            <a:r>
              <a:rPr lang="en-US" sz="3600" b="1" dirty="0">
                <a:solidFill>
                  <a:schemeClr val="accent4"/>
                </a:solidFill>
              </a:rPr>
              <a:t> Dashboard</a:t>
            </a:r>
          </a:p>
        </p:txBody>
      </p:sp>
      <p:sp>
        <p:nvSpPr>
          <p:cNvPr id="7" name="TextBox 6">
            <a:extLst>
              <a:ext uri="{FF2B5EF4-FFF2-40B4-BE49-F238E27FC236}">
                <a16:creationId xmlns:a16="http://schemas.microsoft.com/office/drawing/2014/main" id="{7E94517E-1EC8-4772-9B40-2B06E12D33D9}"/>
              </a:ext>
            </a:extLst>
          </p:cNvPr>
          <p:cNvSpPr txBox="1"/>
          <p:nvPr/>
        </p:nvSpPr>
        <p:spPr>
          <a:xfrm>
            <a:off x="8191500" y="6134785"/>
            <a:ext cx="6096000" cy="646331"/>
          </a:xfrm>
          <a:prstGeom prst="rect">
            <a:avLst/>
          </a:prstGeom>
          <a:noFill/>
        </p:spPr>
        <p:txBody>
          <a:bodyPr wrap="square">
            <a:spAutoFit/>
          </a:bodyPr>
          <a:lstStyle/>
          <a:p>
            <a:r>
              <a:rPr lang="en-US" b="1" dirty="0">
                <a:solidFill>
                  <a:schemeClr val="accent4"/>
                </a:solidFill>
              </a:rPr>
              <a:t>              </a:t>
            </a:r>
            <a:r>
              <a:rPr lang="en-US" b="1" dirty="0">
                <a:solidFill>
                  <a:schemeClr val="tx1">
                    <a:lumMod val="50000"/>
                    <a:lumOff val="50000"/>
                  </a:schemeClr>
                </a:solidFill>
              </a:rPr>
              <a:t>Designed &amp; Presented By</a:t>
            </a:r>
          </a:p>
          <a:p>
            <a:r>
              <a:rPr lang="en-US" b="1" dirty="0">
                <a:solidFill>
                  <a:schemeClr val="tx1">
                    <a:lumMod val="50000"/>
                    <a:lumOff val="50000"/>
                  </a:schemeClr>
                </a:solidFill>
              </a:rPr>
              <a:t>     Jnanaranjan Pradhan (Data Analyst)</a:t>
            </a:r>
          </a:p>
        </p:txBody>
      </p:sp>
      <p:sp>
        <p:nvSpPr>
          <p:cNvPr id="9" name="TextBox 8">
            <a:extLst>
              <a:ext uri="{FF2B5EF4-FFF2-40B4-BE49-F238E27FC236}">
                <a16:creationId xmlns:a16="http://schemas.microsoft.com/office/drawing/2014/main" id="{EC2789C2-A314-41A2-9028-EC4A9918CFF4}"/>
              </a:ext>
            </a:extLst>
          </p:cNvPr>
          <p:cNvSpPr txBox="1"/>
          <p:nvPr/>
        </p:nvSpPr>
        <p:spPr>
          <a:xfrm>
            <a:off x="5981700" y="5411271"/>
            <a:ext cx="7167562" cy="461665"/>
          </a:xfrm>
          <a:prstGeom prst="rect">
            <a:avLst/>
          </a:prstGeom>
          <a:noFill/>
        </p:spPr>
        <p:txBody>
          <a:bodyPr wrap="square">
            <a:spAutoFit/>
          </a:bodyPr>
          <a:lstStyle/>
          <a:p>
            <a:pPr algn="ctr"/>
            <a:r>
              <a:rPr lang="en-US" sz="2400" b="1" dirty="0">
                <a:solidFill>
                  <a:schemeClr val="accent4"/>
                </a:solidFill>
              </a:rPr>
              <a:t>Domain : </a:t>
            </a:r>
            <a:r>
              <a:rPr lang="en-US" sz="2400" b="1" dirty="0">
                <a:solidFill>
                  <a:schemeClr val="accent4"/>
                </a:solidFill>
                <a:latin typeface="Söhne"/>
              </a:rPr>
              <a:t>Employee management system</a:t>
            </a:r>
            <a:endParaRPr lang="en-US" sz="2400" b="1" dirty="0">
              <a:solidFill>
                <a:schemeClr val="accent4"/>
              </a:solidFill>
            </a:endParaRPr>
          </a:p>
        </p:txBody>
      </p:sp>
      <p:pic>
        <p:nvPicPr>
          <p:cNvPr id="6" name="Picture 5">
            <a:extLst>
              <a:ext uri="{FF2B5EF4-FFF2-40B4-BE49-F238E27FC236}">
                <a16:creationId xmlns:a16="http://schemas.microsoft.com/office/drawing/2014/main" id="{7A01E0DC-4E7E-4626-A179-A7749C8F25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5391642"/>
          </a:xfrm>
          <a:prstGeom prst="rect">
            <a:avLst/>
          </a:prstGeom>
        </p:spPr>
      </p:pic>
      <p:sp>
        <p:nvSpPr>
          <p:cNvPr id="10" name="TextBox 9">
            <a:extLst>
              <a:ext uri="{FF2B5EF4-FFF2-40B4-BE49-F238E27FC236}">
                <a16:creationId xmlns:a16="http://schemas.microsoft.com/office/drawing/2014/main" id="{7EBCA86C-B5EE-4B32-BEFF-6FBE8904E6C4}"/>
              </a:ext>
            </a:extLst>
          </p:cNvPr>
          <p:cNvSpPr txBox="1"/>
          <p:nvPr/>
        </p:nvSpPr>
        <p:spPr>
          <a:xfrm>
            <a:off x="2809875" y="390064"/>
            <a:ext cx="7179906" cy="954107"/>
          </a:xfrm>
          <a:prstGeom prst="rect">
            <a:avLst/>
          </a:prstGeom>
          <a:noFill/>
        </p:spPr>
        <p:txBody>
          <a:bodyPr wrap="square">
            <a:spAutoFit/>
          </a:bodyPr>
          <a:lstStyle/>
          <a:p>
            <a:pPr algn="ctr"/>
            <a:r>
              <a:rPr lang="en-US" sz="2800" b="1" dirty="0">
                <a:solidFill>
                  <a:srgbClr val="FF0000"/>
                </a:solidFill>
              </a:rPr>
              <a:t>Employee Management </a:t>
            </a:r>
          </a:p>
          <a:p>
            <a:pPr algn="ctr"/>
            <a:r>
              <a:rPr lang="en-US" sz="2800" b="1" dirty="0">
                <a:solidFill>
                  <a:srgbClr val="FF0000"/>
                </a:solidFill>
              </a:rPr>
              <a:t> Dashboard</a:t>
            </a:r>
          </a:p>
        </p:txBody>
      </p:sp>
    </p:spTree>
    <p:extLst>
      <p:ext uri="{BB962C8B-B14F-4D97-AF65-F5344CB8AC3E}">
        <p14:creationId xmlns:p14="http://schemas.microsoft.com/office/powerpoint/2010/main" val="1072161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41CE50-B315-4857-94CE-6F410AA8ED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194" y="1175747"/>
            <a:ext cx="11001656" cy="1333616"/>
          </a:xfrm>
          <a:prstGeom prst="rect">
            <a:avLst/>
          </a:prstGeom>
        </p:spPr>
      </p:pic>
      <p:sp>
        <p:nvSpPr>
          <p:cNvPr id="6" name="TextBox 5">
            <a:extLst>
              <a:ext uri="{FF2B5EF4-FFF2-40B4-BE49-F238E27FC236}">
                <a16:creationId xmlns:a16="http://schemas.microsoft.com/office/drawing/2014/main" id="{18454FF3-0330-4170-99EA-9D017288E4BB}"/>
              </a:ext>
            </a:extLst>
          </p:cNvPr>
          <p:cNvSpPr txBox="1"/>
          <p:nvPr/>
        </p:nvSpPr>
        <p:spPr>
          <a:xfrm>
            <a:off x="1457325" y="3000887"/>
            <a:ext cx="8448675" cy="4001095"/>
          </a:xfrm>
          <a:prstGeom prst="rect">
            <a:avLst/>
          </a:prstGeom>
          <a:noFill/>
        </p:spPr>
        <p:txBody>
          <a:bodyPr wrap="square" rtlCol="0">
            <a:spAutoFit/>
          </a:bodyPr>
          <a:lstStyle/>
          <a:p>
            <a:r>
              <a:rPr lang="en-US" sz="2000" dirty="0">
                <a:solidFill>
                  <a:schemeClr val="accent5"/>
                </a:solidFill>
              </a:rPr>
              <a:t>1.We have calculated the average budget, total budget, and the percentage of the budget based on product category and condition</a:t>
            </a:r>
          </a:p>
          <a:p>
            <a:endParaRPr lang="en-US" sz="2000" dirty="0">
              <a:solidFill>
                <a:schemeClr val="accent5"/>
              </a:solidFill>
            </a:endParaRPr>
          </a:p>
          <a:p>
            <a:r>
              <a:rPr lang="en-US" sz="2000" dirty="0">
                <a:solidFill>
                  <a:schemeClr val="accent5"/>
                </a:solidFill>
              </a:rPr>
              <a:t>2.The "Furniture" product has earned a higher average budget, while the "Electronics" product has a lower average budget compared to other products.</a:t>
            </a:r>
          </a:p>
          <a:p>
            <a:endParaRPr lang="en-US" sz="2000" dirty="0">
              <a:solidFill>
                <a:schemeClr val="accent5"/>
              </a:solidFill>
            </a:endParaRPr>
          </a:p>
          <a:p>
            <a:r>
              <a:rPr lang="en-US" sz="2000" dirty="0">
                <a:solidFill>
                  <a:schemeClr val="accent5"/>
                </a:solidFill>
              </a:rPr>
              <a:t>3.The "Software" product has earned a higher budget, while the "Electronics" product has a lower budget compared to other products. When calculating the percentage based on the budget within the product category, "Software" has 44.68%, which is higher, whereas "Electronics" has 10.36%, which is lower.</a:t>
            </a:r>
          </a:p>
          <a:p>
            <a:endParaRPr lang="en-US" dirty="0"/>
          </a:p>
          <a:p>
            <a:endParaRPr lang="en-US" dirty="0"/>
          </a:p>
          <a:p>
            <a:endParaRPr lang="en-US" dirty="0"/>
          </a:p>
        </p:txBody>
      </p:sp>
    </p:spTree>
    <p:extLst>
      <p:ext uri="{BB962C8B-B14F-4D97-AF65-F5344CB8AC3E}">
        <p14:creationId xmlns:p14="http://schemas.microsoft.com/office/powerpoint/2010/main" val="1887164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C6467E-E1F7-4013-8570-AD2A42F6C01D}"/>
              </a:ext>
            </a:extLst>
          </p:cNvPr>
          <p:cNvSpPr txBox="1"/>
          <p:nvPr/>
        </p:nvSpPr>
        <p:spPr>
          <a:xfrm>
            <a:off x="781050" y="342900"/>
            <a:ext cx="8477250" cy="584775"/>
          </a:xfrm>
          <a:prstGeom prst="rect">
            <a:avLst/>
          </a:prstGeom>
          <a:noFill/>
        </p:spPr>
        <p:txBody>
          <a:bodyPr wrap="square" rtlCol="0">
            <a:spAutoFit/>
          </a:bodyPr>
          <a:lstStyle/>
          <a:p>
            <a:r>
              <a:rPr lang="en-US" sz="3200" b="1" dirty="0"/>
              <a:t>Recommendation to improve Budget:</a:t>
            </a:r>
          </a:p>
        </p:txBody>
      </p:sp>
      <p:sp>
        <p:nvSpPr>
          <p:cNvPr id="3" name="TextBox 2">
            <a:extLst>
              <a:ext uri="{FF2B5EF4-FFF2-40B4-BE49-F238E27FC236}">
                <a16:creationId xmlns:a16="http://schemas.microsoft.com/office/drawing/2014/main" id="{2A5A395A-778D-4C79-B484-75D623880717}"/>
              </a:ext>
            </a:extLst>
          </p:cNvPr>
          <p:cNvSpPr txBox="1"/>
          <p:nvPr/>
        </p:nvSpPr>
        <p:spPr>
          <a:xfrm>
            <a:off x="781050" y="1257300"/>
            <a:ext cx="10829925" cy="5162550"/>
          </a:xfrm>
          <a:prstGeom prst="rect">
            <a:avLst/>
          </a:prstGeom>
          <a:noFill/>
        </p:spPr>
        <p:txBody>
          <a:bodyPr wrap="square" rtlCol="0">
            <a:spAutoFit/>
          </a:bodyPr>
          <a:lstStyle/>
          <a:p>
            <a:pPr algn="l"/>
            <a:r>
              <a:rPr lang="en-US" b="0" i="0" dirty="0">
                <a:solidFill>
                  <a:srgbClr val="374151"/>
                </a:solidFill>
                <a:effectLst/>
                <a:latin typeface="Söhne"/>
              </a:rPr>
              <a:t>To provide recommendations for improving the budget for an Employee Management System (EMS), you may consider the following points:</a:t>
            </a:r>
          </a:p>
          <a:p>
            <a:pPr algn="l">
              <a:buFont typeface="+mj-lt"/>
              <a:buAutoNum type="arabicPeriod"/>
            </a:pPr>
            <a:r>
              <a:rPr lang="en-US" b="1" i="0" dirty="0">
                <a:solidFill>
                  <a:srgbClr val="374151"/>
                </a:solidFill>
                <a:effectLst/>
                <a:latin typeface="Söhne"/>
              </a:rPr>
              <a:t>Cost-Benefit Analysis:</a:t>
            </a:r>
            <a:r>
              <a:rPr lang="en-US" b="0" i="0" dirty="0">
                <a:solidFill>
                  <a:srgbClr val="374151"/>
                </a:solidFill>
                <a:effectLst/>
                <a:latin typeface="Söhne"/>
              </a:rPr>
              <a:t> Conduct a thorough cost-benefit analysis to identify areas where investments in the EMS can yield the highest returns. Assess the potential savings in terms of time, resources, and efficiency improvements.</a:t>
            </a:r>
          </a:p>
          <a:p>
            <a:pPr algn="l">
              <a:buFont typeface="+mj-lt"/>
              <a:buAutoNum type="arabicPeriod"/>
            </a:pPr>
            <a:r>
              <a:rPr lang="en-US" b="1" i="0" dirty="0">
                <a:solidFill>
                  <a:srgbClr val="374151"/>
                </a:solidFill>
                <a:effectLst/>
                <a:latin typeface="Söhne"/>
              </a:rPr>
              <a:t>Customization:</a:t>
            </a:r>
            <a:r>
              <a:rPr lang="en-US" b="0" i="0" dirty="0">
                <a:solidFill>
                  <a:srgbClr val="374151"/>
                </a:solidFill>
                <a:effectLst/>
                <a:latin typeface="Söhne"/>
              </a:rPr>
              <a:t> Ensure that the EMS is tailored to meet the specific needs of your organization. Customization can eliminate unnecessary features and optimize the system's performance.</a:t>
            </a:r>
          </a:p>
          <a:p>
            <a:pPr algn="l">
              <a:buFont typeface="+mj-lt"/>
              <a:buAutoNum type="arabicPeriod"/>
            </a:pPr>
            <a:r>
              <a:rPr lang="en-US" b="1" i="0" dirty="0">
                <a:solidFill>
                  <a:srgbClr val="374151"/>
                </a:solidFill>
                <a:effectLst/>
                <a:latin typeface="Söhne"/>
              </a:rPr>
              <a:t>Training and User Adoption:</a:t>
            </a:r>
            <a:r>
              <a:rPr lang="en-US" b="0" i="0" dirty="0">
                <a:solidFill>
                  <a:srgbClr val="374151"/>
                </a:solidFill>
                <a:effectLst/>
                <a:latin typeface="Söhne"/>
              </a:rPr>
              <a:t> Invest in comprehensive training for employees who will use the EMS. Improved user adoption can lead to better utilization of the system's capabilities, thereby maximizing its value.</a:t>
            </a:r>
          </a:p>
          <a:p>
            <a:pPr algn="l">
              <a:buFont typeface="+mj-lt"/>
              <a:buAutoNum type="arabicPeriod"/>
            </a:pPr>
            <a:r>
              <a:rPr lang="en-US" b="1" i="0" dirty="0">
                <a:solidFill>
                  <a:srgbClr val="374151"/>
                </a:solidFill>
                <a:effectLst/>
                <a:latin typeface="Söhne"/>
              </a:rPr>
              <a:t>Data Analytics:</a:t>
            </a:r>
            <a:r>
              <a:rPr lang="en-US" b="0" i="0" dirty="0">
                <a:solidFill>
                  <a:srgbClr val="374151"/>
                </a:solidFill>
                <a:effectLst/>
                <a:latin typeface="Söhne"/>
              </a:rPr>
              <a:t> Leverage data analytics within the EMS to gain insights into workforce trends, productivity, and areas for improvement. Informed decision-making can lead to cost savings and increased efficiency.</a:t>
            </a:r>
          </a:p>
          <a:p>
            <a:pPr algn="l">
              <a:buFont typeface="+mj-lt"/>
              <a:buAutoNum type="arabicPeriod"/>
            </a:pPr>
            <a:r>
              <a:rPr lang="en-US" b="1" i="0" dirty="0">
                <a:solidFill>
                  <a:srgbClr val="374151"/>
                </a:solidFill>
                <a:effectLst/>
                <a:latin typeface="Söhne"/>
              </a:rPr>
              <a:t>Integration:</a:t>
            </a:r>
            <a:r>
              <a:rPr lang="en-US" b="0" i="0" dirty="0">
                <a:solidFill>
                  <a:srgbClr val="374151"/>
                </a:solidFill>
                <a:effectLst/>
                <a:latin typeface="Söhne"/>
              </a:rPr>
              <a:t> Integrate the EMS with other relevant systems (e.g., payroll, time tracking, performance management) to eliminate duplicate data entry and streamline processes.</a:t>
            </a:r>
          </a:p>
          <a:p>
            <a:pPr algn="l">
              <a:buFont typeface="+mj-lt"/>
              <a:buAutoNum type="arabicPeriod"/>
            </a:pPr>
            <a:r>
              <a:rPr lang="en-US" b="1" i="0" dirty="0">
                <a:solidFill>
                  <a:srgbClr val="374151"/>
                </a:solidFill>
                <a:effectLst/>
                <a:latin typeface="Söhne"/>
              </a:rPr>
              <a:t>Vendor Negotiations:</a:t>
            </a:r>
            <a:r>
              <a:rPr lang="en-US" b="0" i="0" dirty="0">
                <a:solidFill>
                  <a:srgbClr val="374151"/>
                </a:solidFill>
                <a:effectLst/>
                <a:latin typeface="Söhne"/>
              </a:rPr>
              <a:t> If you're working with a third-party EMS vendor, negotiate pricing and licensing terms. Explore options for volume discounts, long-term contracts, or flexible payment structures.</a:t>
            </a:r>
          </a:p>
          <a:p>
            <a:pPr algn="l">
              <a:buFont typeface="+mj-lt"/>
              <a:buAutoNum type="arabicPeriod"/>
            </a:pPr>
            <a:r>
              <a:rPr lang="en-US" b="1" i="0" dirty="0">
                <a:solidFill>
                  <a:srgbClr val="374151"/>
                </a:solidFill>
                <a:effectLst/>
                <a:latin typeface="Söhne"/>
              </a:rPr>
              <a:t>Cloud-Based Solutions:</a:t>
            </a:r>
            <a:r>
              <a:rPr lang="en-US" b="0" i="0" dirty="0">
                <a:solidFill>
                  <a:srgbClr val="374151"/>
                </a:solidFill>
                <a:effectLst/>
                <a:latin typeface="Söhne"/>
              </a:rPr>
              <a:t> Consider transitioning to a cloud-based EMS if you haven't already. Cloud solutions often offer cost savings through reduced infrastructure and maintenance </a:t>
            </a:r>
          </a:p>
          <a:p>
            <a:endParaRPr lang="en-US" dirty="0"/>
          </a:p>
        </p:txBody>
      </p:sp>
    </p:spTree>
    <p:extLst>
      <p:ext uri="{BB962C8B-B14F-4D97-AF65-F5344CB8AC3E}">
        <p14:creationId xmlns:p14="http://schemas.microsoft.com/office/powerpoint/2010/main" val="1687415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7C4825-77C4-4A0B-A6AF-758CA4219C11}"/>
              </a:ext>
            </a:extLst>
          </p:cNvPr>
          <p:cNvSpPr txBox="1"/>
          <p:nvPr/>
        </p:nvSpPr>
        <p:spPr>
          <a:xfrm>
            <a:off x="666750" y="552450"/>
            <a:ext cx="11144250" cy="5078313"/>
          </a:xfrm>
          <a:prstGeom prst="rect">
            <a:avLst/>
          </a:prstGeom>
          <a:noFill/>
        </p:spPr>
        <p:txBody>
          <a:bodyPr wrap="square" rtlCol="0">
            <a:spAutoFit/>
          </a:bodyPr>
          <a:lstStyle/>
          <a:p>
            <a:pPr algn="l"/>
            <a:r>
              <a:rPr lang="en-US" b="1" i="0" dirty="0">
                <a:solidFill>
                  <a:srgbClr val="374151"/>
                </a:solidFill>
                <a:effectLst/>
                <a:latin typeface="Söhne"/>
              </a:rPr>
              <a:t>8.Regular Audits:</a:t>
            </a:r>
            <a:r>
              <a:rPr lang="en-US" b="0" i="0" dirty="0">
                <a:solidFill>
                  <a:srgbClr val="374151"/>
                </a:solidFill>
                <a:effectLst/>
                <a:latin typeface="Söhne"/>
              </a:rPr>
              <a:t> Conduct periodic audits of your EMS usage to identify unused or underutilized features. Eliminate or optimize such features to reduce costs.</a:t>
            </a:r>
          </a:p>
          <a:p>
            <a:pPr algn="l"/>
            <a:r>
              <a:rPr lang="en-US" b="1" i="0" dirty="0">
                <a:solidFill>
                  <a:srgbClr val="374151"/>
                </a:solidFill>
                <a:effectLst/>
                <a:latin typeface="Söhne"/>
              </a:rPr>
              <a:t>9.Scalability:</a:t>
            </a:r>
            <a:r>
              <a:rPr lang="en-US" b="0" i="0" dirty="0">
                <a:solidFill>
                  <a:srgbClr val="374151"/>
                </a:solidFill>
                <a:effectLst/>
                <a:latin typeface="Söhne"/>
              </a:rPr>
              <a:t> Ensure that the EMS can scale with your organization's growth. Investing in a scalable solution can prevent the need for costly upgrades or replacements in the future.</a:t>
            </a:r>
          </a:p>
          <a:p>
            <a:pPr algn="l"/>
            <a:r>
              <a:rPr lang="en-US" b="1" i="0" dirty="0">
                <a:solidFill>
                  <a:srgbClr val="374151"/>
                </a:solidFill>
                <a:effectLst/>
                <a:latin typeface="Söhne"/>
              </a:rPr>
              <a:t>10.Feedback and Continuous Improvement:</a:t>
            </a:r>
            <a:r>
              <a:rPr lang="en-US" b="0" i="0" dirty="0">
                <a:solidFill>
                  <a:srgbClr val="374151"/>
                </a:solidFill>
                <a:effectLst/>
                <a:latin typeface="Söhne"/>
              </a:rPr>
              <a:t> Encourage feedback from users and stakeholders to identify pain points and areas where the EMS can be improved. Implement continuous improvement processes to refine the system over time.</a:t>
            </a:r>
          </a:p>
          <a:p>
            <a:pPr algn="l"/>
            <a:r>
              <a:rPr lang="en-US" b="1" i="0" dirty="0">
                <a:solidFill>
                  <a:srgbClr val="374151"/>
                </a:solidFill>
                <a:effectLst/>
                <a:latin typeface="Söhne"/>
              </a:rPr>
              <a:t>12.Security Measures:</a:t>
            </a:r>
            <a:r>
              <a:rPr lang="en-US" b="0" i="0" dirty="0">
                <a:solidFill>
                  <a:srgbClr val="374151"/>
                </a:solidFill>
                <a:effectLst/>
                <a:latin typeface="Söhne"/>
              </a:rPr>
              <a:t> Invest in robust cybersecurity measures to protect employee data within the EMS. Security breaches can result in significant financial losses and reputation damage.</a:t>
            </a:r>
          </a:p>
          <a:p>
            <a:pPr algn="l"/>
            <a:r>
              <a:rPr lang="en-US" b="1" i="0" dirty="0">
                <a:solidFill>
                  <a:srgbClr val="374151"/>
                </a:solidFill>
                <a:effectLst/>
                <a:latin typeface="Söhne"/>
              </a:rPr>
              <a:t>13.Compliance:</a:t>
            </a:r>
            <a:r>
              <a:rPr lang="en-US" b="0" i="0" dirty="0">
                <a:solidFill>
                  <a:srgbClr val="374151"/>
                </a:solidFill>
                <a:effectLst/>
                <a:latin typeface="Söhne"/>
              </a:rPr>
              <a:t> Ensure that your EMS complies with relevant data privacy and labor regulations. Non-compliance can lead to fines and legal expenses.</a:t>
            </a:r>
          </a:p>
          <a:p>
            <a:pPr algn="l"/>
            <a:r>
              <a:rPr lang="en-US" b="1" i="0" dirty="0">
                <a:solidFill>
                  <a:srgbClr val="374151"/>
                </a:solidFill>
                <a:effectLst/>
                <a:latin typeface="Söhne"/>
              </a:rPr>
              <a:t>14.Vendor Comparison:</a:t>
            </a:r>
            <a:r>
              <a:rPr lang="en-US" b="0" i="0" dirty="0">
                <a:solidFill>
                  <a:srgbClr val="374151"/>
                </a:solidFill>
                <a:effectLst/>
                <a:latin typeface="Söhne"/>
              </a:rPr>
              <a:t> If you're considering a new EMS or switching vendors, compare options carefully. Look at not only the initial cost but also long-term maintenance and support fees.</a:t>
            </a:r>
          </a:p>
          <a:p>
            <a:pPr algn="l"/>
            <a:r>
              <a:rPr lang="en-US" b="1" i="0" dirty="0">
                <a:solidFill>
                  <a:srgbClr val="374151"/>
                </a:solidFill>
                <a:effectLst/>
                <a:latin typeface="Söhne"/>
              </a:rPr>
              <a:t>15.Total Cost of Ownership (TCO):</a:t>
            </a:r>
            <a:r>
              <a:rPr lang="en-US" b="0" i="0" dirty="0">
                <a:solidFill>
                  <a:srgbClr val="374151"/>
                </a:solidFill>
                <a:effectLst/>
                <a:latin typeface="Söhne"/>
              </a:rPr>
              <a:t> Calculate the TCO of the EMS, including initial implementation, ongoing maintenance, and support costs. This will give you a clearer picture of the budget required.</a:t>
            </a:r>
          </a:p>
          <a:p>
            <a:pPr algn="l"/>
            <a:r>
              <a:rPr lang="en-US" b="1" i="0" dirty="0">
                <a:solidFill>
                  <a:srgbClr val="374151"/>
                </a:solidFill>
                <a:effectLst/>
                <a:latin typeface="Söhne"/>
              </a:rPr>
              <a:t>16.ROI Tracking:</a:t>
            </a:r>
            <a:r>
              <a:rPr lang="en-US" b="0" i="0" dirty="0">
                <a:solidFill>
                  <a:srgbClr val="374151"/>
                </a:solidFill>
                <a:effectLst/>
                <a:latin typeface="Söhne"/>
              </a:rPr>
              <a:t> Continuously monitor and measure the return on investment (ROI) of your EMS. This helps in assessing the actual value the system provides and justifies the budget allocation.</a:t>
            </a:r>
          </a:p>
          <a:p>
            <a:endParaRPr lang="en-US" dirty="0"/>
          </a:p>
        </p:txBody>
      </p:sp>
    </p:spTree>
    <p:extLst>
      <p:ext uri="{BB962C8B-B14F-4D97-AF65-F5344CB8AC3E}">
        <p14:creationId xmlns:p14="http://schemas.microsoft.com/office/powerpoint/2010/main" val="1295359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C4B6F6-ACF9-47D9-BDFD-D5578FA3A982}"/>
              </a:ext>
            </a:extLst>
          </p:cNvPr>
          <p:cNvSpPr txBox="1"/>
          <p:nvPr/>
        </p:nvSpPr>
        <p:spPr>
          <a:xfrm>
            <a:off x="2428875" y="1748909"/>
            <a:ext cx="6096000" cy="523220"/>
          </a:xfrm>
          <a:prstGeom prst="rect">
            <a:avLst/>
          </a:prstGeom>
          <a:noFill/>
        </p:spPr>
        <p:txBody>
          <a:bodyPr wrap="square">
            <a:spAutoFit/>
          </a:bodyPr>
          <a:lstStyle/>
          <a:p>
            <a:pPr algn="ctr"/>
            <a:r>
              <a:rPr lang="en-US" sz="2800" b="1" dirty="0">
                <a:solidFill>
                  <a:schemeClr val="accent2"/>
                </a:solidFill>
              </a:rPr>
              <a:t>Thanks You</a:t>
            </a:r>
          </a:p>
        </p:txBody>
      </p:sp>
      <p:sp>
        <p:nvSpPr>
          <p:cNvPr id="5" name="TextBox 4">
            <a:extLst>
              <a:ext uri="{FF2B5EF4-FFF2-40B4-BE49-F238E27FC236}">
                <a16:creationId xmlns:a16="http://schemas.microsoft.com/office/drawing/2014/main" id="{012C7676-F349-4E50-9B14-430CEB79D759}"/>
              </a:ext>
            </a:extLst>
          </p:cNvPr>
          <p:cNvSpPr txBox="1"/>
          <p:nvPr/>
        </p:nvSpPr>
        <p:spPr>
          <a:xfrm>
            <a:off x="323850" y="3286036"/>
            <a:ext cx="11506200" cy="1169551"/>
          </a:xfrm>
          <a:prstGeom prst="rect">
            <a:avLst/>
          </a:prstGeom>
          <a:noFill/>
        </p:spPr>
        <p:txBody>
          <a:bodyPr wrap="square">
            <a:spAutoFit/>
          </a:bodyPr>
          <a:lstStyle/>
          <a:p>
            <a:pPr algn="ctr"/>
            <a:r>
              <a:rPr lang="en-US" sz="2400" b="1" i="0" dirty="0">
                <a:solidFill>
                  <a:schemeClr val="accent2"/>
                </a:solidFill>
                <a:effectLst/>
                <a:latin typeface="Söhne"/>
              </a:rPr>
              <a:t>If you want to view my live dashboard, please click on the 'Live Dashboard' link below:</a:t>
            </a:r>
          </a:p>
          <a:p>
            <a:pPr algn="ctr"/>
            <a:endParaRPr lang="en-US" sz="1800" b="1" i="0" dirty="0">
              <a:solidFill>
                <a:schemeClr val="bg1"/>
              </a:solidFill>
              <a:effectLst/>
              <a:latin typeface="Söhne"/>
            </a:endParaRPr>
          </a:p>
          <a:p>
            <a:pPr algn="ctr"/>
            <a:r>
              <a:rPr lang="en-US" sz="2800" b="1" i="0" u="sng" dirty="0">
                <a:solidFill>
                  <a:schemeClr val="accent4"/>
                </a:solidFill>
                <a:effectLst/>
                <a:latin typeface="Söhne"/>
                <a:hlinkClick r:id="rId2"/>
              </a:rPr>
              <a:t>Live Dashboard</a:t>
            </a:r>
            <a:endParaRPr lang="en-US" sz="2800" b="1" i="0" u="sng" dirty="0">
              <a:solidFill>
                <a:schemeClr val="accent4"/>
              </a:solidFill>
              <a:effectLst/>
              <a:latin typeface="Söhne"/>
            </a:endParaRPr>
          </a:p>
        </p:txBody>
      </p:sp>
    </p:spTree>
    <p:extLst>
      <p:ext uri="{BB962C8B-B14F-4D97-AF65-F5344CB8AC3E}">
        <p14:creationId xmlns:p14="http://schemas.microsoft.com/office/powerpoint/2010/main" val="1555981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FFC63D-C48D-4305-98A2-EF00C08DEB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992834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5130E4-D39E-4D3B-91AC-AA8EB2CB7C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466458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DEB07B-4582-455D-84C4-DAB3821921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414910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60C477-A87F-4832-BCA7-223BD1320497}"/>
              </a:ext>
            </a:extLst>
          </p:cNvPr>
          <p:cNvSpPr txBox="1"/>
          <p:nvPr/>
        </p:nvSpPr>
        <p:spPr>
          <a:xfrm>
            <a:off x="933450" y="523875"/>
            <a:ext cx="7562850" cy="5109091"/>
          </a:xfrm>
          <a:prstGeom prst="rect">
            <a:avLst/>
          </a:prstGeom>
          <a:noFill/>
        </p:spPr>
        <p:txBody>
          <a:bodyPr wrap="square" rtlCol="0">
            <a:spAutoFit/>
          </a:bodyPr>
          <a:lstStyle/>
          <a:p>
            <a:r>
              <a:rPr lang="en-US" sz="2800" b="1" dirty="0"/>
              <a:t>Total Budget:</a:t>
            </a:r>
          </a:p>
          <a:p>
            <a:r>
              <a:rPr lang="en-US" sz="2800" b="1" dirty="0"/>
              <a:t>$ 63,234,625</a:t>
            </a:r>
          </a:p>
          <a:p>
            <a:endParaRPr lang="en-US" sz="2800" b="1" dirty="0"/>
          </a:p>
          <a:p>
            <a:r>
              <a:rPr lang="en-US" sz="2800" b="1" dirty="0"/>
              <a:t>Total Budget Past 3 Month:</a:t>
            </a:r>
          </a:p>
          <a:p>
            <a:r>
              <a:rPr lang="en-US" sz="2800" b="1" dirty="0"/>
              <a:t>$ 7,850,250</a:t>
            </a:r>
          </a:p>
          <a:p>
            <a:endParaRPr lang="en-US" sz="2800" b="1" dirty="0"/>
          </a:p>
          <a:p>
            <a:r>
              <a:rPr lang="en-US" sz="2800" b="1" dirty="0"/>
              <a:t>Total Budget Past 6 Month: </a:t>
            </a:r>
          </a:p>
          <a:p>
            <a:r>
              <a:rPr lang="en-US" sz="2800" b="1" dirty="0"/>
              <a:t>$15,904,250</a:t>
            </a:r>
          </a:p>
          <a:p>
            <a:endParaRPr lang="en-US" sz="2800" b="1" dirty="0"/>
          </a:p>
          <a:p>
            <a:r>
              <a:rPr lang="en-US" sz="2800" b="1" dirty="0"/>
              <a:t>Total Budget Past 12 Month:</a:t>
            </a:r>
          </a:p>
          <a:p>
            <a:r>
              <a:rPr lang="en-US" sz="2800" b="1" dirty="0"/>
              <a:t>$32,149,625 </a:t>
            </a:r>
          </a:p>
          <a:p>
            <a:r>
              <a:rPr lang="en-US" dirty="0"/>
              <a:t> </a:t>
            </a:r>
          </a:p>
        </p:txBody>
      </p:sp>
    </p:spTree>
    <p:extLst>
      <p:ext uri="{BB962C8B-B14F-4D97-AF65-F5344CB8AC3E}">
        <p14:creationId xmlns:p14="http://schemas.microsoft.com/office/powerpoint/2010/main" val="2327676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D896BE-B99E-40B6-8666-EEC8DCEE0B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713" y="1628672"/>
            <a:ext cx="4305673" cy="4276828"/>
          </a:xfrm>
          <a:prstGeom prst="rect">
            <a:avLst/>
          </a:prstGeom>
        </p:spPr>
      </p:pic>
      <p:sp>
        <p:nvSpPr>
          <p:cNvPr id="4" name="TextBox 3">
            <a:extLst>
              <a:ext uri="{FF2B5EF4-FFF2-40B4-BE49-F238E27FC236}">
                <a16:creationId xmlns:a16="http://schemas.microsoft.com/office/drawing/2014/main" id="{4048E1DC-803E-4DCB-9216-7DC7A8DAD16A}"/>
              </a:ext>
            </a:extLst>
          </p:cNvPr>
          <p:cNvSpPr txBox="1"/>
          <p:nvPr/>
        </p:nvSpPr>
        <p:spPr>
          <a:xfrm>
            <a:off x="6067612" y="1743075"/>
            <a:ext cx="5400675" cy="3170099"/>
          </a:xfrm>
          <a:prstGeom prst="rect">
            <a:avLst/>
          </a:prstGeom>
          <a:noFill/>
        </p:spPr>
        <p:txBody>
          <a:bodyPr wrap="square" rtlCol="0">
            <a:spAutoFit/>
          </a:bodyPr>
          <a:lstStyle/>
          <a:p>
            <a:r>
              <a:rPr lang="en-US" sz="2000" dirty="0">
                <a:solidFill>
                  <a:schemeClr val="accent5"/>
                </a:solidFill>
              </a:rPr>
              <a:t>1.In North America, there are more employees compared to other regions. The total number of employees in that region is 1,337,000.</a:t>
            </a:r>
          </a:p>
          <a:p>
            <a:endParaRPr lang="en-US" sz="2000" dirty="0">
              <a:solidFill>
                <a:srgbClr val="002060"/>
              </a:solidFill>
            </a:endParaRPr>
          </a:p>
          <a:p>
            <a:r>
              <a:rPr lang="en-US" sz="2000" dirty="0">
                <a:solidFill>
                  <a:schemeClr val="accent5"/>
                </a:solidFill>
              </a:rPr>
              <a:t>2. In the EMEA region, there are 289,000 employees. In the LATAM region, there are 123,000 employees. In the APAC region, there are 63,000 employees.</a:t>
            </a:r>
          </a:p>
          <a:p>
            <a:endParaRPr lang="en-US" sz="2000" dirty="0">
              <a:solidFill>
                <a:srgbClr val="002060"/>
              </a:solidFill>
            </a:endParaRPr>
          </a:p>
          <a:p>
            <a:r>
              <a:rPr lang="en-US" sz="2000" dirty="0">
                <a:solidFill>
                  <a:schemeClr val="accent5"/>
                </a:solidFill>
              </a:rPr>
              <a:t>3. In the APAC region, there are fewer employees.</a:t>
            </a:r>
          </a:p>
        </p:txBody>
      </p:sp>
    </p:spTree>
    <p:extLst>
      <p:ext uri="{BB962C8B-B14F-4D97-AF65-F5344CB8AC3E}">
        <p14:creationId xmlns:p14="http://schemas.microsoft.com/office/powerpoint/2010/main" val="2051904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F7CEF6-B000-4981-A89F-7446E9361C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915" y="721900"/>
            <a:ext cx="4170185" cy="2194750"/>
          </a:xfrm>
          <a:prstGeom prst="rect">
            <a:avLst/>
          </a:prstGeom>
        </p:spPr>
      </p:pic>
      <p:pic>
        <p:nvPicPr>
          <p:cNvPr id="5" name="Picture 4">
            <a:extLst>
              <a:ext uri="{FF2B5EF4-FFF2-40B4-BE49-F238E27FC236}">
                <a16:creationId xmlns:a16="http://schemas.microsoft.com/office/drawing/2014/main" id="{4FD0C9E9-B959-4554-923A-6360317C0C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2300" y="445675"/>
            <a:ext cx="3600449" cy="2591025"/>
          </a:xfrm>
          <a:prstGeom prst="rect">
            <a:avLst/>
          </a:prstGeom>
        </p:spPr>
      </p:pic>
      <p:sp>
        <p:nvSpPr>
          <p:cNvPr id="8" name="TextBox 7">
            <a:extLst>
              <a:ext uri="{FF2B5EF4-FFF2-40B4-BE49-F238E27FC236}">
                <a16:creationId xmlns:a16="http://schemas.microsoft.com/office/drawing/2014/main" id="{242B8E8F-2E94-4A45-8DB6-DB7BA307EC0F}"/>
              </a:ext>
            </a:extLst>
          </p:cNvPr>
          <p:cNvSpPr txBox="1"/>
          <p:nvPr/>
        </p:nvSpPr>
        <p:spPr>
          <a:xfrm>
            <a:off x="428625" y="3429000"/>
            <a:ext cx="5324475" cy="2862322"/>
          </a:xfrm>
          <a:prstGeom prst="rect">
            <a:avLst/>
          </a:prstGeom>
          <a:noFill/>
        </p:spPr>
        <p:txBody>
          <a:bodyPr wrap="square" rtlCol="0">
            <a:spAutoFit/>
          </a:bodyPr>
          <a:lstStyle/>
          <a:p>
            <a:r>
              <a:rPr lang="en-US" sz="2000" dirty="0">
                <a:solidFill>
                  <a:schemeClr val="accent5"/>
                </a:solidFill>
              </a:rPr>
              <a:t>1.Based on the campaign name, we have determined the total budget and ranked them according to the total budget.</a:t>
            </a:r>
          </a:p>
          <a:p>
            <a:r>
              <a:rPr lang="en-US" sz="2000" dirty="0">
                <a:solidFill>
                  <a:schemeClr val="accent5"/>
                </a:solidFill>
              </a:rPr>
              <a:t>2.Another campaign has earned a higher budget compared to the others; its budget is $48,270,375. </a:t>
            </a:r>
          </a:p>
          <a:p>
            <a:r>
              <a:rPr lang="en-US" sz="2000" dirty="0">
                <a:solidFill>
                  <a:schemeClr val="accent5"/>
                </a:solidFill>
              </a:rPr>
              <a:t>3.On the Twitter campaign side, the budget is lower compared to the other campaign; its budget is $697,000.</a:t>
            </a:r>
          </a:p>
        </p:txBody>
      </p:sp>
      <p:sp>
        <p:nvSpPr>
          <p:cNvPr id="9" name="TextBox 8">
            <a:extLst>
              <a:ext uri="{FF2B5EF4-FFF2-40B4-BE49-F238E27FC236}">
                <a16:creationId xmlns:a16="http://schemas.microsoft.com/office/drawing/2014/main" id="{D667D61A-32EA-4B1D-B1CA-3408A69E5036}"/>
              </a:ext>
            </a:extLst>
          </p:cNvPr>
          <p:cNvSpPr txBox="1"/>
          <p:nvPr/>
        </p:nvSpPr>
        <p:spPr>
          <a:xfrm>
            <a:off x="6753225" y="3552825"/>
            <a:ext cx="4924425" cy="1938992"/>
          </a:xfrm>
          <a:prstGeom prst="rect">
            <a:avLst/>
          </a:prstGeom>
          <a:noFill/>
        </p:spPr>
        <p:txBody>
          <a:bodyPr wrap="square" rtlCol="0">
            <a:spAutoFit/>
          </a:bodyPr>
          <a:lstStyle/>
          <a:p>
            <a:r>
              <a:rPr lang="en-US" sz="2000" dirty="0">
                <a:solidFill>
                  <a:schemeClr val="accent5"/>
                </a:solidFill>
              </a:rPr>
              <a:t>1.We have determined the total budget based on the product name.</a:t>
            </a:r>
          </a:p>
          <a:p>
            <a:r>
              <a:rPr lang="en-US" sz="2000" dirty="0">
                <a:solidFill>
                  <a:schemeClr val="accent5"/>
                </a:solidFill>
              </a:rPr>
              <a:t>2.The "Design" product earns a higher budget compared to the other product names, while the "Webcams" product earns a lower budget compared to the others.</a:t>
            </a:r>
          </a:p>
        </p:txBody>
      </p:sp>
    </p:spTree>
    <p:extLst>
      <p:ext uri="{BB962C8B-B14F-4D97-AF65-F5344CB8AC3E}">
        <p14:creationId xmlns:p14="http://schemas.microsoft.com/office/powerpoint/2010/main" val="2134047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42C1AF-09F7-47E6-9C7B-A41814E9EB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152" y="668522"/>
            <a:ext cx="3520745" cy="5779903"/>
          </a:xfrm>
          <a:prstGeom prst="rect">
            <a:avLst/>
          </a:prstGeom>
        </p:spPr>
      </p:pic>
      <p:sp>
        <p:nvSpPr>
          <p:cNvPr id="4" name="TextBox 3">
            <a:extLst>
              <a:ext uri="{FF2B5EF4-FFF2-40B4-BE49-F238E27FC236}">
                <a16:creationId xmlns:a16="http://schemas.microsoft.com/office/drawing/2014/main" id="{72B86D61-E336-42AA-BA57-6E5204534E74}"/>
              </a:ext>
            </a:extLst>
          </p:cNvPr>
          <p:cNvSpPr txBox="1"/>
          <p:nvPr/>
        </p:nvSpPr>
        <p:spPr>
          <a:xfrm>
            <a:off x="5440530" y="2305050"/>
            <a:ext cx="5391150" cy="2246769"/>
          </a:xfrm>
          <a:prstGeom prst="rect">
            <a:avLst/>
          </a:prstGeom>
          <a:noFill/>
        </p:spPr>
        <p:txBody>
          <a:bodyPr wrap="square" rtlCol="0">
            <a:spAutoFit/>
          </a:bodyPr>
          <a:lstStyle/>
          <a:p>
            <a:r>
              <a:rPr lang="en-US" sz="2000" dirty="0">
                <a:solidFill>
                  <a:schemeClr val="accent5"/>
                </a:solidFill>
              </a:rPr>
              <a:t>1.We have determined the total budget based on the product name, and its status is "Won".</a:t>
            </a:r>
          </a:p>
          <a:p>
            <a:endParaRPr lang="en-US" sz="2000" dirty="0">
              <a:solidFill>
                <a:schemeClr val="accent5"/>
              </a:solidFill>
            </a:endParaRPr>
          </a:p>
          <a:p>
            <a:r>
              <a:rPr lang="en-US" sz="2000" dirty="0">
                <a:solidFill>
                  <a:schemeClr val="accent5"/>
                </a:solidFill>
              </a:rPr>
              <a:t>2.In this case, the "Design" app earns a higher budget compared to the other product names, while "Webcams" and "Scanner" earn less budget compared to the others.</a:t>
            </a:r>
          </a:p>
        </p:txBody>
      </p:sp>
    </p:spTree>
    <p:extLst>
      <p:ext uri="{BB962C8B-B14F-4D97-AF65-F5344CB8AC3E}">
        <p14:creationId xmlns:p14="http://schemas.microsoft.com/office/powerpoint/2010/main" val="871974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CE1886-1E61-48AD-8CC3-F29538681F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502" y="438039"/>
            <a:ext cx="10104996" cy="2552921"/>
          </a:xfrm>
          <a:prstGeom prst="rect">
            <a:avLst/>
          </a:prstGeom>
        </p:spPr>
      </p:pic>
      <p:sp>
        <p:nvSpPr>
          <p:cNvPr id="4" name="TextBox 3">
            <a:extLst>
              <a:ext uri="{FF2B5EF4-FFF2-40B4-BE49-F238E27FC236}">
                <a16:creationId xmlns:a16="http://schemas.microsoft.com/office/drawing/2014/main" id="{18D15234-6106-476A-A229-9BE7DD6F76B0}"/>
              </a:ext>
            </a:extLst>
          </p:cNvPr>
          <p:cNvSpPr txBox="1"/>
          <p:nvPr/>
        </p:nvSpPr>
        <p:spPr>
          <a:xfrm>
            <a:off x="1133475" y="3220710"/>
            <a:ext cx="9572625" cy="1292662"/>
          </a:xfrm>
          <a:prstGeom prst="rect">
            <a:avLst/>
          </a:prstGeom>
          <a:noFill/>
        </p:spPr>
        <p:txBody>
          <a:bodyPr wrap="square" rtlCol="0">
            <a:spAutoFit/>
          </a:bodyPr>
          <a:lstStyle/>
          <a:p>
            <a:r>
              <a:rPr lang="en-US" sz="2000" dirty="0">
                <a:solidFill>
                  <a:schemeClr val="accent5"/>
                </a:solidFill>
              </a:rPr>
              <a:t>1.We have determined the total budget based on the product name.</a:t>
            </a:r>
          </a:p>
          <a:p>
            <a:r>
              <a:rPr lang="en-US" sz="2000" dirty="0">
                <a:solidFill>
                  <a:schemeClr val="accent5"/>
                </a:solidFill>
              </a:rPr>
              <a:t>2.The "Design" product earns a higher budget compared to the other product names, while the "Webcams" product earns a lower budget compared to the others.</a:t>
            </a:r>
          </a:p>
          <a:p>
            <a:endParaRPr lang="en-US" dirty="0"/>
          </a:p>
        </p:txBody>
      </p:sp>
      <p:pic>
        <p:nvPicPr>
          <p:cNvPr id="6" name="Picture 5">
            <a:extLst>
              <a:ext uri="{FF2B5EF4-FFF2-40B4-BE49-F238E27FC236}">
                <a16:creationId xmlns:a16="http://schemas.microsoft.com/office/drawing/2014/main" id="{402728E5-F182-40F8-BC86-5ED7CCADAE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502" y="4743122"/>
            <a:ext cx="2987299" cy="1729890"/>
          </a:xfrm>
          <a:prstGeom prst="rect">
            <a:avLst/>
          </a:prstGeom>
        </p:spPr>
      </p:pic>
      <p:sp>
        <p:nvSpPr>
          <p:cNvPr id="7" name="TextBox 6">
            <a:extLst>
              <a:ext uri="{FF2B5EF4-FFF2-40B4-BE49-F238E27FC236}">
                <a16:creationId xmlns:a16="http://schemas.microsoft.com/office/drawing/2014/main" id="{666E7E89-87FF-4C58-AB8A-C0EBF3F9D9D0}"/>
              </a:ext>
            </a:extLst>
          </p:cNvPr>
          <p:cNvSpPr txBox="1"/>
          <p:nvPr/>
        </p:nvSpPr>
        <p:spPr>
          <a:xfrm>
            <a:off x="5210175" y="4600575"/>
            <a:ext cx="5938323" cy="1323439"/>
          </a:xfrm>
          <a:prstGeom prst="rect">
            <a:avLst/>
          </a:prstGeom>
          <a:noFill/>
        </p:spPr>
        <p:txBody>
          <a:bodyPr wrap="square" rtlCol="0">
            <a:spAutoFit/>
          </a:bodyPr>
          <a:lstStyle/>
          <a:p>
            <a:r>
              <a:rPr lang="en-US" sz="2000" b="0" i="0" dirty="0">
                <a:solidFill>
                  <a:schemeClr val="accent5"/>
                </a:solidFill>
                <a:effectLst/>
                <a:latin typeface="Söhne"/>
              </a:rPr>
              <a:t>In this diagram, we are displaying whether the total number of employees has reached their target budget or not. We can observe that the total number of employees has not reached its target value.</a:t>
            </a:r>
            <a:endParaRPr lang="en-US" sz="2000" dirty="0">
              <a:solidFill>
                <a:schemeClr val="accent5"/>
              </a:solidFill>
            </a:endParaRPr>
          </a:p>
        </p:txBody>
      </p:sp>
    </p:spTree>
    <p:extLst>
      <p:ext uri="{BB962C8B-B14F-4D97-AF65-F5344CB8AC3E}">
        <p14:creationId xmlns:p14="http://schemas.microsoft.com/office/powerpoint/2010/main" val="6033967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1033</Words>
  <Application>Microsoft Office PowerPoint</Application>
  <PresentationFormat>Widescreen</PresentationFormat>
  <Paragraphs>62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jnanaranjana027@gmail.com</dc:creator>
  <cp:lastModifiedBy>jnanaranjana027@gmail.com</cp:lastModifiedBy>
  <cp:revision>10</cp:revision>
  <dcterms:created xsi:type="dcterms:W3CDTF">2023-10-09T12:24:28Z</dcterms:created>
  <dcterms:modified xsi:type="dcterms:W3CDTF">2023-10-09T14:05:58Z</dcterms:modified>
</cp:coreProperties>
</file>