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 id="256" r:id="rId11"/>
    <p:sldId id="258" r:id="rId12"/>
    <p:sldId id="25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17127-25D9-4C2A-A5D4-7E3043F59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6146F7-2432-4C60-B8D7-A0B79655FA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91B123-672D-4174-A7B1-AEED2BD3A6C0}"/>
              </a:ext>
            </a:extLst>
          </p:cNvPr>
          <p:cNvSpPr>
            <a:spLocks noGrp="1"/>
          </p:cNvSpPr>
          <p:nvPr>
            <p:ph type="dt" sz="half" idx="10"/>
          </p:nvPr>
        </p:nvSpPr>
        <p:spPr/>
        <p:txBody>
          <a:bodyPr/>
          <a:lstStyle/>
          <a:p>
            <a:fld id="{57858500-945B-498B-A58A-BC75983C1628}" type="datetimeFigureOut">
              <a:rPr lang="en-US" smtClean="0"/>
              <a:t>9/23/2023</a:t>
            </a:fld>
            <a:endParaRPr lang="en-US"/>
          </a:p>
        </p:txBody>
      </p:sp>
      <p:sp>
        <p:nvSpPr>
          <p:cNvPr id="5" name="Footer Placeholder 4">
            <a:extLst>
              <a:ext uri="{FF2B5EF4-FFF2-40B4-BE49-F238E27FC236}">
                <a16:creationId xmlns:a16="http://schemas.microsoft.com/office/drawing/2014/main" id="{BB8908D6-C66D-47D8-A48E-ACDA8B3F9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BEAE2-CCAB-407F-8515-7FF9506A95C6}"/>
              </a:ext>
            </a:extLst>
          </p:cNvPr>
          <p:cNvSpPr>
            <a:spLocks noGrp="1"/>
          </p:cNvSpPr>
          <p:nvPr>
            <p:ph type="sldNum" sz="quarter" idx="12"/>
          </p:nvPr>
        </p:nvSpPr>
        <p:spPr/>
        <p:txBody>
          <a:bodyPr/>
          <a:lstStyle/>
          <a:p>
            <a:fld id="{7A3AEA41-F45F-4860-BDA6-5F6B71016014}" type="slidenum">
              <a:rPr lang="en-US" smtClean="0"/>
              <a:t>‹#›</a:t>
            </a:fld>
            <a:endParaRPr lang="en-US"/>
          </a:p>
        </p:txBody>
      </p:sp>
    </p:spTree>
    <p:extLst>
      <p:ext uri="{BB962C8B-B14F-4D97-AF65-F5344CB8AC3E}">
        <p14:creationId xmlns:p14="http://schemas.microsoft.com/office/powerpoint/2010/main" val="186719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277B0-08FC-4BF9-8D56-60791A6365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D61212-77BA-4B6B-9183-1587A9FA5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54593-4650-44E8-B230-3D33E578C507}"/>
              </a:ext>
            </a:extLst>
          </p:cNvPr>
          <p:cNvSpPr>
            <a:spLocks noGrp="1"/>
          </p:cNvSpPr>
          <p:nvPr>
            <p:ph type="dt" sz="half" idx="10"/>
          </p:nvPr>
        </p:nvSpPr>
        <p:spPr/>
        <p:txBody>
          <a:bodyPr/>
          <a:lstStyle/>
          <a:p>
            <a:fld id="{57858500-945B-498B-A58A-BC75983C1628}" type="datetimeFigureOut">
              <a:rPr lang="en-US" smtClean="0"/>
              <a:t>9/23/2023</a:t>
            </a:fld>
            <a:endParaRPr lang="en-US"/>
          </a:p>
        </p:txBody>
      </p:sp>
      <p:sp>
        <p:nvSpPr>
          <p:cNvPr id="5" name="Footer Placeholder 4">
            <a:extLst>
              <a:ext uri="{FF2B5EF4-FFF2-40B4-BE49-F238E27FC236}">
                <a16:creationId xmlns:a16="http://schemas.microsoft.com/office/drawing/2014/main" id="{3E033147-DBE9-4374-AA2B-FA8CCD417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6DD0E-88F0-4370-AD0E-38BEF4A8D498}"/>
              </a:ext>
            </a:extLst>
          </p:cNvPr>
          <p:cNvSpPr>
            <a:spLocks noGrp="1"/>
          </p:cNvSpPr>
          <p:nvPr>
            <p:ph type="sldNum" sz="quarter" idx="12"/>
          </p:nvPr>
        </p:nvSpPr>
        <p:spPr/>
        <p:txBody>
          <a:bodyPr/>
          <a:lstStyle/>
          <a:p>
            <a:fld id="{7A3AEA41-F45F-4860-BDA6-5F6B71016014}" type="slidenum">
              <a:rPr lang="en-US" smtClean="0"/>
              <a:t>‹#›</a:t>
            </a:fld>
            <a:endParaRPr lang="en-US"/>
          </a:p>
        </p:txBody>
      </p:sp>
    </p:spTree>
    <p:extLst>
      <p:ext uri="{BB962C8B-B14F-4D97-AF65-F5344CB8AC3E}">
        <p14:creationId xmlns:p14="http://schemas.microsoft.com/office/powerpoint/2010/main" val="138968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04BA40-66D5-4308-8442-FC6B68554F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1FF446-5B75-4B35-B5BB-616D11EA1D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BD58B-3099-4B0B-82BA-168DC7AADD14}"/>
              </a:ext>
            </a:extLst>
          </p:cNvPr>
          <p:cNvSpPr>
            <a:spLocks noGrp="1"/>
          </p:cNvSpPr>
          <p:nvPr>
            <p:ph type="dt" sz="half" idx="10"/>
          </p:nvPr>
        </p:nvSpPr>
        <p:spPr/>
        <p:txBody>
          <a:bodyPr/>
          <a:lstStyle/>
          <a:p>
            <a:fld id="{57858500-945B-498B-A58A-BC75983C1628}" type="datetimeFigureOut">
              <a:rPr lang="en-US" smtClean="0"/>
              <a:t>9/23/2023</a:t>
            </a:fld>
            <a:endParaRPr lang="en-US"/>
          </a:p>
        </p:txBody>
      </p:sp>
      <p:sp>
        <p:nvSpPr>
          <p:cNvPr id="5" name="Footer Placeholder 4">
            <a:extLst>
              <a:ext uri="{FF2B5EF4-FFF2-40B4-BE49-F238E27FC236}">
                <a16:creationId xmlns:a16="http://schemas.microsoft.com/office/drawing/2014/main" id="{B4E93E15-C6F1-4EF1-A4FF-19C85E59A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7AA88-FC1E-4A6F-8A49-C01FE9CDA60D}"/>
              </a:ext>
            </a:extLst>
          </p:cNvPr>
          <p:cNvSpPr>
            <a:spLocks noGrp="1"/>
          </p:cNvSpPr>
          <p:nvPr>
            <p:ph type="sldNum" sz="quarter" idx="12"/>
          </p:nvPr>
        </p:nvSpPr>
        <p:spPr/>
        <p:txBody>
          <a:bodyPr/>
          <a:lstStyle/>
          <a:p>
            <a:fld id="{7A3AEA41-F45F-4860-BDA6-5F6B71016014}" type="slidenum">
              <a:rPr lang="en-US" smtClean="0"/>
              <a:t>‹#›</a:t>
            </a:fld>
            <a:endParaRPr lang="en-US"/>
          </a:p>
        </p:txBody>
      </p:sp>
    </p:spTree>
    <p:extLst>
      <p:ext uri="{BB962C8B-B14F-4D97-AF65-F5344CB8AC3E}">
        <p14:creationId xmlns:p14="http://schemas.microsoft.com/office/powerpoint/2010/main" val="421720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A98F6-60CF-449E-BCBB-33745C8D05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556227-13BD-441C-ADFE-48BF1C7C89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72B22-844C-48DC-B68C-B226B53C431A}"/>
              </a:ext>
            </a:extLst>
          </p:cNvPr>
          <p:cNvSpPr>
            <a:spLocks noGrp="1"/>
          </p:cNvSpPr>
          <p:nvPr>
            <p:ph type="dt" sz="half" idx="10"/>
          </p:nvPr>
        </p:nvSpPr>
        <p:spPr/>
        <p:txBody>
          <a:bodyPr/>
          <a:lstStyle/>
          <a:p>
            <a:fld id="{57858500-945B-498B-A58A-BC75983C1628}" type="datetimeFigureOut">
              <a:rPr lang="en-US" smtClean="0"/>
              <a:t>9/23/2023</a:t>
            </a:fld>
            <a:endParaRPr lang="en-US"/>
          </a:p>
        </p:txBody>
      </p:sp>
      <p:sp>
        <p:nvSpPr>
          <p:cNvPr id="5" name="Footer Placeholder 4">
            <a:extLst>
              <a:ext uri="{FF2B5EF4-FFF2-40B4-BE49-F238E27FC236}">
                <a16:creationId xmlns:a16="http://schemas.microsoft.com/office/drawing/2014/main" id="{4A15AB47-A048-4BC1-BB0C-114C8119C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119B8-2023-49E2-A3C8-20B14C7BF859}"/>
              </a:ext>
            </a:extLst>
          </p:cNvPr>
          <p:cNvSpPr>
            <a:spLocks noGrp="1"/>
          </p:cNvSpPr>
          <p:nvPr>
            <p:ph type="sldNum" sz="quarter" idx="12"/>
          </p:nvPr>
        </p:nvSpPr>
        <p:spPr/>
        <p:txBody>
          <a:bodyPr/>
          <a:lstStyle/>
          <a:p>
            <a:fld id="{7A3AEA41-F45F-4860-BDA6-5F6B71016014}" type="slidenum">
              <a:rPr lang="en-US" smtClean="0"/>
              <a:t>‹#›</a:t>
            </a:fld>
            <a:endParaRPr lang="en-US"/>
          </a:p>
        </p:txBody>
      </p:sp>
    </p:spTree>
    <p:extLst>
      <p:ext uri="{BB962C8B-B14F-4D97-AF65-F5344CB8AC3E}">
        <p14:creationId xmlns:p14="http://schemas.microsoft.com/office/powerpoint/2010/main" val="1288567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A119-4AA7-40BE-84D9-8FCDD92BAC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52AEB0-6D73-45D6-B60F-5BC9400666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44114A-4058-47B4-AC26-AC264550A090}"/>
              </a:ext>
            </a:extLst>
          </p:cNvPr>
          <p:cNvSpPr>
            <a:spLocks noGrp="1"/>
          </p:cNvSpPr>
          <p:nvPr>
            <p:ph type="dt" sz="half" idx="10"/>
          </p:nvPr>
        </p:nvSpPr>
        <p:spPr/>
        <p:txBody>
          <a:bodyPr/>
          <a:lstStyle/>
          <a:p>
            <a:fld id="{57858500-945B-498B-A58A-BC75983C1628}" type="datetimeFigureOut">
              <a:rPr lang="en-US" smtClean="0"/>
              <a:t>9/23/2023</a:t>
            </a:fld>
            <a:endParaRPr lang="en-US"/>
          </a:p>
        </p:txBody>
      </p:sp>
      <p:sp>
        <p:nvSpPr>
          <p:cNvPr id="5" name="Footer Placeholder 4">
            <a:extLst>
              <a:ext uri="{FF2B5EF4-FFF2-40B4-BE49-F238E27FC236}">
                <a16:creationId xmlns:a16="http://schemas.microsoft.com/office/drawing/2014/main" id="{3BF3A527-E97F-461D-A38D-7BD0F46D7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C6C5F-1ED3-4C7D-95FA-5938D384BCD2}"/>
              </a:ext>
            </a:extLst>
          </p:cNvPr>
          <p:cNvSpPr>
            <a:spLocks noGrp="1"/>
          </p:cNvSpPr>
          <p:nvPr>
            <p:ph type="sldNum" sz="quarter" idx="12"/>
          </p:nvPr>
        </p:nvSpPr>
        <p:spPr/>
        <p:txBody>
          <a:bodyPr/>
          <a:lstStyle/>
          <a:p>
            <a:fld id="{7A3AEA41-F45F-4860-BDA6-5F6B71016014}" type="slidenum">
              <a:rPr lang="en-US" smtClean="0"/>
              <a:t>‹#›</a:t>
            </a:fld>
            <a:endParaRPr lang="en-US"/>
          </a:p>
        </p:txBody>
      </p:sp>
    </p:spTree>
    <p:extLst>
      <p:ext uri="{BB962C8B-B14F-4D97-AF65-F5344CB8AC3E}">
        <p14:creationId xmlns:p14="http://schemas.microsoft.com/office/powerpoint/2010/main" val="38543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A7A2E-1DF0-49D0-8614-BD47AE263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41452C-D09E-4E19-A54C-70F399B472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FC50CD-50BC-4C9D-B3E7-82E1FDCE7E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30E3F7-61B7-476B-A732-57C5321BC71E}"/>
              </a:ext>
            </a:extLst>
          </p:cNvPr>
          <p:cNvSpPr>
            <a:spLocks noGrp="1"/>
          </p:cNvSpPr>
          <p:nvPr>
            <p:ph type="dt" sz="half" idx="10"/>
          </p:nvPr>
        </p:nvSpPr>
        <p:spPr/>
        <p:txBody>
          <a:bodyPr/>
          <a:lstStyle/>
          <a:p>
            <a:fld id="{57858500-945B-498B-A58A-BC75983C1628}" type="datetimeFigureOut">
              <a:rPr lang="en-US" smtClean="0"/>
              <a:t>9/23/2023</a:t>
            </a:fld>
            <a:endParaRPr lang="en-US"/>
          </a:p>
        </p:txBody>
      </p:sp>
      <p:sp>
        <p:nvSpPr>
          <p:cNvPr id="6" name="Footer Placeholder 5">
            <a:extLst>
              <a:ext uri="{FF2B5EF4-FFF2-40B4-BE49-F238E27FC236}">
                <a16:creationId xmlns:a16="http://schemas.microsoft.com/office/drawing/2014/main" id="{10F2B2D2-F914-4EE5-B049-A568ED58B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71F88-9769-4BAA-A6AA-2FB292D9753D}"/>
              </a:ext>
            </a:extLst>
          </p:cNvPr>
          <p:cNvSpPr>
            <a:spLocks noGrp="1"/>
          </p:cNvSpPr>
          <p:nvPr>
            <p:ph type="sldNum" sz="quarter" idx="12"/>
          </p:nvPr>
        </p:nvSpPr>
        <p:spPr/>
        <p:txBody>
          <a:bodyPr/>
          <a:lstStyle/>
          <a:p>
            <a:fld id="{7A3AEA41-F45F-4860-BDA6-5F6B71016014}" type="slidenum">
              <a:rPr lang="en-US" smtClean="0"/>
              <a:t>‹#›</a:t>
            </a:fld>
            <a:endParaRPr lang="en-US"/>
          </a:p>
        </p:txBody>
      </p:sp>
    </p:spTree>
    <p:extLst>
      <p:ext uri="{BB962C8B-B14F-4D97-AF65-F5344CB8AC3E}">
        <p14:creationId xmlns:p14="http://schemas.microsoft.com/office/powerpoint/2010/main" val="206595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45B5-ACCC-412B-A028-5764F9B626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295658-90A5-4E39-9794-86860E37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E0D5B8-A7C4-4305-B1D1-5C5F6682D0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A9A2A3-F10D-489F-A28D-FB66199C1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B21940-943C-4E66-93D5-38B3A7FC14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2F7CD6-16C5-47FC-9171-F0CD2B121A5B}"/>
              </a:ext>
            </a:extLst>
          </p:cNvPr>
          <p:cNvSpPr>
            <a:spLocks noGrp="1"/>
          </p:cNvSpPr>
          <p:nvPr>
            <p:ph type="dt" sz="half" idx="10"/>
          </p:nvPr>
        </p:nvSpPr>
        <p:spPr/>
        <p:txBody>
          <a:bodyPr/>
          <a:lstStyle/>
          <a:p>
            <a:fld id="{57858500-945B-498B-A58A-BC75983C1628}" type="datetimeFigureOut">
              <a:rPr lang="en-US" smtClean="0"/>
              <a:t>9/23/2023</a:t>
            </a:fld>
            <a:endParaRPr lang="en-US"/>
          </a:p>
        </p:txBody>
      </p:sp>
      <p:sp>
        <p:nvSpPr>
          <p:cNvPr id="8" name="Footer Placeholder 7">
            <a:extLst>
              <a:ext uri="{FF2B5EF4-FFF2-40B4-BE49-F238E27FC236}">
                <a16:creationId xmlns:a16="http://schemas.microsoft.com/office/drawing/2014/main" id="{5578E764-59BF-43ED-A16D-95E95BC7E3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79E12A-F8B4-482D-99BD-2042C61A8F61}"/>
              </a:ext>
            </a:extLst>
          </p:cNvPr>
          <p:cNvSpPr>
            <a:spLocks noGrp="1"/>
          </p:cNvSpPr>
          <p:nvPr>
            <p:ph type="sldNum" sz="quarter" idx="12"/>
          </p:nvPr>
        </p:nvSpPr>
        <p:spPr/>
        <p:txBody>
          <a:bodyPr/>
          <a:lstStyle/>
          <a:p>
            <a:fld id="{7A3AEA41-F45F-4860-BDA6-5F6B71016014}" type="slidenum">
              <a:rPr lang="en-US" smtClean="0"/>
              <a:t>‹#›</a:t>
            </a:fld>
            <a:endParaRPr lang="en-US"/>
          </a:p>
        </p:txBody>
      </p:sp>
    </p:spTree>
    <p:extLst>
      <p:ext uri="{BB962C8B-B14F-4D97-AF65-F5344CB8AC3E}">
        <p14:creationId xmlns:p14="http://schemas.microsoft.com/office/powerpoint/2010/main" val="605305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5E915-E992-4CDC-8DA2-E8D8D0F071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BC5CF6-A4B6-42EA-BD8E-EE19BBA9134B}"/>
              </a:ext>
            </a:extLst>
          </p:cNvPr>
          <p:cNvSpPr>
            <a:spLocks noGrp="1"/>
          </p:cNvSpPr>
          <p:nvPr>
            <p:ph type="dt" sz="half" idx="10"/>
          </p:nvPr>
        </p:nvSpPr>
        <p:spPr/>
        <p:txBody>
          <a:bodyPr/>
          <a:lstStyle/>
          <a:p>
            <a:fld id="{57858500-945B-498B-A58A-BC75983C1628}" type="datetimeFigureOut">
              <a:rPr lang="en-US" smtClean="0"/>
              <a:t>9/23/2023</a:t>
            </a:fld>
            <a:endParaRPr lang="en-US"/>
          </a:p>
        </p:txBody>
      </p:sp>
      <p:sp>
        <p:nvSpPr>
          <p:cNvPr id="4" name="Footer Placeholder 3">
            <a:extLst>
              <a:ext uri="{FF2B5EF4-FFF2-40B4-BE49-F238E27FC236}">
                <a16:creationId xmlns:a16="http://schemas.microsoft.com/office/drawing/2014/main" id="{99DFFAC8-FD9E-4D0F-AEE8-9C9CF8F692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C9D2EF-52E4-475C-9F1D-C02995494613}"/>
              </a:ext>
            </a:extLst>
          </p:cNvPr>
          <p:cNvSpPr>
            <a:spLocks noGrp="1"/>
          </p:cNvSpPr>
          <p:nvPr>
            <p:ph type="sldNum" sz="quarter" idx="12"/>
          </p:nvPr>
        </p:nvSpPr>
        <p:spPr/>
        <p:txBody>
          <a:bodyPr/>
          <a:lstStyle/>
          <a:p>
            <a:fld id="{7A3AEA41-F45F-4860-BDA6-5F6B71016014}" type="slidenum">
              <a:rPr lang="en-US" smtClean="0"/>
              <a:t>‹#›</a:t>
            </a:fld>
            <a:endParaRPr lang="en-US"/>
          </a:p>
        </p:txBody>
      </p:sp>
    </p:spTree>
    <p:extLst>
      <p:ext uri="{BB962C8B-B14F-4D97-AF65-F5344CB8AC3E}">
        <p14:creationId xmlns:p14="http://schemas.microsoft.com/office/powerpoint/2010/main" val="5609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46FE0-FE42-4DF7-A756-31A02059910D}"/>
              </a:ext>
            </a:extLst>
          </p:cNvPr>
          <p:cNvSpPr>
            <a:spLocks noGrp="1"/>
          </p:cNvSpPr>
          <p:nvPr>
            <p:ph type="dt" sz="half" idx="10"/>
          </p:nvPr>
        </p:nvSpPr>
        <p:spPr/>
        <p:txBody>
          <a:bodyPr/>
          <a:lstStyle/>
          <a:p>
            <a:fld id="{57858500-945B-498B-A58A-BC75983C1628}" type="datetimeFigureOut">
              <a:rPr lang="en-US" smtClean="0"/>
              <a:t>9/23/2023</a:t>
            </a:fld>
            <a:endParaRPr lang="en-US"/>
          </a:p>
        </p:txBody>
      </p:sp>
      <p:sp>
        <p:nvSpPr>
          <p:cNvPr id="3" name="Footer Placeholder 2">
            <a:extLst>
              <a:ext uri="{FF2B5EF4-FFF2-40B4-BE49-F238E27FC236}">
                <a16:creationId xmlns:a16="http://schemas.microsoft.com/office/drawing/2014/main" id="{150B4296-B57C-454D-89B4-660474C216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688D49-A706-40C5-AFDA-6A4688F736B9}"/>
              </a:ext>
            </a:extLst>
          </p:cNvPr>
          <p:cNvSpPr>
            <a:spLocks noGrp="1"/>
          </p:cNvSpPr>
          <p:nvPr>
            <p:ph type="sldNum" sz="quarter" idx="12"/>
          </p:nvPr>
        </p:nvSpPr>
        <p:spPr/>
        <p:txBody>
          <a:bodyPr/>
          <a:lstStyle/>
          <a:p>
            <a:fld id="{7A3AEA41-F45F-4860-BDA6-5F6B71016014}" type="slidenum">
              <a:rPr lang="en-US" smtClean="0"/>
              <a:t>‹#›</a:t>
            </a:fld>
            <a:endParaRPr lang="en-US"/>
          </a:p>
        </p:txBody>
      </p:sp>
    </p:spTree>
    <p:extLst>
      <p:ext uri="{BB962C8B-B14F-4D97-AF65-F5344CB8AC3E}">
        <p14:creationId xmlns:p14="http://schemas.microsoft.com/office/powerpoint/2010/main" val="898673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6242-F5DF-41CC-8FFB-0F291ADE5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D5D52E-9840-4378-A894-9E1F74A4EA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431AA2-1E43-47F2-AF95-5C65F562C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25F90-4FCF-491D-ABE3-2C77B5640965}"/>
              </a:ext>
            </a:extLst>
          </p:cNvPr>
          <p:cNvSpPr>
            <a:spLocks noGrp="1"/>
          </p:cNvSpPr>
          <p:nvPr>
            <p:ph type="dt" sz="half" idx="10"/>
          </p:nvPr>
        </p:nvSpPr>
        <p:spPr/>
        <p:txBody>
          <a:bodyPr/>
          <a:lstStyle/>
          <a:p>
            <a:fld id="{57858500-945B-498B-A58A-BC75983C1628}" type="datetimeFigureOut">
              <a:rPr lang="en-US" smtClean="0"/>
              <a:t>9/23/2023</a:t>
            </a:fld>
            <a:endParaRPr lang="en-US"/>
          </a:p>
        </p:txBody>
      </p:sp>
      <p:sp>
        <p:nvSpPr>
          <p:cNvPr id="6" name="Footer Placeholder 5">
            <a:extLst>
              <a:ext uri="{FF2B5EF4-FFF2-40B4-BE49-F238E27FC236}">
                <a16:creationId xmlns:a16="http://schemas.microsoft.com/office/drawing/2014/main" id="{80B57169-60AB-4301-BD14-3582DE8DA7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41B70-C369-454D-A7D3-C984009F0F3C}"/>
              </a:ext>
            </a:extLst>
          </p:cNvPr>
          <p:cNvSpPr>
            <a:spLocks noGrp="1"/>
          </p:cNvSpPr>
          <p:nvPr>
            <p:ph type="sldNum" sz="quarter" idx="12"/>
          </p:nvPr>
        </p:nvSpPr>
        <p:spPr/>
        <p:txBody>
          <a:bodyPr/>
          <a:lstStyle/>
          <a:p>
            <a:fld id="{7A3AEA41-F45F-4860-BDA6-5F6B71016014}" type="slidenum">
              <a:rPr lang="en-US" smtClean="0"/>
              <a:t>‹#›</a:t>
            </a:fld>
            <a:endParaRPr lang="en-US"/>
          </a:p>
        </p:txBody>
      </p:sp>
    </p:spTree>
    <p:extLst>
      <p:ext uri="{BB962C8B-B14F-4D97-AF65-F5344CB8AC3E}">
        <p14:creationId xmlns:p14="http://schemas.microsoft.com/office/powerpoint/2010/main" val="329660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6A21-2692-4E33-9091-E3550CBCD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8DBD02-D9C6-4C3F-AB12-DD757642F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A02647-B216-47B9-821E-E97B9E6D5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CFAA4-F824-4847-A2B7-255A05AC57E3}"/>
              </a:ext>
            </a:extLst>
          </p:cNvPr>
          <p:cNvSpPr>
            <a:spLocks noGrp="1"/>
          </p:cNvSpPr>
          <p:nvPr>
            <p:ph type="dt" sz="half" idx="10"/>
          </p:nvPr>
        </p:nvSpPr>
        <p:spPr/>
        <p:txBody>
          <a:bodyPr/>
          <a:lstStyle/>
          <a:p>
            <a:fld id="{57858500-945B-498B-A58A-BC75983C1628}" type="datetimeFigureOut">
              <a:rPr lang="en-US" smtClean="0"/>
              <a:t>9/23/2023</a:t>
            </a:fld>
            <a:endParaRPr lang="en-US"/>
          </a:p>
        </p:txBody>
      </p:sp>
      <p:sp>
        <p:nvSpPr>
          <p:cNvPr id="6" name="Footer Placeholder 5">
            <a:extLst>
              <a:ext uri="{FF2B5EF4-FFF2-40B4-BE49-F238E27FC236}">
                <a16:creationId xmlns:a16="http://schemas.microsoft.com/office/drawing/2014/main" id="{16AFA811-1E29-43B5-AEBC-17A86270C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46E3B-0422-4CF7-B16A-0CBFAF992865}"/>
              </a:ext>
            </a:extLst>
          </p:cNvPr>
          <p:cNvSpPr>
            <a:spLocks noGrp="1"/>
          </p:cNvSpPr>
          <p:nvPr>
            <p:ph type="sldNum" sz="quarter" idx="12"/>
          </p:nvPr>
        </p:nvSpPr>
        <p:spPr/>
        <p:txBody>
          <a:bodyPr/>
          <a:lstStyle/>
          <a:p>
            <a:fld id="{7A3AEA41-F45F-4860-BDA6-5F6B71016014}" type="slidenum">
              <a:rPr lang="en-US" smtClean="0"/>
              <a:t>‹#›</a:t>
            </a:fld>
            <a:endParaRPr lang="en-US"/>
          </a:p>
        </p:txBody>
      </p:sp>
    </p:spTree>
    <p:extLst>
      <p:ext uri="{BB962C8B-B14F-4D97-AF65-F5344CB8AC3E}">
        <p14:creationId xmlns:p14="http://schemas.microsoft.com/office/powerpoint/2010/main" val="229783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05375-810D-4F73-8AE2-7B443AFAF6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47CAAB-C92A-442C-B657-380D7268E9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DF304-CF56-4371-8508-7AE53E3792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58500-945B-498B-A58A-BC75983C1628}" type="datetimeFigureOut">
              <a:rPr lang="en-US" smtClean="0"/>
              <a:t>9/23/2023</a:t>
            </a:fld>
            <a:endParaRPr lang="en-US"/>
          </a:p>
        </p:txBody>
      </p:sp>
      <p:sp>
        <p:nvSpPr>
          <p:cNvPr id="5" name="Footer Placeholder 4">
            <a:extLst>
              <a:ext uri="{FF2B5EF4-FFF2-40B4-BE49-F238E27FC236}">
                <a16:creationId xmlns:a16="http://schemas.microsoft.com/office/drawing/2014/main" id="{7157ED2B-92BE-4DA5-99D0-AE92579713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AC9B0F-AD33-49C4-89DA-1BCBC94ADB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AEA41-F45F-4860-BDA6-5F6B71016014}" type="slidenum">
              <a:rPr lang="en-US" smtClean="0"/>
              <a:t>‹#›</a:t>
            </a:fld>
            <a:endParaRPr lang="en-US"/>
          </a:p>
        </p:txBody>
      </p:sp>
    </p:spTree>
    <p:extLst>
      <p:ext uri="{BB962C8B-B14F-4D97-AF65-F5344CB8AC3E}">
        <p14:creationId xmlns:p14="http://schemas.microsoft.com/office/powerpoint/2010/main" val="268064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novypro.com/project/fleet-management-system"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15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509E7-E82E-4F98-8D45-52557412ADB5}"/>
              </a:ext>
            </a:extLst>
          </p:cNvPr>
          <p:cNvSpPr txBox="1"/>
          <p:nvPr/>
        </p:nvSpPr>
        <p:spPr>
          <a:xfrm>
            <a:off x="1619251" y="981075"/>
            <a:ext cx="8172450" cy="1569660"/>
          </a:xfrm>
          <a:prstGeom prst="rect">
            <a:avLst/>
          </a:prstGeom>
          <a:noFill/>
        </p:spPr>
        <p:txBody>
          <a:bodyPr wrap="square" rtlCol="0">
            <a:spAutoFit/>
          </a:bodyPr>
          <a:lstStyle/>
          <a:p>
            <a:pPr algn="ctr"/>
            <a:r>
              <a:rPr lang="en-US" sz="4800" b="1" dirty="0">
                <a:solidFill>
                  <a:schemeClr val="bg1"/>
                </a:solidFill>
              </a:rPr>
              <a:t>Fleet Management </a:t>
            </a:r>
          </a:p>
          <a:p>
            <a:pPr algn="ctr"/>
            <a:r>
              <a:rPr lang="en-US" sz="4800" b="1" dirty="0">
                <a:solidFill>
                  <a:schemeClr val="bg1"/>
                </a:solidFill>
              </a:rPr>
              <a:t> Dashboard</a:t>
            </a:r>
          </a:p>
        </p:txBody>
      </p:sp>
      <p:sp>
        <p:nvSpPr>
          <p:cNvPr id="3" name="TextBox 2">
            <a:extLst>
              <a:ext uri="{FF2B5EF4-FFF2-40B4-BE49-F238E27FC236}">
                <a16:creationId xmlns:a16="http://schemas.microsoft.com/office/drawing/2014/main" id="{FA5AACFC-8720-415A-B2CE-610D48A52A2D}"/>
              </a:ext>
            </a:extLst>
          </p:cNvPr>
          <p:cNvSpPr txBox="1"/>
          <p:nvPr/>
        </p:nvSpPr>
        <p:spPr>
          <a:xfrm>
            <a:off x="6395941" y="5353705"/>
            <a:ext cx="5905500" cy="523220"/>
          </a:xfrm>
          <a:prstGeom prst="rect">
            <a:avLst/>
          </a:prstGeom>
          <a:noFill/>
        </p:spPr>
        <p:txBody>
          <a:bodyPr wrap="square" rtlCol="0">
            <a:spAutoFit/>
          </a:bodyPr>
          <a:lstStyle/>
          <a:p>
            <a:pPr algn="ctr"/>
            <a:r>
              <a:rPr lang="en-US" sz="2800" dirty="0">
                <a:solidFill>
                  <a:schemeClr val="bg1">
                    <a:lumMod val="85000"/>
                  </a:schemeClr>
                </a:solidFill>
              </a:rPr>
              <a:t>Domain : </a:t>
            </a:r>
            <a:r>
              <a:rPr lang="en-US" sz="2800" i="0" dirty="0">
                <a:solidFill>
                  <a:schemeClr val="bg1">
                    <a:lumMod val="85000"/>
                  </a:schemeClr>
                </a:solidFill>
                <a:effectLst/>
                <a:latin typeface="Söhne"/>
              </a:rPr>
              <a:t>Transportation and Logistics</a:t>
            </a:r>
            <a:endParaRPr lang="en-US" sz="2800" dirty="0">
              <a:solidFill>
                <a:schemeClr val="bg1">
                  <a:lumMod val="85000"/>
                </a:schemeClr>
              </a:solidFill>
            </a:endParaRPr>
          </a:p>
        </p:txBody>
      </p:sp>
      <p:sp>
        <p:nvSpPr>
          <p:cNvPr id="4" name="TextBox 3">
            <a:extLst>
              <a:ext uri="{FF2B5EF4-FFF2-40B4-BE49-F238E27FC236}">
                <a16:creationId xmlns:a16="http://schemas.microsoft.com/office/drawing/2014/main" id="{768B99BF-3ABE-40B1-B292-C5519EC5B21C}"/>
              </a:ext>
            </a:extLst>
          </p:cNvPr>
          <p:cNvSpPr txBox="1"/>
          <p:nvPr/>
        </p:nvSpPr>
        <p:spPr>
          <a:xfrm>
            <a:off x="8439150" y="6010275"/>
            <a:ext cx="4791075" cy="914400"/>
          </a:xfrm>
          <a:prstGeom prst="rect">
            <a:avLst/>
          </a:prstGeom>
          <a:noFill/>
        </p:spPr>
        <p:txBody>
          <a:bodyPr wrap="square" rtlCol="0">
            <a:spAutoFit/>
          </a:bodyPr>
          <a:lstStyle/>
          <a:p>
            <a:r>
              <a:rPr lang="en-US" dirty="0">
                <a:solidFill>
                  <a:schemeClr val="bg1">
                    <a:lumMod val="85000"/>
                  </a:schemeClr>
                </a:solidFill>
              </a:rPr>
              <a:t>              Designed &amp; Presented By</a:t>
            </a:r>
          </a:p>
          <a:p>
            <a:r>
              <a:rPr lang="en-US" dirty="0">
                <a:solidFill>
                  <a:schemeClr val="bg1">
                    <a:lumMod val="85000"/>
                  </a:schemeClr>
                </a:solidFill>
              </a:rPr>
              <a:t>     Jnanaranjan Pradhan (Data Analyst)</a:t>
            </a:r>
          </a:p>
          <a:p>
            <a:endParaRPr lang="en-US" dirty="0"/>
          </a:p>
        </p:txBody>
      </p:sp>
    </p:spTree>
    <p:extLst>
      <p:ext uri="{BB962C8B-B14F-4D97-AF65-F5344CB8AC3E}">
        <p14:creationId xmlns:p14="http://schemas.microsoft.com/office/powerpoint/2010/main" val="271034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15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B4DA2A-66D9-4150-9B99-00E69FCF6F53}"/>
              </a:ext>
            </a:extLst>
          </p:cNvPr>
          <p:cNvSpPr txBox="1"/>
          <p:nvPr/>
        </p:nvSpPr>
        <p:spPr>
          <a:xfrm>
            <a:off x="439271" y="251012"/>
            <a:ext cx="11394141" cy="6463308"/>
          </a:xfrm>
          <a:prstGeom prst="rect">
            <a:avLst/>
          </a:prstGeom>
          <a:noFill/>
        </p:spPr>
        <p:txBody>
          <a:bodyPr wrap="square" rtlCol="0">
            <a:spAutoFit/>
          </a:bodyPr>
          <a:lstStyle/>
          <a:p>
            <a:r>
              <a:rPr lang="en-US" dirty="0">
                <a:solidFill>
                  <a:schemeClr val="bg1"/>
                </a:solidFill>
              </a:rPr>
              <a:t>4.Fuel Cost per Kilometer :</a:t>
            </a:r>
          </a:p>
          <a:p>
            <a:r>
              <a:rPr lang="en-US" dirty="0">
                <a:solidFill>
                  <a:schemeClr val="bg1"/>
                </a:solidFill>
              </a:rPr>
              <a:t>Fuel cost per KM = </a:t>
            </a:r>
          </a:p>
          <a:p>
            <a:r>
              <a:rPr lang="en-US" dirty="0">
                <a:solidFill>
                  <a:schemeClr val="bg1"/>
                </a:solidFill>
              </a:rPr>
              <a:t>DIVIDE([Total Fuel consumed],[Total KM Travelled],0)</a:t>
            </a:r>
          </a:p>
          <a:p>
            <a:endParaRPr lang="en-US" dirty="0">
              <a:solidFill>
                <a:schemeClr val="bg1"/>
              </a:solidFill>
            </a:endParaRPr>
          </a:p>
          <a:p>
            <a:r>
              <a:rPr lang="en-US" dirty="0">
                <a:solidFill>
                  <a:schemeClr val="bg1"/>
                </a:solidFill>
              </a:rPr>
              <a:t>This Dax expression calculate the sum of the values in the "weight(kg)" column of the </a:t>
            </a:r>
            <a:r>
              <a:rPr lang="en-US" dirty="0" err="1">
                <a:solidFill>
                  <a:schemeClr val="bg1"/>
                </a:solidFill>
              </a:rPr>
              <a:t>factTable_freight</a:t>
            </a:r>
            <a:r>
              <a:rPr lang="en-US" dirty="0">
                <a:solidFill>
                  <a:schemeClr val="bg1"/>
                </a:solidFill>
              </a:rPr>
              <a:t> </a:t>
            </a:r>
            <a:r>
              <a:rPr lang="en-US" dirty="0" err="1">
                <a:solidFill>
                  <a:schemeClr val="bg1"/>
                </a:solidFill>
              </a:rPr>
              <a:t>table.It</a:t>
            </a:r>
            <a:r>
              <a:rPr lang="en-US" dirty="0">
                <a:solidFill>
                  <a:schemeClr val="bg1"/>
                </a:solidFill>
              </a:rPr>
              <a:t> adds all the individual weight of different shipment or </a:t>
            </a:r>
            <a:r>
              <a:rPr lang="en-US" dirty="0" err="1">
                <a:solidFill>
                  <a:schemeClr val="bg1"/>
                </a:solidFill>
              </a:rPr>
              <a:t>greight</a:t>
            </a:r>
            <a:r>
              <a:rPr lang="en-US" dirty="0">
                <a:solidFill>
                  <a:schemeClr val="bg1"/>
                </a:solidFill>
              </a:rPr>
              <a:t> items and divides the sum of the weight by 1000.since 1 metrics ton is equal to 1000 </a:t>
            </a:r>
            <a:r>
              <a:rPr lang="en-US" dirty="0" err="1">
                <a:solidFill>
                  <a:schemeClr val="bg1"/>
                </a:solidFill>
              </a:rPr>
              <a:t>kilograms,dividing</a:t>
            </a:r>
            <a:r>
              <a:rPr lang="en-US" dirty="0">
                <a:solidFill>
                  <a:schemeClr val="bg1"/>
                </a:solidFill>
              </a:rPr>
              <a:t> the sum by 1000 converts the total weight from kilograms to metrics tons.</a:t>
            </a:r>
          </a:p>
          <a:p>
            <a:r>
              <a:rPr lang="en-US" dirty="0">
                <a:solidFill>
                  <a:schemeClr val="bg1"/>
                </a:solidFill>
              </a:rPr>
              <a:t>1.Total Weight(Tons) = SUM(</a:t>
            </a:r>
            <a:r>
              <a:rPr lang="en-US" dirty="0" err="1">
                <a:solidFill>
                  <a:schemeClr val="bg1"/>
                </a:solidFill>
              </a:rPr>
              <a:t>factTable_freight</a:t>
            </a:r>
            <a:r>
              <a:rPr lang="en-US" dirty="0">
                <a:solidFill>
                  <a:schemeClr val="bg1"/>
                </a:solidFill>
              </a:rPr>
              <a:t>[Weight (Kg)])/1000</a:t>
            </a:r>
          </a:p>
          <a:p>
            <a:r>
              <a:rPr lang="en-US" dirty="0">
                <a:solidFill>
                  <a:schemeClr val="bg1"/>
                </a:solidFill>
              </a:rPr>
              <a:t>2.Total Weight(cubic) = SUM(</a:t>
            </a:r>
            <a:r>
              <a:rPr lang="en-US" dirty="0" err="1">
                <a:solidFill>
                  <a:schemeClr val="bg1"/>
                </a:solidFill>
              </a:rPr>
              <a:t>factTable_freight</a:t>
            </a:r>
            <a:r>
              <a:rPr lang="en-US" dirty="0">
                <a:solidFill>
                  <a:schemeClr val="bg1"/>
                </a:solidFill>
              </a:rPr>
              <a:t>[Weight (Cubic)])</a:t>
            </a:r>
          </a:p>
          <a:p>
            <a:endParaRPr lang="en-US" dirty="0">
              <a:solidFill>
                <a:schemeClr val="bg1"/>
              </a:solidFill>
            </a:endParaRPr>
          </a:p>
          <a:p>
            <a:r>
              <a:rPr lang="en-US" dirty="0">
                <a:solidFill>
                  <a:schemeClr val="bg1"/>
                </a:solidFill>
              </a:rPr>
              <a:t>3.Total Revenue = SUM(</a:t>
            </a:r>
            <a:r>
              <a:rPr lang="en-US" dirty="0" err="1">
                <a:solidFill>
                  <a:schemeClr val="bg1"/>
                </a:solidFill>
              </a:rPr>
              <a:t>factTable_freight</a:t>
            </a:r>
            <a:r>
              <a:rPr lang="en-US" dirty="0">
                <a:solidFill>
                  <a:schemeClr val="bg1"/>
                </a:solidFill>
              </a:rPr>
              <a:t>[Net Revenue])</a:t>
            </a:r>
          </a:p>
          <a:p>
            <a:endParaRPr lang="en-US" dirty="0">
              <a:solidFill>
                <a:schemeClr val="bg1"/>
              </a:solidFill>
            </a:endParaRPr>
          </a:p>
          <a:p>
            <a:r>
              <a:rPr lang="en-US" dirty="0">
                <a:solidFill>
                  <a:schemeClr val="bg1"/>
                </a:solidFill>
              </a:rPr>
              <a:t>4.Total Goods Value = SUM(</a:t>
            </a:r>
            <a:r>
              <a:rPr lang="en-US" dirty="0" err="1">
                <a:solidFill>
                  <a:schemeClr val="bg1"/>
                </a:solidFill>
              </a:rPr>
              <a:t>factTable_freight</a:t>
            </a:r>
            <a:r>
              <a:rPr lang="en-US" dirty="0">
                <a:solidFill>
                  <a:schemeClr val="bg1"/>
                </a:solidFill>
              </a:rPr>
              <a:t>[Goods Value])</a:t>
            </a:r>
          </a:p>
          <a:p>
            <a:endParaRPr lang="en-US" dirty="0">
              <a:solidFill>
                <a:schemeClr val="bg1"/>
              </a:solidFill>
            </a:endParaRPr>
          </a:p>
          <a:p>
            <a:r>
              <a:rPr lang="en-US" dirty="0">
                <a:solidFill>
                  <a:schemeClr val="bg1"/>
                </a:solidFill>
              </a:rPr>
              <a:t>5.Total Deliver Orders = DISTINCTCOUNT(</a:t>
            </a:r>
            <a:r>
              <a:rPr lang="en-US" dirty="0" err="1">
                <a:solidFill>
                  <a:schemeClr val="bg1"/>
                </a:solidFill>
              </a:rPr>
              <a:t>factTable_freight</a:t>
            </a:r>
            <a:r>
              <a:rPr lang="en-US" dirty="0">
                <a:solidFill>
                  <a:schemeClr val="bg1"/>
                </a:solidFill>
              </a:rPr>
              <a:t>[Invoice Number])</a:t>
            </a:r>
          </a:p>
          <a:p>
            <a:endParaRPr lang="en-US" dirty="0">
              <a:solidFill>
                <a:schemeClr val="bg1"/>
              </a:solidFill>
            </a:endParaRPr>
          </a:p>
          <a:p>
            <a:r>
              <a:rPr lang="en-US" dirty="0">
                <a:solidFill>
                  <a:schemeClr val="bg1"/>
                </a:solidFill>
              </a:rPr>
              <a:t>This DAX expression calculates the previous year's revenue and current year's revenue, then finds the growth compared to the previous year.</a:t>
            </a:r>
          </a:p>
          <a:p>
            <a:r>
              <a:rPr lang="en-US" dirty="0">
                <a:solidFill>
                  <a:schemeClr val="bg1"/>
                </a:solidFill>
              </a:rPr>
              <a:t>1.(%) YoY Growth Revenue = </a:t>
            </a:r>
          </a:p>
          <a:p>
            <a:r>
              <a:rPr lang="en-US" dirty="0">
                <a:solidFill>
                  <a:schemeClr val="bg1"/>
                </a:solidFill>
              </a:rPr>
              <a:t>var </a:t>
            </a:r>
            <a:r>
              <a:rPr lang="en-US" dirty="0" err="1">
                <a:solidFill>
                  <a:schemeClr val="bg1"/>
                </a:solidFill>
              </a:rPr>
              <a:t>currentyearRevenue</a:t>
            </a:r>
            <a:r>
              <a:rPr lang="en-US" dirty="0">
                <a:solidFill>
                  <a:schemeClr val="bg1"/>
                </a:solidFill>
              </a:rPr>
              <a:t>=[Total Revenue]</a:t>
            </a:r>
          </a:p>
          <a:p>
            <a:r>
              <a:rPr lang="en-US" dirty="0">
                <a:solidFill>
                  <a:schemeClr val="bg1"/>
                </a:solidFill>
              </a:rPr>
              <a:t>var </a:t>
            </a:r>
            <a:r>
              <a:rPr lang="en-US" dirty="0" err="1">
                <a:solidFill>
                  <a:schemeClr val="bg1"/>
                </a:solidFill>
              </a:rPr>
              <a:t>PreviousyearRevenue</a:t>
            </a:r>
            <a:r>
              <a:rPr lang="en-US" dirty="0">
                <a:solidFill>
                  <a:schemeClr val="bg1"/>
                </a:solidFill>
              </a:rPr>
              <a:t>=CALCULATE([Total Revenue],SAMEPERIODLASTYEAR(</a:t>
            </a:r>
            <a:r>
              <a:rPr lang="en-US" dirty="0" err="1">
                <a:solidFill>
                  <a:schemeClr val="bg1"/>
                </a:solidFill>
              </a:rPr>
              <a:t>DateTable</a:t>
            </a:r>
            <a:r>
              <a:rPr lang="en-US" dirty="0">
                <a:solidFill>
                  <a:schemeClr val="bg1"/>
                </a:solidFill>
              </a:rPr>
              <a:t>[Date]))</a:t>
            </a:r>
          </a:p>
          <a:p>
            <a:r>
              <a:rPr lang="en-US" dirty="0">
                <a:solidFill>
                  <a:schemeClr val="bg1"/>
                </a:solidFill>
              </a:rPr>
              <a:t>return</a:t>
            </a:r>
          </a:p>
          <a:p>
            <a:r>
              <a:rPr lang="en-US" dirty="0">
                <a:solidFill>
                  <a:schemeClr val="bg1"/>
                </a:solidFill>
              </a:rPr>
              <a:t>DIVIDE(currentyearRevenue-PreviousyearRevenue,PreviousyearRevenue,0)</a:t>
            </a:r>
          </a:p>
        </p:txBody>
      </p:sp>
    </p:spTree>
    <p:extLst>
      <p:ext uri="{BB962C8B-B14F-4D97-AF65-F5344CB8AC3E}">
        <p14:creationId xmlns:p14="http://schemas.microsoft.com/office/powerpoint/2010/main" val="1648288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15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0C5E0E-011B-42EA-8F72-538E4763684E}"/>
              </a:ext>
            </a:extLst>
          </p:cNvPr>
          <p:cNvSpPr txBox="1"/>
          <p:nvPr/>
        </p:nvSpPr>
        <p:spPr>
          <a:xfrm>
            <a:off x="537882" y="277906"/>
            <a:ext cx="11322424" cy="5632311"/>
          </a:xfrm>
          <a:prstGeom prst="rect">
            <a:avLst/>
          </a:prstGeom>
          <a:noFill/>
        </p:spPr>
        <p:txBody>
          <a:bodyPr wrap="square" rtlCol="0">
            <a:spAutoFit/>
          </a:bodyPr>
          <a:lstStyle/>
          <a:p>
            <a:r>
              <a:rPr lang="en-US" dirty="0">
                <a:solidFill>
                  <a:schemeClr val="bg1"/>
                </a:solidFill>
              </a:rPr>
              <a:t>2.(%) YoY Growth Goods Value = </a:t>
            </a:r>
          </a:p>
          <a:p>
            <a:r>
              <a:rPr lang="en-US" dirty="0">
                <a:solidFill>
                  <a:schemeClr val="bg1"/>
                </a:solidFill>
              </a:rPr>
              <a:t>var </a:t>
            </a:r>
            <a:r>
              <a:rPr lang="en-US" dirty="0" err="1">
                <a:solidFill>
                  <a:schemeClr val="bg1"/>
                </a:solidFill>
              </a:rPr>
              <a:t>currentyearGV</a:t>
            </a:r>
            <a:r>
              <a:rPr lang="en-US" dirty="0">
                <a:solidFill>
                  <a:schemeClr val="bg1"/>
                </a:solidFill>
              </a:rPr>
              <a:t>=[Total Goods Value]</a:t>
            </a:r>
          </a:p>
          <a:p>
            <a:r>
              <a:rPr lang="en-US" dirty="0">
                <a:solidFill>
                  <a:schemeClr val="bg1"/>
                </a:solidFill>
              </a:rPr>
              <a:t>var </a:t>
            </a:r>
            <a:r>
              <a:rPr lang="en-US" dirty="0" err="1">
                <a:solidFill>
                  <a:schemeClr val="bg1"/>
                </a:solidFill>
              </a:rPr>
              <a:t>PreviousyearGV</a:t>
            </a:r>
            <a:r>
              <a:rPr lang="en-US" dirty="0">
                <a:solidFill>
                  <a:schemeClr val="bg1"/>
                </a:solidFill>
              </a:rPr>
              <a:t>=CALCULATE([Total Goods Value],SAMEPERIODLASTYEAR(</a:t>
            </a:r>
            <a:r>
              <a:rPr lang="en-US" dirty="0" err="1">
                <a:solidFill>
                  <a:schemeClr val="bg1"/>
                </a:solidFill>
              </a:rPr>
              <a:t>DateTable</a:t>
            </a:r>
            <a:r>
              <a:rPr lang="en-US" dirty="0">
                <a:solidFill>
                  <a:schemeClr val="bg1"/>
                </a:solidFill>
              </a:rPr>
              <a:t>[Date]))</a:t>
            </a:r>
          </a:p>
          <a:p>
            <a:r>
              <a:rPr lang="en-US" dirty="0">
                <a:solidFill>
                  <a:schemeClr val="bg1"/>
                </a:solidFill>
              </a:rPr>
              <a:t>return</a:t>
            </a:r>
          </a:p>
          <a:p>
            <a:r>
              <a:rPr lang="en-US" dirty="0">
                <a:solidFill>
                  <a:schemeClr val="bg1"/>
                </a:solidFill>
              </a:rPr>
              <a:t>DIVIDE(currentyearGV-PreviousyearGV,PreviousyearGV,0)</a:t>
            </a:r>
          </a:p>
          <a:p>
            <a:endParaRPr lang="en-US" dirty="0">
              <a:solidFill>
                <a:schemeClr val="bg1"/>
              </a:solidFill>
            </a:endParaRPr>
          </a:p>
          <a:p>
            <a:endParaRPr lang="en-US" dirty="0">
              <a:solidFill>
                <a:schemeClr val="bg1"/>
              </a:solidFill>
            </a:endParaRPr>
          </a:p>
          <a:p>
            <a:r>
              <a:rPr lang="en-US" dirty="0">
                <a:solidFill>
                  <a:schemeClr val="bg1"/>
                </a:solidFill>
              </a:rPr>
              <a:t>3.(%) YoY Growth Weight Tons = </a:t>
            </a:r>
          </a:p>
          <a:p>
            <a:r>
              <a:rPr lang="en-US" dirty="0">
                <a:solidFill>
                  <a:schemeClr val="bg1"/>
                </a:solidFill>
              </a:rPr>
              <a:t>var </a:t>
            </a:r>
            <a:r>
              <a:rPr lang="en-US" dirty="0" err="1">
                <a:solidFill>
                  <a:schemeClr val="bg1"/>
                </a:solidFill>
              </a:rPr>
              <a:t>currentyearWT</a:t>
            </a:r>
            <a:r>
              <a:rPr lang="en-US" dirty="0">
                <a:solidFill>
                  <a:schemeClr val="bg1"/>
                </a:solidFill>
              </a:rPr>
              <a:t>=[Total Weight(Tons)]</a:t>
            </a:r>
          </a:p>
          <a:p>
            <a:r>
              <a:rPr lang="en-US" dirty="0">
                <a:solidFill>
                  <a:schemeClr val="bg1"/>
                </a:solidFill>
              </a:rPr>
              <a:t>var </a:t>
            </a:r>
            <a:r>
              <a:rPr lang="en-US" dirty="0" err="1">
                <a:solidFill>
                  <a:schemeClr val="bg1"/>
                </a:solidFill>
              </a:rPr>
              <a:t>PreviousyearWT</a:t>
            </a:r>
            <a:r>
              <a:rPr lang="en-US" dirty="0">
                <a:solidFill>
                  <a:schemeClr val="bg1"/>
                </a:solidFill>
              </a:rPr>
              <a:t>=CALCULATE([Total Weight(Tons)],SAMEPERIODLASTYEAR(</a:t>
            </a:r>
            <a:r>
              <a:rPr lang="en-US" dirty="0" err="1">
                <a:solidFill>
                  <a:schemeClr val="bg1"/>
                </a:solidFill>
              </a:rPr>
              <a:t>DateTable</a:t>
            </a:r>
            <a:r>
              <a:rPr lang="en-US" dirty="0">
                <a:solidFill>
                  <a:schemeClr val="bg1"/>
                </a:solidFill>
              </a:rPr>
              <a:t>[Date]))</a:t>
            </a:r>
          </a:p>
          <a:p>
            <a:r>
              <a:rPr lang="en-US" dirty="0">
                <a:solidFill>
                  <a:schemeClr val="bg1"/>
                </a:solidFill>
              </a:rPr>
              <a:t>return</a:t>
            </a:r>
          </a:p>
          <a:p>
            <a:r>
              <a:rPr lang="en-US" dirty="0">
                <a:solidFill>
                  <a:schemeClr val="bg1"/>
                </a:solidFill>
              </a:rPr>
              <a:t>DIVIDE(currentyearWT-PreviousyearWT,PreviousyearWT,0)</a:t>
            </a:r>
          </a:p>
          <a:p>
            <a:endParaRPr lang="en-US" dirty="0">
              <a:solidFill>
                <a:schemeClr val="bg1"/>
              </a:solidFill>
            </a:endParaRPr>
          </a:p>
          <a:p>
            <a:endParaRPr lang="en-US" dirty="0">
              <a:solidFill>
                <a:schemeClr val="bg1"/>
              </a:solidFill>
            </a:endParaRPr>
          </a:p>
          <a:p>
            <a:r>
              <a:rPr lang="en-US" dirty="0">
                <a:solidFill>
                  <a:schemeClr val="bg1"/>
                </a:solidFill>
              </a:rPr>
              <a:t>4.(%) YoY Growth Weight cubic = </a:t>
            </a:r>
          </a:p>
          <a:p>
            <a:r>
              <a:rPr lang="en-US" dirty="0">
                <a:solidFill>
                  <a:schemeClr val="bg1"/>
                </a:solidFill>
              </a:rPr>
              <a:t>var </a:t>
            </a:r>
            <a:r>
              <a:rPr lang="en-US" dirty="0" err="1">
                <a:solidFill>
                  <a:schemeClr val="bg1"/>
                </a:solidFill>
              </a:rPr>
              <a:t>currentyearWC</a:t>
            </a:r>
            <a:r>
              <a:rPr lang="en-US" dirty="0">
                <a:solidFill>
                  <a:schemeClr val="bg1"/>
                </a:solidFill>
              </a:rPr>
              <a:t>=[Total Weight(cubic)]</a:t>
            </a:r>
          </a:p>
          <a:p>
            <a:r>
              <a:rPr lang="en-US" dirty="0">
                <a:solidFill>
                  <a:schemeClr val="bg1"/>
                </a:solidFill>
              </a:rPr>
              <a:t>var </a:t>
            </a:r>
            <a:r>
              <a:rPr lang="en-US" dirty="0" err="1">
                <a:solidFill>
                  <a:schemeClr val="bg1"/>
                </a:solidFill>
              </a:rPr>
              <a:t>PreviousyearWC</a:t>
            </a:r>
            <a:r>
              <a:rPr lang="en-US" dirty="0">
                <a:solidFill>
                  <a:schemeClr val="bg1"/>
                </a:solidFill>
              </a:rPr>
              <a:t>=CALCULATE([Total Weight(cubic)],SAMEPERIODLASTYEAR(</a:t>
            </a:r>
            <a:r>
              <a:rPr lang="en-US" dirty="0" err="1">
                <a:solidFill>
                  <a:schemeClr val="bg1"/>
                </a:solidFill>
              </a:rPr>
              <a:t>DateTable</a:t>
            </a:r>
            <a:r>
              <a:rPr lang="en-US" dirty="0">
                <a:solidFill>
                  <a:schemeClr val="bg1"/>
                </a:solidFill>
              </a:rPr>
              <a:t>[Date]))</a:t>
            </a:r>
          </a:p>
          <a:p>
            <a:r>
              <a:rPr lang="en-US" dirty="0">
                <a:solidFill>
                  <a:schemeClr val="bg1"/>
                </a:solidFill>
              </a:rPr>
              <a:t>return</a:t>
            </a:r>
          </a:p>
          <a:p>
            <a:r>
              <a:rPr lang="en-US" dirty="0">
                <a:solidFill>
                  <a:schemeClr val="bg1"/>
                </a:solidFill>
              </a:rPr>
              <a:t>DIVIDE(currentyearWC-PreviousyearWC,PreviousyearWC,0)</a:t>
            </a:r>
          </a:p>
          <a:p>
            <a:endParaRPr lang="en-US" dirty="0"/>
          </a:p>
        </p:txBody>
      </p:sp>
    </p:spTree>
    <p:extLst>
      <p:ext uri="{BB962C8B-B14F-4D97-AF65-F5344CB8AC3E}">
        <p14:creationId xmlns:p14="http://schemas.microsoft.com/office/powerpoint/2010/main" val="241233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15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8DCBE-2EBB-4B19-8FE3-0E3F5359C03D}"/>
              </a:ext>
            </a:extLst>
          </p:cNvPr>
          <p:cNvSpPr txBox="1"/>
          <p:nvPr/>
        </p:nvSpPr>
        <p:spPr>
          <a:xfrm>
            <a:off x="367553" y="170329"/>
            <a:ext cx="11340353" cy="1477328"/>
          </a:xfrm>
          <a:prstGeom prst="rect">
            <a:avLst/>
          </a:prstGeom>
          <a:noFill/>
        </p:spPr>
        <p:txBody>
          <a:bodyPr wrap="square" rtlCol="0">
            <a:spAutoFit/>
          </a:bodyPr>
          <a:lstStyle/>
          <a:p>
            <a:r>
              <a:rPr lang="en-US" dirty="0">
                <a:solidFill>
                  <a:schemeClr val="bg1"/>
                </a:solidFill>
              </a:rPr>
              <a:t>5.(%) YoY Growth Deliver order = </a:t>
            </a:r>
          </a:p>
          <a:p>
            <a:r>
              <a:rPr lang="en-US" dirty="0">
                <a:solidFill>
                  <a:schemeClr val="bg1"/>
                </a:solidFill>
              </a:rPr>
              <a:t>var </a:t>
            </a:r>
            <a:r>
              <a:rPr lang="en-US" dirty="0" err="1">
                <a:solidFill>
                  <a:schemeClr val="bg1"/>
                </a:solidFill>
              </a:rPr>
              <a:t>currentyearDO</a:t>
            </a:r>
            <a:r>
              <a:rPr lang="en-US" dirty="0">
                <a:solidFill>
                  <a:schemeClr val="bg1"/>
                </a:solidFill>
              </a:rPr>
              <a:t>=[Total Deliver Orders]</a:t>
            </a:r>
          </a:p>
          <a:p>
            <a:r>
              <a:rPr lang="en-US" dirty="0">
                <a:solidFill>
                  <a:schemeClr val="bg1"/>
                </a:solidFill>
              </a:rPr>
              <a:t>var </a:t>
            </a:r>
            <a:r>
              <a:rPr lang="en-US" dirty="0" err="1">
                <a:solidFill>
                  <a:schemeClr val="bg1"/>
                </a:solidFill>
              </a:rPr>
              <a:t>PreviousyearDO</a:t>
            </a:r>
            <a:r>
              <a:rPr lang="en-US" dirty="0">
                <a:solidFill>
                  <a:schemeClr val="bg1"/>
                </a:solidFill>
              </a:rPr>
              <a:t>=CALCULATE([Total Deliver Orders],SAMEPERIODLASTYEAR(</a:t>
            </a:r>
            <a:r>
              <a:rPr lang="en-US" dirty="0" err="1">
                <a:solidFill>
                  <a:schemeClr val="bg1"/>
                </a:solidFill>
              </a:rPr>
              <a:t>DateTable</a:t>
            </a:r>
            <a:r>
              <a:rPr lang="en-US" dirty="0">
                <a:solidFill>
                  <a:schemeClr val="bg1"/>
                </a:solidFill>
              </a:rPr>
              <a:t>[Date]))</a:t>
            </a:r>
          </a:p>
          <a:p>
            <a:r>
              <a:rPr lang="en-US" dirty="0">
                <a:solidFill>
                  <a:schemeClr val="bg1"/>
                </a:solidFill>
              </a:rPr>
              <a:t>return</a:t>
            </a:r>
          </a:p>
          <a:p>
            <a:r>
              <a:rPr lang="en-US" dirty="0">
                <a:solidFill>
                  <a:schemeClr val="bg1"/>
                </a:solidFill>
              </a:rPr>
              <a:t>DIVIDE(currentyearDO-PreviousyearDO,PreviousyearDO,0)</a:t>
            </a:r>
          </a:p>
        </p:txBody>
      </p:sp>
      <p:sp>
        <p:nvSpPr>
          <p:cNvPr id="3" name="TextBox 2">
            <a:extLst>
              <a:ext uri="{FF2B5EF4-FFF2-40B4-BE49-F238E27FC236}">
                <a16:creationId xmlns:a16="http://schemas.microsoft.com/office/drawing/2014/main" id="{DC863445-97E6-4510-942B-F97195A37AAD}"/>
              </a:ext>
            </a:extLst>
          </p:cNvPr>
          <p:cNvSpPr txBox="1"/>
          <p:nvPr/>
        </p:nvSpPr>
        <p:spPr>
          <a:xfrm>
            <a:off x="457200" y="2070847"/>
            <a:ext cx="11304494" cy="4801314"/>
          </a:xfrm>
          <a:prstGeom prst="rect">
            <a:avLst/>
          </a:prstGeom>
          <a:noFill/>
        </p:spPr>
        <p:txBody>
          <a:bodyPr wrap="square" rtlCol="0">
            <a:spAutoFit/>
          </a:bodyPr>
          <a:lstStyle/>
          <a:p>
            <a:r>
              <a:rPr lang="en-US" dirty="0">
                <a:solidFill>
                  <a:schemeClr val="bg1"/>
                </a:solidFill>
              </a:rPr>
              <a:t>The Dax expression "</a:t>
            </a:r>
            <a:r>
              <a:rPr lang="en-US" dirty="0" err="1">
                <a:solidFill>
                  <a:schemeClr val="bg1"/>
                </a:solidFill>
              </a:rPr>
              <a:t>HasMultipleTransction</a:t>
            </a:r>
            <a:r>
              <a:rPr lang="en-US" dirty="0">
                <a:solidFill>
                  <a:schemeClr val="bg1"/>
                </a:solidFill>
              </a:rPr>
              <a:t>" is a calculated column that evaluates </a:t>
            </a:r>
            <a:r>
              <a:rPr lang="en-US" dirty="0" err="1">
                <a:solidFill>
                  <a:schemeClr val="bg1"/>
                </a:solidFill>
              </a:rPr>
              <a:t>wheather</a:t>
            </a:r>
            <a:r>
              <a:rPr lang="en-US" dirty="0">
                <a:solidFill>
                  <a:schemeClr val="bg1"/>
                </a:solidFill>
              </a:rPr>
              <a:t> a customer in the '</a:t>
            </a:r>
            <a:r>
              <a:rPr lang="en-US" dirty="0" err="1">
                <a:solidFill>
                  <a:schemeClr val="bg1"/>
                </a:solidFill>
              </a:rPr>
              <a:t>factTable_freight</a:t>
            </a:r>
            <a:r>
              <a:rPr lang="en-US" dirty="0">
                <a:solidFill>
                  <a:schemeClr val="bg1"/>
                </a:solidFill>
              </a:rPr>
              <a:t>' table has multiple </a:t>
            </a:r>
            <a:r>
              <a:rPr lang="en-US" dirty="0" err="1">
                <a:solidFill>
                  <a:schemeClr val="bg1"/>
                </a:solidFill>
              </a:rPr>
              <a:t>transction</a:t>
            </a:r>
            <a:r>
              <a:rPr lang="en-US" dirty="0">
                <a:solidFill>
                  <a:schemeClr val="bg1"/>
                </a:solidFill>
              </a:rPr>
              <a:t> or not.</a:t>
            </a:r>
          </a:p>
          <a:p>
            <a:r>
              <a:rPr lang="en-US" dirty="0">
                <a:solidFill>
                  <a:schemeClr val="bg1"/>
                </a:solidFill>
              </a:rPr>
              <a:t>1.HasoneorderorMultiple = </a:t>
            </a:r>
          </a:p>
          <a:p>
            <a:r>
              <a:rPr lang="en-US" dirty="0">
                <a:solidFill>
                  <a:schemeClr val="bg1"/>
                </a:solidFill>
              </a:rPr>
              <a:t>IF(</a:t>
            </a:r>
          </a:p>
          <a:p>
            <a:r>
              <a:rPr lang="en-US" dirty="0">
                <a:solidFill>
                  <a:schemeClr val="bg1"/>
                </a:solidFill>
              </a:rPr>
              <a:t>    CALCULATE(COUNTROWS(</a:t>
            </a:r>
            <a:r>
              <a:rPr lang="en-US" dirty="0" err="1">
                <a:solidFill>
                  <a:schemeClr val="bg1"/>
                </a:solidFill>
              </a:rPr>
              <a:t>factTable_freight</a:t>
            </a:r>
            <a:r>
              <a:rPr lang="en-US" dirty="0">
                <a:solidFill>
                  <a:schemeClr val="bg1"/>
                </a:solidFill>
              </a:rPr>
              <a:t>),ALLEXCEPT(</a:t>
            </a:r>
            <a:r>
              <a:rPr lang="en-US" dirty="0" err="1">
                <a:solidFill>
                  <a:schemeClr val="bg1"/>
                </a:solidFill>
              </a:rPr>
              <a:t>factTable_freight,factTable_freight</a:t>
            </a:r>
            <a:r>
              <a:rPr lang="en-US" dirty="0">
                <a:solidFill>
                  <a:schemeClr val="bg1"/>
                </a:solidFill>
              </a:rPr>
              <a:t>[Customer ID]))&gt;1,</a:t>
            </a:r>
          </a:p>
          <a:p>
            <a:r>
              <a:rPr lang="en-US" dirty="0">
                <a:solidFill>
                  <a:schemeClr val="bg1"/>
                </a:solidFill>
              </a:rPr>
              <a:t>    "Yes",</a:t>
            </a:r>
          </a:p>
          <a:p>
            <a:r>
              <a:rPr lang="en-US" dirty="0">
                <a:solidFill>
                  <a:schemeClr val="bg1"/>
                </a:solidFill>
              </a:rPr>
              <a:t>    "No")</a:t>
            </a:r>
          </a:p>
          <a:p>
            <a:endParaRPr lang="en-US" dirty="0">
              <a:solidFill>
                <a:schemeClr val="bg1"/>
              </a:solidFill>
            </a:endParaRPr>
          </a:p>
          <a:p>
            <a:r>
              <a:rPr lang="en-US" dirty="0">
                <a:solidFill>
                  <a:schemeClr val="bg1"/>
                </a:solidFill>
              </a:rPr>
              <a:t>2.Customer with Multiple orders = </a:t>
            </a:r>
          </a:p>
          <a:p>
            <a:r>
              <a:rPr lang="en-US" dirty="0">
                <a:solidFill>
                  <a:schemeClr val="bg1"/>
                </a:solidFill>
              </a:rPr>
              <a:t>CALCULATE(COUNT(</a:t>
            </a:r>
            <a:r>
              <a:rPr lang="en-US" dirty="0" err="1">
                <a:solidFill>
                  <a:schemeClr val="bg1"/>
                </a:solidFill>
              </a:rPr>
              <a:t>factTable_freight</a:t>
            </a:r>
            <a:r>
              <a:rPr lang="en-US" dirty="0">
                <a:solidFill>
                  <a:schemeClr val="bg1"/>
                </a:solidFill>
              </a:rPr>
              <a:t>[</a:t>
            </a:r>
            <a:r>
              <a:rPr lang="en-US" dirty="0" err="1">
                <a:solidFill>
                  <a:schemeClr val="bg1"/>
                </a:solidFill>
              </a:rPr>
              <a:t>HasoneorderorMultiple</a:t>
            </a:r>
            <a:r>
              <a:rPr lang="en-US" dirty="0">
                <a:solidFill>
                  <a:schemeClr val="bg1"/>
                </a:solidFill>
              </a:rPr>
              <a:t>]),</a:t>
            </a:r>
          </a:p>
          <a:p>
            <a:r>
              <a:rPr lang="en-US" dirty="0" err="1">
                <a:solidFill>
                  <a:schemeClr val="bg1"/>
                </a:solidFill>
              </a:rPr>
              <a:t>factTable_freight</a:t>
            </a:r>
            <a:r>
              <a:rPr lang="en-US" dirty="0">
                <a:solidFill>
                  <a:schemeClr val="bg1"/>
                </a:solidFill>
              </a:rPr>
              <a:t>[</a:t>
            </a:r>
            <a:r>
              <a:rPr lang="en-US" dirty="0" err="1">
                <a:solidFill>
                  <a:schemeClr val="bg1"/>
                </a:solidFill>
              </a:rPr>
              <a:t>HasoneorderorMultiple</a:t>
            </a:r>
            <a:r>
              <a:rPr lang="en-US" dirty="0">
                <a:solidFill>
                  <a:schemeClr val="bg1"/>
                </a:solidFill>
              </a:rPr>
              <a:t>]="Yes")</a:t>
            </a:r>
          </a:p>
          <a:p>
            <a:endParaRPr lang="en-US" dirty="0">
              <a:solidFill>
                <a:schemeClr val="bg1"/>
              </a:solidFill>
            </a:endParaRPr>
          </a:p>
          <a:p>
            <a:endParaRPr lang="en-US" dirty="0">
              <a:solidFill>
                <a:schemeClr val="bg1"/>
              </a:solidFill>
            </a:endParaRPr>
          </a:p>
          <a:p>
            <a:r>
              <a:rPr lang="en-US" dirty="0">
                <a:solidFill>
                  <a:schemeClr val="bg1"/>
                </a:solidFill>
              </a:rPr>
              <a:t>3.Customer with One orders = </a:t>
            </a:r>
          </a:p>
          <a:p>
            <a:r>
              <a:rPr lang="en-US" dirty="0">
                <a:solidFill>
                  <a:schemeClr val="bg1"/>
                </a:solidFill>
              </a:rPr>
              <a:t>CALCULATE(COUNT(</a:t>
            </a:r>
            <a:r>
              <a:rPr lang="en-US" dirty="0" err="1">
                <a:solidFill>
                  <a:schemeClr val="bg1"/>
                </a:solidFill>
              </a:rPr>
              <a:t>factTable_freight</a:t>
            </a:r>
            <a:r>
              <a:rPr lang="en-US" dirty="0">
                <a:solidFill>
                  <a:schemeClr val="bg1"/>
                </a:solidFill>
              </a:rPr>
              <a:t>[</a:t>
            </a:r>
            <a:r>
              <a:rPr lang="en-US" dirty="0" err="1">
                <a:solidFill>
                  <a:schemeClr val="bg1"/>
                </a:solidFill>
              </a:rPr>
              <a:t>HasoneorderorMultiple</a:t>
            </a:r>
            <a:r>
              <a:rPr lang="en-US" dirty="0">
                <a:solidFill>
                  <a:schemeClr val="bg1"/>
                </a:solidFill>
              </a:rPr>
              <a:t>]),</a:t>
            </a:r>
          </a:p>
          <a:p>
            <a:r>
              <a:rPr lang="en-US" dirty="0" err="1">
                <a:solidFill>
                  <a:schemeClr val="bg1"/>
                </a:solidFill>
              </a:rPr>
              <a:t>factTable_freight</a:t>
            </a:r>
            <a:r>
              <a:rPr lang="en-US" dirty="0">
                <a:solidFill>
                  <a:schemeClr val="bg1"/>
                </a:solidFill>
              </a:rPr>
              <a:t>[</a:t>
            </a:r>
            <a:r>
              <a:rPr lang="en-US" dirty="0" err="1">
                <a:solidFill>
                  <a:schemeClr val="bg1"/>
                </a:solidFill>
              </a:rPr>
              <a:t>HasoneorderorMultiple</a:t>
            </a:r>
            <a:r>
              <a:rPr lang="en-US" dirty="0">
                <a:solidFill>
                  <a:schemeClr val="bg1"/>
                </a:solidFill>
              </a:rPr>
              <a:t>]="No")</a:t>
            </a:r>
          </a:p>
          <a:p>
            <a:endParaRPr lang="en-US" dirty="0"/>
          </a:p>
        </p:txBody>
      </p:sp>
    </p:spTree>
    <p:extLst>
      <p:ext uri="{BB962C8B-B14F-4D97-AF65-F5344CB8AC3E}">
        <p14:creationId xmlns:p14="http://schemas.microsoft.com/office/powerpoint/2010/main" val="162410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15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9C6CFF-595D-428B-A8B4-277BFEAFEE4B}"/>
              </a:ext>
            </a:extLst>
          </p:cNvPr>
          <p:cNvSpPr txBox="1"/>
          <p:nvPr/>
        </p:nvSpPr>
        <p:spPr>
          <a:xfrm>
            <a:off x="628650" y="276225"/>
            <a:ext cx="11020425" cy="2862322"/>
          </a:xfrm>
          <a:prstGeom prst="rect">
            <a:avLst/>
          </a:prstGeom>
          <a:noFill/>
        </p:spPr>
        <p:txBody>
          <a:bodyPr wrap="square" rtlCol="0">
            <a:spAutoFit/>
          </a:bodyPr>
          <a:lstStyle/>
          <a:p>
            <a:r>
              <a:rPr lang="en-US" dirty="0">
                <a:solidFill>
                  <a:schemeClr val="bg1"/>
                </a:solidFill>
              </a:rPr>
              <a:t>4.% of Repeat Customers=</a:t>
            </a:r>
          </a:p>
          <a:p>
            <a:r>
              <a:rPr lang="en-US" dirty="0">
                <a:solidFill>
                  <a:schemeClr val="bg1"/>
                </a:solidFill>
              </a:rPr>
              <a:t>DIVIDE([Customer with Multiple orders],[Customer with Multiple orders]+[Customer with One orders],0)</a:t>
            </a:r>
          </a:p>
          <a:p>
            <a:endParaRPr lang="en-US" dirty="0"/>
          </a:p>
          <a:p>
            <a:endParaRPr lang="en-US" dirty="0">
              <a:solidFill>
                <a:schemeClr val="bg1"/>
              </a:solidFill>
            </a:endParaRPr>
          </a:p>
          <a:p>
            <a:r>
              <a:rPr lang="en-US" dirty="0">
                <a:solidFill>
                  <a:schemeClr val="bg1"/>
                </a:solidFill>
              </a:rPr>
              <a:t>5.% of </a:t>
            </a:r>
            <a:r>
              <a:rPr lang="en-US" dirty="0" err="1">
                <a:solidFill>
                  <a:schemeClr val="bg1"/>
                </a:solidFill>
              </a:rPr>
              <a:t>OneTime</a:t>
            </a:r>
            <a:r>
              <a:rPr lang="en-US" dirty="0">
                <a:solidFill>
                  <a:schemeClr val="bg1"/>
                </a:solidFill>
              </a:rPr>
              <a:t> Customers = </a:t>
            </a:r>
          </a:p>
          <a:p>
            <a:r>
              <a:rPr lang="en-US" dirty="0">
                <a:solidFill>
                  <a:schemeClr val="bg1"/>
                </a:solidFill>
              </a:rPr>
              <a:t>DIVIDE([Customer with One orders],[Customer with Multiple orders]+[Customer with One orders],0)</a:t>
            </a:r>
          </a:p>
          <a:p>
            <a:endParaRPr lang="en-US" dirty="0"/>
          </a:p>
          <a:p>
            <a:endParaRPr lang="en-US" dirty="0"/>
          </a:p>
          <a:p>
            <a:r>
              <a:rPr lang="en-US" dirty="0">
                <a:solidFill>
                  <a:schemeClr val="bg1"/>
                </a:solidFill>
              </a:rPr>
              <a:t>6.Full state1 = </a:t>
            </a:r>
          </a:p>
          <a:p>
            <a:r>
              <a:rPr lang="en-US" dirty="0">
                <a:solidFill>
                  <a:schemeClr val="bg1"/>
                </a:solidFill>
              </a:rPr>
              <a:t>LOOKUPVALUE(STATES[Full Name],STATES[State ID],</a:t>
            </a:r>
            <a:r>
              <a:rPr lang="en-US" dirty="0" err="1">
                <a:solidFill>
                  <a:schemeClr val="bg1"/>
                </a:solidFill>
              </a:rPr>
              <a:t>Dim_Customers</a:t>
            </a:r>
            <a:r>
              <a:rPr lang="en-US" dirty="0">
                <a:solidFill>
                  <a:schemeClr val="bg1"/>
                </a:solidFill>
              </a:rPr>
              <a:t>[State ID])</a:t>
            </a:r>
          </a:p>
        </p:txBody>
      </p:sp>
    </p:spTree>
    <p:extLst>
      <p:ext uri="{BB962C8B-B14F-4D97-AF65-F5344CB8AC3E}">
        <p14:creationId xmlns:p14="http://schemas.microsoft.com/office/powerpoint/2010/main" val="2538109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15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F6D6D-AFC5-4931-9120-2FFB658C92A8}"/>
              </a:ext>
            </a:extLst>
          </p:cNvPr>
          <p:cNvSpPr txBox="1"/>
          <p:nvPr/>
        </p:nvSpPr>
        <p:spPr>
          <a:xfrm>
            <a:off x="285750" y="161925"/>
            <a:ext cx="11496675" cy="461665"/>
          </a:xfrm>
          <a:prstGeom prst="rect">
            <a:avLst/>
          </a:prstGeom>
          <a:noFill/>
        </p:spPr>
        <p:txBody>
          <a:bodyPr wrap="square" rtlCol="0">
            <a:spAutoFit/>
          </a:bodyPr>
          <a:lstStyle/>
          <a:p>
            <a:pPr algn="ctr"/>
            <a:r>
              <a:rPr lang="en-US" sz="2400" b="1" u="sng" dirty="0">
                <a:solidFill>
                  <a:srgbClr val="FFFF00"/>
                </a:solidFill>
              </a:rPr>
              <a:t>Key Insights</a:t>
            </a:r>
          </a:p>
        </p:txBody>
      </p:sp>
      <p:sp>
        <p:nvSpPr>
          <p:cNvPr id="3" name="TextBox 2">
            <a:extLst>
              <a:ext uri="{FF2B5EF4-FFF2-40B4-BE49-F238E27FC236}">
                <a16:creationId xmlns:a16="http://schemas.microsoft.com/office/drawing/2014/main" id="{3464E7BE-BA4A-4771-B214-D5349B404997}"/>
              </a:ext>
            </a:extLst>
          </p:cNvPr>
          <p:cNvSpPr txBox="1"/>
          <p:nvPr/>
        </p:nvSpPr>
        <p:spPr>
          <a:xfrm>
            <a:off x="438150" y="828675"/>
            <a:ext cx="11496675" cy="5078313"/>
          </a:xfrm>
          <a:prstGeom prst="rect">
            <a:avLst/>
          </a:prstGeom>
          <a:noFill/>
        </p:spPr>
        <p:txBody>
          <a:bodyPr wrap="square" rtlCol="0">
            <a:spAutoFit/>
          </a:bodyPr>
          <a:lstStyle/>
          <a:p>
            <a:r>
              <a:rPr lang="en-US" dirty="0">
                <a:solidFill>
                  <a:schemeClr val="bg1"/>
                </a:solidFill>
              </a:rPr>
              <a:t>If customers with multiple orders are higher than customers with single orders in the dataset, it includes that there is significant portion of repeat customers or loyal customers who are placing </a:t>
            </a:r>
          </a:p>
          <a:p>
            <a:r>
              <a:rPr lang="en-US" dirty="0">
                <a:solidFill>
                  <a:schemeClr val="bg1"/>
                </a:solidFill>
              </a:rPr>
              <a:t>multiple orders . This can be a positive  sign for the business, as it suggests that the company is able to retain customers and generate repeat business . Here are some recommendations based on this observation.</a:t>
            </a:r>
          </a:p>
          <a:p>
            <a:endParaRPr lang="en-US" dirty="0">
              <a:solidFill>
                <a:schemeClr val="bg1"/>
              </a:solidFill>
            </a:endParaRPr>
          </a:p>
          <a:p>
            <a:r>
              <a:rPr lang="en-US" dirty="0">
                <a:solidFill>
                  <a:schemeClr val="bg1"/>
                </a:solidFill>
              </a:rPr>
              <a:t>1.Customer Retention Strategies :Since there is a notable number of customers placing multiple orders ,focus on Customer Retention Strategies .Implement loyalty </a:t>
            </a:r>
            <a:r>
              <a:rPr lang="en-US" dirty="0" err="1">
                <a:solidFill>
                  <a:schemeClr val="bg1"/>
                </a:solidFill>
              </a:rPr>
              <a:t>programs,personalized</a:t>
            </a:r>
            <a:r>
              <a:rPr lang="en-US" dirty="0">
                <a:solidFill>
                  <a:schemeClr val="bg1"/>
                </a:solidFill>
              </a:rPr>
              <a:t> communication and excellent customer service to encourage repeat purchases maintain customer loyalty.</a:t>
            </a:r>
          </a:p>
          <a:p>
            <a:r>
              <a:rPr lang="en-US" dirty="0">
                <a:solidFill>
                  <a:schemeClr val="bg1"/>
                </a:solidFill>
              </a:rPr>
              <a:t>2.Upselling and Cross-selling Opportunities : Leverage the fact that customer are </a:t>
            </a:r>
            <a:r>
              <a:rPr lang="en-US" dirty="0" err="1">
                <a:solidFill>
                  <a:schemeClr val="bg1"/>
                </a:solidFill>
              </a:rPr>
              <a:t>placeing</a:t>
            </a:r>
            <a:r>
              <a:rPr lang="en-US" dirty="0">
                <a:solidFill>
                  <a:schemeClr val="bg1"/>
                </a:solidFill>
              </a:rPr>
              <a:t> multiple orders to identify Upselling and Cross-selling Opportunities. </a:t>
            </a:r>
            <a:r>
              <a:rPr lang="en-US" dirty="0" err="1">
                <a:solidFill>
                  <a:schemeClr val="bg1"/>
                </a:solidFill>
              </a:rPr>
              <a:t>Analyse</a:t>
            </a:r>
            <a:r>
              <a:rPr lang="en-US" dirty="0">
                <a:solidFill>
                  <a:schemeClr val="bg1"/>
                </a:solidFill>
              </a:rPr>
              <a:t> the purchases patterns of the customer and recommend relevant product and service to increase their average order value.</a:t>
            </a:r>
          </a:p>
          <a:p>
            <a:r>
              <a:rPr lang="en-US" dirty="0">
                <a:solidFill>
                  <a:schemeClr val="bg1"/>
                </a:solidFill>
              </a:rPr>
              <a:t>3.Customer Engagement: Engage with customers regularly through email campaigns, newsletters, or social media. Keeping customers informed about new products, promotions, and updates can increase the likelihood of repeat purchases.</a:t>
            </a:r>
          </a:p>
          <a:p>
            <a:r>
              <a:rPr lang="en-US" dirty="0">
                <a:solidFill>
                  <a:schemeClr val="bg1"/>
                </a:solidFill>
              </a:rPr>
              <a:t>4.Feedback and Reviews: Encourage customers to leave feedback and reviews after each purchase. Positive reviews and feedback can attract new customers and boost customer loyalty.</a:t>
            </a:r>
          </a:p>
          <a:p>
            <a:r>
              <a:rPr lang="en-US" dirty="0">
                <a:solidFill>
                  <a:schemeClr val="bg1"/>
                </a:solidFill>
              </a:rPr>
              <a:t>5.Targeted Marketing: Segment customers based on their purchase history and behavior. Use targeted marketing campaigns to offer personalized promotions and incentives to encourage repeat purchases. </a:t>
            </a:r>
          </a:p>
        </p:txBody>
      </p:sp>
    </p:spTree>
    <p:extLst>
      <p:ext uri="{BB962C8B-B14F-4D97-AF65-F5344CB8AC3E}">
        <p14:creationId xmlns:p14="http://schemas.microsoft.com/office/powerpoint/2010/main" val="2418862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415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834B60-6B63-4CCA-878E-6578EB1D8667}"/>
              </a:ext>
            </a:extLst>
          </p:cNvPr>
          <p:cNvSpPr txBox="1"/>
          <p:nvPr/>
        </p:nvSpPr>
        <p:spPr>
          <a:xfrm>
            <a:off x="371475" y="266700"/>
            <a:ext cx="11449050" cy="3139321"/>
          </a:xfrm>
          <a:prstGeom prst="rect">
            <a:avLst/>
          </a:prstGeom>
          <a:noFill/>
        </p:spPr>
        <p:txBody>
          <a:bodyPr wrap="square" rtlCol="0">
            <a:spAutoFit/>
          </a:bodyPr>
          <a:lstStyle/>
          <a:p>
            <a:r>
              <a:rPr lang="en-US" dirty="0">
                <a:solidFill>
                  <a:schemeClr val="bg1"/>
                </a:solidFill>
              </a:rPr>
              <a:t>6.Customer Journey Analysis: Analyze the customer journey from the first purchase to subsequent orders. Identify any potential roadblocks or pain points in the process and work on improving the overall customer experience.</a:t>
            </a:r>
          </a:p>
          <a:p>
            <a:r>
              <a:rPr lang="en-US" dirty="0">
                <a:solidFill>
                  <a:schemeClr val="bg1"/>
                </a:solidFill>
              </a:rPr>
              <a:t>7.Customer Support: Provide excellent customer support to address any issues or concerns promptly. Satisfied customers are more likely to come back for future purchases. Check grammar.</a:t>
            </a:r>
          </a:p>
          <a:p>
            <a:r>
              <a:rPr lang="en-US" dirty="0">
                <a:solidFill>
                  <a:schemeClr val="bg1"/>
                </a:solidFill>
              </a:rPr>
              <a:t>8.Referral Programs: Encourage satisfied customers to refer friends and family to your business. Offer incentives for successful referrals to expand your customer base. </a:t>
            </a:r>
          </a:p>
          <a:p>
            <a:r>
              <a:rPr lang="en-US" dirty="0">
                <a:solidFill>
                  <a:schemeClr val="bg1"/>
                </a:solidFill>
              </a:rPr>
              <a:t>9.Competitor Analysis: Keep an eye on the competition and understand why customers are choosing your business over competitors. Use this knowledge to further enhance your offerings.</a:t>
            </a:r>
          </a:p>
          <a:p>
            <a:endParaRPr lang="en-US" dirty="0">
              <a:solidFill>
                <a:schemeClr val="bg1"/>
              </a:solidFill>
            </a:endParaRPr>
          </a:p>
          <a:p>
            <a:r>
              <a:rPr lang="en-US" dirty="0">
                <a:solidFill>
                  <a:schemeClr val="bg1"/>
                </a:solidFill>
              </a:rPr>
              <a:t>By focusing on customer retention, encouragement, and satisfaction, the business can capitalize on the higher number of customers with multiple orders and build a strong and loyal customer base, leading to long-term growth and success.</a:t>
            </a:r>
          </a:p>
        </p:txBody>
      </p:sp>
    </p:spTree>
    <p:extLst>
      <p:ext uri="{BB962C8B-B14F-4D97-AF65-F5344CB8AC3E}">
        <p14:creationId xmlns:p14="http://schemas.microsoft.com/office/powerpoint/2010/main" val="328533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8B830-EDC4-4076-BBA1-D039971F4283}"/>
              </a:ext>
            </a:extLst>
          </p:cNvPr>
          <p:cNvSpPr txBox="1"/>
          <p:nvPr/>
        </p:nvSpPr>
        <p:spPr>
          <a:xfrm>
            <a:off x="1438275" y="933450"/>
            <a:ext cx="7810500" cy="461665"/>
          </a:xfrm>
          <a:prstGeom prst="rect">
            <a:avLst/>
          </a:prstGeom>
          <a:noFill/>
        </p:spPr>
        <p:txBody>
          <a:bodyPr wrap="square" rtlCol="0">
            <a:spAutoFit/>
          </a:bodyPr>
          <a:lstStyle/>
          <a:p>
            <a:pPr algn="ctr"/>
            <a:r>
              <a:rPr lang="en-US" sz="2400" b="1" dirty="0">
                <a:solidFill>
                  <a:schemeClr val="bg1"/>
                </a:solidFill>
              </a:rPr>
              <a:t>Thanks You</a:t>
            </a:r>
          </a:p>
        </p:txBody>
      </p:sp>
      <p:sp>
        <p:nvSpPr>
          <p:cNvPr id="3" name="TextBox 2">
            <a:extLst>
              <a:ext uri="{FF2B5EF4-FFF2-40B4-BE49-F238E27FC236}">
                <a16:creationId xmlns:a16="http://schemas.microsoft.com/office/drawing/2014/main" id="{30046559-D475-49D8-8B39-F1DC38AEEB4A}"/>
              </a:ext>
            </a:extLst>
          </p:cNvPr>
          <p:cNvSpPr txBox="1"/>
          <p:nvPr/>
        </p:nvSpPr>
        <p:spPr>
          <a:xfrm>
            <a:off x="333375" y="2114550"/>
            <a:ext cx="11715749" cy="2308324"/>
          </a:xfrm>
          <a:prstGeom prst="rect">
            <a:avLst/>
          </a:prstGeom>
          <a:noFill/>
        </p:spPr>
        <p:txBody>
          <a:bodyPr wrap="square" rtlCol="0">
            <a:spAutoFit/>
          </a:bodyPr>
          <a:lstStyle/>
          <a:p>
            <a:pPr algn="ctr"/>
            <a:r>
              <a:rPr lang="en-US" sz="2400" b="1" i="0" dirty="0">
                <a:solidFill>
                  <a:schemeClr val="bg1"/>
                </a:solidFill>
                <a:effectLst/>
                <a:latin typeface="Söhne"/>
              </a:rPr>
              <a:t>If you want to view my live dashboard, please click on the 'Live Dashboard' link below:</a:t>
            </a:r>
          </a:p>
          <a:p>
            <a:pPr algn="ctr"/>
            <a:endParaRPr lang="en-US" sz="2400" b="1" i="0" dirty="0">
              <a:solidFill>
                <a:schemeClr val="bg1"/>
              </a:solidFill>
              <a:effectLst/>
              <a:latin typeface="Söhne"/>
            </a:endParaRPr>
          </a:p>
          <a:p>
            <a:pPr algn="ctr"/>
            <a:r>
              <a:rPr lang="en-US" sz="2400" b="1" i="0" u="sng" dirty="0">
                <a:solidFill>
                  <a:schemeClr val="accent4"/>
                </a:solidFill>
                <a:effectLst/>
                <a:latin typeface="Söhne"/>
                <a:hlinkClick r:id="rId3">
                  <a:extLst>
                    <a:ext uri="{A12FA001-AC4F-418D-AE19-62706E023703}">
                      <ahyp:hlinkClr xmlns:ahyp="http://schemas.microsoft.com/office/drawing/2018/hyperlinkcolor" val="tx"/>
                    </a:ext>
                  </a:extLst>
                </a:hlinkClick>
              </a:rPr>
              <a:t>Live Dashboard</a:t>
            </a:r>
            <a:endParaRPr lang="en-US" sz="2400" b="1" i="0" u="sng" dirty="0">
              <a:solidFill>
                <a:schemeClr val="accent4"/>
              </a:solidFill>
              <a:effectLst/>
              <a:latin typeface="Söhne"/>
            </a:endParaRPr>
          </a:p>
          <a:p>
            <a:pPr algn="ctr"/>
            <a:endParaRPr lang="en-US" sz="2400" b="1" dirty="0">
              <a:solidFill>
                <a:schemeClr val="bg1"/>
              </a:solidFill>
              <a:latin typeface="Söhne"/>
            </a:endParaRPr>
          </a:p>
          <a:p>
            <a:pPr algn="ctr"/>
            <a:endParaRPr lang="en-US" sz="2400" b="1" dirty="0">
              <a:solidFill>
                <a:schemeClr val="bg1"/>
              </a:solidFill>
              <a:latin typeface="Söhne"/>
            </a:endParaRPr>
          </a:p>
          <a:p>
            <a:pPr algn="ctr"/>
            <a:endParaRPr lang="en-US" sz="2400" b="1" dirty="0">
              <a:solidFill>
                <a:schemeClr val="bg1"/>
              </a:solidFill>
            </a:endParaRPr>
          </a:p>
        </p:txBody>
      </p:sp>
    </p:spTree>
    <p:extLst>
      <p:ext uri="{BB962C8B-B14F-4D97-AF65-F5344CB8AC3E}">
        <p14:creationId xmlns:p14="http://schemas.microsoft.com/office/powerpoint/2010/main" val="4290240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15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BE6797-B2DD-40E2-8879-44696876900E}"/>
              </a:ext>
            </a:extLst>
          </p:cNvPr>
          <p:cNvSpPr txBox="1"/>
          <p:nvPr/>
        </p:nvSpPr>
        <p:spPr>
          <a:xfrm>
            <a:off x="428625" y="215384"/>
            <a:ext cx="3390900" cy="461665"/>
          </a:xfrm>
          <a:prstGeom prst="rect">
            <a:avLst/>
          </a:prstGeom>
          <a:noFill/>
        </p:spPr>
        <p:txBody>
          <a:bodyPr wrap="square" rtlCol="0">
            <a:spAutoFit/>
          </a:bodyPr>
          <a:lstStyle/>
          <a:p>
            <a:r>
              <a:rPr lang="en-US" sz="2400" dirty="0">
                <a:solidFill>
                  <a:schemeClr val="bg1">
                    <a:lumMod val="85000"/>
                  </a:schemeClr>
                </a:solidFill>
              </a:rPr>
              <a:t>Business Model:</a:t>
            </a:r>
          </a:p>
        </p:txBody>
      </p:sp>
      <p:sp>
        <p:nvSpPr>
          <p:cNvPr id="3" name="TextBox 2">
            <a:extLst>
              <a:ext uri="{FF2B5EF4-FFF2-40B4-BE49-F238E27FC236}">
                <a16:creationId xmlns:a16="http://schemas.microsoft.com/office/drawing/2014/main" id="{9E1484A5-FA9C-460A-A5C3-EA9C1638240C}"/>
              </a:ext>
            </a:extLst>
          </p:cNvPr>
          <p:cNvSpPr txBox="1"/>
          <p:nvPr/>
        </p:nvSpPr>
        <p:spPr>
          <a:xfrm>
            <a:off x="914399" y="847724"/>
            <a:ext cx="10963275" cy="5078313"/>
          </a:xfrm>
          <a:prstGeom prst="rect">
            <a:avLst/>
          </a:prstGeom>
          <a:noFill/>
        </p:spPr>
        <p:txBody>
          <a:bodyPr wrap="square" rtlCol="0">
            <a:spAutoFit/>
          </a:bodyPr>
          <a:lstStyle/>
          <a:p>
            <a:r>
              <a:rPr lang="en-US" b="0" i="0" dirty="0">
                <a:solidFill>
                  <a:schemeClr val="bg2"/>
                </a:solidFill>
                <a:effectLst/>
                <a:latin typeface="Söhne"/>
              </a:rPr>
              <a:t>A fleet management system (FMS) is a comprehensive software and hardware solution used by businesses and organizations to efficiently manage and monitor their fleet of vehicles, assets, or equipment. It encompasses a range of functions and features aimed at improving fleet operations, reducing costs, enhancing safety, and ensuring compliance with regulatory requirements. Here are some key components and capabilities of a typical fleet management system:</a:t>
            </a:r>
          </a:p>
          <a:p>
            <a:endParaRPr lang="en-US" dirty="0">
              <a:solidFill>
                <a:schemeClr val="bg2"/>
              </a:solidFill>
              <a:latin typeface="Söhne"/>
            </a:endParaRPr>
          </a:p>
          <a:p>
            <a:pPr marL="342900" indent="-342900">
              <a:buAutoNum type="arabicPeriod"/>
            </a:pPr>
            <a:r>
              <a:rPr lang="en-US" b="1" i="0" dirty="0">
                <a:solidFill>
                  <a:schemeClr val="bg2"/>
                </a:solidFill>
                <a:effectLst/>
                <a:latin typeface="Söhne"/>
              </a:rPr>
              <a:t>Vehicle Tracking</a:t>
            </a:r>
            <a:r>
              <a:rPr lang="en-US" b="0" i="0" dirty="0">
                <a:solidFill>
                  <a:schemeClr val="bg2"/>
                </a:solidFill>
                <a:effectLst/>
                <a:latin typeface="Söhne"/>
              </a:rPr>
              <a:t>: FMS uses GPS technology to provide real-time tracking of vehicles' locations. This enables fleet managers to monitor the movement of vehicles, improve route planning, and respond quickly to emergencies.</a:t>
            </a:r>
          </a:p>
          <a:p>
            <a:pPr marL="342900" indent="-342900">
              <a:buAutoNum type="arabicPeriod"/>
            </a:pPr>
            <a:r>
              <a:rPr lang="en-US" b="1" i="0" dirty="0">
                <a:solidFill>
                  <a:schemeClr val="bg2"/>
                </a:solidFill>
                <a:effectLst/>
                <a:latin typeface="Söhne"/>
              </a:rPr>
              <a:t>Telematics Data</a:t>
            </a:r>
            <a:r>
              <a:rPr lang="en-US" b="0" i="0" dirty="0">
                <a:solidFill>
                  <a:schemeClr val="bg2"/>
                </a:solidFill>
                <a:effectLst/>
                <a:latin typeface="Söhne"/>
              </a:rPr>
              <a:t>: The system collects data from onboard sensors and devices, such as vehicle speed, fuel consumption, engine diagnostics, and driver behavior (e.g., speeding, harsh braking). This data helps in optimizing fleet performance and maintenance</a:t>
            </a:r>
          </a:p>
          <a:p>
            <a:pPr marL="342900" indent="-342900">
              <a:buAutoNum type="arabicPeriod"/>
            </a:pPr>
            <a:r>
              <a:rPr lang="en-US" b="1" i="0" dirty="0">
                <a:solidFill>
                  <a:schemeClr val="bg2"/>
                </a:solidFill>
                <a:effectLst/>
                <a:latin typeface="Söhne"/>
              </a:rPr>
              <a:t>Route Optimization</a:t>
            </a:r>
            <a:r>
              <a:rPr lang="en-US" b="0" i="0" dirty="0">
                <a:solidFill>
                  <a:schemeClr val="bg2"/>
                </a:solidFill>
                <a:effectLst/>
                <a:latin typeface="Söhne"/>
              </a:rPr>
              <a:t>: FMS offers tools for optimizing routes, which can reduce fuel consumption, minimize driving time, and improve delivery efficiency.</a:t>
            </a:r>
            <a:endParaRPr lang="en-US" dirty="0">
              <a:solidFill>
                <a:schemeClr val="bg2"/>
              </a:solidFill>
              <a:latin typeface="Söhne"/>
            </a:endParaRPr>
          </a:p>
          <a:p>
            <a:pPr marL="342900" indent="-342900">
              <a:buAutoNum type="arabicPeriod"/>
            </a:pPr>
            <a:r>
              <a:rPr lang="en-US" b="1" i="0" dirty="0">
                <a:solidFill>
                  <a:schemeClr val="bg2"/>
                </a:solidFill>
                <a:effectLst/>
                <a:latin typeface="Söhne"/>
              </a:rPr>
              <a:t>Maintenance Management</a:t>
            </a:r>
            <a:r>
              <a:rPr lang="en-US" b="0" i="0" dirty="0">
                <a:solidFill>
                  <a:schemeClr val="bg2"/>
                </a:solidFill>
                <a:effectLst/>
                <a:latin typeface="Söhne"/>
              </a:rPr>
              <a:t>: The system schedules and tracks vehicle maintenance based on usage or time intervals. It provides alerts for routine servicing, helping prevent breakdowns and prolonging the lifespan of vehicles.</a:t>
            </a:r>
          </a:p>
          <a:p>
            <a:pPr marL="342900" indent="-342900">
              <a:buAutoNum type="arabicPeriod"/>
            </a:pPr>
            <a:r>
              <a:rPr lang="en-US" b="1" i="0" dirty="0">
                <a:solidFill>
                  <a:schemeClr val="bg2"/>
                </a:solidFill>
                <a:effectLst/>
                <a:latin typeface="Söhne"/>
              </a:rPr>
              <a:t>Driver Behavior Monitoring</a:t>
            </a:r>
            <a:r>
              <a:rPr lang="en-US" b="0" i="0" dirty="0">
                <a:solidFill>
                  <a:schemeClr val="bg2"/>
                </a:solidFill>
                <a:effectLst/>
                <a:latin typeface="Söhne"/>
              </a:rPr>
              <a:t>: FMS tracks and reports on driver behavior, promoting safer driving practices and reducing the risk of accidents. This can include monitoring for speeding, harsh braking, and excessive idling.</a:t>
            </a:r>
            <a:endParaRPr lang="en-US" dirty="0">
              <a:solidFill>
                <a:schemeClr val="bg2"/>
              </a:solidFill>
            </a:endParaRPr>
          </a:p>
        </p:txBody>
      </p:sp>
    </p:spTree>
    <p:extLst>
      <p:ext uri="{BB962C8B-B14F-4D97-AF65-F5344CB8AC3E}">
        <p14:creationId xmlns:p14="http://schemas.microsoft.com/office/powerpoint/2010/main" val="91902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15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33BCDF-FC3C-4855-BA47-1B033961A79A}"/>
              </a:ext>
            </a:extLst>
          </p:cNvPr>
          <p:cNvSpPr txBox="1"/>
          <p:nvPr/>
        </p:nvSpPr>
        <p:spPr>
          <a:xfrm>
            <a:off x="704850" y="381000"/>
            <a:ext cx="10915650" cy="5909310"/>
          </a:xfrm>
          <a:prstGeom prst="rect">
            <a:avLst/>
          </a:prstGeom>
          <a:noFill/>
        </p:spPr>
        <p:txBody>
          <a:bodyPr wrap="square" rtlCol="0">
            <a:spAutoFit/>
          </a:bodyPr>
          <a:lstStyle/>
          <a:p>
            <a:pPr algn="l"/>
            <a:r>
              <a:rPr lang="en-US" b="1" i="0" dirty="0">
                <a:solidFill>
                  <a:schemeClr val="bg2"/>
                </a:solidFill>
                <a:effectLst/>
                <a:latin typeface="Söhne"/>
              </a:rPr>
              <a:t>6.Fuel Management</a:t>
            </a:r>
            <a:r>
              <a:rPr lang="en-US" b="0" i="0" dirty="0">
                <a:solidFill>
                  <a:schemeClr val="bg2"/>
                </a:solidFill>
                <a:effectLst/>
                <a:latin typeface="Söhne"/>
              </a:rPr>
              <a:t>: FMS helps control fuel costs by monitoring fuel consumption and identifying instances of fuel theft or inefficiency</a:t>
            </a:r>
          </a:p>
          <a:p>
            <a:pPr algn="l"/>
            <a:r>
              <a:rPr lang="en-US" b="1" i="0" dirty="0">
                <a:solidFill>
                  <a:schemeClr val="bg2"/>
                </a:solidFill>
                <a:effectLst/>
                <a:latin typeface="Söhne"/>
              </a:rPr>
              <a:t>7.Inventory and Asset Management</a:t>
            </a:r>
            <a:r>
              <a:rPr lang="en-US" b="0" i="0" dirty="0">
                <a:solidFill>
                  <a:schemeClr val="bg2"/>
                </a:solidFill>
                <a:effectLst/>
                <a:latin typeface="Söhne"/>
              </a:rPr>
              <a:t>: For businesses that transport goods or manage assets, FMS can track cargo or asset status, temperature (for perishable goods), and inventory levels.</a:t>
            </a:r>
          </a:p>
          <a:p>
            <a:pPr algn="l"/>
            <a:r>
              <a:rPr lang="en-US" b="1" i="0" dirty="0">
                <a:solidFill>
                  <a:schemeClr val="bg2"/>
                </a:solidFill>
                <a:effectLst/>
                <a:latin typeface="Söhne"/>
              </a:rPr>
              <a:t>8.Reporting and Analytics</a:t>
            </a:r>
            <a:r>
              <a:rPr lang="en-US" b="0" i="0" dirty="0">
                <a:solidFill>
                  <a:schemeClr val="bg2"/>
                </a:solidFill>
                <a:effectLst/>
                <a:latin typeface="Söhne"/>
              </a:rPr>
              <a:t>: Fleet managers can generate reports and analyze historical data to identify trends, make informed decisions, and optimize operations. Common reports include cost analysis, driver performance, and vehicle utilization.</a:t>
            </a:r>
          </a:p>
          <a:p>
            <a:pPr algn="l"/>
            <a:r>
              <a:rPr lang="en-US" b="1" i="0" dirty="0">
                <a:solidFill>
                  <a:schemeClr val="bg2"/>
                </a:solidFill>
                <a:effectLst/>
                <a:latin typeface="Söhne"/>
              </a:rPr>
              <a:t>9.Compliance and Regulatory Reporting</a:t>
            </a:r>
            <a:r>
              <a:rPr lang="en-US" b="0" i="0" dirty="0">
                <a:solidFill>
                  <a:schemeClr val="bg2"/>
                </a:solidFill>
                <a:effectLst/>
                <a:latin typeface="Söhne"/>
              </a:rPr>
              <a:t>: FMS helps ensure compliance with various regulations and standards, such as hours of service (HOS) logging for drivers, emissions reporting, and safety standards.</a:t>
            </a:r>
          </a:p>
          <a:p>
            <a:pPr algn="l"/>
            <a:r>
              <a:rPr lang="en-US" b="1" i="0" dirty="0">
                <a:solidFill>
                  <a:schemeClr val="bg2"/>
                </a:solidFill>
                <a:effectLst/>
                <a:latin typeface="Söhne"/>
              </a:rPr>
              <a:t>10.Geofencing</a:t>
            </a:r>
            <a:r>
              <a:rPr lang="en-US" b="0" i="0" dirty="0">
                <a:solidFill>
                  <a:schemeClr val="bg2"/>
                </a:solidFill>
                <a:effectLst/>
                <a:latin typeface="Söhne"/>
              </a:rPr>
              <a:t>: Create virtual geographic boundaries (geofences) and receive alerts when vehicles enter or exit predefined areas.</a:t>
            </a:r>
          </a:p>
          <a:p>
            <a:pPr algn="l"/>
            <a:r>
              <a:rPr lang="en-US" b="1" i="0" dirty="0">
                <a:solidFill>
                  <a:schemeClr val="bg2"/>
                </a:solidFill>
                <a:effectLst/>
                <a:latin typeface="Söhne"/>
              </a:rPr>
              <a:t>11.Driver Behavior Monitoring</a:t>
            </a:r>
            <a:r>
              <a:rPr lang="en-US" b="0" i="0" dirty="0">
                <a:solidFill>
                  <a:schemeClr val="bg2"/>
                </a:solidFill>
                <a:effectLst/>
                <a:latin typeface="Söhne"/>
              </a:rPr>
              <a:t>: FMS tracks and reports on driver behavior, promoting safer driving practices and reducing the risk of accidents. This can include monitoring for speeding, harsh braking, and excessive idling.</a:t>
            </a:r>
          </a:p>
          <a:p>
            <a:pPr algn="l"/>
            <a:r>
              <a:rPr lang="en-US" b="1" i="0" dirty="0">
                <a:solidFill>
                  <a:schemeClr val="bg2"/>
                </a:solidFill>
                <a:effectLst/>
                <a:latin typeface="Söhne"/>
              </a:rPr>
              <a:t>12.Security</a:t>
            </a:r>
            <a:r>
              <a:rPr lang="en-US" b="0" i="0" dirty="0">
                <a:solidFill>
                  <a:schemeClr val="bg2"/>
                </a:solidFill>
                <a:effectLst/>
                <a:latin typeface="Söhne"/>
              </a:rPr>
              <a:t>: FMS includes security features to protect sensitive data, prevent unauthorized access, and secure communication between vehicles and the system.</a:t>
            </a:r>
          </a:p>
          <a:p>
            <a:pPr algn="l"/>
            <a:r>
              <a:rPr lang="en-US" b="1" i="0" dirty="0">
                <a:solidFill>
                  <a:schemeClr val="bg2"/>
                </a:solidFill>
                <a:effectLst/>
                <a:latin typeface="Söhne"/>
              </a:rPr>
              <a:t>13.Alerts and Notifications</a:t>
            </a:r>
            <a:r>
              <a:rPr lang="en-US" b="0" i="0" dirty="0">
                <a:solidFill>
                  <a:schemeClr val="bg2"/>
                </a:solidFill>
                <a:effectLst/>
                <a:latin typeface="Söhne"/>
              </a:rPr>
              <a:t>: Real-time alerts and notifications are sent to fleet managers for critical events, such as accidents, breakdowns, or unauthorized vehicle use.</a:t>
            </a:r>
          </a:p>
          <a:p>
            <a:r>
              <a:rPr lang="en-US" b="1" i="0" dirty="0">
                <a:solidFill>
                  <a:schemeClr val="bg2"/>
                </a:solidFill>
                <a:effectLst/>
                <a:latin typeface="Söhne"/>
              </a:rPr>
              <a:t>Integration</a:t>
            </a:r>
            <a:r>
              <a:rPr lang="en-US" b="0" i="0" dirty="0">
                <a:solidFill>
                  <a:schemeClr val="bg2"/>
                </a:solidFill>
                <a:effectLst/>
                <a:latin typeface="Söhne"/>
              </a:rPr>
              <a:t>: Many FMS platforms can integrate with other business systems, such as accounting, payroll, or customer relationship management (CRM) software.</a:t>
            </a:r>
          </a:p>
          <a:p>
            <a:r>
              <a:rPr lang="en-US" b="0" i="0" dirty="0">
                <a:solidFill>
                  <a:schemeClr val="bg2"/>
                </a:solidFill>
                <a:effectLst/>
                <a:latin typeface="Söhne"/>
              </a:rPr>
              <a:t>Fleet management systems are used in various industries and sectors, including logistics, transportation, delivery services, construction, agriculture, and public transportation</a:t>
            </a:r>
            <a:endParaRPr lang="en-US" dirty="0">
              <a:solidFill>
                <a:schemeClr val="bg2"/>
              </a:solidFill>
            </a:endParaRPr>
          </a:p>
        </p:txBody>
      </p:sp>
    </p:spTree>
    <p:extLst>
      <p:ext uri="{BB962C8B-B14F-4D97-AF65-F5344CB8AC3E}">
        <p14:creationId xmlns:p14="http://schemas.microsoft.com/office/powerpoint/2010/main" val="203546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15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E1CFE-5E90-4FD6-BBA0-E870149B05EA}"/>
              </a:ext>
            </a:extLst>
          </p:cNvPr>
          <p:cNvSpPr txBox="1"/>
          <p:nvPr/>
        </p:nvSpPr>
        <p:spPr>
          <a:xfrm>
            <a:off x="495300" y="342900"/>
            <a:ext cx="3190875" cy="738664"/>
          </a:xfrm>
          <a:prstGeom prst="rect">
            <a:avLst/>
          </a:prstGeom>
          <a:noFill/>
        </p:spPr>
        <p:txBody>
          <a:bodyPr wrap="square" rtlCol="0">
            <a:spAutoFit/>
          </a:bodyPr>
          <a:lstStyle/>
          <a:p>
            <a:r>
              <a:rPr lang="en-US" sz="2400" dirty="0">
                <a:solidFill>
                  <a:schemeClr val="bg1"/>
                </a:solidFill>
              </a:rPr>
              <a:t>Tools used:</a:t>
            </a:r>
          </a:p>
          <a:p>
            <a:endParaRPr lang="en-US" dirty="0"/>
          </a:p>
        </p:txBody>
      </p:sp>
      <p:sp>
        <p:nvSpPr>
          <p:cNvPr id="3" name="TextBox 2">
            <a:extLst>
              <a:ext uri="{FF2B5EF4-FFF2-40B4-BE49-F238E27FC236}">
                <a16:creationId xmlns:a16="http://schemas.microsoft.com/office/drawing/2014/main" id="{61E2E7A3-05A5-4820-86A9-0124626499B3}"/>
              </a:ext>
            </a:extLst>
          </p:cNvPr>
          <p:cNvSpPr txBox="1"/>
          <p:nvPr/>
        </p:nvSpPr>
        <p:spPr>
          <a:xfrm>
            <a:off x="971550" y="931307"/>
            <a:ext cx="9963150"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Power BI Desktop</a:t>
            </a:r>
          </a:p>
          <a:p>
            <a:pPr marL="285750" indent="-285750">
              <a:buFont typeface="Wingdings" panose="05000000000000000000" pitchFamily="2" charset="2"/>
              <a:buChar char="Ø"/>
            </a:pPr>
            <a:r>
              <a:rPr lang="en-US" dirty="0">
                <a:solidFill>
                  <a:schemeClr val="bg1"/>
                </a:solidFill>
              </a:rPr>
              <a:t>SQL</a:t>
            </a:r>
          </a:p>
          <a:p>
            <a:pPr marL="285750" indent="-285750">
              <a:buFont typeface="Wingdings" panose="05000000000000000000" pitchFamily="2" charset="2"/>
              <a:buChar char="Ø"/>
            </a:pPr>
            <a:r>
              <a:rPr lang="en-US" dirty="0">
                <a:solidFill>
                  <a:schemeClr val="bg1"/>
                </a:solidFill>
              </a:rPr>
              <a:t>Excel</a:t>
            </a:r>
          </a:p>
          <a:p>
            <a:pPr marL="285750" indent="-285750">
              <a:buFont typeface="Wingdings" panose="05000000000000000000" pitchFamily="2" charset="2"/>
              <a:buChar char="Ø"/>
            </a:pPr>
            <a:r>
              <a:rPr lang="en-US" dirty="0">
                <a:solidFill>
                  <a:schemeClr val="bg1"/>
                </a:solidFill>
              </a:rPr>
              <a:t>Dax Studio(For Report Optimization)</a:t>
            </a:r>
          </a:p>
          <a:p>
            <a:pPr marL="285750" indent="-285750">
              <a:buFont typeface="Wingdings" panose="05000000000000000000" pitchFamily="2" charset="2"/>
              <a:buChar char="Ø"/>
            </a:pPr>
            <a:r>
              <a:rPr lang="en-US" dirty="0">
                <a:solidFill>
                  <a:schemeClr val="bg1"/>
                </a:solidFill>
              </a:rPr>
              <a:t>CHATGPT &amp; Google</a:t>
            </a:r>
          </a:p>
          <a:p>
            <a:pPr marL="285750" indent="-285750">
              <a:buFont typeface="Wingdings" panose="05000000000000000000" pitchFamily="2" charset="2"/>
              <a:buChar char="Ø"/>
            </a:pPr>
            <a:r>
              <a:rPr lang="en-US" dirty="0">
                <a:solidFill>
                  <a:schemeClr val="bg1"/>
                </a:solidFill>
              </a:rPr>
              <a:t>PowerPoint</a:t>
            </a:r>
          </a:p>
          <a:p>
            <a:pPr marL="285750" indent="-285750">
              <a:buFont typeface="Wingdings" panose="05000000000000000000" pitchFamily="2" charset="2"/>
              <a:buChar char="Ø"/>
            </a:pPr>
            <a:r>
              <a:rPr lang="en-US" dirty="0">
                <a:solidFill>
                  <a:schemeClr val="bg1"/>
                </a:solidFill>
              </a:rPr>
              <a:t>"Adobe.color.com " for choosing color</a:t>
            </a:r>
          </a:p>
          <a:p>
            <a:pPr marL="285750" indent="-285750">
              <a:buFont typeface="Wingdings" panose="05000000000000000000" pitchFamily="2" charset="2"/>
              <a:buChar char="Ø"/>
            </a:pPr>
            <a:r>
              <a:rPr lang="en-US" dirty="0">
                <a:solidFill>
                  <a:schemeClr val="bg1"/>
                </a:solidFill>
              </a:rPr>
              <a:t>"flaticon.com" for choosing the icon.</a:t>
            </a:r>
          </a:p>
        </p:txBody>
      </p:sp>
      <p:sp>
        <p:nvSpPr>
          <p:cNvPr id="4" name="TextBox 3">
            <a:extLst>
              <a:ext uri="{FF2B5EF4-FFF2-40B4-BE49-F238E27FC236}">
                <a16:creationId xmlns:a16="http://schemas.microsoft.com/office/drawing/2014/main" id="{E5F5C2C5-4C9D-4E34-A720-08D252AF022A}"/>
              </a:ext>
            </a:extLst>
          </p:cNvPr>
          <p:cNvSpPr txBox="1"/>
          <p:nvPr/>
        </p:nvSpPr>
        <p:spPr>
          <a:xfrm>
            <a:off x="681135" y="3984171"/>
            <a:ext cx="11112759" cy="2308324"/>
          </a:xfrm>
          <a:prstGeom prst="rect">
            <a:avLst/>
          </a:prstGeom>
          <a:noFill/>
        </p:spPr>
        <p:txBody>
          <a:bodyPr wrap="square" rtlCol="0">
            <a:spAutoFit/>
          </a:bodyPr>
          <a:lstStyle/>
          <a:p>
            <a:r>
              <a:rPr lang="en-US" sz="1800" i="0" dirty="0">
                <a:solidFill>
                  <a:schemeClr val="bg1">
                    <a:lumMod val="85000"/>
                  </a:schemeClr>
                </a:solidFill>
                <a:effectLst/>
                <a:latin typeface="Söhne"/>
              </a:rPr>
              <a:t>Transportation and Logistics contain all the meta information or tables those are</a:t>
            </a:r>
          </a:p>
          <a:p>
            <a:r>
              <a:rPr lang="en-US" dirty="0">
                <a:solidFill>
                  <a:schemeClr val="bg1">
                    <a:lumMod val="85000"/>
                  </a:schemeClr>
                </a:solidFill>
                <a:latin typeface="Söhne"/>
              </a:rPr>
              <a:t>1.Dim_customers</a:t>
            </a:r>
          </a:p>
          <a:p>
            <a:r>
              <a:rPr lang="en-US" dirty="0">
                <a:solidFill>
                  <a:schemeClr val="bg1">
                    <a:lumMod val="85000"/>
                  </a:schemeClr>
                </a:solidFill>
                <a:latin typeface="Söhne"/>
              </a:rPr>
              <a:t>2.Dim_Drivers</a:t>
            </a:r>
          </a:p>
          <a:p>
            <a:r>
              <a:rPr lang="en-US" dirty="0">
                <a:solidFill>
                  <a:schemeClr val="bg1">
                    <a:lumMod val="85000"/>
                  </a:schemeClr>
                </a:solidFill>
                <a:latin typeface="Söhne"/>
              </a:rPr>
              <a:t>3.Dim_Vehicles</a:t>
            </a:r>
          </a:p>
          <a:p>
            <a:r>
              <a:rPr lang="en-US" dirty="0">
                <a:solidFill>
                  <a:schemeClr val="bg1">
                    <a:lumMod val="85000"/>
                  </a:schemeClr>
                </a:solidFill>
                <a:latin typeface="Söhne"/>
              </a:rPr>
              <a:t>4.FactTable_freight</a:t>
            </a:r>
          </a:p>
          <a:p>
            <a:r>
              <a:rPr lang="en-US" dirty="0">
                <a:solidFill>
                  <a:schemeClr val="bg1">
                    <a:lumMod val="85000"/>
                  </a:schemeClr>
                </a:solidFill>
                <a:latin typeface="Söhne"/>
              </a:rPr>
              <a:t>5.FactTable_KMTravelled</a:t>
            </a:r>
          </a:p>
          <a:p>
            <a:r>
              <a:rPr lang="en-US" dirty="0">
                <a:solidFill>
                  <a:schemeClr val="bg1">
                    <a:lumMod val="85000"/>
                  </a:schemeClr>
                </a:solidFill>
                <a:latin typeface="Söhne"/>
              </a:rPr>
              <a:t>6.States</a:t>
            </a:r>
          </a:p>
          <a:p>
            <a:r>
              <a:rPr lang="en-US" dirty="0">
                <a:solidFill>
                  <a:schemeClr val="bg1">
                    <a:lumMod val="85000"/>
                  </a:schemeClr>
                </a:solidFill>
                <a:latin typeface="Söhne"/>
              </a:rPr>
              <a:t>7.DateTable</a:t>
            </a:r>
            <a:endParaRPr lang="en-US" dirty="0"/>
          </a:p>
        </p:txBody>
      </p:sp>
    </p:spTree>
    <p:extLst>
      <p:ext uri="{BB962C8B-B14F-4D97-AF65-F5344CB8AC3E}">
        <p14:creationId xmlns:p14="http://schemas.microsoft.com/office/powerpoint/2010/main" val="417862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15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2B7B8C-D9E7-4D54-9B25-834D97000EE0}"/>
              </a:ext>
            </a:extLst>
          </p:cNvPr>
          <p:cNvSpPr txBox="1"/>
          <p:nvPr/>
        </p:nvSpPr>
        <p:spPr>
          <a:xfrm>
            <a:off x="827314" y="326571"/>
            <a:ext cx="11364686" cy="10895290"/>
          </a:xfrm>
          <a:prstGeom prst="rect">
            <a:avLst/>
          </a:prstGeom>
          <a:noFill/>
        </p:spPr>
        <p:txBody>
          <a:bodyPr wrap="square" rtlCol="0">
            <a:spAutoFit/>
          </a:bodyPr>
          <a:lstStyle/>
          <a:p>
            <a:r>
              <a:rPr lang="en-US" sz="1800" dirty="0">
                <a:solidFill>
                  <a:schemeClr val="bg1"/>
                </a:solidFill>
              </a:rPr>
              <a:t>Column Description for </a:t>
            </a:r>
            <a:r>
              <a:rPr lang="en-US" dirty="0" err="1">
                <a:solidFill>
                  <a:schemeClr val="bg1"/>
                </a:solidFill>
                <a:latin typeface="Söhne"/>
              </a:rPr>
              <a:t>Dim_customers</a:t>
            </a:r>
            <a:r>
              <a:rPr lang="en-US" dirty="0">
                <a:solidFill>
                  <a:schemeClr val="bg1"/>
                </a:solidFill>
                <a:latin typeface="Söhne"/>
              </a:rPr>
              <a:t> :</a:t>
            </a:r>
          </a:p>
          <a:p>
            <a:r>
              <a:rPr lang="en-US" b="0" i="0" dirty="0" err="1">
                <a:solidFill>
                  <a:schemeClr val="bg1"/>
                </a:solidFill>
                <a:effectLst/>
                <a:latin typeface="Söhne"/>
              </a:rPr>
              <a:t>Dim_Customers</a:t>
            </a:r>
            <a:r>
              <a:rPr lang="en-US" b="0" i="0" dirty="0">
                <a:solidFill>
                  <a:schemeClr val="bg1"/>
                </a:solidFill>
                <a:effectLst/>
                <a:latin typeface="Söhne"/>
              </a:rPr>
              <a:t> contains the following columns: Customer ID, City, Latitude, Longitude, and State ID.</a:t>
            </a:r>
            <a:r>
              <a:rPr lang="en-US" dirty="0">
                <a:solidFill>
                  <a:schemeClr val="bg1"/>
                </a:solidFill>
                <a:latin typeface="Söhne"/>
              </a:rPr>
              <a:t>.</a:t>
            </a:r>
          </a:p>
          <a:p>
            <a:endParaRPr lang="en-US" dirty="0">
              <a:solidFill>
                <a:schemeClr val="bg1"/>
              </a:solidFill>
              <a:latin typeface="Söhne"/>
            </a:endParaRPr>
          </a:p>
          <a:p>
            <a:r>
              <a:rPr lang="en-US" sz="1800" dirty="0">
                <a:solidFill>
                  <a:schemeClr val="bg1"/>
                </a:solidFill>
              </a:rPr>
              <a:t>Column Description for </a:t>
            </a:r>
            <a:r>
              <a:rPr lang="en-US" dirty="0" err="1">
                <a:solidFill>
                  <a:schemeClr val="bg1"/>
                </a:solidFill>
                <a:latin typeface="Söhne"/>
              </a:rPr>
              <a:t>Dim_Drivers</a:t>
            </a:r>
            <a:r>
              <a:rPr lang="en-US" dirty="0">
                <a:solidFill>
                  <a:schemeClr val="bg1"/>
                </a:solidFill>
                <a:latin typeface="Söhne"/>
              </a:rPr>
              <a:t> </a:t>
            </a:r>
            <a:r>
              <a:rPr lang="en-US" dirty="0">
                <a:solidFill>
                  <a:schemeClr val="bg1">
                    <a:lumMod val="85000"/>
                  </a:schemeClr>
                </a:solidFill>
                <a:latin typeface="Söhne"/>
              </a:rPr>
              <a:t>:</a:t>
            </a:r>
          </a:p>
          <a:p>
            <a:r>
              <a:rPr lang="en-US" dirty="0" err="1">
                <a:solidFill>
                  <a:schemeClr val="bg1"/>
                </a:solidFill>
                <a:latin typeface="Söhne"/>
              </a:rPr>
              <a:t>Dim_Drivers</a:t>
            </a:r>
            <a:r>
              <a:rPr lang="en-US" dirty="0">
                <a:solidFill>
                  <a:schemeClr val="bg1"/>
                </a:solidFill>
                <a:latin typeface="Söhne"/>
              </a:rPr>
              <a:t> contains the following columns : Driver id and Driver .</a:t>
            </a:r>
          </a:p>
          <a:p>
            <a:endParaRPr lang="en-US" dirty="0">
              <a:solidFill>
                <a:schemeClr val="bg1"/>
              </a:solidFill>
              <a:latin typeface="Söhne"/>
            </a:endParaRPr>
          </a:p>
          <a:p>
            <a:r>
              <a:rPr lang="en-US" sz="1800" dirty="0">
                <a:solidFill>
                  <a:schemeClr val="bg1"/>
                </a:solidFill>
              </a:rPr>
              <a:t>Column Description for </a:t>
            </a:r>
            <a:r>
              <a:rPr lang="en-US" sz="1800" dirty="0" err="1">
                <a:solidFill>
                  <a:schemeClr val="bg1"/>
                </a:solidFill>
              </a:rPr>
              <a:t>Dim_Vehicles</a:t>
            </a:r>
            <a:r>
              <a:rPr lang="en-US" sz="1800" dirty="0">
                <a:solidFill>
                  <a:schemeClr val="bg1"/>
                </a:solidFill>
              </a:rPr>
              <a:t> :</a:t>
            </a:r>
          </a:p>
          <a:p>
            <a:r>
              <a:rPr lang="en-US" dirty="0" err="1">
                <a:solidFill>
                  <a:schemeClr val="bg1"/>
                </a:solidFill>
                <a:latin typeface="Söhne"/>
              </a:rPr>
              <a:t>Dim_Vehicles</a:t>
            </a:r>
            <a:r>
              <a:rPr lang="en-US" dirty="0">
                <a:solidFill>
                  <a:schemeClr val="bg1"/>
                </a:solidFill>
                <a:latin typeface="Söhne"/>
              </a:rPr>
              <a:t> contains the following columns : Truck id , plate , Brand ,Truck Type , Trailer Type , year .</a:t>
            </a:r>
          </a:p>
          <a:p>
            <a:endParaRPr lang="en-US" dirty="0">
              <a:solidFill>
                <a:schemeClr val="bg1"/>
              </a:solidFill>
              <a:latin typeface="Söhne"/>
            </a:endParaRPr>
          </a:p>
          <a:p>
            <a:r>
              <a:rPr lang="en-US" sz="1800" dirty="0">
                <a:solidFill>
                  <a:schemeClr val="bg1"/>
                </a:solidFill>
              </a:rPr>
              <a:t>Column Description for </a:t>
            </a:r>
            <a:r>
              <a:rPr lang="en-US" dirty="0" err="1">
                <a:solidFill>
                  <a:schemeClr val="bg1"/>
                </a:solidFill>
                <a:latin typeface="Söhne"/>
              </a:rPr>
              <a:t>FactTable_freight</a:t>
            </a:r>
            <a:r>
              <a:rPr lang="en-US" dirty="0">
                <a:solidFill>
                  <a:schemeClr val="bg1"/>
                </a:solidFill>
                <a:latin typeface="Söhne"/>
              </a:rPr>
              <a:t> :</a:t>
            </a:r>
          </a:p>
          <a:p>
            <a:r>
              <a:rPr lang="en-US" dirty="0" err="1">
                <a:solidFill>
                  <a:schemeClr val="bg1"/>
                </a:solidFill>
                <a:latin typeface="Söhne"/>
              </a:rPr>
              <a:t>FactTable_freight</a:t>
            </a:r>
            <a:r>
              <a:rPr lang="en-US" dirty="0">
                <a:solidFill>
                  <a:schemeClr val="bg1"/>
                </a:solidFill>
                <a:latin typeface="Söhne"/>
              </a:rPr>
              <a:t> contains the following columns : Date , Customer id, Truck id , invoice number , Freight id ,city , Net Revenue ,Weight(Kg) ,Weight(cubic), Good value .</a:t>
            </a:r>
          </a:p>
          <a:p>
            <a:endParaRPr lang="en-US" dirty="0">
              <a:solidFill>
                <a:schemeClr val="bg1"/>
              </a:solidFill>
              <a:latin typeface="Söhne"/>
            </a:endParaRPr>
          </a:p>
          <a:p>
            <a:r>
              <a:rPr lang="en-US" sz="1800" dirty="0">
                <a:solidFill>
                  <a:schemeClr val="bg1"/>
                </a:solidFill>
              </a:rPr>
              <a:t>Column Description for </a:t>
            </a:r>
            <a:r>
              <a:rPr lang="en-US" dirty="0" err="1">
                <a:solidFill>
                  <a:schemeClr val="bg1"/>
                </a:solidFill>
                <a:latin typeface="Söhne"/>
              </a:rPr>
              <a:t>FactTable_KMTravelled</a:t>
            </a:r>
            <a:r>
              <a:rPr lang="en-US" dirty="0">
                <a:solidFill>
                  <a:schemeClr val="bg1"/>
                </a:solidFill>
                <a:latin typeface="Söhne"/>
              </a:rPr>
              <a:t> :</a:t>
            </a:r>
          </a:p>
          <a:p>
            <a:r>
              <a:rPr lang="en-US" dirty="0" err="1">
                <a:solidFill>
                  <a:schemeClr val="bg1"/>
                </a:solidFill>
                <a:latin typeface="Söhne"/>
              </a:rPr>
              <a:t>FactTable_KMTravelled</a:t>
            </a:r>
            <a:r>
              <a:rPr lang="en-US" dirty="0">
                <a:solidFill>
                  <a:schemeClr val="bg1"/>
                </a:solidFill>
                <a:latin typeface="Söhne"/>
              </a:rPr>
              <a:t> contains the following columns : Date ,Truck id, Drive id , KM travelled ,Liters , Fuel ,Maintenance , Fixed cost .</a:t>
            </a:r>
          </a:p>
          <a:p>
            <a:endParaRPr lang="en-US" dirty="0">
              <a:solidFill>
                <a:schemeClr val="bg1"/>
              </a:solidFill>
              <a:latin typeface="Söhne"/>
            </a:endParaRPr>
          </a:p>
          <a:p>
            <a:r>
              <a:rPr lang="en-US" sz="1800" dirty="0">
                <a:solidFill>
                  <a:schemeClr val="bg1"/>
                </a:solidFill>
              </a:rPr>
              <a:t>Column Description for </a:t>
            </a:r>
            <a:r>
              <a:rPr lang="en-US" dirty="0">
                <a:solidFill>
                  <a:schemeClr val="bg1"/>
                </a:solidFill>
                <a:latin typeface="Söhne"/>
              </a:rPr>
              <a:t>States :</a:t>
            </a:r>
          </a:p>
          <a:p>
            <a:r>
              <a:rPr lang="en-US" dirty="0">
                <a:solidFill>
                  <a:schemeClr val="bg1"/>
                </a:solidFill>
                <a:latin typeface="Söhne"/>
              </a:rPr>
              <a:t>States contains the following columns : </a:t>
            </a:r>
            <a:r>
              <a:rPr lang="en-US" dirty="0" err="1">
                <a:solidFill>
                  <a:schemeClr val="bg1"/>
                </a:solidFill>
                <a:latin typeface="Söhne"/>
              </a:rPr>
              <a:t>fullname</a:t>
            </a:r>
            <a:r>
              <a:rPr lang="en-US" dirty="0">
                <a:solidFill>
                  <a:schemeClr val="bg1"/>
                </a:solidFill>
                <a:latin typeface="Söhne"/>
              </a:rPr>
              <a:t> ,Abbreviation , state id .</a:t>
            </a:r>
          </a:p>
          <a:p>
            <a:endParaRPr lang="en-US" dirty="0">
              <a:solidFill>
                <a:schemeClr val="bg1"/>
              </a:solidFill>
              <a:latin typeface="Söhne"/>
            </a:endParaRPr>
          </a:p>
          <a:p>
            <a:r>
              <a:rPr lang="en-US" sz="1800" dirty="0">
                <a:solidFill>
                  <a:schemeClr val="bg1"/>
                </a:solidFill>
              </a:rPr>
              <a:t>Column Description for</a:t>
            </a:r>
            <a:r>
              <a:rPr lang="en-US" sz="1800" dirty="0">
                <a:solidFill>
                  <a:schemeClr val="bg1"/>
                </a:solidFill>
                <a:latin typeface="Söhne"/>
              </a:rPr>
              <a:t> </a:t>
            </a:r>
            <a:r>
              <a:rPr lang="en-US" sz="1800" dirty="0" err="1">
                <a:solidFill>
                  <a:schemeClr val="bg1"/>
                </a:solidFill>
                <a:latin typeface="Söhne"/>
              </a:rPr>
              <a:t>DateTable</a:t>
            </a:r>
            <a:r>
              <a:rPr lang="en-US" sz="1800" dirty="0">
                <a:solidFill>
                  <a:schemeClr val="bg1"/>
                </a:solidFill>
                <a:latin typeface="Söhne"/>
              </a:rPr>
              <a:t> :</a:t>
            </a:r>
          </a:p>
          <a:p>
            <a:r>
              <a:rPr lang="en-US" sz="1800" dirty="0" err="1">
                <a:solidFill>
                  <a:schemeClr val="bg1"/>
                </a:solidFill>
                <a:latin typeface="Söhne"/>
              </a:rPr>
              <a:t>DateTable</a:t>
            </a:r>
            <a:r>
              <a:rPr lang="en-US" sz="1800" dirty="0">
                <a:solidFill>
                  <a:schemeClr val="bg1"/>
                </a:solidFill>
                <a:latin typeface="Söhne"/>
              </a:rPr>
              <a:t> </a:t>
            </a:r>
            <a:r>
              <a:rPr lang="en-US" dirty="0">
                <a:solidFill>
                  <a:schemeClr val="bg1"/>
                </a:solidFill>
                <a:latin typeface="Söhne"/>
              </a:rPr>
              <a:t>contains the following columns : Date, </a:t>
            </a:r>
            <a:r>
              <a:rPr lang="en-US" dirty="0" err="1">
                <a:solidFill>
                  <a:schemeClr val="bg1"/>
                </a:solidFill>
                <a:latin typeface="Söhne"/>
              </a:rPr>
              <a:t>Month,Month</a:t>
            </a:r>
            <a:r>
              <a:rPr lang="en-US" dirty="0">
                <a:solidFill>
                  <a:schemeClr val="bg1"/>
                </a:solidFill>
                <a:latin typeface="Söhne"/>
              </a:rPr>
              <a:t> Number, Year, Quarter , Day name ,Days.</a:t>
            </a:r>
            <a:endParaRPr lang="en-US" sz="1800" dirty="0">
              <a:solidFill>
                <a:schemeClr val="bg1"/>
              </a:solidFill>
              <a:latin typeface="Söhne"/>
            </a:endParaRPr>
          </a:p>
          <a:p>
            <a:endParaRPr lang="en-US" dirty="0">
              <a:solidFill>
                <a:schemeClr val="bg1"/>
              </a:solidFill>
              <a:latin typeface="Söhne"/>
            </a:endParaRPr>
          </a:p>
          <a:p>
            <a:endParaRPr lang="en-US" dirty="0">
              <a:solidFill>
                <a:schemeClr val="bg1"/>
              </a:solidFill>
              <a:latin typeface="Söhne"/>
            </a:endParaRPr>
          </a:p>
          <a:p>
            <a:endParaRPr lang="en-US" dirty="0">
              <a:solidFill>
                <a:schemeClr val="bg1"/>
              </a:solidFill>
              <a:latin typeface="Söhne"/>
            </a:endParaRPr>
          </a:p>
          <a:p>
            <a:endParaRPr lang="en-US" dirty="0">
              <a:solidFill>
                <a:schemeClr val="bg1"/>
              </a:solidFill>
              <a:latin typeface="Söhne"/>
            </a:endParaRPr>
          </a:p>
          <a:p>
            <a:endParaRPr lang="en-US" dirty="0">
              <a:solidFill>
                <a:schemeClr val="bg1"/>
              </a:solidFill>
              <a:latin typeface="Söhne"/>
            </a:endParaRPr>
          </a:p>
          <a:p>
            <a:endParaRPr lang="en-US" dirty="0">
              <a:solidFill>
                <a:schemeClr val="bg1"/>
              </a:solidFill>
              <a:latin typeface="Söhne"/>
            </a:endParaRPr>
          </a:p>
          <a:p>
            <a:endParaRPr lang="en-US" dirty="0">
              <a:solidFill>
                <a:schemeClr val="bg1"/>
              </a:solidFill>
              <a:latin typeface="Söhne"/>
            </a:endParaRPr>
          </a:p>
          <a:p>
            <a:endParaRPr lang="en-US" dirty="0">
              <a:solidFill>
                <a:schemeClr val="bg1"/>
              </a:solidFill>
              <a:latin typeface="Söhne"/>
            </a:endParaRPr>
          </a:p>
          <a:p>
            <a:endParaRPr lang="en-US" dirty="0">
              <a:solidFill>
                <a:schemeClr val="bg1"/>
              </a:solidFill>
              <a:latin typeface="Söhne"/>
            </a:endParaRPr>
          </a:p>
          <a:p>
            <a:endParaRPr lang="en-US" dirty="0">
              <a:solidFill>
                <a:schemeClr val="bg1"/>
              </a:solidFill>
              <a:latin typeface="Söhne"/>
            </a:endParaRPr>
          </a:p>
          <a:p>
            <a:endParaRPr lang="en-US" dirty="0">
              <a:solidFill>
                <a:schemeClr val="bg1"/>
              </a:solidFill>
              <a:latin typeface="Söhne"/>
            </a:endParaRPr>
          </a:p>
          <a:p>
            <a:endParaRPr lang="en-US" dirty="0">
              <a:solidFill>
                <a:schemeClr val="bg1"/>
              </a:solidFill>
              <a:latin typeface="Söhne"/>
            </a:endParaRPr>
          </a:p>
          <a:p>
            <a:endParaRPr lang="en-US" dirty="0">
              <a:solidFill>
                <a:schemeClr val="bg1">
                  <a:lumMod val="85000"/>
                </a:schemeClr>
              </a:solidFill>
              <a:latin typeface="Söhne"/>
            </a:endParaRPr>
          </a:p>
          <a:p>
            <a:r>
              <a:rPr lang="en-US" dirty="0">
                <a:solidFill>
                  <a:schemeClr val="bg1"/>
                </a:solidFill>
                <a:latin typeface="Söhne"/>
              </a:rPr>
              <a:t>:</a:t>
            </a:r>
          </a:p>
          <a:p>
            <a:endParaRPr lang="en-US" dirty="0">
              <a:solidFill>
                <a:schemeClr val="bg1"/>
              </a:solidFill>
              <a:latin typeface="Söhne"/>
            </a:endParaRPr>
          </a:p>
          <a:p>
            <a:endParaRPr lang="en-US" dirty="0">
              <a:solidFill>
                <a:schemeClr val="bg1"/>
              </a:solidFill>
              <a:latin typeface="Söhne"/>
            </a:endParaRPr>
          </a:p>
          <a:p>
            <a:endParaRPr lang="en-US" sz="1800" dirty="0">
              <a:solidFill>
                <a:schemeClr val="bg1"/>
              </a:solidFill>
            </a:endParaRPr>
          </a:p>
        </p:txBody>
      </p:sp>
    </p:spTree>
    <p:extLst>
      <p:ext uri="{BB962C8B-B14F-4D97-AF65-F5344CB8AC3E}">
        <p14:creationId xmlns:p14="http://schemas.microsoft.com/office/powerpoint/2010/main" val="317167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15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5D28E5-E352-488E-A59A-4D395CE29583}"/>
              </a:ext>
            </a:extLst>
          </p:cNvPr>
          <p:cNvSpPr txBox="1"/>
          <p:nvPr/>
        </p:nvSpPr>
        <p:spPr>
          <a:xfrm>
            <a:off x="475129" y="277906"/>
            <a:ext cx="10721789" cy="7571303"/>
          </a:xfrm>
          <a:prstGeom prst="rect">
            <a:avLst/>
          </a:prstGeom>
          <a:noFill/>
        </p:spPr>
        <p:txBody>
          <a:bodyPr wrap="square" rtlCol="0">
            <a:spAutoFit/>
          </a:bodyPr>
          <a:lstStyle/>
          <a:p>
            <a:r>
              <a:rPr lang="en-US" sz="1800" b="1" dirty="0">
                <a:solidFill>
                  <a:schemeClr val="bg1"/>
                </a:solidFill>
              </a:rPr>
              <a:t>Data Loading and Power Query Documentation :</a:t>
            </a:r>
          </a:p>
          <a:p>
            <a:pPr algn="l"/>
            <a:r>
              <a:rPr lang="en-US" b="0" i="0" dirty="0">
                <a:solidFill>
                  <a:schemeClr val="bg1"/>
                </a:solidFill>
                <a:effectLst/>
                <a:latin typeface="Söhne"/>
              </a:rPr>
              <a:t>here are the general steps to follow when working with data loading and Power Query:</a:t>
            </a:r>
          </a:p>
          <a:p>
            <a:pPr algn="l"/>
            <a:r>
              <a:rPr lang="en-US" b="1" i="0" dirty="0">
                <a:solidFill>
                  <a:schemeClr val="bg1"/>
                </a:solidFill>
                <a:effectLst/>
                <a:latin typeface="Söhne"/>
              </a:rPr>
              <a:t>1. Determine Your Data Source : </a:t>
            </a:r>
            <a:r>
              <a:rPr lang="en-US" b="0" i="0" dirty="0">
                <a:solidFill>
                  <a:schemeClr val="bg1"/>
                </a:solidFill>
                <a:effectLst/>
                <a:latin typeface="Söhne"/>
              </a:rPr>
              <a:t>Identify the source(s) of your data. This could be a database, Excel file, CSV file, web service, or other data repositories.</a:t>
            </a:r>
          </a:p>
          <a:p>
            <a:pPr algn="l"/>
            <a:r>
              <a:rPr lang="en-US" b="1" i="0" dirty="0">
                <a:solidFill>
                  <a:schemeClr val="bg1"/>
                </a:solidFill>
                <a:effectLst/>
                <a:latin typeface="Söhne"/>
              </a:rPr>
              <a:t>2. Open Power Query:</a:t>
            </a:r>
            <a:r>
              <a:rPr lang="en-US" dirty="0">
                <a:solidFill>
                  <a:schemeClr val="bg1"/>
                </a:solidFill>
                <a:latin typeface="Söhne"/>
              </a:rPr>
              <a:t> </a:t>
            </a:r>
          </a:p>
          <a:p>
            <a:pPr algn="l"/>
            <a:r>
              <a:rPr lang="en-US" b="0" i="0" dirty="0">
                <a:solidFill>
                  <a:schemeClr val="bg1"/>
                </a:solidFill>
                <a:effectLst/>
                <a:latin typeface="Söhne"/>
              </a:rPr>
              <a:t>Depending on your software, open Power Query. In Microsoft Excel, you can find it under the "Data" tab. In Power BI Desktop, it's typically in the "Home" tab.</a:t>
            </a:r>
          </a:p>
          <a:p>
            <a:pPr algn="l"/>
            <a:r>
              <a:rPr lang="en-US" b="1" i="0" dirty="0">
                <a:solidFill>
                  <a:schemeClr val="bg1"/>
                </a:solidFill>
                <a:effectLst/>
                <a:latin typeface="Söhne"/>
              </a:rPr>
              <a:t>3. Connect to Data Source :</a:t>
            </a:r>
            <a:r>
              <a:rPr lang="en-US" dirty="0">
                <a:solidFill>
                  <a:schemeClr val="bg1"/>
                </a:solidFill>
                <a:latin typeface="Söhne"/>
              </a:rPr>
              <a:t> </a:t>
            </a:r>
          </a:p>
          <a:p>
            <a:pPr algn="l"/>
            <a:r>
              <a:rPr lang="en-US" b="0" i="0" dirty="0">
                <a:solidFill>
                  <a:schemeClr val="bg1"/>
                </a:solidFill>
                <a:effectLst/>
                <a:latin typeface="Söhne"/>
              </a:rPr>
              <a:t>Use Power Query to connect to your data source(s). This may involve providing connection details, credentials, or selecting files.</a:t>
            </a:r>
          </a:p>
          <a:p>
            <a:pPr algn="l"/>
            <a:r>
              <a:rPr lang="en-US" b="1" i="0" dirty="0">
                <a:solidFill>
                  <a:schemeClr val="bg1"/>
                </a:solidFill>
                <a:effectLst/>
                <a:latin typeface="Söhne"/>
              </a:rPr>
              <a:t>4. Data Import :</a:t>
            </a:r>
            <a:r>
              <a:rPr lang="en-US" dirty="0">
                <a:solidFill>
                  <a:schemeClr val="bg1"/>
                </a:solidFill>
                <a:latin typeface="Söhne"/>
              </a:rPr>
              <a:t> </a:t>
            </a:r>
          </a:p>
          <a:p>
            <a:pPr algn="l"/>
            <a:r>
              <a:rPr lang="en-US" b="0" i="0" dirty="0">
                <a:solidFill>
                  <a:schemeClr val="bg1"/>
                </a:solidFill>
                <a:effectLst/>
                <a:latin typeface="Söhne"/>
              </a:rPr>
              <a:t>After connecting to your data source, you'll typically see a preview of the data. Select the tables or data you want to import into your Power Query environment.</a:t>
            </a:r>
          </a:p>
          <a:p>
            <a:pPr algn="l"/>
            <a:r>
              <a:rPr lang="en-US" b="1" i="0" dirty="0">
                <a:solidFill>
                  <a:schemeClr val="bg1"/>
                </a:solidFill>
                <a:effectLst/>
                <a:latin typeface="Söhne"/>
              </a:rPr>
              <a:t>5. Data Transformation:</a:t>
            </a:r>
            <a:endParaRPr lang="en-US" b="0" i="0" dirty="0">
              <a:solidFill>
                <a:schemeClr val="bg1"/>
              </a:solidFill>
              <a:effectLst/>
              <a:latin typeface="Söhne"/>
            </a:endParaRPr>
          </a:p>
          <a:p>
            <a:pPr algn="l">
              <a:buFont typeface="Arial" panose="020B0604020202020204" pitchFamily="34" charset="0"/>
              <a:buChar char="•"/>
            </a:pPr>
            <a:r>
              <a:rPr lang="en-US" b="0" i="0" dirty="0">
                <a:solidFill>
                  <a:schemeClr val="bg1"/>
                </a:solidFill>
                <a:effectLst/>
                <a:latin typeface="Söhne"/>
              </a:rPr>
              <a:t>Apply transformations to your data as needed. This can include:</a:t>
            </a:r>
          </a:p>
          <a:p>
            <a:pPr marL="742950" lvl="1" indent="-285750" algn="l">
              <a:buFont typeface="Arial" panose="020B0604020202020204" pitchFamily="34" charset="0"/>
              <a:buChar char="•"/>
            </a:pPr>
            <a:r>
              <a:rPr lang="en-US" b="0" i="0" dirty="0">
                <a:solidFill>
                  <a:schemeClr val="bg1"/>
                </a:solidFill>
                <a:effectLst/>
                <a:latin typeface="Söhne"/>
              </a:rPr>
              <a:t>Cleaning and formatting data.</a:t>
            </a:r>
          </a:p>
          <a:p>
            <a:pPr marL="742950" lvl="1" indent="-285750" algn="l">
              <a:buFont typeface="Arial" panose="020B0604020202020204" pitchFamily="34" charset="0"/>
              <a:buChar char="•"/>
            </a:pPr>
            <a:r>
              <a:rPr lang="en-US" b="0" i="0" dirty="0">
                <a:solidFill>
                  <a:schemeClr val="bg1"/>
                </a:solidFill>
                <a:effectLst/>
                <a:latin typeface="Söhne"/>
              </a:rPr>
              <a:t>Renaming columns.</a:t>
            </a:r>
          </a:p>
          <a:p>
            <a:pPr marL="742950" lvl="1" indent="-285750" algn="l">
              <a:buFont typeface="Arial" panose="020B0604020202020204" pitchFamily="34" charset="0"/>
              <a:buChar char="•"/>
            </a:pPr>
            <a:r>
              <a:rPr lang="en-US" b="0" i="0" dirty="0">
                <a:solidFill>
                  <a:schemeClr val="bg1"/>
                </a:solidFill>
                <a:effectLst/>
                <a:latin typeface="Söhne"/>
              </a:rPr>
              <a:t>Filtering rows.</a:t>
            </a:r>
          </a:p>
          <a:p>
            <a:pPr marL="742950" lvl="1" indent="-285750" algn="l">
              <a:buFont typeface="Arial" panose="020B0604020202020204" pitchFamily="34" charset="0"/>
              <a:buChar char="•"/>
            </a:pPr>
            <a:r>
              <a:rPr lang="en-US" b="0" i="0" dirty="0">
                <a:solidFill>
                  <a:schemeClr val="bg1"/>
                </a:solidFill>
                <a:effectLst/>
                <a:latin typeface="Söhne"/>
              </a:rPr>
              <a:t>Calculating new columns using formulas.</a:t>
            </a:r>
          </a:p>
          <a:p>
            <a:pPr marL="742950" lvl="1" indent="-285750" algn="l">
              <a:buFont typeface="Arial" panose="020B0604020202020204" pitchFamily="34" charset="0"/>
              <a:buChar char="•"/>
            </a:pPr>
            <a:r>
              <a:rPr lang="en-US" b="0" i="0" dirty="0">
                <a:solidFill>
                  <a:schemeClr val="bg1"/>
                </a:solidFill>
                <a:effectLst/>
                <a:latin typeface="Söhne"/>
              </a:rPr>
              <a:t>Joining or merging multiple tables.</a:t>
            </a:r>
          </a:p>
          <a:p>
            <a:pPr marL="742950" lvl="1" indent="-285750" algn="l">
              <a:buFont typeface="Arial" panose="020B0604020202020204" pitchFamily="34" charset="0"/>
              <a:buChar char="•"/>
            </a:pPr>
            <a:r>
              <a:rPr lang="en-US" b="0" i="0" dirty="0">
                <a:solidFill>
                  <a:schemeClr val="bg1"/>
                </a:solidFill>
                <a:effectLst/>
                <a:latin typeface="Söhne"/>
              </a:rPr>
              <a:t>Pivoting or unpivoting data.</a:t>
            </a:r>
          </a:p>
          <a:p>
            <a:pPr marL="742950" lvl="1" indent="-285750" algn="l">
              <a:buFont typeface="Arial" panose="020B0604020202020204" pitchFamily="34" charset="0"/>
              <a:buChar char="•"/>
            </a:pPr>
            <a:r>
              <a:rPr lang="en-US" b="0" i="0" dirty="0">
                <a:solidFill>
                  <a:schemeClr val="bg1"/>
                </a:solidFill>
                <a:effectLst/>
                <a:latin typeface="Söhne"/>
              </a:rPr>
              <a:t>Handling missing values.</a:t>
            </a:r>
          </a:p>
          <a:p>
            <a:pPr marL="742950" lvl="1" indent="-285750" algn="l">
              <a:buFont typeface="Arial" panose="020B0604020202020204" pitchFamily="34" charset="0"/>
              <a:buChar char="•"/>
            </a:pPr>
            <a:r>
              <a:rPr lang="en-US" b="0" i="0" dirty="0">
                <a:solidFill>
                  <a:schemeClr val="bg1"/>
                </a:solidFill>
                <a:effectLst/>
                <a:latin typeface="Söhne"/>
              </a:rPr>
              <a:t>Applying custom transformations using M or Power Query formula language.</a:t>
            </a:r>
          </a:p>
          <a:p>
            <a:br>
              <a:rPr lang="en-US" dirty="0"/>
            </a:br>
            <a:endParaRPr lang="en-US" sz="1800" b="1" dirty="0">
              <a:solidFill>
                <a:schemeClr val="bg1"/>
              </a:solidFill>
            </a:endParaRPr>
          </a:p>
          <a:p>
            <a:endParaRPr lang="en-US" sz="1800" b="1" dirty="0">
              <a:solidFill>
                <a:schemeClr val="bg1"/>
              </a:solidFill>
            </a:endParaRPr>
          </a:p>
          <a:p>
            <a:endParaRPr lang="en-US" dirty="0"/>
          </a:p>
        </p:txBody>
      </p:sp>
    </p:spTree>
    <p:extLst>
      <p:ext uri="{BB962C8B-B14F-4D97-AF65-F5344CB8AC3E}">
        <p14:creationId xmlns:p14="http://schemas.microsoft.com/office/powerpoint/2010/main" val="163241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15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BFE9D-F4E8-4023-92CA-27D756307A2A}"/>
              </a:ext>
            </a:extLst>
          </p:cNvPr>
          <p:cNvSpPr txBox="1"/>
          <p:nvPr/>
        </p:nvSpPr>
        <p:spPr>
          <a:xfrm>
            <a:off x="457199" y="295835"/>
            <a:ext cx="11080377" cy="677108"/>
          </a:xfrm>
          <a:prstGeom prst="rect">
            <a:avLst/>
          </a:prstGeom>
          <a:noFill/>
        </p:spPr>
        <p:txBody>
          <a:bodyPr wrap="square" rtlCol="0">
            <a:spAutoFit/>
          </a:bodyPr>
          <a:lstStyle/>
          <a:p>
            <a:pPr algn="ctr"/>
            <a:r>
              <a:rPr lang="en-US" sz="2000" b="1" dirty="0">
                <a:solidFill>
                  <a:schemeClr val="bg1"/>
                </a:solidFill>
              </a:rPr>
              <a:t>Model View</a:t>
            </a:r>
            <a:r>
              <a:rPr lang="en-US" sz="1800" dirty="0"/>
              <a:t>:</a:t>
            </a:r>
          </a:p>
          <a:p>
            <a:endParaRPr lang="en-US" dirty="0"/>
          </a:p>
        </p:txBody>
      </p:sp>
      <p:pic>
        <p:nvPicPr>
          <p:cNvPr id="4" name="Picture 3">
            <a:extLst>
              <a:ext uri="{FF2B5EF4-FFF2-40B4-BE49-F238E27FC236}">
                <a16:creationId xmlns:a16="http://schemas.microsoft.com/office/drawing/2014/main" id="{7FB82958-1AA7-40F3-97BF-F7D8D1781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349" y="658890"/>
            <a:ext cx="11103302" cy="5540220"/>
          </a:xfrm>
          <a:prstGeom prst="rect">
            <a:avLst/>
          </a:prstGeom>
        </p:spPr>
      </p:pic>
    </p:spTree>
    <p:extLst>
      <p:ext uri="{BB962C8B-B14F-4D97-AF65-F5344CB8AC3E}">
        <p14:creationId xmlns:p14="http://schemas.microsoft.com/office/powerpoint/2010/main" val="193111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15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7D600-4F47-4A70-A8B7-E0C521A97A94}"/>
              </a:ext>
            </a:extLst>
          </p:cNvPr>
          <p:cNvSpPr txBox="1"/>
          <p:nvPr/>
        </p:nvSpPr>
        <p:spPr>
          <a:xfrm>
            <a:off x="573741" y="466165"/>
            <a:ext cx="11178988" cy="5355312"/>
          </a:xfrm>
          <a:prstGeom prst="rect">
            <a:avLst/>
          </a:prstGeom>
          <a:noFill/>
        </p:spPr>
        <p:txBody>
          <a:bodyPr wrap="square" rtlCol="0">
            <a:spAutoFit/>
          </a:bodyPr>
          <a:lstStyle/>
          <a:p>
            <a:r>
              <a:rPr lang="en-US" dirty="0">
                <a:solidFill>
                  <a:schemeClr val="bg1"/>
                </a:solidFill>
              </a:rPr>
              <a:t>Company important KPI:</a:t>
            </a:r>
          </a:p>
          <a:p>
            <a:r>
              <a:rPr lang="en-US" dirty="0">
                <a:solidFill>
                  <a:schemeClr val="bg1"/>
                </a:solidFill>
              </a:rPr>
              <a:t>1.All Liters consumed</a:t>
            </a:r>
          </a:p>
          <a:p>
            <a:r>
              <a:rPr lang="en-US" dirty="0">
                <a:solidFill>
                  <a:schemeClr val="bg1"/>
                </a:solidFill>
              </a:rPr>
              <a:t>Total liters:</a:t>
            </a:r>
          </a:p>
          <a:p>
            <a:r>
              <a:rPr lang="en-US" dirty="0">
                <a:solidFill>
                  <a:schemeClr val="bg1"/>
                </a:solidFill>
              </a:rPr>
              <a:t>Total liters consumed = SUM(</a:t>
            </a:r>
            <a:r>
              <a:rPr lang="en-US" dirty="0" err="1">
                <a:solidFill>
                  <a:schemeClr val="bg1"/>
                </a:solidFill>
              </a:rPr>
              <a:t>factTable_KMTraveled</a:t>
            </a:r>
            <a:r>
              <a:rPr lang="en-US" dirty="0">
                <a:solidFill>
                  <a:schemeClr val="bg1"/>
                </a:solidFill>
              </a:rPr>
              <a:t>[Liters])2.Total Drivers</a:t>
            </a:r>
          </a:p>
          <a:p>
            <a:r>
              <a:rPr lang="en-US" dirty="0">
                <a:solidFill>
                  <a:schemeClr val="bg1"/>
                </a:solidFill>
              </a:rPr>
              <a:t>Total Driver:</a:t>
            </a:r>
          </a:p>
          <a:p>
            <a:r>
              <a:rPr lang="en-US" dirty="0">
                <a:solidFill>
                  <a:schemeClr val="bg1"/>
                </a:solidFill>
              </a:rPr>
              <a:t>Total Driver = COUNT(</a:t>
            </a:r>
            <a:r>
              <a:rPr lang="en-US" dirty="0" err="1">
                <a:solidFill>
                  <a:schemeClr val="bg1"/>
                </a:solidFill>
              </a:rPr>
              <a:t>Dim_Drivers</a:t>
            </a:r>
            <a:r>
              <a:rPr lang="en-US" dirty="0">
                <a:solidFill>
                  <a:schemeClr val="bg1"/>
                </a:solidFill>
              </a:rPr>
              <a:t>[Driver ID])</a:t>
            </a:r>
          </a:p>
          <a:p>
            <a:r>
              <a:rPr lang="en-US" dirty="0">
                <a:solidFill>
                  <a:schemeClr val="bg1"/>
                </a:solidFill>
              </a:rPr>
              <a:t>3.Total Kilometer Traveled</a:t>
            </a:r>
          </a:p>
          <a:p>
            <a:r>
              <a:rPr lang="en-US" dirty="0">
                <a:solidFill>
                  <a:schemeClr val="bg1"/>
                </a:solidFill>
              </a:rPr>
              <a:t>total kilometer travelled by truck </a:t>
            </a:r>
          </a:p>
          <a:p>
            <a:r>
              <a:rPr lang="en-US" dirty="0">
                <a:solidFill>
                  <a:schemeClr val="bg1"/>
                </a:solidFill>
              </a:rPr>
              <a:t>Total KM Travelled = SUM(</a:t>
            </a:r>
            <a:r>
              <a:rPr lang="en-US" dirty="0" err="1">
                <a:solidFill>
                  <a:schemeClr val="bg1"/>
                </a:solidFill>
              </a:rPr>
              <a:t>factTable_KMTraveled</a:t>
            </a:r>
            <a:r>
              <a:rPr lang="en-US" dirty="0">
                <a:solidFill>
                  <a:schemeClr val="bg1"/>
                </a:solidFill>
              </a:rPr>
              <a:t>[KM Traveled])</a:t>
            </a:r>
          </a:p>
          <a:p>
            <a:r>
              <a:rPr lang="en-US" dirty="0">
                <a:solidFill>
                  <a:schemeClr val="bg1"/>
                </a:solidFill>
              </a:rPr>
              <a:t>4.Total fix cost</a:t>
            </a:r>
          </a:p>
          <a:p>
            <a:r>
              <a:rPr lang="en-US" dirty="0">
                <a:solidFill>
                  <a:schemeClr val="bg1"/>
                </a:solidFill>
              </a:rPr>
              <a:t>Total Fixed costs:</a:t>
            </a:r>
          </a:p>
          <a:p>
            <a:r>
              <a:rPr lang="en-US" dirty="0">
                <a:solidFill>
                  <a:schemeClr val="bg1"/>
                </a:solidFill>
              </a:rPr>
              <a:t>Total fix cost = SUM(</a:t>
            </a:r>
            <a:r>
              <a:rPr lang="en-US" dirty="0" err="1">
                <a:solidFill>
                  <a:schemeClr val="bg1"/>
                </a:solidFill>
              </a:rPr>
              <a:t>factTable_KMTraveled</a:t>
            </a:r>
            <a:r>
              <a:rPr lang="en-US" dirty="0">
                <a:solidFill>
                  <a:schemeClr val="bg1"/>
                </a:solidFill>
              </a:rPr>
              <a:t>[Fixed Costs])</a:t>
            </a:r>
          </a:p>
          <a:p>
            <a:r>
              <a:rPr lang="en-US" dirty="0">
                <a:solidFill>
                  <a:schemeClr val="bg1"/>
                </a:solidFill>
              </a:rPr>
              <a:t>5.Total Fuel consumed</a:t>
            </a:r>
          </a:p>
          <a:p>
            <a:r>
              <a:rPr lang="en-US" dirty="0">
                <a:solidFill>
                  <a:schemeClr val="bg1"/>
                </a:solidFill>
              </a:rPr>
              <a:t>Total Fuel:</a:t>
            </a:r>
          </a:p>
          <a:p>
            <a:r>
              <a:rPr lang="en-US" dirty="0">
                <a:solidFill>
                  <a:schemeClr val="bg1"/>
                </a:solidFill>
              </a:rPr>
              <a:t>Total Fuel consumed = SUM(</a:t>
            </a:r>
            <a:r>
              <a:rPr lang="en-US" dirty="0" err="1">
                <a:solidFill>
                  <a:schemeClr val="bg1"/>
                </a:solidFill>
              </a:rPr>
              <a:t>factTable_KMTraveled</a:t>
            </a:r>
            <a:r>
              <a:rPr lang="en-US" dirty="0">
                <a:solidFill>
                  <a:schemeClr val="bg1"/>
                </a:solidFill>
              </a:rPr>
              <a:t>[Fuel])</a:t>
            </a:r>
          </a:p>
          <a:p>
            <a:r>
              <a:rPr lang="en-US" dirty="0">
                <a:solidFill>
                  <a:schemeClr val="bg1"/>
                </a:solidFill>
              </a:rPr>
              <a:t>6.Maintenance Cost</a:t>
            </a:r>
          </a:p>
          <a:p>
            <a:r>
              <a:rPr lang="en-US" dirty="0">
                <a:solidFill>
                  <a:schemeClr val="bg1"/>
                </a:solidFill>
              </a:rPr>
              <a:t>Total </a:t>
            </a:r>
            <a:r>
              <a:rPr lang="en-US" dirty="0" err="1">
                <a:solidFill>
                  <a:schemeClr val="bg1"/>
                </a:solidFill>
              </a:rPr>
              <a:t>Maintenace</a:t>
            </a:r>
            <a:r>
              <a:rPr lang="en-US" dirty="0">
                <a:solidFill>
                  <a:schemeClr val="bg1"/>
                </a:solidFill>
              </a:rPr>
              <a:t>:</a:t>
            </a:r>
          </a:p>
          <a:p>
            <a:r>
              <a:rPr lang="en-US" dirty="0">
                <a:solidFill>
                  <a:schemeClr val="bg1"/>
                </a:solidFill>
              </a:rPr>
              <a:t>Total </a:t>
            </a:r>
            <a:r>
              <a:rPr lang="en-US" dirty="0" err="1">
                <a:solidFill>
                  <a:schemeClr val="bg1"/>
                </a:solidFill>
              </a:rPr>
              <a:t>Maintenace</a:t>
            </a:r>
            <a:r>
              <a:rPr lang="en-US" dirty="0">
                <a:solidFill>
                  <a:schemeClr val="bg1"/>
                </a:solidFill>
              </a:rPr>
              <a:t> cost = SUM(</a:t>
            </a:r>
            <a:r>
              <a:rPr lang="en-US" dirty="0" err="1">
                <a:solidFill>
                  <a:schemeClr val="bg1"/>
                </a:solidFill>
              </a:rPr>
              <a:t>factTable_KMTraveled</a:t>
            </a:r>
            <a:r>
              <a:rPr lang="en-US" dirty="0">
                <a:solidFill>
                  <a:schemeClr val="bg1"/>
                </a:solidFill>
              </a:rPr>
              <a:t>[Maintenance])</a:t>
            </a:r>
          </a:p>
          <a:p>
            <a:endParaRPr lang="en-US" dirty="0">
              <a:solidFill>
                <a:schemeClr val="bg1"/>
              </a:solidFill>
            </a:endParaRPr>
          </a:p>
        </p:txBody>
      </p:sp>
    </p:spTree>
    <p:extLst>
      <p:ext uri="{BB962C8B-B14F-4D97-AF65-F5344CB8AC3E}">
        <p14:creationId xmlns:p14="http://schemas.microsoft.com/office/powerpoint/2010/main" val="169847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15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914D1E-B6BC-4892-ADAD-B08107B887C7}"/>
              </a:ext>
            </a:extLst>
          </p:cNvPr>
          <p:cNvSpPr txBox="1"/>
          <p:nvPr/>
        </p:nvSpPr>
        <p:spPr>
          <a:xfrm>
            <a:off x="555812" y="322729"/>
            <a:ext cx="11304494" cy="6463308"/>
          </a:xfrm>
          <a:prstGeom prst="rect">
            <a:avLst/>
          </a:prstGeom>
          <a:noFill/>
        </p:spPr>
        <p:txBody>
          <a:bodyPr wrap="square" rtlCol="0">
            <a:spAutoFit/>
          </a:bodyPr>
          <a:lstStyle/>
          <a:p>
            <a:r>
              <a:rPr lang="en-US" dirty="0">
                <a:solidFill>
                  <a:schemeClr val="bg1"/>
                </a:solidFill>
              </a:rPr>
              <a:t>To create Date table:</a:t>
            </a:r>
          </a:p>
          <a:p>
            <a:r>
              <a:rPr lang="en-US" dirty="0" err="1">
                <a:solidFill>
                  <a:schemeClr val="bg1"/>
                </a:solidFill>
              </a:rPr>
              <a:t>DateTable</a:t>
            </a:r>
            <a:r>
              <a:rPr lang="en-US" dirty="0">
                <a:solidFill>
                  <a:schemeClr val="bg1"/>
                </a:solidFill>
              </a:rPr>
              <a:t>=</a:t>
            </a:r>
          </a:p>
          <a:p>
            <a:r>
              <a:rPr lang="en-US" dirty="0">
                <a:solidFill>
                  <a:schemeClr val="bg1"/>
                </a:solidFill>
              </a:rPr>
              <a:t>ADDCOLUMNS(</a:t>
            </a:r>
          </a:p>
          <a:p>
            <a:r>
              <a:rPr lang="en-US" dirty="0">
                <a:solidFill>
                  <a:schemeClr val="bg1"/>
                </a:solidFill>
              </a:rPr>
              <a:t>    CALENDARAUTO(),</a:t>
            </a:r>
          </a:p>
          <a:p>
            <a:r>
              <a:rPr lang="en-US" dirty="0">
                <a:solidFill>
                  <a:schemeClr val="bg1"/>
                </a:solidFill>
              </a:rPr>
              <a:t>    "</a:t>
            </a:r>
            <a:r>
              <a:rPr lang="en-US" dirty="0" err="1">
                <a:solidFill>
                  <a:schemeClr val="bg1"/>
                </a:solidFill>
              </a:rPr>
              <a:t>Month",FORMAT</a:t>
            </a:r>
            <a:r>
              <a:rPr lang="en-US" dirty="0">
                <a:solidFill>
                  <a:schemeClr val="bg1"/>
                </a:solidFill>
              </a:rPr>
              <a:t>([Date],"MMM"),</a:t>
            </a:r>
          </a:p>
          <a:p>
            <a:r>
              <a:rPr lang="en-US" dirty="0">
                <a:solidFill>
                  <a:schemeClr val="bg1"/>
                </a:solidFill>
              </a:rPr>
              <a:t>    "Month </a:t>
            </a:r>
            <a:r>
              <a:rPr lang="en-US" dirty="0" err="1">
                <a:solidFill>
                  <a:schemeClr val="bg1"/>
                </a:solidFill>
              </a:rPr>
              <a:t>number",MONTH</a:t>
            </a:r>
            <a:r>
              <a:rPr lang="en-US" dirty="0">
                <a:solidFill>
                  <a:schemeClr val="bg1"/>
                </a:solidFill>
              </a:rPr>
              <a:t>([Date]),</a:t>
            </a:r>
          </a:p>
          <a:p>
            <a:r>
              <a:rPr lang="en-US" dirty="0">
                <a:solidFill>
                  <a:schemeClr val="bg1"/>
                </a:solidFill>
              </a:rPr>
              <a:t>    "</a:t>
            </a:r>
            <a:r>
              <a:rPr lang="en-US" dirty="0" err="1">
                <a:solidFill>
                  <a:schemeClr val="bg1"/>
                </a:solidFill>
              </a:rPr>
              <a:t>Year",YEAR</a:t>
            </a:r>
            <a:r>
              <a:rPr lang="en-US" dirty="0">
                <a:solidFill>
                  <a:schemeClr val="bg1"/>
                </a:solidFill>
              </a:rPr>
              <a:t>([Date]),</a:t>
            </a:r>
          </a:p>
          <a:p>
            <a:r>
              <a:rPr lang="en-US" dirty="0">
                <a:solidFill>
                  <a:schemeClr val="bg1"/>
                </a:solidFill>
              </a:rPr>
              <a:t>    "</a:t>
            </a:r>
            <a:r>
              <a:rPr lang="en-US" dirty="0" err="1">
                <a:solidFill>
                  <a:schemeClr val="bg1"/>
                </a:solidFill>
              </a:rPr>
              <a:t>Quarter","Q</a:t>
            </a:r>
            <a:r>
              <a:rPr lang="en-US" dirty="0">
                <a:solidFill>
                  <a:schemeClr val="bg1"/>
                </a:solidFill>
              </a:rPr>
              <a:t>" &amp; FORMAT([Date],"Q"),</a:t>
            </a:r>
          </a:p>
          <a:p>
            <a:r>
              <a:rPr lang="en-US" dirty="0">
                <a:solidFill>
                  <a:schemeClr val="bg1"/>
                </a:solidFill>
              </a:rPr>
              <a:t>    "Day </a:t>
            </a:r>
            <a:r>
              <a:rPr lang="en-US" dirty="0" err="1">
                <a:solidFill>
                  <a:schemeClr val="bg1"/>
                </a:solidFill>
              </a:rPr>
              <a:t>Name",FORMAT</a:t>
            </a:r>
            <a:r>
              <a:rPr lang="en-US" dirty="0">
                <a:solidFill>
                  <a:schemeClr val="bg1"/>
                </a:solidFill>
              </a:rPr>
              <a:t>([Date],"</a:t>
            </a:r>
            <a:r>
              <a:rPr lang="en-US" dirty="0" err="1">
                <a:solidFill>
                  <a:schemeClr val="bg1"/>
                </a:solidFill>
              </a:rPr>
              <a:t>ddd</a:t>
            </a:r>
            <a:r>
              <a:rPr lang="en-US" dirty="0">
                <a:solidFill>
                  <a:schemeClr val="bg1"/>
                </a:solidFill>
              </a:rPr>
              <a:t>"),</a:t>
            </a:r>
          </a:p>
          <a:p>
            <a:r>
              <a:rPr lang="en-US" dirty="0">
                <a:solidFill>
                  <a:schemeClr val="bg1"/>
                </a:solidFill>
              </a:rPr>
              <a:t>    "Days",1)</a:t>
            </a:r>
          </a:p>
          <a:p>
            <a:endParaRPr lang="en-US" dirty="0">
              <a:solidFill>
                <a:schemeClr val="bg1"/>
              </a:solidFill>
            </a:endParaRPr>
          </a:p>
          <a:p>
            <a:endParaRPr lang="en-US" dirty="0">
              <a:solidFill>
                <a:schemeClr val="bg1"/>
              </a:solidFill>
            </a:endParaRPr>
          </a:p>
          <a:p>
            <a:r>
              <a:rPr lang="en-US" dirty="0">
                <a:solidFill>
                  <a:schemeClr val="bg1"/>
                </a:solidFill>
              </a:rPr>
              <a:t>Drivers KPI:</a:t>
            </a:r>
          </a:p>
          <a:p>
            <a:r>
              <a:rPr lang="en-US" dirty="0">
                <a:solidFill>
                  <a:schemeClr val="bg1"/>
                </a:solidFill>
              </a:rPr>
              <a:t>1.Average Speed</a:t>
            </a:r>
          </a:p>
          <a:p>
            <a:r>
              <a:rPr lang="en-US" dirty="0">
                <a:solidFill>
                  <a:schemeClr val="bg1"/>
                </a:solidFill>
              </a:rPr>
              <a:t>Driver avg. speed = </a:t>
            </a:r>
          </a:p>
          <a:p>
            <a:r>
              <a:rPr lang="en-US" dirty="0">
                <a:solidFill>
                  <a:schemeClr val="bg1"/>
                </a:solidFill>
              </a:rPr>
              <a:t>DIVIDE([Total KM Travelled],[Total Driver],0)</a:t>
            </a:r>
          </a:p>
          <a:p>
            <a:r>
              <a:rPr lang="en-US" dirty="0">
                <a:solidFill>
                  <a:schemeClr val="bg1"/>
                </a:solidFill>
              </a:rPr>
              <a:t>2.Average Fuel Efficiency</a:t>
            </a:r>
          </a:p>
          <a:p>
            <a:r>
              <a:rPr lang="en-US" dirty="0">
                <a:solidFill>
                  <a:schemeClr val="bg1"/>
                </a:solidFill>
              </a:rPr>
              <a:t>Avg. fuel Efficiency = </a:t>
            </a:r>
          </a:p>
          <a:p>
            <a:r>
              <a:rPr lang="en-US" dirty="0">
                <a:solidFill>
                  <a:schemeClr val="bg1"/>
                </a:solidFill>
              </a:rPr>
              <a:t>DIVIDE([Total KM Travelled],[Total liters consumed],0)</a:t>
            </a:r>
          </a:p>
          <a:p>
            <a:r>
              <a:rPr lang="en-US" dirty="0">
                <a:solidFill>
                  <a:schemeClr val="bg1"/>
                </a:solidFill>
              </a:rPr>
              <a:t>3.Fuel consumption per Kilometer</a:t>
            </a:r>
          </a:p>
          <a:p>
            <a:r>
              <a:rPr lang="en-US" dirty="0">
                <a:solidFill>
                  <a:schemeClr val="bg1"/>
                </a:solidFill>
              </a:rPr>
              <a:t>Total Fuel consumption per KM = </a:t>
            </a:r>
          </a:p>
          <a:p>
            <a:r>
              <a:rPr lang="en-US" dirty="0">
                <a:solidFill>
                  <a:schemeClr val="bg1"/>
                </a:solidFill>
              </a:rPr>
              <a:t>DIVIDE([Total liters consumed],[Total KM Travelled],0)</a:t>
            </a:r>
          </a:p>
          <a:p>
            <a:endParaRPr lang="en-US" dirty="0">
              <a:solidFill>
                <a:schemeClr val="bg1"/>
              </a:solidFill>
            </a:endParaRPr>
          </a:p>
        </p:txBody>
      </p:sp>
    </p:spTree>
    <p:extLst>
      <p:ext uri="{BB962C8B-B14F-4D97-AF65-F5344CB8AC3E}">
        <p14:creationId xmlns:p14="http://schemas.microsoft.com/office/powerpoint/2010/main" val="71196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2394</Words>
  <Application>Microsoft Office PowerPoint</Application>
  <PresentationFormat>Widescreen</PresentationFormat>
  <Paragraphs>225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jnanaranjana027@gmail.com</dc:creator>
  <cp:lastModifiedBy>jnanaranjana027@gmail.com</cp:lastModifiedBy>
  <cp:revision>13</cp:revision>
  <dcterms:created xsi:type="dcterms:W3CDTF">2023-09-22T16:26:59Z</dcterms:created>
  <dcterms:modified xsi:type="dcterms:W3CDTF">2023-09-23T07:18:52Z</dcterms:modified>
</cp:coreProperties>
</file>