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B14B-BDE8-4B55-A92A-CB5955806F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7F4CDA-A518-4173-B7A5-A8EEEB206C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83ED-0FBE-42E9-9FAA-FD1FA373CE8A}"/>
              </a:ext>
            </a:extLst>
          </p:cNvPr>
          <p:cNvSpPr>
            <a:spLocks noGrp="1"/>
          </p:cNvSpPr>
          <p:nvPr>
            <p:ph type="dt" sz="half" idx="10"/>
          </p:nvPr>
        </p:nvSpPr>
        <p:spPr/>
        <p:txBody>
          <a:bodyPr/>
          <a:lstStyle/>
          <a:p>
            <a:fld id="{D1E9FC98-22B5-4062-9862-1529539051D4}" type="datetimeFigureOut">
              <a:rPr lang="en-US" smtClean="0"/>
              <a:t>9/29/2023</a:t>
            </a:fld>
            <a:endParaRPr lang="en-US"/>
          </a:p>
        </p:txBody>
      </p:sp>
      <p:sp>
        <p:nvSpPr>
          <p:cNvPr id="5" name="Footer Placeholder 4">
            <a:extLst>
              <a:ext uri="{FF2B5EF4-FFF2-40B4-BE49-F238E27FC236}">
                <a16:creationId xmlns:a16="http://schemas.microsoft.com/office/drawing/2014/main" id="{EC2545D6-DB29-4A46-944B-DB2D26DDA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89C79-5748-4034-BBA9-EF53910C1DA7}"/>
              </a:ext>
            </a:extLst>
          </p:cNvPr>
          <p:cNvSpPr>
            <a:spLocks noGrp="1"/>
          </p:cNvSpPr>
          <p:nvPr>
            <p:ph type="sldNum" sz="quarter" idx="12"/>
          </p:nvPr>
        </p:nvSpPr>
        <p:spPr/>
        <p:txBody>
          <a:bodyPr/>
          <a:lstStyle/>
          <a:p>
            <a:fld id="{94906772-F179-412F-841A-A1AC37BC5184}" type="slidenum">
              <a:rPr lang="en-US" smtClean="0"/>
              <a:t>‹#›</a:t>
            </a:fld>
            <a:endParaRPr lang="en-US"/>
          </a:p>
        </p:txBody>
      </p:sp>
    </p:spTree>
    <p:extLst>
      <p:ext uri="{BB962C8B-B14F-4D97-AF65-F5344CB8AC3E}">
        <p14:creationId xmlns:p14="http://schemas.microsoft.com/office/powerpoint/2010/main" val="1491058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150C-7FEB-4780-A22F-1ABF12EB3E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93C146-69E2-4527-B216-32B8BA6DE6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3D883-DCA5-4841-8ECB-5636A03AF7ED}"/>
              </a:ext>
            </a:extLst>
          </p:cNvPr>
          <p:cNvSpPr>
            <a:spLocks noGrp="1"/>
          </p:cNvSpPr>
          <p:nvPr>
            <p:ph type="dt" sz="half" idx="10"/>
          </p:nvPr>
        </p:nvSpPr>
        <p:spPr/>
        <p:txBody>
          <a:bodyPr/>
          <a:lstStyle/>
          <a:p>
            <a:fld id="{D1E9FC98-22B5-4062-9862-1529539051D4}" type="datetimeFigureOut">
              <a:rPr lang="en-US" smtClean="0"/>
              <a:t>9/29/2023</a:t>
            </a:fld>
            <a:endParaRPr lang="en-US"/>
          </a:p>
        </p:txBody>
      </p:sp>
      <p:sp>
        <p:nvSpPr>
          <p:cNvPr id="5" name="Footer Placeholder 4">
            <a:extLst>
              <a:ext uri="{FF2B5EF4-FFF2-40B4-BE49-F238E27FC236}">
                <a16:creationId xmlns:a16="http://schemas.microsoft.com/office/drawing/2014/main" id="{82A29BFC-B4CE-460B-93B0-A5EAAFD76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620BE-CD81-452C-833C-F3EBD1C5E6A4}"/>
              </a:ext>
            </a:extLst>
          </p:cNvPr>
          <p:cNvSpPr>
            <a:spLocks noGrp="1"/>
          </p:cNvSpPr>
          <p:nvPr>
            <p:ph type="sldNum" sz="quarter" idx="12"/>
          </p:nvPr>
        </p:nvSpPr>
        <p:spPr/>
        <p:txBody>
          <a:bodyPr/>
          <a:lstStyle/>
          <a:p>
            <a:fld id="{94906772-F179-412F-841A-A1AC37BC5184}" type="slidenum">
              <a:rPr lang="en-US" smtClean="0"/>
              <a:t>‹#›</a:t>
            </a:fld>
            <a:endParaRPr lang="en-US"/>
          </a:p>
        </p:txBody>
      </p:sp>
    </p:spTree>
    <p:extLst>
      <p:ext uri="{BB962C8B-B14F-4D97-AF65-F5344CB8AC3E}">
        <p14:creationId xmlns:p14="http://schemas.microsoft.com/office/powerpoint/2010/main" val="242209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3CD0E-79FE-4076-941B-D4EACCE697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F22D4D-46E1-4955-A3CA-76D3FDFB7E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AC0DB-7381-416F-9289-C1CF16687D79}"/>
              </a:ext>
            </a:extLst>
          </p:cNvPr>
          <p:cNvSpPr>
            <a:spLocks noGrp="1"/>
          </p:cNvSpPr>
          <p:nvPr>
            <p:ph type="dt" sz="half" idx="10"/>
          </p:nvPr>
        </p:nvSpPr>
        <p:spPr/>
        <p:txBody>
          <a:bodyPr/>
          <a:lstStyle/>
          <a:p>
            <a:fld id="{D1E9FC98-22B5-4062-9862-1529539051D4}" type="datetimeFigureOut">
              <a:rPr lang="en-US" smtClean="0"/>
              <a:t>9/29/2023</a:t>
            </a:fld>
            <a:endParaRPr lang="en-US"/>
          </a:p>
        </p:txBody>
      </p:sp>
      <p:sp>
        <p:nvSpPr>
          <p:cNvPr id="5" name="Footer Placeholder 4">
            <a:extLst>
              <a:ext uri="{FF2B5EF4-FFF2-40B4-BE49-F238E27FC236}">
                <a16:creationId xmlns:a16="http://schemas.microsoft.com/office/drawing/2014/main" id="{980B7DB2-8AAF-4817-97EA-E8D2002DE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3A75B-CA8C-4E2B-97B7-B2A0B1AFF035}"/>
              </a:ext>
            </a:extLst>
          </p:cNvPr>
          <p:cNvSpPr>
            <a:spLocks noGrp="1"/>
          </p:cNvSpPr>
          <p:nvPr>
            <p:ph type="sldNum" sz="quarter" idx="12"/>
          </p:nvPr>
        </p:nvSpPr>
        <p:spPr/>
        <p:txBody>
          <a:bodyPr/>
          <a:lstStyle/>
          <a:p>
            <a:fld id="{94906772-F179-412F-841A-A1AC37BC5184}" type="slidenum">
              <a:rPr lang="en-US" smtClean="0"/>
              <a:t>‹#›</a:t>
            </a:fld>
            <a:endParaRPr lang="en-US"/>
          </a:p>
        </p:txBody>
      </p:sp>
    </p:spTree>
    <p:extLst>
      <p:ext uri="{BB962C8B-B14F-4D97-AF65-F5344CB8AC3E}">
        <p14:creationId xmlns:p14="http://schemas.microsoft.com/office/powerpoint/2010/main" val="231558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A382-9616-4B3B-AC99-A39DB8FFD9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6E3498-4141-4E11-8DBF-61805947BF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683E1-D2CD-4172-B658-768074B2DF11}"/>
              </a:ext>
            </a:extLst>
          </p:cNvPr>
          <p:cNvSpPr>
            <a:spLocks noGrp="1"/>
          </p:cNvSpPr>
          <p:nvPr>
            <p:ph type="dt" sz="half" idx="10"/>
          </p:nvPr>
        </p:nvSpPr>
        <p:spPr/>
        <p:txBody>
          <a:bodyPr/>
          <a:lstStyle/>
          <a:p>
            <a:fld id="{D1E9FC98-22B5-4062-9862-1529539051D4}" type="datetimeFigureOut">
              <a:rPr lang="en-US" smtClean="0"/>
              <a:t>9/29/2023</a:t>
            </a:fld>
            <a:endParaRPr lang="en-US"/>
          </a:p>
        </p:txBody>
      </p:sp>
      <p:sp>
        <p:nvSpPr>
          <p:cNvPr id="5" name="Footer Placeholder 4">
            <a:extLst>
              <a:ext uri="{FF2B5EF4-FFF2-40B4-BE49-F238E27FC236}">
                <a16:creationId xmlns:a16="http://schemas.microsoft.com/office/drawing/2014/main" id="{C4E16104-B2A2-4695-8DCC-1C9DC2206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33697-46AB-43D4-9420-445A25009333}"/>
              </a:ext>
            </a:extLst>
          </p:cNvPr>
          <p:cNvSpPr>
            <a:spLocks noGrp="1"/>
          </p:cNvSpPr>
          <p:nvPr>
            <p:ph type="sldNum" sz="quarter" idx="12"/>
          </p:nvPr>
        </p:nvSpPr>
        <p:spPr/>
        <p:txBody>
          <a:bodyPr/>
          <a:lstStyle/>
          <a:p>
            <a:fld id="{94906772-F179-412F-841A-A1AC37BC5184}" type="slidenum">
              <a:rPr lang="en-US" smtClean="0"/>
              <a:t>‹#›</a:t>
            </a:fld>
            <a:endParaRPr lang="en-US"/>
          </a:p>
        </p:txBody>
      </p:sp>
    </p:spTree>
    <p:extLst>
      <p:ext uri="{BB962C8B-B14F-4D97-AF65-F5344CB8AC3E}">
        <p14:creationId xmlns:p14="http://schemas.microsoft.com/office/powerpoint/2010/main" val="193060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02EE-E78B-4A1F-9925-0DB5E66898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19BAB1-433F-4D15-BF8C-7EA9C01E97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87F982-9A8F-4DFA-8A73-AE59939F0C40}"/>
              </a:ext>
            </a:extLst>
          </p:cNvPr>
          <p:cNvSpPr>
            <a:spLocks noGrp="1"/>
          </p:cNvSpPr>
          <p:nvPr>
            <p:ph type="dt" sz="half" idx="10"/>
          </p:nvPr>
        </p:nvSpPr>
        <p:spPr/>
        <p:txBody>
          <a:bodyPr/>
          <a:lstStyle/>
          <a:p>
            <a:fld id="{D1E9FC98-22B5-4062-9862-1529539051D4}" type="datetimeFigureOut">
              <a:rPr lang="en-US" smtClean="0"/>
              <a:t>9/29/2023</a:t>
            </a:fld>
            <a:endParaRPr lang="en-US"/>
          </a:p>
        </p:txBody>
      </p:sp>
      <p:sp>
        <p:nvSpPr>
          <p:cNvPr id="5" name="Footer Placeholder 4">
            <a:extLst>
              <a:ext uri="{FF2B5EF4-FFF2-40B4-BE49-F238E27FC236}">
                <a16:creationId xmlns:a16="http://schemas.microsoft.com/office/drawing/2014/main" id="{CE9BC79A-38EB-4393-B834-83044A940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6FEF0-BD6B-405D-ACDE-8FB009912711}"/>
              </a:ext>
            </a:extLst>
          </p:cNvPr>
          <p:cNvSpPr>
            <a:spLocks noGrp="1"/>
          </p:cNvSpPr>
          <p:nvPr>
            <p:ph type="sldNum" sz="quarter" idx="12"/>
          </p:nvPr>
        </p:nvSpPr>
        <p:spPr/>
        <p:txBody>
          <a:bodyPr/>
          <a:lstStyle/>
          <a:p>
            <a:fld id="{94906772-F179-412F-841A-A1AC37BC5184}" type="slidenum">
              <a:rPr lang="en-US" smtClean="0"/>
              <a:t>‹#›</a:t>
            </a:fld>
            <a:endParaRPr lang="en-US"/>
          </a:p>
        </p:txBody>
      </p:sp>
    </p:spTree>
    <p:extLst>
      <p:ext uri="{BB962C8B-B14F-4D97-AF65-F5344CB8AC3E}">
        <p14:creationId xmlns:p14="http://schemas.microsoft.com/office/powerpoint/2010/main" val="55284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1F17-A19F-4B70-A14C-B5F19BDBF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DCAFB3-CB87-47CC-A9F5-91ED96E036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32A09-3252-42FE-B053-6BB35E543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883B4F-5EE5-4940-A669-2F9D69FDC8D6}"/>
              </a:ext>
            </a:extLst>
          </p:cNvPr>
          <p:cNvSpPr>
            <a:spLocks noGrp="1"/>
          </p:cNvSpPr>
          <p:nvPr>
            <p:ph type="dt" sz="half" idx="10"/>
          </p:nvPr>
        </p:nvSpPr>
        <p:spPr/>
        <p:txBody>
          <a:bodyPr/>
          <a:lstStyle/>
          <a:p>
            <a:fld id="{D1E9FC98-22B5-4062-9862-1529539051D4}" type="datetimeFigureOut">
              <a:rPr lang="en-US" smtClean="0"/>
              <a:t>9/29/2023</a:t>
            </a:fld>
            <a:endParaRPr lang="en-US"/>
          </a:p>
        </p:txBody>
      </p:sp>
      <p:sp>
        <p:nvSpPr>
          <p:cNvPr id="6" name="Footer Placeholder 5">
            <a:extLst>
              <a:ext uri="{FF2B5EF4-FFF2-40B4-BE49-F238E27FC236}">
                <a16:creationId xmlns:a16="http://schemas.microsoft.com/office/drawing/2014/main" id="{4D379670-E5CF-45B3-B2DE-4DC59E690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19275-2F0E-4D9D-BC50-FECF12585217}"/>
              </a:ext>
            </a:extLst>
          </p:cNvPr>
          <p:cNvSpPr>
            <a:spLocks noGrp="1"/>
          </p:cNvSpPr>
          <p:nvPr>
            <p:ph type="sldNum" sz="quarter" idx="12"/>
          </p:nvPr>
        </p:nvSpPr>
        <p:spPr/>
        <p:txBody>
          <a:bodyPr/>
          <a:lstStyle/>
          <a:p>
            <a:fld id="{94906772-F179-412F-841A-A1AC37BC5184}" type="slidenum">
              <a:rPr lang="en-US" smtClean="0"/>
              <a:t>‹#›</a:t>
            </a:fld>
            <a:endParaRPr lang="en-US"/>
          </a:p>
        </p:txBody>
      </p:sp>
    </p:spTree>
    <p:extLst>
      <p:ext uri="{BB962C8B-B14F-4D97-AF65-F5344CB8AC3E}">
        <p14:creationId xmlns:p14="http://schemas.microsoft.com/office/powerpoint/2010/main" val="27583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46B6-CB8E-48CB-AEF6-93977244F8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E04C2-D0A9-44A5-BDAE-8AE22D832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8B4D2-3741-4C24-84E2-DEF0A42AAF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708CEC-92F3-4F83-B359-24B19117F9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FF3BE4-3347-49B5-9577-1492EDA653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3466F6-450F-4728-805F-CB05E3210A19}"/>
              </a:ext>
            </a:extLst>
          </p:cNvPr>
          <p:cNvSpPr>
            <a:spLocks noGrp="1"/>
          </p:cNvSpPr>
          <p:nvPr>
            <p:ph type="dt" sz="half" idx="10"/>
          </p:nvPr>
        </p:nvSpPr>
        <p:spPr/>
        <p:txBody>
          <a:bodyPr/>
          <a:lstStyle/>
          <a:p>
            <a:fld id="{D1E9FC98-22B5-4062-9862-1529539051D4}" type="datetimeFigureOut">
              <a:rPr lang="en-US" smtClean="0"/>
              <a:t>9/29/2023</a:t>
            </a:fld>
            <a:endParaRPr lang="en-US"/>
          </a:p>
        </p:txBody>
      </p:sp>
      <p:sp>
        <p:nvSpPr>
          <p:cNvPr id="8" name="Footer Placeholder 7">
            <a:extLst>
              <a:ext uri="{FF2B5EF4-FFF2-40B4-BE49-F238E27FC236}">
                <a16:creationId xmlns:a16="http://schemas.microsoft.com/office/drawing/2014/main" id="{44A1E5D2-6D79-4265-B1A7-B24926E523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5F465-7533-4799-B4F3-32DCF3BB73BE}"/>
              </a:ext>
            </a:extLst>
          </p:cNvPr>
          <p:cNvSpPr>
            <a:spLocks noGrp="1"/>
          </p:cNvSpPr>
          <p:nvPr>
            <p:ph type="sldNum" sz="quarter" idx="12"/>
          </p:nvPr>
        </p:nvSpPr>
        <p:spPr/>
        <p:txBody>
          <a:bodyPr/>
          <a:lstStyle/>
          <a:p>
            <a:fld id="{94906772-F179-412F-841A-A1AC37BC5184}" type="slidenum">
              <a:rPr lang="en-US" smtClean="0"/>
              <a:t>‹#›</a:t>
            </a:fld>
            <a:endParaRPr lang="en-US"/>
          </a:p>
        </p:txBody>
      </p:sp>
    </p:spTree>
    <p:extLst>
      <p:ext uri="{BB962C8B-B14F-4D97-AF65-F5344CB8AC3E}">
        <p14:creationId xmlns:p14="http://schemas.microsoft.com/office/powerpoint/2010/main" val="202528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F03B-F3B6-4714-9C69-D637EDB22B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B64D8-4AFC-4F0C-8E51-5B09C65D148C}"/>
              </a:ext>
            </a:extLst>
          </p:cNvPr>
          <p:cNvSpPr>
            <a:spLocks noGrp="1"/>
          </p:cNvSpPr>
          <p:nvPr>
            <p:ph type="dt" sz="half" idx="10"/>
          </p:nvPr>
        </p:nvSpPr>
        <p:spPr/>
        <p:txBody>
          <a:bodyPr/>
          <a:lstStyle/>
          <a:p>
            <a:fld id="{D1E9FC98-22B5-4062-9862-1529539051D4}" type="datetimeFigureOut">
              <a:rPr lang="en-US" smtClean="0"/>
              <a:t>9/29/2023</a:t>
            </a:fld>
            <a:endParaRPr lang="en-US"/>
          </a:p>
        </p:txBody>
      </p:sp>
      <p:sp>
        <p:nvSpPr>
          <p:cNvPr id="4" name="Footer Placeholder 3">
            <a:extLst>
              <a:ext uri="{FF2B5EF4-FFF2-40B4-BE49-F238E27FC236}">
                <a16:creationId xmlns:a16="http://schemas.microsoft.com/office/drawing/2014/main" id="{115A88A0-27BA-46E2-B350-8D8F363F11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109926-F5B7-4084-892F-1DE425C8486B}"/>
              </a:ext>
            </a:extLst>
          </p:cNvPr>
          <p:cNvSpPr>
            <a:spLocks noGrp="1"/>
          </p:cNvSpPr>
          <p:nvPr>
            <p:ph type="sldNum" sz="quarter" idx="12"/>
          </p:nvPr>
        </p:nvSpPr>
        <p:spPr/>
        <p:txBody>
          <a:bodyPr/>
          <a:lstStyle/>
          <a:p>
            <a:fld id="{94906772-F179-412F-841A-A1AC37BC5184}" type="slidenum">
              <a:rPr lang="en-US" smtClean="0"/>
              <a:t>‹#›</a:t>
            </a:fld>
            <a:endParaRPr lang="en-US"/>
          </a:p>
        </p:txBody>
      </p:sp>
    </p:spTree>
    <p:extLst>
      <p:ext uri="{BB962C8B-B14F-4D97-AF65-F5344CB8AC3E}">
        <p14:creationId xmlns:p14="http://schemas.microsoft.com/office/powerpoint/2010/main" val="100885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5534B1-1DC4-4B71-AE52-1223ACB4E684}"/>
              </a:ext>
            </a:extLst>
          </p:cNvPr>
          <p:cNvSpPr>
            <a:spLocks noGrp="1"/>
          </p:cNvSpPr>
          <p:nvPr>
            <p:ph type="dt" sz="half" idx="10"/>
          </p:nvPr>
        </p:nvSpPr>
        <p:spPr/>
        <p:txBody>
          <a:bodyPr/>
          <a:lstStyle/>
          <a:p>
            <a:fld id="{D1E9FC98-22B5-4062-9862-1529539051D4}" type="datetimeFigureOut">
              <a:rPr lang="en-US" smtClean="0"/>
              <a:t>9/29/2023</a:t>
            </a:fld>
            <a:endParaRPr lang="en-US"/>
          </a:p>
        </p:txBody>
      </p:sp>
      <p:sp>
        <p:nvSpPr>
          <p:cNvPr id="3" name="Footer Placeholder 2">
            <a:extLst>
              <a:ext uri="{FF2B5EF4-FFF2-40B4-BE49-F238E27FC236}">
                <a16:creationId xmlns:a16="http://schemas.microsoft.com/office/drawing/2014/main" id="{C8E38D76-9AF7-4345-9AFD-5C77B102E8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849BE1-C761-48A5-AA48-11FEA64A98AD}"/>
              </a:ext>
            </a:extLst>
          </p:cNvPr>
          <p:cNvSpPr>
            <a:spLocks noGrp="1"/>
          </p:cNvSpPr>
          <p:nvPr>
            <p:ph type="sldNum" sz="quarter" idx="12"/>
          </p:nvPr>
        </p:nvSpPr>
        <p:spPr/>
        <p:txBody>
          <a:bodyPr/>
          <a:lstStyle/>
          <a:p>
            <a:fld id="{94906772-F179-412F-841A-A1AC37BC5184}" type="slidenum">
              <a:rPr lang="en-US" smtClean="0"/>
              <a:t>‹#›</a:t>
            </a:fld>
            <a:endParaRPr lang="en-US"/>
          </a:p>
        </p:txBody>
      </p:sp>
    </p:spTree>
    <p:extLst>
      <p:ext uri="{BB962C8B-B14F-4D97-AF65-F5344CB8AC3E}">
        <p14:creationId xmlns:p14="http://schemas.microsoft.com/office/powerpoint/2010/main" val="3920278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F121-62E6-4B96-A8A2-A77442C91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AAD4FF-FE20-4E8A-B7BA-BA53905407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8D7DDA-D866-4E73-9222-1DD133274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DFFF5-C38B-4E43-9470-D1A3A0D19337}"/>
              </a:ext>
            </a:extLst>
          </p:cNvPr>
          <p:cNvSpPr>
            <a:spLocks noGrp="1"/>
          </p:cNvSpPr>
          <p:nvPr>
            <p:ph type="dt" sz="half" idx="10"/>
          </p:nvPr>
        </p:nvSpPr>
        <p:spPr/>
        <p:txBody>
          <a:bodyPr/>
          <a:lstStyle/>
          <a:p>
            <a:fld id="{D1E9FC98-22B5-4062-9862-1529539051D4}" type="datetimeFigureOut">
              <a:rPr lang="en-US" smtClean="0"/>
              <a:t>9/29/2023</a:t>
            </a:fld>
            <a:endParaRPr lang="en-US"/>
          </a:p>
        </p:txBody>
      </p:sp>
      <p:sp>
        <p:nvSpPr>
          <p:cNvPr id="6" name="Footer Placeholder 5">
            <a:extLst>
              <a:ext uri="{FF2B5EF4-FFF2-40B4-BE49-F238E27FC236}">
                <a16:creationId xmlns:a16="http://schemas.microsoft.com/office/drawing/2014/main" id="{25665A16-CBDD-4E75-B2C0-78F502C278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72A85-9129-4B48-9E47-754D22D151AC}"/>
              </a:ext>
            </a:extLst>
          </p:cNvPr>
          <p:cNvSpPr>
            <a:spLocks noGrp="1"/>
          </p:cNvSpPr>
          <p:nvPr>
            <p:ph type="sldNum" sz="quarter" idx="12"/>
          </p:nvPr>
        </p:nvSpPr>
        <p:spPr/>
        <p:txBody>
          <a:bodyPr/>
          <a:lstStyle/>
          <a:p>
            <a:fld id="{94906772-F179-412F-841A-A1AC37BC5184}" type="slidenum">
              <a:rPr lang="en-US" smtClean="0"/>
              <a:t>‹#›</a:t>
            </a:fld>
            <a:endParaRPr lang="en-US"/>
          </a:p>
        </p:txBody>
      </p:sp>
    </p:spTree>
    <p:extLst>
      <p:ext uri="{BB962C8B-B14F-4D97-AF65-F5344CB8AC3E}">
        <p14:creationId xmlns:p14="http://schemas.microsoft.com/office/powerpoint/2010/main" val="5286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A3B0-2159-4700-87EA-328B27B9D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FF1DD4-BF34-4B29-AC76-A00D197C5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5E45AF-5E08-45EF-9D26-0A8F468E4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DC823-B640-4AAB-A248-2D46D1515EAA}"/>
              </a:ext>
            </a:extLst>
          </p:cNvPr>
          <p:cNvSpPr>
            <a:spLocks noGrp="1"/>
          </p:cNvSpPr>
          <p:nvPr>
            <p:ph type="dt" sz="half" idx="10"/>
          </p:nvPr>
        </p:nvSpPr>
        <p:spPr/>
        <p:txBody>
          <a:bodyPr/>
          <a:lstStyle/>
          <a:p>
            <a:fld id="{D1E9FC98-22B5-4062-9862-1529539051D4}" type="datetimeFigureOut">
              <a:rPr lang="en-US" smtClean="0"/>
              <a:t>9/29/2023</a:t>
            </a:fld>
            <a:endParaRPr lang="en-US"/>
          </a:p>
        </p:txBody>
      </p:sp>
      <p:sp>
        <p:nvSpPr>
          <p:cNvPr id="6" name="Footer Placeholder 5">
            <a:extLst>
              <a:ext uri="{FF2B5EF4-FFF2-40B4-BE49-F238E27FC236}">
                <a16:creationId xmlns:a16="http://schemas.microsoft.com/office/drawing/2014/main" id="{85F9B89D-046F-41D7-B345-BE303D9F6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00697-E9BA-4532-B0A5-CC67B8DF3DD0}"/>
              </a:ext>
            </a:extLst>
          </p:cNvPr>
          <p:cNvSpPr>
            <a:spLocks noGrp="1"/>
          </p:cNvSpPr>
          <p:nvPr>
            <p:ph type="sldNum" sz="quarter" idx="12"/>
          </p:nvPr>
        </p:nvSpPr>
        <p:spPr/>
        <p:txBody>
          <a:bodyPr/>
          <a:lstStyle/>
          <a:p>
            <a:fld id="{94906772-F179-412F-841A-A1AC37BC5184}" type="slidenum">
              <a:rPr lang="en-US" smtClean="0"/>
              <a:t>‹#›</a:t>
            </a:fld>
            <a:endParaRPr lang="en-US"/>
          </a:p>
        </p:txBody>
      </p:sp>
    </p:spTree>
    <p:extLst>
      <p:ext uri="{BB962C8B-B14F-4D97-AF65-F5344CB8AC3E}">
        <p14:creationId xmlns:p14="http://schemas.microsoft.com/office/powerpoint/2010/main" val="3740987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B0822F-C7B3-4134-AD3B-C9CA2E5708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1C657F-FB23-4DC0-A091-7407078063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51EFA-4E41-42F2-9A1C-289EF58716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9FC98-22B5-4062-9862-1529539051D4}" type="datetimeFigureOut">
              <a:rPr lang="en-US" smtClean="0"/>
              <a:t>9/29/2023</a:t>
            </a:fld>
            <a:endParaRPr lang="en-US"/>
          </a:p>
        </p:txBody>
      </p:sp>
      <p:sp>
        <p:nvSpPr>
          <p:cNvPr id="5" name="Footer Placeholder 4">
            <a:extLst>
              <a:ext uri="{FF2B5EF4-FFF2-40B4-BE49-F238E27FC236}">
                <a16:creationId xmlns:a16="http://schemas.microsoft.com/office/drawing/2014/main" id="{C21DB551-3FE9-47EA-B76F-3D25EFADD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BA80B9-C14C-4084-98C1-54DD9CB10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06772-F179-412F-841A-A1AC37BC5184}" type="slidenum">
              <a:rPr lang="en-US" smtClean="0"/>
              <a:t>‹#›</a:t>
            </a:fld>
            <a:endParaRPr lang="en-US"/>
          </a:p>
        </p:txBody>
      </p:sp>
    </p:spTree>
    <p:extLst>
      <p:ext uri="{BB962C8B-B14F-4D97-AF65-F5344CB8AC3E}">
        <p14:creationId xmlns:p14="http://schemas.microsoft.com/office/powerpoint/2010/main" val="3341425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novypro.com/project/hr-dashboard-67"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4DBD5C-F5A7-4DE4-9073-D3348D157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38" y="0"/>
            <a:ext cx="12183035" cy="6858000"/>
          </a:xfrm>
          <a:prstGeom prst="rect">
            <a:avLst/>
          </a:prstGeom>
        </p:spPr>
      </p:pic>
      <p:sp>
        <p:nvSpPr>
          <p:cNvPr id="4" name="TextBox 3">
            <a:extLst>
              <a:ext uri="{FF2B5EF4-FFF2-40B4-BE49-F238E27FC236}">
                <a16:creationId xmlns:a16="http://schemas.microsoft.com/office/drawing/2014/main" id="{0C487398-9EEB-4697-8B18-CE03E31FBA76}"/>
              </a:ext>
            </a:extLst>
          </p:cNvPr>
          <p:cNvSpPr txBox="1"/>
          <p:nvPr/>
        </p:nvSpPr>
        <p:spPr>
          <a:xfrm>
            <a:off x="-1004046" y="6334780"/>
            <a:ext cx="6096000" cy="523220"/>
          </a:xfrm>
          <a:prstGeom prst="rect">
            <a:avLst/>
          </a:prstGeom>
          <a:noFill/>
        </p:spPr>
        <p:txBody>
          <a:bodyPr wrap="square">
            <a:spAutoFit/>
          </a:bodyPr>
          <a:lstStyle/>
          <a:p>
            <a:pPr algn="ctr"/>
            <a:r>
              <a:rPr lang="en-US" sz="2800" b="1" dirty="0">
                <a:solidFill>
                  <a:schemeClr val="tx1">
                    <a:lumMod val="95000"/>
                    <a:lumOff val="5000"/>
                  </a:schemeClr>
                </a:solidFill>
              </a:rPr>
              <a:t>Domain : </a:t>
            </a:r>
            <a:r>
              <a:rPr lang="en-US" sz="2800" b="1" i="0" dirty="0">
                <a:solidFill>
                  <a:schemeClr val="tx1">
                    <a:lumMod val="95000"/>
                    <a:lumOff val="5000"/>
                  </a:schemeClr>
                </a:solidFill>
                <a:effectLst/>
                <a:latin typeface="Söhne"/>
              </a:rPr>
              <a:t>Human Resources</a:t>
            </a:r>
            <a:endParaRPr lang="en-US" sz="2800" b="1" dirty="0">
              <a:solidFill>
                <a:schemeClr val="tx1">
                  <a:lumMod val="95000"/>
                  <a:lumOff val="5000"/>
                </a:schemeClr>
              </a:solidFill>
            </a:endParaRPr>
          </a:p>
        </p:txBody>
      </p:sp>
      <p:sp>
        <p:nvSpPr>
          <p:cNvPr id="6" name="TextBox 5">
            <a:extLst>
              <a:ext uri="{FF2B5EF4-FFF2-40B4-BE49-F238E27FC236}">
                <a16:creationId xmlns:a16="http://schemas.microsoft.com/office/drawing/2014/main" id="{65EFF806-08FD-4BA7-A407-A9913916BA12}"/>
              </a:ext>
            </a:extLst>
          </p:cNvPr>
          <p:cNvSpPr txBox="1"/>
          <p:nvPr/>
        </p:nvSpPr>
        <p:spPr>
          <a:xfrm>
            <a:off x="8323730" y="6273224"/>
            <a:ext cx="6606988" cy="646331"/>
          </a:xfrm>
          <a:prstGeom prst="rect">
            <a:avLst/>
          </a:prstGeom>
          <a:noFill/>
        </p:spPr>
        <p:txBody>
          <a:bodyPr wrap="square">
            <a:spAutoFit/>
          </a:bodyPr>
          <a:lstStyle/>
          <a:p>
            <a:r>
              <a:rPr lang="en-US" dirty="0">
                <a:solidFill>
                  <a:schemeClr val="bg1">
                    <a:lumMod val="85000"/>
                  </a:schemeClr>
                </a:solidFill>
              </a:rPr>
              <a:t>              </a:t>
            </a:r>
            <a:r>
              <a:rPr lang="en-US" b="1" dirty="0">
                <a:solidFill>
                  <a:schemeClr val="tx1">
                    <a:lumMod val="95000"/>
                    <a:lumOff val="5000"/>
                  </a:schemeClr>
                </a:solidFill>
              </a:rPr>
              <a:t>Designed &amp; Presented By</a:t>
            </a:r>
          </a:p>
          <a:p>
            <a:r>
              <a:rPr lang="en-US" b="1" dirty="0">
                <a:solidFill>
                  <a:schemeClr val="tx1">
                    <a:lumMod val="95000"/>
                    <a:lumOff val="5000"/>
                  </a:schemeClr>
                </a:solidFill>
              </a:rPr>
              <a:t>     Jnanaranjan Pradhan (Data Analyst)</a:t>
            </a:r>
            <a:endParaRPr lang="en-US" dirty="0">
              <a:solidFill>
                <a:schemeClr val="tx1">
                  <a:lumMod val="95000"/>
                  <a:lumOff val="5000"/>
                </a:schemeClr>
              </a:solidFill>
            </a:endParaRPr>
          </a:p>
        </p:txBody>
      </p:sp>
    </p:spTree>
    <p:extLst>
      <p:ext uri="{BB962C8B-B14F-4D97-AF65-F5344CB8AC3E}">
        <p14:creationId xmlns:p14="http://schemas.microsoft.com/office/powerpoint/2010/main" val="1517925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8FB2BB-FB2D-4AC7-8BF6-CF8555AC7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0059179-F909-4963-9365-745A01642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282" y="306502"/>
            <a:ext cx="5079742" cy="2772874"/>
          </a:xfrm>
          <a:prstGeom prst="rect">
            <a:avLst/>
          </a:prstGeom>
        </p:spPr>
      </p:pic>
      <p:pic>
        <p:nvPicPr>
          <p:cNvPr id="6" name="Picture 5">
            <a:extLst>
              <a:ext uri="{FF2B5EF4-FFF2-40B4-BE49-F238E27FC236}">
                <a16:creationId xmlns:a16="http://schemas.microsoft.com/office/drawing/2014/main" id="{87D71AE1-1BD4-41BD-BD3F-2E33A08DB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282" y="4035156"/>
            <a:ext cx="5079741" cy="2516341"/>
          </a:xfrm>
          <a:prstGeom prst="rect">
            <a:avLst/>
          </a:prstGeom>
        </p:spPr>
      </p:pic>
      <p:sp>
        <p:nvSpPr>
          <p:cNvPr id="7" name="TextBox 6">
            <a:extLst>
              <a:ext uri="{FF2B5EF4-FFF2-40B4-BE49-F238E27FC236}">
                <a16:creationId xmlns:a16="http://schemas.microsoft.com/office/drawing/2014/main" id="{04D36D1D-AE3E-4E3E-AD64-C6C5A02947D6}"/>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D089F605-4233-47EC-B1A5-DD10D51FDDE9}"/>
              </a:ext>
            </a:extLst>
          </p:cNvPr>
          <p:cNvSpPr txBox="1"/>
          <p:nvPr/>
        </p:nvSpPr>
        <p:spPr>
          <a:xfrm>
            <a:off x="6553200" y="1024235"/>
            <a:ext cx="4882518" cy="923330"/>
          </a:xfrm>
          <a:prstGeom prst="rect">
            <a:avLst/>
          </a:prstGeom>
          <a:noFill/>
        </p:spPr>
        <p:txBody>
          <a:bodyPr wrap="square" rtlCol="0">
            <a:spAutoFit/>
          </a:bodyPr>
          <a:lstStyle/>
          <a:p>
            <a:r>
              <a:rPr lang="en-US" b="0" i="0" dirty="0">
                <a:solidFill>
                  <a:schemeClr val="bg1"/>
                </a:solidFill>
                <a:effectLst/>
                <a:latin typeface="Söhne"/>
              </a:rPr>
              <a:t>The Donut chart shows the distance of employees from their homes to the office. Most employees live closest to the office.</a:t>
            </a:r>
            <a:endParaRPr lang="en-US" dirty="0">
              <a:solidFill>
                <a:schemeClr val="bg1"/>
              </a:solidFill>
            </a:endParaRPr>
          </a:p>
        </p:txBody>
      </p:sp>
      <p:sp>
        <p:nvSpPr>
          <p:cNvPr id="9" name="TextBox 8">
            <a:extLst>
              <a:ext uri="{FF2B5EF4-FFF2-40B4-BE49-F238E27FC236}">
                <a16:creationId xmlns:a16="http://schemas.microsoft.com/office/drawing/2014/main" id="{74EF40B5-7819-44CF-B55F-8FBDC032FDED}"/>
              </a:ext>
            </a:extLst>
          </p:cNvPr>
          <p:cNvSpPr txBox="1"/>
          <p:nvPr/>
        </p:nvSpPr>
        <p:spPr>
          <a:xfrm>
            <a:off x="6696635" y="4356437"/>
            <a:ext cx="4882518" cy="1477328"/>
          </a:xfrm>
          <a:prstGeom prst="rect">
            <a:avLst/>
          </a:prstGeom>
          <a:noFill/>
        </p:spPr>
        <p:txBody>
          <a:bodyPr wrap="square" rtlCol="0">
            <a:spAutoFit/>
          </a:bodyPr>
          <a:lstStyle/>
          <a:p>
            <a:r>
              <a:rPr lang="en-US" b="0" i="0" dirty="0">
                <a:solidFill>
                  <a:schemeClr val="bg1"/>
                </a:solidFill>
                <a:effectLst/>
                <a:latin typeface="Söhne"/>
              </a:rPr>
              <a:t>The stacked column chart shows how many people are satisfied with working in that company. Satisfaction depends on factors such as salary, the distance from home to the office, traffic, workload, etc.</a:t>
            </a:r>
            <a:endParaRPr lang="en-US" dirty="0">
              <a:solidFill>
                <a:schemeClr val="bg1"/>
              </a:solidFill>
            </a:endParaRPr>
          </a:p>
        </p:txBody>
      </p:sp>
    </p:spTree>
    <p:extLst>
      <p:ext uri="{BB962C8B-B14F-4D97-AF65-F5344CB8AC3E}">
        <p14:creationId xmlns:p14="http://schemas.microsoft.com/office/powerpoint/2010/main" val="134250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2DF43F-A153-4FDD-BB5B-34002112F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02823"/>
          </a:xfrm>
          <a:prstGeom prst="rect">
            <a:avLst/>
          </a:prstGeom>
        </p:spPr>
      </p:pic>
      <p:pic>
        <p:nvPicPr>
          <p:cNvPr id="4" name="Picture 3">
            <a:extLst>
              <a:ext uri="{FF2B5EF4-FFF2-40B4-BE49-F238E27FC236}">
                <a16:creationId xmlns:a16="http://schemas.microsoft.com/office/drawing/2014/main" id="{8CD49345-157F-4DC3-A4BC-E20204BEF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426" y="361647"/>
            <a:ext cx="4283421" cy="2090340"/>
          </a:xfrm>
          <a:prstGeom prst="rect">
            <a:avLst/>
          </a:prstGeom>
        </p:spPr>
      </p:pic>
      <p:pic>
        <p:nvPicPr>
          <p:cNvPr id="6" name="Picture 5">
            <a:extLst>
              <a:ext uri="{FF2B5EF4-FFF2-40B4-BE49-F238E27FC236}">
                <a16:creationId xmlns:a16="http://schemas.microsoft.com/office/drawing/2014/main" id="{8B0945B4-589E-4A47-B831-135B37928F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293" y="2819399"/>
            <a:ext cx="4177553" cy="3825572"/>
          </a:xfrm>
          <a:prstGeom prst="rect">
            <a:avLst/>
          </a:prstGeom>
        </p:spPr>
      </p:pic>
      <p:sp>
        <p:nvSpPr>
          <p:cNvPr id="7" name="TextBox 6">
            <a:extLst>
              <a:ext uri="{FF2B5EF4-FFF2-40B4-BE49-F238E27FC236}">
                <a16:creationId xmlns:a16="http://schemas.microsoft.com/office/drawing/2014/main" id="{CA9D8937-55C3-43D6-BB02-5F58DD44EDE7}"/>
              </a:ext>
            </a:extLst>
          </p:cNvPr>
          <p:cNvSpPr txBox="1"/>
          <p:nvPr/>
        </p:nvSpPr>
        <p:spPr>
          <a:xfrm>
            <a:off x="5782235" y="361647"/>
            <a:ext cx="5961530" cy="2308324"/>
          </a:xfrm>
          <a:prstGeom prst="rect">
            <a:avLst/>
          </a:prstGeom>
          <a:noFill/>
        </p:spPr>
        <p:txBody>
          <a:bodyPr wrap="square" rtlCol="0">
            <a:spAutoFit/>
          </a:bodyPr>
          <a:lstStyle/>
          <a:p>
            <a:r>
              <a:rPr lang="en-US" b="0" i="0" dirty="0">
                <a:solidFill>
                  <a:schemeClr val="bg1"/>
                </a:solidFill>
                <a:effectLst/>
                <a:latin typeface="Söhne"/>
              </a:rPr>
              <a:t>This pie chart shows how many people are doing overtime. Fewer people are performing overtime duties.</a:t>
            </a:r>
          </a:p>
          <a:p>
            <a:r>
              <a:rPr lang="en-US" b="0" i="0" dirty="0">
                <a:solidFill>
                  <a:schemeClr val="bg1"/>
                </a:solidFill>
                <a:effectLst/>
                <a:latin typeface="Söhne"/>
              </a:rPr>
              <a:t>Overtime refers to the additional hours that an employee works beyond their regular or standard working hours. These extra hours typically come with a higher pay rate, often at a rate of one and a half times (1.5x) or even double (2x) the employee's regular hourly wage, as mandated by labor laws or company policies.</a:t>
            </a:r>
            <a:endParaRPr lang="en-US" dirty="0">
              <a:solidFill>
                <a:schemeClr val="bg1"/>
              </a:solidFill>
            </a:endParaRPr>
          </a:p>
        </p:txBody>
      </p:sp>
      <p:sp>
        <p:nvSpPr>
          <p:cNvPr id="8" name="TextBox 7">
            <a:extLst>
              <a:ext uri="{FF2B5EF4-FFF2-40B4-BE49-F238E27FC236}">
                <a16:creationId xmlns:a16="http://schemas.microsoft.com/office/drawing/2014/main" id="{FC417993-B5CF-4DD2-945E-E012AAB399F0}"/>
              </a:ext>
            </a:extLst>
          </p:cNvPr>
          <p:cNvSpPr txBox="1"/>
          <p:nvPr/>
        </p:nvSpPr>
        <p:spPr>
          <a:xfrm>
            <a:off x="6060139" y="3904130"/>
            <a:ext cx="5647765" cy="1200329"/>
          </a:xfrm>
          <a:prstGeom prst="rect">
            <a:avLst/>
          </a:prstGeom>
          <a:noFill/>
        </p:spPr>
        <p:txBody>
          <a:bodyPr wrap="square" rtlCol="0">
            <a:spAutoFit/>
          </a:bodyPr>
          <a:lstStyle/>
          <a:p>
            <a:r>
              <a:rPr lang="en-US" b="0" i="0" dirty="0">
                <a:solidFill>
                  <a:schemeClr val="bg1"/>
                </a:solidFill>
                <a:effectLst/>
                <a:latin typeface="Söhne"/>
              </a:rPr>
              <a:t>The stacked column chart shows, department-wise, how many employees have been promoted in their jobs and how many people have left the company in each department.</a:t>
            </a:r>
            <a:endParaRPr lang="en-US" dirty="0">
              <a:solidFill>
                <a:schemeClr val="bg1"/>
              </a:solidFill>
            </a:endParaRPr>
          </a:p>
        </p:txBody>
      </p:sp>
    </p:spTree>
    <p:extLst>
      <p:ext uri="{BB962C8B-B14F-4D97-AF65-F5344CB8AC3E}">
        <p14:creationId xmlns:p14="http://schemas.microsoft.com/office/powerpoint/2010/main" val="376037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38073B-EF44-49D4-ABB7-D6ADCE3B0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737379EF-EEB7-4819-9703-47CCF3C3D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44" y="526505"/>
            <a:ext cx="5959356" cy="1583994"/>
          </a:xfrm>
          <a:prstGeom prst="rect">
            <a:avLst/>
          </a:prstGeom>
        </p:spPr>
      </p:pic>
      <p:pic>
        <p:nvPicPr>
          <p:cNvPr id="6" name="Picture 5">
            <a:extLst>
              <a:ext uri="{FF2B5EF4-FFF2-40B4-BE49-F238E27FC236}">
                <a16:creationId xmlns:a16="http://schemas.microsoft.com/office/drawing/2014/main" id="{82A11DE7-72C8-496A-A670-D3FC56CBC5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37" y="2637003"/>
            <a:ext cx="2918713" cy="1583994"/>
          </a:xfrm>
          <a:prstGeom prst="rect">
            <a:avLst/>
          </a:prstGeom>
        </p:spPr>
      </p:pic>
      <p:pic>
        <p:nvPicPr>
          <p:cNvPr id="8" name="Picture 7">
            <a:extLst>
              <a:ext uri="{FF2B5EF4-FFF2-40B4-BE49-F238E27FC236}">
                <a16:creationId xmlns:a16="http://schemas.microsoft.com/office/drawing/2014/main" id="{991F9137-3058-493E-B3A0-E83ED50FC0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37" y="4707480"/>
            <a:ext cx="2918713" cy="1905876"/>
          </a:xfrm>
          <a:prstGeom prst="rect">
            <a:avLst/>
          </a:prstGeom>
        </p:spPr>
      </p:pic>
      <p:sp>
        <p:nvSpPr>
          <p:cNvPr id="9" name="TextBox 8">
            <a:extLst>
              <a:ext uri="{FF2B5EF4-FFF2-40B4-BE49-F238E27FC236}">
                <a16:creationId xmlns:a16="http://schemas.microsoft.com/office/drawing/2014/main" id="{AFDE4584-A1BB-41E2-971C-DAE54C9485F6}"/>
              </a:ext>
            </a:extLst>
          </p:cNvPr>
          <p:cNvSpPr txBox="1"/>
          <p:nvPr/>
        </p:nvSpPr>
        <p:spPr>
          <a:xfrm>
            <a:off x="6553200" y="591671"/>
            <a:ext cx="5181600" cy="1200329"/>
          </a:xfrm>
          <a:prstGeom prst="rect">
            <a:avLst/>
          </a:prstGeom>
          <a:noFill/>
        </p:spPr>
        <p:txBody>
          <a:bodyPr wrap="square" rtlCol="0">
            <a:spAutoFit/>
          </a:bodyPr>
          <a:lstStyle/>
          <a:p>
            <a:r>
              <a:rPr lang="en-US" b="0" i="0" dirty="0">
                <a:solidFill>
                  <a:schemeClr val="bg1"/>
                </a:solidFill>
                <a:effectLst/>
                <a:latin typeface="Söhne"/>
              </a:rPr>
              <a:t>The card displays the total number of employees in the company and breaks down the count by gender, showing how many are male and how many are female.</a:t>
            </a:r>
            <a:endParaRPr lang="en-US" dirty="0">
              <a:solidFill>
                <a:schemeClr val="bg1"/>
              </a:solidFill>
            </a:endParaRPr>
          </a:p>
        </p:txBody>
      </p:sp>
      <p:sp>
        <p:nvSpPr>
          <p:cNvPr id="10" name="TextBox 9">
            <a:extLst>
              <a:ext uri="{FF2B5EF4-FFF2-40B4-BE49-F238E27FC236}">
                <a16:creationId xmlns:a16="http://schemas.microsoft.com/office/drawing/2014/main" id="{D9C857B2-7903-4957-9854-E85B25DAA4C8}"/>
              </a:ext>
            </a:extLst>
          </p:cNvPr>
          <p:cNvSpPr txBox="1"/>
          <p:nvPr/>
        </p:nvSpPr>
        <p:spPr>
          <a:xfrm>
            <a:off x="3980329" y="2752165"/>
            <a:ext cx="7395883" cy="646331"/>
          </a:xfrm>
          <a:prstGeom prst="rect">
            <a:avLst/>
          </a:prstGeom>
          <a:noFill/>
        </p:spPr>
        <p:txBody>
          <a:bodyPr wrap="square" rtlCol="0">
            <a:spAutoFit/>
          </a:bodyPr>
          <a:lstStyle/>
          <a:p>
            <a:r>
              <a:rPr lang="en-US" b="0" i="0" dirty="0">
                <a:solidFill>
                  <a:schemeClr val="bg1"/>
                </a:solidFill>
                <a:effectLst/>
                <a:latin typeface="Söhne"/>
              </a:rPr>
              <a:t>The card shows how many people are currently working in the company and how many people have retired from the company.</a:t>
            </a:r>
            <a:endParaRPr lang="en-US" dirty="0">
              <a:solidFill>
                <a:schemeClr val="bg1"/>
              </a:solidFill>
            </a:endParaRPr>
          </a:p>
        </p:txBody>
      </p:sp>
      <p:sp>
        <p:nvSpPr>
          <p:cNvPr id="11" name="TextBox 10">
            <a:extLst>
              <a:ext uri="{FF2B5EF4-FFF2-40B4-BE49-F238E27FC236}">
                <a16:creationId xmlns:a16="http://schemas.microsoft.com/office/drawing/2014/main" id="{77296FE5-A9BC-42C6-A663-B28F21879202}"/>
              </a:ext>
            </a:extLst>
          </p:cNvPr>
          <p:cNvSpPr txBox="1"/>
          <p:nvPr/>
        </p:nvSpPr>
        <p:spPr>
          <a:xfrm>
            <a:off x="4796118" y="5298141"/>
            <a:ext cx="6257364" cy="369332"/>
          </a:xfrm>
          <a:prstGeom prst="rect">
            <a:avLst/>
          </a:prstGeom>
          <a:noFill/>
        </p:spPr>
        <p:txBody>
          <a:bodyPr wrap="square" rtlCol="0">
            <a:spAutoFit/>
          </a:bodyPr>
          <a:lstStyle/>
          <a:p>
            <a:r>
              <a:rPr lang="en-US" b="0" i="0" dirty="0">
                <a:solidFill>
                  <a:schemeClr val="bg1"/>
                </a:solidFill>
                <a:effectLst/>
                <a:latin typeface="Söhne"/>
              </a:rPr>
              <a:t>This card displays the company's hiring rate for job vacancies</a:t>
            </a:r>
            <a:r>
              <a:rPr lang="en-US" b="0" i="0" dirty="0">
                <a:solidFill>
                  <a:srgbClr val="374151"/>
                </a:solidFill>
                <a:effectLst/>
                <a:latin typeface="Söhne"/>
              </a:rPr>
              <a:t>.</a:t>
            </a:r>
            <a:endParaRPr lang="en-US" dirty="0"/>
          </a:p>
        </p:txBody>
      </p:sp>
    </p:spTree>
    <p:extLst>
      <p:ext uri="{BB962C8B-B14F-4D97-AF65-F5344CB8AC3E}">
        <p14:creationId xmlns:p14="http://schemas.microsoft.com/office/powerpoint/2010/main" val="3345758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C15DB1-23A2-43B0-95D8-72A13494D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A31CDAE-57BA-4625-B6A8-6F533730E668}"/>
              </a:ext>
            </a:extLst>
          </p:cNvPr>
          <p:cNvSpPr txBox="1"/>
          <p:nvPr/>
        </p:nvSpPr>
        <p:spPr>
          <a:xfrm>
            <a:off x="4464423" y="439271"/>
            <a:ext cx="4016189" cy="400110"/>
          </a:xfrm>
          <a:prstGeom prst="rect">
            <a:avLst/>
          </a:prstGeom>
          <a:noFill/>
        </p:spPr>
        <p:txBody>
          <a:bodyPr wrap="square" rtlCol="0">
            <a:spAutoFit/>
          </a:bodyPr>
          <a:lstStyle/>
          <a:p>
            <a:r>
              <a:rPr lang="en-US" sz="2000" b="1" dirty="0"/>
              <a:t>Key Insights:</a:t>
            </a:r>
          </a:p>
        </p:txBody>
      </p:sp>
      <p:sp>
        <p:nvSpPr>
          <p:cNvPr id="4" name="TextBox 3">
            <a:extLst>
              <a:ext uri="{FF2B5EF4-FFF2-40B4-BE49-F238E27FC236}">
                <a16:creationId xmlns:a16="http://schemas.microsoft.com/office/drawing/2014/main" id="{9B23853A-C2E2-463B-9B43-2253031055AB}"/>
              </a:ext>
            </a:extLst>
          </p:cNvPr>
          <p:cNvSpPr txBox="1"/>
          <p:nvPr/>
        </p:nvSpPr>
        <p:spPr>
          <a:xfrm>
            <a:off x="824753" y="1201271"/>
            <a:ext cx="10820400" cy="5632311"/>
          </a:xfrm>
          <a:prstGeom prst="rect">
            <a:avLst/>
          </a:prstGeom>
          <a:noFill/>
        </p:spPr>
        <p:txBody>
          <a:bodyPr wrap="square" rtlCol="0">
            <a:spAutoFit/>
          </a:bodyPr>
          <a:lstStyle/>
          <a:p>
            <a:pPr algn="l"/>
            <a:r>
              <a:rPr lang="en-US" b="0" i="0" dirty="0">
                <a:effectLst/>
                <a:latin typeface="Söhne"/>
              </a:rPr>
              <a:t>HR dashboards are essential tools for Human Resources professionals and organizational leaders to monitor and analyze key HR metrics and data in a visually accessible format. Here are some key insights that HR dashboards can provide:</a:t>
            </a:r>
          </a:p>
          <a:p>
            <a:pPr algn="l">
              <a:buFont typeface="+mj-lt"/>
              <a:buAutoNum type="arabicPeriod"/>
            </a:pPr>
            <a:r>
              <a:rPr lang="en-US" b="1" i="0" dirty="0">
                <a:effectLst/>
                <a:latin typeface="Söhne"/>
              </a:rPr>
              <a:t>Workforce Demographics</a:t>
            </a:r>
            <a:r>
              <a:rPr lang="en-US" b="0" i="0" dirty="0">
                <a:effectLst/>
                <a:latin typeface="Söhne"/>
              </a:rPr>
              <a:t>: HR dashboards can provide a breakdown of the workforce by age, gender, ethnicity, and other demographics. This information helps organizations understand the diversity and composition of their workforce, which is crucial for diversity and inclusion initiatives.</a:t>
            </a:r>
          </a:p>
          <a:p>
            <a:endParaRPr lang="en-US" dirty="0"/>
          </a:p>
          <a:p>
            <a:pPr algn="l"/>
            <a:r>
              <a:rPr lang="en-US" b="1" i="0" dirty="0">
                <a:effectLst/>
                <a:latin typeface="Söhne"/>
              </a:rPr>
              <a:t>2.Headcount and Turnover</a:t>
            </a:r>
            <a:r>
              <a:rPr lang="en-US" b="0" i="0" dirty="0">
                <a:effectLst/>
                <a:latin typeface="Söhne"/>
              </a:rPr>
              <a:t>: HR dashboards can display real-time data on headcount and turnover rates. This information helps HR teams identify trends and take action to reduce turnover, which can be costly for organizations.</a:t>
            </a:r>
          </a:p>
          <a:p>
            <a:pPr algn="l"/>
            <a:endParaRPr lang="en-US" b="0" i="0" dirty="0">
              <a:effectLst/>
              <a:latin typeface="Söhne"/>
            </a:endParaRPr>
          </a:p>
          <a:p>
            <a:pPr algn="l"/>
            <a:r>
              <a:rPr lang="en-US" b="1" i="0" dirty="0">
                <a:effectLst/>
                <a:latin typeface="Söhne"/>
              </a:rPr>
              <a:t>3.Recruitment Metrics</a:t>
            </a:r>
            <a:r>
              <a:rPr lang="en-US" b="0" i="0" dirty="0">
                <a:effectLst/>
                <a:latin typeface="Söhne"/>
              </a:rPr>
              <a:t>: Dashboards can show data related to the recruitment process, including time-to-fill positions, cost per hire, and the source of hires. This helps HR teams assess the efficiency and effectiveness of their recruitment efforts.</a:t>
            </a:r>
          </a:p>
          <a:p>
            <a:pPr algn="l"/>
            <a:endParaRPr lang="en-US" b="0" i="0" dirty="0">
              <a:effectLst/>
              <a:latin typeface="Söhne"/>
            </a:endParaRPr>
          </a:p>
          <a:p>
            <a:pPr algn="l"/>
            <a:r>
              <a:rPr lang="en-US" b="1" i="0" dirty="0">
                <a:effectLst/>
                <a:latin typeface="Söhne"/>
              </a:rPr>
              <a:t>4.Employee Engagement</a:t>
            </a:r>
            <a:r>
              <a:rPr lang="en-US" b="0" i="0" dirty="0">
                <a:effectLst/>
                <a:latin typeface="Söhne"/>
              </a:rPr>
              <a:t>: Metrics related to employee engagement, such as survey results and feedback scores, can be visualized on the dashboard. This data helps HR teams identify areas where engagement can be improved.</a:t>
            </a:r>
          </a:p>
          <a:p>
            <a:endParaRPr lang="en-US" dirty="0"/>
          </a:p>
          <a:p>
            <a:r>
              <a:rPr lang="en-US" b="1" dirty="0">
                <a:latin typeface="Söhne"/>
              </a:rPr>
              <a:t>5</a:t>
            </a:r>
            <a:r>
              <a:rPr lang="en-US" b="1" i="0" dirty="0">
                <a:effectLst/>
                <a:latin typeface="Söhne"/>
              </a:rPr>
              <a:t>.Employee Engagement</a:t>
            </a:r>
            <a:r>
              <a:rPr lang="en-US" b="0" i="0" dirty="0">
                <a:effectLst/>
                <a:latin typeface="Söhne"/>
              </a:rPr>
              <a:t>: Metrics related to employee engagement, such as survey results and feedback scores, can be visualized on the dashboard. This data helps HR teams identify areas where engagement can be improved</a:t>
            </a:r>
            <a:r>
              <a:rPr lang="en-US" b="0" i="0" dirty="0">
                <a:solidFill>
                  <a:srgbClr val="374151"/>
                </a:solidFill>
                <a:effectLst/>
                <a:latin typeface="Söhne"/>
              </a:rPr>
              <a:t>.</a:t>
            </a:r>
            <a:endParaRPr lang="en-US" dirty="0"/>
          </a:p>
        </p:txBody>
      </p:sp>
    </p:spTree>
    <p:extLst>
      <p:ext uri="{BB962C8B-B14F-4D97-AF65-F5344CB8AC3E}">
        <p14:creationId xmlns:p14="http://schemas.microsoft.com/office/powerpoint/2010/main" val="214224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C00CB1-B99D-486B-97EE-106E4501B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F75EF20A-4A18-4E7C-95B2-5040400B6FD3}"/>
              </a:ext>
            </a:extLst>
          </p:cNvPr>
          <p:cNvSpPr txBox="1"/>
          <p:nvPr/>
        </p:nvSpPr>
        <p:spPr>
          <a:xfrm>
            <a:off x="627530" y="751344"/>
            <a:ext cx="10766612" cy="5355312"/>
          </a:xfrm>
          <a:prstGeom prst="rect">
            <a:avLst/>
          </a:prstGeom>
          <a:noFill/>
        </p:spPr>
        <p:txBody>
          <a:bodyPr wrap="square" rtlCol="0">
            <a:spAutoFit/>
          </a:bodyPr>
          <a:lstStyle/>
          <a:p>
            <a:pPr algn="l"/>
            <a:r>
              <a:rPr lang="en-US" b="1" dirty="0">
                <a:latin typeface="Söhne"/>
              </a:rPr>
              <a:t>6.</a:t>
            </a:r>
            <a:r>
              <a:rPr lang="en-US" b="1" i="0" dirty="0">
                <a:effectLst/>
                <a:latin typeface="Söhne"/>
              </a:rPr>
              <a:t>Performance Management</a:t>
            </a:r>
            <a:r>
              <a:rPr lang="en-US" b="0" i="0" dirty="0">
                <a:effectLst/>
                <a:latin typeface="Söhne"/>
              </a:rPr>
              <a:t>: HR dashboards can track key performance indicators (KPIs) related to employee performance, such as performance appraisal completion rates, performance ratings, and the distribution of performance scores.</a:t>
            </a:r>
          </a:p>
          <a:p>
            <a:pPr algn="l"/>
            <a:r>
              <a:rPr lang="en-US" b="1" dirty="0">
                <a:latin typeface="Söhne"/>
              </a:rPr>
              <a:t>7.</a:t>
            </a:r>
            <a:r>
              <a:rPr lang="en-US" b="1" i="0" dirty="0">
                <a:effectLst/>
                <a:latin typeface="Söhne"/>
              </a:rPr>
              <a:t>Training and Development</a:t>
            </a:r>
            <a:r>
              <a:rPr lang="en-US" b="0" i="0" dirty="0">
                <a:effectLst/>
                <a:latin typeface="Söhne"/>
              </a:rPr>
              <a:t>: Data on training completion rates, skill development, and employee participation in learning programs can be displayed. This helps HR assess the impact of training initiatives on employee growth.</a:t>
            </a:r>
          </a:p>
          <a:p>
            <a:pPr algn="l"/>
            <a:r>
              <a:rPr lang="en-US" b="1" dirty="0">
                <a:latin typeface="Söhne"/>
              </a:rPr>
              <a:t>8</a:t>
            </a:r>
            <a:r>
              <a:rPr lang="en-US" b="1" i="0" dirty="0">
                <a:effectLst/>
                <a:latin typeface="Söhne"/>
              </a:rPr>
              <a:t>.Compensation and Benefits</a:t>
            </a:r>
            <a:r>
              <a:rPr lang="en-US" b="0" i="0" dirty="0">
                <a:effectLst/>
                <a:latin typeface="Söhne"/>
              </a:rPr>
              <a:t>: Dashboards can show information on salary structures, compensation ratios, and benefit utilization. This data helps ensure that compensation and benefits align with organizational goals.</a:t>
            </a:r>
          </a:p>
          <a:p>
            <a:pPr algn="l"/>
            <a:r>
              <a:rPr lang="en-US" b="1" dirty="0">
                <a:latin typeface="Söhne"/>
              </a:rPr>
              <a:t>9</a:t>
            </a:r>
            <a:r>
              <a:rPr lang="en-US" b="1" i="0" dirty="0">
                <a:effectLst/>
                <a:latin typeface="Söhne"/>
              </a:rPr>
              <a:t>.Absenteeism and Attendance</a:t>
            </a:r>
            <a:r>
              <a:rPr lang="en-US" b="0" i="0" dirty="0">
                <a:effectLst/>
                <a:latin typeface="Söhne"/>
              </a:rPr>
              <a:t>: HR dashboards can provide insights into employee attendance patterns, including absenteeism rates and trends. This information can be used to address attendance issues and promote a healthy work-life balance.</a:t>
            </a:r>
          </a:p>
          <a:p>
            <a:pPr algn="l"/>
            <a:r>
              <a:rPr lang="en-US" b="1" dirty="0">
                <a:latin typeface="Söhne"/>
              </a:rPr>
              <a:t>10</a:t>
            </a:r>
            <a:r>
              <a:rPr lang="en-US" b="1" i="0" dirty="0">
                <a:effectLst/>
                <a:latin typeface="Söhne"/>
              </a:rPr>
              <a:t>.HR Compliance</a:t>
            </a:r>
            <a:r>
              <a:rPr lang="en-US" b="0" i="0" dirty="0">
                <a:effectLst/>
                <a:latin typeface="Söhne"/>
              </a:rPr>
              <a:t>: Metrics related to HR compliance, such as the status of required trainings and certifications, can be displayed on the dashboard. This helps HR ensure that the organization meets legal and regulatory requirements.</a:t>
            </a:r>
          </a:p>
          <a:p>
            <a:pPr algn="l"/>
            <a:r>
              <a:rPr lang="en-US" b="1" i="0" dirty="0">
                <a:effectLst/>
                <a:latin typeface="Söhne"/>
              </a:rPr>
              <a:t>11.Cost Analysis</a:t>
            </a:r>
            <a:r>
              <a:rPr lang="en-US" b="0" i="0" dirty="0">
                <a:effectLst/>
                <a:latin typeface="Söhne"/>
              </a:rPr>
              <a:t>: HR dashboards can show the cost of HR-related activities, such as recruitment costs, training expenses, and compensation. This data is valuable for budgeting and cost optimization.</a:t>
            </a:r>
          </a:p>
          <a:p>
            <a:pPr algn="l"/>
            <a:r>
              <a:rPr lang="en-US" b="1" i="0" dirty="0">
                <a:effectLst/>
                <a:latin typeface="Söhne"/>
              </a:rPr>
              <a:t>12.Succession Planning</a:t>
            </a:r>
            <a:r>
              <a:rPr lang="en-US" b="0" i="0" dirty="0">
                <a:effectLst/>
                <a:latin typeface="Söhne"/>
              </a:rPr>
              <a:t>: HR dashboards can include data on potential successors for key roles within the organization. This helps with succession planning and talent development.</a:t>
            </a:r>
          </a:p>
          <a:p>
            <a:br>
              <a:rPr lang="en-US" dirty="0"/>
            </a:br>
            <a:endParaRPr lang="en-US" dirty="0"/>
          </a:p>
        </p:txBody>
      </p:sp>
    </p:spTree>
    <p:extLst>
      <p:ext uri="{BB962C8B-B14F-4D97-AF65-F5344CB8AC3E}">
        <p14:creationId xmlns:p14="http://schemas.microsoft.com/office/powerpoint/2010/main" val="317791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6ADC4F-A46F-48E6-BE8D-5F909D525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C2914D13-65FB-4FC7-8E33-DC6701522FC5}"/>
              </a:ext>
            </a:extLst>
          </p:cNvPr>
          <p:cNvSpPr txBox="1"/>
          <p:nvPr/>
        </p:nvSpPr>
        <p:spPr>
          <a:xfrm>
            <a:off x="600636" y="806823"/>
            <a:ext cx="10990728" cy="3970318"/>
          </a:xfrm>
          <a:prstGeom prst="rect">
            <a:avLst/>
          </a:prstGeom>
          <a:noFill/>
        </p:spPr>
        <p:txBody>
          <a:bodyPr wrap="square" rtlCol="0">
            <a:spAutoFit/>
          </a:bodyPr>
          <a:lstStyle/>
          <a:p>
            <a:r>
              <a:rPr lang="en-US" b="1" i="0" dirty="0">
                <a:effectLst/>
                <a:latin typeface="Söhne"/>
              </a:rPr>
              <a:t>13.Time and Attendance</a:t>
            </a:r>
            <a:r>
              <a:rPr lang="en-US" b="0" i="0" dirty="0">
                <a:effectLst/>
                <a:latin typeface="Söhne"/>
              </a:rPr>
              <a:t>: Metrics related to employee time and attendance, including overtime hours and attendance trends, can be visualized. This information is essential for managing labor costs and workforce scheduling.</a:t>
            </a:r>
          </a:p>
          <a:p>
            <a:endParaRPr lang="en-US" dirty="0">
              <a:latin typeface="Söhne"/>
            </a:endParaRPr>
          </a:p>
          <a:p>
            <a:pPr algn="l"/>
            <a:r>
              <a:rPr lang="en-US" b="1" i="0" dirty="0">
                <a:effectLst/>
                <a:latin typeface="Söhne"/>
              </a:rPr>
              <a:t>14.Turnover Reasons</a:t>
            </a:r>
            <a:r>
              <a:rPr lang="en-US" b="0" i="0" dirty="0">
                <a:effectLst/>
                <a:latin typeface="Söhne"/>
              </a:rPr>
              <a:t>: Dashboards can provide insights into the reasons employees leave the organization, such as career growth opportunities, compensation issues, or work-life balance. This information informs retention strategies.</a:t>
            </a:r>
          </a:p>
          <a:p>
            <a:pPr algn="l"/>
            <a:r>
              <a:rPr lang="en-US" b="1" i="0" dirty="0">
                <a:effectLst/>
                <a:latin typeface="Söhne"/>
              </a:rPr>
              <a:t>15.Employee Satisfaction and Feedback</a:t>
            </a:r>
            <a:r>
              <a:rPr lang="en-US" b="0" i="0" dirty="0">
                <a:effectLst/>
                <a:latin typeface="Söhne"/>
              </a:rPr>
              <a:t>: Data from employee surveys, feedback forms, and performance reviews can be displayed on the dashboard. This helps HR understand employee sentiment and make data-driven decisions to improve workplace satisfaction.</a:t>
            </a:r>
          </a:p>
          <a:p>
            <a:pPr algn="l"/>
            <a:r>
              <a:rPr lang="en-US" b="1" i="0" dirty="0">
                <a:effectLst/>
                <a:latin typeface="Söhne"/>
              </a:rPr>
              <a:t>16.HR Metrics Trends</a:t>
            </a:r>
            <a:r>
              <a:rPr lang="en-US" b="0" i="0" dirty="0">
                <a:effectLst/>
                <a:latin typeface="Söhne"/>
              </a:rPr>
              <a:t>: HR dashboards can track historical trends in various HR metrics, allowing organizations to identify patterns and make informed decisions for the future.</a:t>
            </a:r>
          </a:p>
          <a:p>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3273186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803A47-8130-4872-B21B-C2140D4F5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4180EE5E-FA81-49CF-9A8F-2B3DEFD840F4}"/>
              </a:ext>
            </a:extLst>
          </p:cNvPr>
          <p:cNvSpPr txBox="1"/>
          <p:nvPr/>
        </p:nvSpPr>
        <p:spPr>
          <a:xfrm>
            <a:off x="0" y="1388640"/>
            <a:ext cx="12192000" cy="461665"/>
          </a:xfrm>
          <a:prstGeom prst="rect">
            <a:avLst/>
          </a:prstGeom>
          <a:noFill/>
        </p:spPr>
        <p:txBody>
          <a:bodyPr wrap="square">
            <a:spAutoFit/>
          </a:bodyPr>
          <a:lstStyle/>
          <a:p>
            <a:pPr algn="ctr"/>
            <a:r>
              <a:rPr lang="en-US" sz="2400" b="1" dirty="0">
                <a:solidFill>
                  <a:schemeClr val="bg1"/>
                </a:solidFill>
              </a:rPr>
              <a:t>Thanks You</a:t>
            </a:r>
          </a:p>
        </p:txBody>
      </p:sp>
      <p:sp>
        <p:nvSpPr>
          <p:cNvPr id="6" name="TextBox 5">
            <a:extLst>
              <a:ext uri="{FF2B5EF4-FFF2-40B4-BE49-F238E27FC236}">
                <a16:creationId xmlns:a16="http://schemas.microsoft.com/office/drawing/2014/main" id="{0AB3226B-6EEF-418F-AA78-C508715675AB}"/>
              </a:ext>
            </a:extLst>
          </p:cNvPr>
          <p:cNvSpPr txBox="1"/>
          <p:nvPr/>
        </p:nvSpPr>
        <p:spPr>
          <a:xfrm>
            <a:off x="0" y="2366682"/>
            <a:ext cx="12192000" cy="1231106"/>
          </a:xfrm>
          <a:prstGeom prst="rect">
            <a:avLst/>
          </a:prstGeom>
          <a:noFill/>
        </p:spPr>
        <p:txBody>
          <a:bodyPr wrap="square" rtlCol="0">
            <a:spAutoFit/>
          </a:bodyPr>
          <a:lstStyle/>
          <a:p>
            <a:pPr algn="ctr"/>
            <a:r>
              <a:rPr lang="en-US" sz="2000" b="1" i="0" dirty="0">
                <a:solidFill>
                  <a:schemeClr val="bg1"/>
                </a:solidFill>
                <a:effectLst/>
                <a:latin typeface="Söhne"/>
              </a:rPr>
              <a:t>If you want to view my live dashboard, please click on the 'Live Dashboard' link below:</a:t>
            </a:r>
          </a:p>
          <a:p>
            <a:pPr algn="ctr"/>
            <a:endParaRPr lang="en-US" sz="1800" b="1" i="0" dirty="0">
              <a:solidFill>
                <a:schemeClr val="bg1"/>
              </a:solidFill>
              <a:effectLst/>
              <a:latin typeface="Söhne"/>
            </a:endParaRPr>
          </a:p>
          <a:p>
            <a:pPr algn="ctr"/>
            <a:r>
              <a:rPr lang="en-US" sz="1800" b="1" i="0" u="sng" dirty="0">
                <a:solidFill>
                  <a:schemeClr val="accent4"/>
                </a:solidFill>
                <a:effectLst/>
                <a:latin typeface="Söhne"/>
                <a:hlinkClick r:id="rId3">
                  <a:extLst>
                    <a:ext uri="{A12FA001-AC4F-418D-AE19-62706E023703}">
                      <ahyp:hlinkClr xmlns:ahyp="http://schemas.microsoft.com/office/drawing/2018/hyperlinkcolor" val="tx"/>
                    </a:ext>
                  </a:extLst>
                </a:hlinkClick>
              </a:rPr>
              <a:t>Live Dashboard</a:t>
            </a:r>
            <a:endParaRPr lang="en-US" sz="1800" b="1" i="0" u="sng" dirty="0">
              <a:solidFill>
                <a:schemeClr val="accent4"/>
              </a:solidFill>
              <a:effectLst/>
              <a:latin typeface="Söhne"/>
            </a:endParaRPr>
          </a:p>
          <a:p>
            <a:endParaRPr lang="en-US" dirty="0"/>
          </a:p>
        </p:txBody>
      </p:sp>
    </p:spTree>
    <p:extLst>
      <p:ext uri="{BB962C8B-B14F-4D97-AF65-F5344CB8AC3E}">
        <p14:creationId xmlns:p14="http://schemas.microsoft.com/office/powerpoint/2010/main" val="424112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F11892-30E6-4587-A8B3-142720CF8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5F28889-8B79-4742-9A91-875300A1B2B2}"/>
              </a:ext>
            </a:extLst>
          </p:cNvPr>
          <p:cNvSpPr txBox="1"/>
          <p:nvPr/>
        </p:nvSpPr>
        <p:spPr>
          <a:xfrm>
            <a:off x="510989" y="357699"/>
            <a:ext cx="6096000" cy="400110"/>
          </a:xfrm>
          <a:prstGeom prst="rect">
            <a:avLst/>
          </a:prstGeom>
          <a:noFill/>
        </p:spPr>
        <p:txBody>
          <a:bodyPr wrap="square">
            <a:spAutoFit/>
          </a:bodyPr>
          <a:lstStyle/>
          <a:p>
            <a:r>
              <a:rPr lang="en-US" sz="2000" b="1" dirty="0"/>
              <a:t>Business Model:</a:t>
            </a:r>
          </a:p>
        </p:txBody>
      </p:sp>
      <p:sp>
        <p:nvSpPr>
          <p:cNvPr id="5" name="TextBox 4">
            <a:extLst>
              <a:ext uri="{FF2B5EF4-FFF2-40B4-BE49-F238E27FC236}">
                <a16:creationId xmlns:a16="http://schemas.microsoft.com/office/drawing/2014/main" id="{4D0F224A-269E-45F2-B41D-5FDB84631AC2}"/>
              </a:ext>
            </a:extLst>
          </p:cNvPr>
          <p:cNvSpPr txBox="1"/>
          <p:nvPr/>
        </p:nvSpPr>
        <p:spPr>
          <a:xfrm>
            <a:off x="986118" y="950259"/>
            <a:ext cx="10587317" cy="5909310"/>
          </a:xfrm>
          <a:prstGeom prst="rect">
            <a:avLst/>
          </a:prstGeom>
          <a:noFill/>
        </p:spPr>
        <p:txBody>
          <a:bodyPr wrap="square" rtlCol="0">
            <a:spAutoFit/>
          </a:bodyPr>
          <a:lstStyle/>
          <a:p>
            <a:r>
              <a:rPr lang="en-US" b="0" i="0" dirty="0">
                <a:effectLst/>
                <a:latin typeface="Söhne"/>
              </a:rPr>
              <a:t>Human Resources (HR) is a crucial function within organizations that deals with managing the human capital of the company. HR professionals are responsible for various aspects of employee management, recruitment, training, and ensuring that the organization complies with labor laws and regulations. Here are some key aspects of HR:</a:t>
            </a:r>
          </a:p>
          <a:p>
            <a:endParaRPr lang="en-US" dirty="0">
              <a:latin typeface="Söhne"/>
            </a:endParaRPr>
          </a:p>
          <a:p>
            <a:r>
              <a:rPr lang="en-US" b="1" i="0" dirty="0">
                <a:effectLst/>
                <a:latin typeface="Söhne"/>
              </a:rPr>
              <a:t>&gt;Recruitment and Selection</a:t>
            </a:r>
            <a:r>
              <a:rPr lang="en-US" b="0" i="0" dirty="0">
                <a:effectLst/>
                <a:latin typeface="Söhne"/>
              </a:rPr>
              <a:t>: HR is responsible for finding, attracting, and hiring the right talent for the organization. This includes creating job descriptions, posting job ads, conducting interviews, and making job offers.</a:t>
            </a:r>
          </a:p>
          <a:p>
            <a:endParaRPr lang="en-US" dirty="0">
              <a:latin typeface="Söhne"/>
            </a:endParaRPr>
          </a:p>
          <a:p>
            <a:r>
              <a:rPr lang="en-US" dirty="0">
                <a:latin typeface="Söhne"/>
              </a:rPr>
              <a:t>&gt;</a:t>
            </a:r>
            <a:r>
              <a:rPr lang="en-US" b="1" i="0" dirty="0">
                <a:effectLst/>
                <a:latin typeface="Söhne"/>
              </a:rPr>
              <a:t>Onboarding</a:t>
            </a:r>
            <a:r>
              <a:rPr lang="en-US" b="0" i="0" dirty="0">
                <a:effectLst/>
                <a:latin typeface="Söhne"/>
              </a:rPr>
              <a:t>: Once employees are hired, HR assists in the onboarding process, which involves introducing new employees to the company culture, policies, procedures, and their job responsibilities.</a:t>
            </a:r>
          </a:p>
          <a:p>
            <a:endParaRPr lang="en-US" dirty="0">
              <a:latin typeface="Söhne"/>
            </a:endParaRPr>
          </a:p>
          <a:p>
            <a:r>
              <a:rPr lang="en-US" b="1" i="0" dirty="0">
                <a:effectLst/>
                <a:latin typeface="Söhne"/>
              </a:rPr>
              <a:t>Employee Relations</a:t>
            </a:r>
            <a:r>
              <a:rPr lang="en-US" b="0" i="0" dirty="0">
                <a:effectLst/>
                <a:latin typeface="Söhne"/>
              </a:rPr>
              <a:t>: HR plays a critical role in managing employee relations. This includes addressing workplace conflicts, mediating disputes, and ensuring a positive work environment</a:t>
            </a:r>
            <a:r>
              <a:rPr lang="en-US" b="0" i="0" dirty="0">
                <a:solidFill>
                  <a:srgbClr val="374151"/>
                </a:solidFill>
                <a:effectLst/>
                <a:latin typeface="Söhne"/>
              </a:rPr>
              <a:t>.</a:t>
            </a:r>
          </a:p>
          <a:p>
            <a:endParaRPr lang="en-US" dirty="0">
              <a:solidFill>
                <a:srgbClr val="374151"/>
              </a:solidFill>
              <a:latin typeface="Söhne"/>
            </a:endParaRPr>
          </a:p>
          <a:p>
            <a:r>
              <a:rPr lang="en-US" b="1" i="0" dirty="0">
                <a:effectLst/>
                <a:latin typeface="Söhne"/>
              </a:rPr>
              <a:t>Training and Development</a:t>
            </a:r>
            <a:r>
              <a:rPr lang="en-US" b="0" i="0" dirty="0">
                <a:solidFill>
                  <a:srgbClr val="374151"/>
                </a:solidFill>
                <a:effectLst/>
                <a:latin typeface="Söhne"/>
              </a:rPr>
              <a:t>: </a:t>
            </a:r>
            <a:r>
              <a:rPr lang="en-US" b="0" i="0" dirty="0">
                <a:effectLst/>
                <a:latin typeface="Söhne"/>
              </a:rPr>
              <a:t>HR is responsible for identifying training needs, creating training programs, and facilitating professional development opportunities for employees to enhance their skills and knowledge.</a:t>
            </a:r>
          </a:p>
          <a:p>
            <a:endParaRPr lang="en-US" dirty="0">
              <a:latin typeface="Söhne"/>
            </a:endParaRPr>
          </a:p>
          <a:p>
            <a:r>
              <a:rPr lang="en-US" b="1" i="0" dirty="0">
                <a:effectLst/>
                <a:latin typeface="Söhne"/>
              </a:rPr>
              <a:t>Compensation and Benefits</a:t>
            </a:r>
            <a:r>
              <a:rPr lang="en-US" b="0" i="0" dirty="0">
                <a:effectLst/>
                <a:latin typeface="Söhne"/>
              </a:rPr>
              <a:t>: HR manages the compensation and benefits packages for employees. This includes determining salaries, administering benefits like health insurance and retirement plans, and ensuring compliance with wage and hour laws.</a:t>
            </a:r>
            <a:endParaRPr lang="en-US" dirty="0"/>
          </a:p>
        </p:txBody>
      </p:sp>
    </p:spTree>
    <p:extLst>
      <p:ext uri="{BB962C8B-B14F-4D97-AF65-F5344CB8AC3E}">
        <p14:creationId xmlns:p14="http://schemas.microsoft.com/office/powerpoint/2010/main" val="1341875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3B3127-8BE4-4C26-A4E2-445765A82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97098283-E55C-425E-A5D2-140161A152AB}"/>
              </a:ext>
            </a:extLst>
          </p:cNvPr>
          <p:cNvSpPr txBox="1"/>
          <p:nvPr/>
        </p:nvSpPr>
        <p:spPr>
          <a:xfrm>
            <a:off x="941294" y="475129"/>
            <a:ext cx="10802471" cy="5355312"/>
          </a:xfrm>
          <a:prstGeom prst="rect">
            <a:avLst/>
          </a:prstGeom>
          <a:noFill/>
        </p:spPr>
        <p:txBody>
          <a:bodyPr wrap="square" rtlCol="0">
            <a:spAutoFit/>
          </a:bodyPr>
          <a:lstStyle/>
          <a:p>
            <a:r>
              <a:rPr lang="en-US" b="1" i="0" dirty="0">
                <a:effectLst/>
                <a:latin typeface="Söhne"/>
              </a:rPr>
              <a:t>Performance Management</a:t>
            </a:r>
            <a:r>
              <a:rPr lang="en-US" b="0" i="0" dirty="0">
                <a:solidFill>
                  <a:srgbClr val="374151"/>
                </a:solidFill>
                <a:effectLst/>
                <a:latin typeface="Söhne"/>
              </a:rPr>
              <a:t>: </a:t>
            </a:r>
            <a:r>
              <a:rPr lang="en-US" b="0" i="0" dirty="0">
                <a:effectLst/>
                <a:latin typeface="Söhne"/>
              </a:rPr>
              <a:t>HR oversees performance appraisal processes, sets performance goals, and provides feedback to employees. They also play a role in performance improvement plans and employee recognition programs.</a:t>
            </a:r>
          </a:p>
          <a:p>
            <a:endParaRPr lang="en-US" dirty="0">
              <a:solidFill>
                <a:srgbClr val="374151"/>
              </a:solidFill>
              <a:latin typeface="Söhne"/>
            </a:endParaRPr>
          </a:p>
          <a:p>
            <a:r>
              <a:rPr lang="en-US" b="1" i="0" dirty="0">
                <a:effectLst/>
                <a:latin typeface="Söhne"/>
              </a:rPr>
              <a:t>Compliance</a:t>
            </a:r>
            <a:r>
              <a:rPr lang="en-US" b="0" i="0" dirty="0">
                <a:solidFill>
                  <a:srgbClr val="374151"/>
                </a:solidFill>
                <a:effectLst/>
                <a:latin typeface="Söhne"/>
              </a:rPr>
              <a:t>: </a:t>
            </a:r>
            <a:r>
              <a:rPr lang="en-US" b="0" i="0" dirty="0">
                <a:effectLst/>
                <a:latin typeface="Söhne"/>
              </a:rPr>
              <a:t>HR ensures that the organization complies with labor laws, regulations, and employment standards. This involves staying up-to-date with changing laws and advising the organization on compliance matters</a:t>
            </a:r>
          </a:p>
          <a:p>
            <a:endParaRPr lang="en-US" dirty="0">
              <a:solidFill>
                <a:srgbClr val="374151"/>
              </a:solidFill>
              <a:latin typeface="Söhne"/>
            </a:endParaRPr>
          </a:p>
          <a:p>
            <a:r>
              <a:rPr lang="en-US" b="1" i="0" dirty="0">
                <a:effectLst/>
                <a:latin typeface="Söhne"/>
              </a:rPr>
              <a:t>Employee Engagement</a:t>
            </a:r>
            <a:r>
              <a:rPr lang="en-US" b="0" i="0" dirty="0">
                <a:solidFill>
                  <a:srgbClr val="374151"/>
                </a:solidFill>
                <a:effectLst/>
                <a:latin typeface="Söhne"/>
              </a:rPr>
              <a:t>: </a:t>
            </a:r>
            <a:r>
              <a:rPr lang="en-US" b="0" i="0" dirty="0">
                <a:effectLst/>
                <a:latin typeface="Söhne"/>
              </a:rPr>
              <a:t>HR works to create a positive workplace culture that fosters employee engagement, motivation, and satisfaction. This may involve organizing events, surveys, and programs to boost morale and teamwork.</a:t>
            </a:r>
          </a:p>
          <a:p>
            <a:endParaRPr lang="en-US" dirty="0">
              <a:solidFill>
                <a:srgbClr val="374151"/>
              </a:solidFill>
              <a:latin typeface="Söhne"/>
            </a:endParaRPr>
          </a:p>
          <a:p>
            <a:r>
              <a:rPr lang="en-US" b="1" i="0" dirty="0">
                <a:effectLst/>
                <a:latin typeface="Söhne"/>
              </a:rPr>
              <a:t>Talent Management</a:t>
            </a:r>
            <a:r>
              <a:rPr lang="en-US" b="0" i="0" dirty="0">
                <a:solidFill>
                  <a:srgbClr val="374151"/>
                </a:solidFill>
                <a:effectLst/>
                <a:latin typeface="Söhne"/>
              </a:rPr>
              <a:t>: </a:t>
            </a:r>
            <a:r>
              <a:rPr lang="en-US" b="0" i="0" dirty="0">
                <a:effectLst/>
                <a:latin typeface="Söhne"/>
              </a:rPr>
              <a:t>HR professionals develop strategies for talent retention, succession planning, and career progression within the organization. This helps in identifying and nurturing future leaders.</a:t>
            </a:r>
          </a:p>
          <a:p>
            <a:endParaRPr lang="en-US" dirty="0">
              <a:solidFill>
                <a:srgbClr val="374151"/>
              </a:solidFill>
              <a:latin typeface="Söhne"/>
            </a:endParaRPr>
          </a:p>
          <a:p>
            <a:r>
              <a:rPr lang="en-US" b="1" i="0" dirty="0">
                <a:effectLst/>
                <a:latin typeface="Söhne"/>
              </a:rPr>
              <a:t>HR Technology</a:t>
            </a:r>
            <a:r>
              <a:rPr lang="en-US" b="0" i="0" dirty="0">
                <a:solidFill>
                  <a:srgbClr val="374151"/>
                </a:solidFill>
                <a:effectLst/>
                <a:latin typeface="Söhne"/>
              </a:rPr>
              <a:t>:</a:t>
            </a:r>
            <a:r>
              <a:rPr lang="en-US" b="0" i="0" dirty="0">
                <a:effectLst/>
                <a:latin typeface="Söhne"/>
              </a:rPr>
              <a:t> In the modern era, HR often relies on technology for various functions, including applicant tracking systems, payroll software, and employee self-service portals.</a:t>
            </a:r>
          </a:p>
          <a:p>
            <a:endParaRPr lang="en-US" dirty="0">
              <a:solidFill>
                <a:srgbClr val="374151"/>
              </a:solidFill>
              <a:latin typeface="Söhne"/>
            </a:endParaRPr>
          </a:p>
          <a:p>
            <a:r>
              <a:rPr lang="en-US" b="1" i="0" dirty="0">
                <a:effectLst/>
                <a:latin typeface="Söhne"/>
              </a:rPr>
              <a:t>Health and Safety</a:t>
            </a:r>
            <a:r>
              <a:rPr lang="en-US" b="0" i="0" dirty="0">
                <a:solidFill>
                  <a:srgbClr val="374151"/>
                </a:solidFill>
                <a:effectLst/>
                <a:latin typeface="Söhne"/>
              </a:rPr>
              <a:t>: </a:t>
            </a:r>
            <a:r>
              <a:rPr lang="en-US" b="0" i="0" dirty="0">
                <a:effectLst/>
                <a:latin typeface="Söhne"/>
              </a:rPr>
              <a:t>HR is involved in creating and implementing workplace safety programs and policies to protect the health and well-being of employees.</a:t>
            </a:r>
            <a:endParaRPr lang="en-US" dirty="0"/>
          </a:p>
        </p:txBody>
      </p:sp>
    </p:spTree>
    <p:extLst>
      <p:ext uri="{BB962C8B-B14F-4D97-AF65-F5344CB8AC3E}">
        <p14:creationId xmlns:p14="http://schemas.microsoft.com/office/powerpoint/2010/main" val="2783449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65BD-DF94-4FA4-97E5-D84688E998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B1ED05-5943-49FD-8680-9BD00C8E80C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C6C2E1D-9D8B-49F4-B562-D09A1D2E93D1}"/>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AE4B31F0-76DE-453C-ADAF-5B436A77F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B2A7337F-6283-4A4F-9CCD-7D82522DB3C0}"/>
              </a:ext>
            </a:extLst>
          </p:cNvPr>
          <p:cNvSpPr txBox="1"/>
          <p:nvPr/>
        </p:nvSpPr>
        <p:spPr>
          <a:xfrm>
            <a:off x="838200" y="476955"/>
            <a:ext cx="6096000" cy="400110"/>
          </a:xfrm>
          <a:prstGeom prst="rect">
            <a:avLst/>
          </a:prstGeom>
          <a:noFill/>
        </p:spPr>
        <p:txBody>
          <a:bodyPr wrap="square">
            <a:spAutoFit/>
          </a:bodyPr>
          <a:lstStyle/>
          <a:p>
            <a:r>
              <a:rPr lang="en-US" sz="2000" b="1" dirty="0"/>
              <a:t>Tools used:</a:t>
            </a:r>
          </a:p>
        </p:txBody>
      </p:sp>
      <p:sp>
        <p:nvSpPr>
          <p:cNvPr id="8" name="TextBox 7">
            <a:extLst>
              <a:ext uri="{FF2B5EF4-FFF2-40B4-BE49-F238E27FC236}">
                <a16:creationId xmlns:a16="http://schemas.microsoft.com/office/drawing/2014/main" id="{012EC09D-063A-4A4B-AC01-DF9832B6D726}"/>
              </a:ext>
            </a:extLst>
          </p:cNvPr>
          <p:cNvSpPr txBox="1"/>
          <p:nvPr/>
        </p:nvSpPr>
        <p:spPr>
          <a:xfrm>
            <a:off x="1201271" y="1144588"/>
            <a:ext cx="6024283"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Power BI Desktop</a:t>
            </a:r>
          </a:p>
          <a:p>
            <a:pPr marL="285750" indent="-285750">
              <a:buFont typeface="Wingdings" panose="05000000000000000000" pitchFamily="2" charset="2"/>
              <a:buChar char="Ø"/>
            </a:pPr>
            <a:r>
              <a:rPr lang="en-US" dirty="0"/>
              <a:t>SQL</a:t>
            </a:r>
          </a:p>
          <a:p>
            <a:pPr marL="285750" indent="-285750">
              <a:buFont typeface="Wingdings" panose="05000000000000000000" pitchFamily="2" charset="2"/>
              <a:buChar char="Ø"/>
            </a:pPr>
            <a:r>
              <a:rPr lang="en-US" dirty="0"/>
              <a:t>Excel</a:t>
            </a:r>
          </a:p>
          <a:p>
            <a:pPr marL="285750" indent="-285750">
              <a:buFont typeface="Wingdings" panose="05000000000000000000" pitchFamily="2" charset="2"/>
              <a:buChar char="Ø"/>
            </a:pPr>
            <a:r>
              <a:rPr lang="en-US" dirty="0"/>
              <a:t>Dax Studio(For Report Optimization)</a:t>
            </a:r>
          </a:p>
          <a:p>
            <a:pPr marL="285750" indent="-285750">
              <a:buFont typeface="Wingdings" panose="05000000000000000000" pitchFamily="2" charset="2"/>
              <a:buChar char="Ø"/>
            </a:pPr>
            <a:r>
              <a:rPr lang="en-US" dirty="0"/>
              <a:t>CHATGPT &amp; Google</a:t>
            </a:r>
          </a:p>
          <a:p>
            <a:pPr marL="285750" indent="-285750">
              <a:buFont typeface="Wingdings" panose="05000000000000000000" pitchFamily="2" charset="2"/>
              <a:buChar char="Ø"/>
            </a:pPr>
            <a:r>
              <a:rPr lang="en-US" dirty="0"/>
              <a:t>PowerPoint</a:t>
            </a:r>
          </a:p>
          <a:p>
            <a:pPr marL="285750" indent="-285750">
              <a:buFont typeface="Wingdings" panose="05000000000000000000" pitchFamily="2" charset="2"/>
              <a:buChar char="Ø"/>
            </a:pPr>
            <a:r>
              <a:rPr lang="en-US" dirty="0"/>
              <a:t>"Adobe.color.com " for choosing color</a:t>
            </a:r>
          </a:p>
          <a:p>
            <a:pPr marL="285750" indent="-285750">
              <a:buFont typeface="Wingdings" panose="05000000000000000000" pitchFamily="2" charset="2"/>
              <a:buChar char="Ø"/>
            </a:pPr>
            <a:r>
              <a:rPr lang="en-US" dirty="0"/>
              <a:t>"flaticon.com" for choosing the icon.</a:t>
            </a:r>
          </a:p>
          <a:p>
            <a:endParaRPr lang="en-US" dirty="0"/>
          </a:p>
        </p:txBody>
      </p:sp>
    </p:spTree>
    <p:extLst>
      <p:ext uri="{BB962C8B-B14F-4D97-AF65-F5344CB8AC3E}">
        <p14:creationId xmlns:p14="http://schemas.microsoft.com/office/powerpoint/2010/main" val="1342102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97B69D-364E-4B25-8B6E-D9EFD788B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B401CFF7-2BA9-4C65-B220-427168618C73}"/>
              </a:ext>
            </a:extLst>
          </p:cNvPr>
          <p:cNvSpPr txBox="1"/>
          <p:nvPr/>
        </p:nvSpPr>
        <p:spPr>
          <a:xfrm>
            <a:off x="708211" y="905435"/>
            <a:ext cx="10775577" cy="4524315"/>
          </a:xfrm>
          <a:prstGeom prst="rect">
            <a:avLst/>
          </a:prstGeom>
          <a:noFill/>
        </p:spPr>
        <p:txBody>
          <a:bodyPr wrap="square" rtlCol="0">
            <a:spAutoFit/>
          </a:bodyPr>
          <a:lstStyle/>
          <a:p>
            <a:r>
              <a:rPr lang="en-US" dirty="0"/>
              <a:t>HR Dashboard contain the following tables:</a:t>
            </a:r>
          </a:p>
          <a:p>
            <a:r>
              <a:rPr lang="en-US" dirty="0"/>
              <a:t>HR Analytics csv File:</a:t>
            </a:r>
          </a:p>
          <a:p>
            <a:r>
              <a:rPr lang="en-US" dirty="0"/>
              <a:t>We first import the HR Analytics CSV file into Power Query. We use the 'Split Column' function, set the first row as the header, and utilize the 'Detect Data Type' option to clean the table.</a:t>
            </a:r>
          </a:p>
          <a:p>
            <a:endParaRPr lang="en-US" dirty="0"/>
          </a:p>
          <a:p>
            <a:r>
              <a:rPr lang="en-US" dirty="0"/>
              <a:t>This table contain the following columns:Age,Attrition,BusinessTravel,DailyRate,Department,DistancefromHome,</a:t>
            </a:r>
          </a:p>
          <a:p>
            <a:r>
              <a:rPr lang="en-US" dirty="0"/>
              <a:t>Education,EducationField,EmployeeCount,EmployeeNumber,EmployeeSatisfaction,Gender,Hourlyrate,Jobinvolvment,Joblevel,Jobrole,Jobsatisfaction,Maritalstatus,Monthlyincome,Monthlyrate,Numcompaniesworked,Over18 ,Overtime,Percentsalaryhike,Performancerating,relationshipsatisfaction,Standardhours,Stockoptionlevel,Totalworkingyears,Trainingtimelastyear,Worklifebalance,Yearatcompany,YearsincurrentRole,YearsincelastPromotion,YearsWithcurrentManager.</a:t>
            </a:r>
          </a:p>
          <a:p>
            <a:endParaRPr lang="en-US" dirty="0"/>
          </a:p>
          <a:p>
            <a:r>
              <a:rPr lang="en-US" dirty="0"/>
              <a:t>HR Employee Data:</a:t>
            </a:r>
          </a:p>
          <a:p>
            <a:r>
              <a:rPr lang="en-US" dirty="0"/>
              <a:t>We import HR Employee Data in power Query use detect datatype option to detect the proper datatype.</a:t>
            </a:r>
          </a:p>
          <a:p>
            <a:endParaRPr lang="en-US" dirty="0"/>
          </a:p>
          <a:p>
            <a:r>
              <a:rPr lang="en-US" dirty="0"/>
              <a:t>This table contain the following columns :</a:t>
            </a:r>
            <a:r>
              <a:rPr lang="en-US" dirty="0" err="1"/>
              <a:t>EmployeeNumber</a:t>
            </a:r>
            <a:r>
              <a:rPr lang="en-US" dirty="0"/>
              <a:t> ,</a:t>
            </a:r>
            <a:r>
              <a:rPr lang="en-US" dirty="0" err="1"/>
              <a:t>EmployeeName</a:t>
            </a:r>
            <a:r>
              <a:rPr lang="en-US" dirty="0"/>
              <a:t>.</a:t>
            </a:r>
          </a:p>
        </p:txBody>
      </p:sp>
    </p:spTree>
    <p:extLst>
      <p:ext uri="{BB962C8B-B14F-4D97-AF65-F5344CB8AC3E}">
        <p14:creationId xmlns:p14="http://schemas.microsoft.com/office/powerpoint/2010/main" val="1669173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443449-8485-4D6E-B102-06B4F9DCE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65"/>
            <a:ext cx="12192000" cy="6858000"/>
          </a:xfrm>
          <a:prstGeom prst="rect">
            <a:avLst/>
          </a:prstGeom>
        </p:spPr>
      </p:pic>
      <p:sp>
        <p:nvSpPr>
          <p:cNvPr id="3" name="TextBox 2">
            <a:extLst>
              <a:ext uri="{FF2B5EF4-FFF2-40B4-BE49-F238E27FC236}">
                <a16:creationId xmlns:a16="http://schemas.microsoft.com/office/drawing/2014/main" id="{C5C56513-6173-475D-94DC-B28E9581BFBF}"/>
              </a:ext>
            </a:extLst>
          </p:cNvPr>
          <p:cNvSpPr txBox="1"/>
          <p:nvPr/>
        </p:nvSpPr>
        <p:spPr>
          <a:xfrm>
            <a:off x="4312023" y="482669"/>
            <a:ext cx="3567953" cy="369332"/>
          </a:xfrm>
          <a:prstGeom prst="rect">
            <a:avLst/>
          </a:prstGeom>
          <a:noFill/>
        </p:spPr>
        <p:txBody>
          <a:bodyPr wrap="square" rtlCol="0">
            <a:spAutoFit/>
          </a:bodyPr>
          <a:lstStyle/>
          <a:p>
            <a:r>
              <a:rPr lang="en-US" b="1" dirty="0"/>
              <a:t>Model View :</a:t>
            </a:r>
          </a:p>
        </p:txBody>
      </p:sp>
      <p:pic>
        <p:nvPicPr>
          <p:cNvPr id="5" name="Picture 4">
            <a:extLst>
              <a:ext uri="{FF2B5EF4-FFF2-40B4-BE49-F238E27FC236}">
                <a16:creationId xmlns:a16="http://schemas.microsoft.com/office/drawing/2014/main" id="{CABABC59-767C-4BCF-83D2-54497CE0D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580" y="1020787"/>
            <a:ext cx="8893311" cy="5677392"/>
          </a:xfrm>
          <a:prstGeom prst="rect">
            <a:avLst/>
          </a:prstGeom>
        </p:spPr>
      </p:pic>
    </p:spTree>
    <p:extLst>
      <p:ext uri="{BB962C8B-B14F-4D97-AF65-F5344CB8AC3E}">
        <p14:creationId xmlns:p14="http://schemas.microsoft.com/office/powerpoint/2010/main" val="395752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7188EC-7C78-4F4B-BDA2-53D9FDD6E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458750E9-3695-4CF9-90A7-89C6811A203B}"/>
              </a:ext>
            </a:extLst>
          </p:cNvPr>
          <p:cNvSpPr txBox="1"/>
          <p:nvPr/>
        </p:nvSpPr>
        <p:spPr>
          <a:xfrm>
            <a:off x="753035" y="493059"/>
            <a:ext cx="10739718" cy="5997388"/>
          </a:xfrm>
          <a:prstGeom prst="rect">
            <a:avLst/>
          </a:prstGeom>
          <a:noFill/>
        </p:spPr>
        <p:txBody>
          <a:bodyPr wrap="square" rtlCol="0">
            <a:spAutoFit/>
          </a:bodyPr>
          <a:lstStyle/>
          <a:p>
            <a:r>
              <a:rPr lang="en-US" dirty="0"/>
              <a:t>KPI:</a:t>
            </a:r>
          </a:p>
          <a:p>
            <a:r>
              <a:rPr lang="en-US" dirty="0"/>
              <a:t>1.Total Emp = COUNTROWS('HR Analytics Data')</a:t>
            </a:r>
          </a:p>
          <a:p>
            <a:endParaRPr lang="en-US" dirty="0"/>
          </a:p>
          <a:p>
            <a:r>
              <a:rPr lang="en-US" dirty="0"/>
              <a:t>2.Male = CALCULATE([Total Emp],'HR Analytics Data'[Gender]="male")</a:t>
            </a:r>
          </a:p>
          <a:p>
            <a:endParaRPr lang="en-US" dirty="0"/>
          </a:p>
          <a:p>
            <a:r>
              <a:rPr lang="en-US" dirty="0"/>
              <a:t>3.FeMale = CALCULATE([Total Emp],'HR Analytics Data'[Gender]="female")</a:t>
            </a:r>
          </a:p>
          <a:p>
            <a:endParaRPr lang="en-US" dirty="0"/>
          </a:p>
          <a:p>
            <a:r>
              <a:rPr lang="en-US" dirty="0"/>
              <a:t>4.% Male = DIVIDE([Male],[Total Emp],0)</a:t>
            </a:r>
          </a:p>
          <a:p>
            <a:endParaRPr lang="en-US" dirty="0"/>
          </a:p>
          <a:p>
            <a:r>
              <a:rPr lang="en-US" dirty="0"/>
              <a:t>5.% </a:t>
            </a:r>
            <a:r>
              <a:rPr lang="en-US" dirty="0" err="1"/>
              <a:t>FeMale</a:t>
            </a:r>
            <a:r>
              <a:rPr lang="en-US" dirty="0"/>
              <a:t> = DIVIDE([</a:t>
            </a:r>
            <a:r>
              <a:rPr lang="en-US" dirty="0" err="1"/>
              <a:t>FeMale</a:t>
            </a:r>
            <a:r>
              <a:rPr lang="en-US" dirty="0"/>
              <a:t>],[Total Emp],0)</a:t>
            </a:r>
          </a:p>
          <a:p>
            <a:endParaRPr lang="en-US" dirty="0"/>
          </a:p>
          <a:p>
            <a:r>
              <a:rPr lang="en-US" dirty="0"/>
              <a:t>6.Due for Promotion = CALCULATE([Total Emp],'HR Analytics Data'[Promotion Status]="Due for Promotion")</a:t>
            </a:r>
          </a:p>
          <a:p>
            <a:endParaRPr lang="en-US" dirty="0"/>
          </a:p>
          <a:p>
            <a:r>
              <a:rPr lang="en-US" dirty="0"/>
              <a:t>7.Not Due = CALCULATE([Total Emp],'HR Analytics Data'[Promotion Status]="Not Due")</a:t>
            </a:r>
          </a:p>
          <a:p>
            <a:endParaRPr lang="en-US" dirty="0"/>
          </a:p>
          <a:p>
            <a:r>
              <a:rPr lang="en-US" dirty="0"/>
              <a:t>8.% Due for Promotion = DIVIDE([Due for Promotion],[Total Emp],0)</a:t>
            </a:r>
          </a:p>
          <a:p>
            <a:endParaRPr lang="en-US" dirty="0"/>
          </a:p>
          <a:p>
            <a:r>
              <a:rPr lang="en-US" dirty="0"/>
              <a:t>9.% Not Due = DIVIDE([Not Due],[Total Emp],0)</a:t>
            </a:r>
          </a:p>
          <a:p>
            <a:endParaRPr lang="en-US" dirty="0"/>
          </a:p>
          <a:p>
            <a:r>
              <a:rPr lang="en-US" dirty="0"/>
              <a:t>10.On Services = CALCULATE([Total Emp],'HR Analytics Data'[</a:t>
            </a:r>
            <a:r>
              <a:rPr lang="en-US" dirty="0" err="1"/>
              <a:t>Retreanchment</a:t>
            </a:r>
            <a:r>
              <a:rPr lang="en-US" dirty="0"/>
              <a:t> status]="On Services")</a:t>
            </a:r>
          </a:p>
          <a:p>
            <a:endParaRPr lang="en-US" dirty="0"/>
          </a:p>
        </p:txBody>
      </p:sp>
    </p:spTree>
    <p:extLst>
      <p:ext uri="{BB962C8B-B14F-4D97-AF65-F5344CB8AC3E}">
        <p14:creationId xmlns:p14="http://schemas.microsoft.com/office/powerpoint/2010/main" val="210109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37CA4F-0786-45EA-9A11-BF9EB0E23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60672EA-8E6E-4BF2-A80A-9EDD99088100}"/>
              </a:ext>
            </a:extLst>
          </p:cNvPr>
          <p:cNvSpPr txBox="1"/>
          <p:nvPr/>
        </p:nvSpPr>
        <p:spPr>
          <a:xfrm>
            <a:off x="815787" y="1013011"/>
            <a:ext cx="10318377" cy="3970318"/>
          </a:xfrm>
          <a:prstGeom prst="rect">
            <a:avLst/>
          </a:prstGeom>
          <a:noFill/>
        </p:spPr>
        <p:txBody>
          <a:bodyPr wrap="square" rtlCol="0">
            <a:spAutoFit/>
          </a:bodyPr>
          <a:lstStyle/>
          <a:p>
            <a:r>
              <a:rPr lang="en-US" dirty="0"/>
              <a:t>11.Will be </a:t>
            </a:r>
            <a:r>
              <a:rPr lang="en-US" dirty="0" err="1"/>
              <a:t>retreanched</a:t>
            </a:r>
            <a:r>
              <a:rPr lang="en-US" dirty="0"/>
              <a:t> = CALCULATE([Total Emp],'HR Analytics Data'[</a:t>
            </a:r>
            <a:r>
              <a:rPr lang="en-US" dirty="0" err="1"/>
              <a:t>Retreanchment</a:t>
            </a:r>
            <a:r>
              <a:rPr lang="en-US" dirty="0"/>
              <a:t> status]="Will be </a:t>
            </a:r>
            <a:r>
              <a:rPr lang="en-US" dirty="0" err="1"/>
              <a:t>retreanched</a:t>
            </a:r>
            <a:r>
              <a:rPr lang="en-US" dirty="0"/>
              <a:t>")</a:t>
            </a:r>
          </a:p>
          <a:p>
            <a:endParaRPr lang="en-US" dirty="0"/>
          </a:p>
          <a:p>
            <a:r>
              <a:rPr lang="en-US" dirty="0"/>
              <a:t>12.% Will be </a:t>
            </a:r>
            <a:r>
              <a:rPr lang="en-US" dirty="0" err="1"/>
              <a:t>Retreanched</a:t>
            </a:r>
            <a:r>
              <a:rPr lang="en-US" dirty="0"/>
              <a:t> = DIVIDE([Will be </a:t>
            </a:r>
            <a:r>
              <a:rPr lang="en-US" dirty="0" err="1"/>
              <a:t>retreanched</a:t>
            </a:r>
            <a:r>
              <a:rPr lang="en-US" dirty="0"/>
              <a:t>],[Total Emp],0)</a:t>
            </a:r>
          </a:p>
          <a:p>
            <a:endParaRPr lang="en-US" dirty="0"/>
          </a:p>
          <a:p>
            <a:r>
              <a:rPr lang="en-US" dirty="0"/>
              <a:t>13.% On Services = DIVIDE([On Services],[Total Emp],0)</a:t>
            </a:r>
          </a:p>
          <a:p>
            <a:endParaRPr lang="en-US" dirty="0"/>
          </a:p>
          <a:p>
            <a:r>
              <a:rPr lang="en-US" dirty="0"/>
              <a:t>14.High Rating = CALCULATE([Total Emp],'HR Analytics Data'[Performance Rating]="High Rating")</a:t>
            </a:r>
          </a:p>
          <a:p>
            <a:endParaRPr lang="en-US" dirty="0"/>
          </a:p>
          <a:p>
            <a:r>
              <a:rPr lang="en-US" dirty="0"/>
              <a:t>15.Low Rating = CALCULATE([Total Emp],'HR Analytics Data'[Performance Rating]="Low Rating")</a:t>
            </a:r>
          </a:p>
          <a:p>
            <a:endParaRPr lang="en-US" dirty="0"/>
          </a:p>
          <a:p>
            <a:r>
              <a:rPr lang="en-US" dirty="0"/>
              <a:t>16.% High Rating = DIVIDE([High Rating],[Total Emp],0)</a:t>
            </a:r>
          </a:p>
          <a:p>
            <a:endParaRPr lang="en-US" dirty="0"/>
          </a:p>
          <a:p>
            <a:r>
              <a:rPr lang="en-US" dirty="0"/>
              <a:t>17.% Low Rating = DIVIDE([Low Rating],[Total Emp],0)</a:t>
            </a:r>
          </a:p>
        </p:txBody>
      </p:sp>
    </p:spTree>
    <p:extLst>
      <p:ext uri="{BB962C8B-B14F-4D97-AF65-F5344CB8AC3E}">
        <p14:creationId xmlns:p14="http://schemas.microsoft.com/office/powerpoint/2010/main" val="354531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2661EC-7BAC-4B86-B925-534A47D9D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7BA33B3-E818-4D7C-A14B-E79868B4F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15" y="432687"/>
            <a:ext cx="5029319" cy="2668804"/>
          </a:xfrm>
          <a:prstGeom prst="rect">
            <a:avLst/>
          </a:prstGeom>
        </p:spPr>
      </p:pic>
      <p:pic>
        <p:nvPicPr>
          <p:cNvPr id="6" name="Picture 5">
            <a:extLst>
              <a:ext uri="{FF2B5EF4-FFF2-40B4-BE49-F238E27FC236}">
                <a16:creationId xmlns:a16="http://schemas.microsoft.com/office/drawing/2014/main" id="{039BB1C3-C651-48A0-B51C-95A2E2058D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15" y="3756509"/>
            <a:ext cx="5029319" cy="2668803"/>
          </a:xfrm>
          <a:prstGeom prst="rect">
            <a:avLst/>
          </a:prstGeom>
        </p:spPr>
      </p:pic>
      <p:sp>
        <p:nvSpPr>
          <p:cNvPr id="7" name="TextBox 6">
            <a:extLst>
              <a:ext uri="{FF2B5EF4-FFF2-40B4-BE49-F238E27FC236}">
                <a16:creationId xmlns:a16="http://schemas.microsoft.com/office/drawing/2014/main" id="{1298EE97-FD8A-410E-A1F4-23A80C5D1C08}"/>
              </a:ext>
            </a:extLst>
          </p:cNvPr>
          <p:cNvSpPr txBox="1"/>
          <p:nvPr/>
        </p:nvSpPr>
        <p:spPr>
          <a:xfrm>
            <a:off x="6221506" y="896471"/>
            <a:ext cx="4885765" cy="1200329"/>
          </a:xfrm>
          <a:prstGeom prst="rect">
            <a:avLst/>
          </a:prstGeom>
          <a:noFill/>
        </p:spPr>
        <p:txBody>
          <a:bodyPr wrap="square" rtlCol="0">
            <a:spAutoFit/>
          </a:bodyPr>
          <a:lstStyle/>
          <a:p>
            <a:r>
              <a:rPr lang="en-US" b="0" i="0" dirty="0">
                <a:solidFill>
                  <a:schemeClr val="bg1"/>
                </a:solidFill>
                <a:effectLst/>
                <a:latin typeface="Söhne"/>
              </a:rPr>
              <a:t>The stacked bar chart shows the number of service years worked by employees in that company. Most employees have a service </a:t>
            </a:r>
          </a:p>
          <a:p>
            <a:r>
              <a:rPr lang="en-US" b="0" i="0" dirty="0">
                <a:solidFill>
                  <a:schemeClr val="bg1"/>
                </a:solidFill>
                <a:effectLst/>
                <a:latin typeface="Söhne"/>
              </a:rPr>
              <a:t>year of 5.</a:t>
            </a:r>
            <a:endParaRPr lang="en-US" dirty="0">
              <a:solidFill>
                <a:schemeClr val="bg1"/>
              </a:solidFill>
            </a:endParaRPr>
          </a:p>
        </p:txBody>
      </p:sp>
      <p:sp>
        <p:nvSpPr>
          <p:cNvPr id="8" name="TextBox 7">
            <a:extLst>
              <a:ext uri="{FF2B5EF4-FFF2-40B4-BE49-F238E27FC236}">
                <a16:creationId xmlns:a16="http://schemas.microsoft.com/office/drawing/2014/main" id="{24A7394C-B959-4191-879F-DE7ED43C7589}"/>
              </a:ext>
            </a:extLst>
          </p:cNvPr>
          <p:cNvSpPr txBox="1"/>
          <p:nvPr/>
        </p:nvSpPr>
        <p:spPr>
          <a:xfrm>
            <a:off x="6391836" y="4527176"/>
            <a:ext cx="4392706" cy="923330"/>
          </a:xfrm>
          <a:prstGeom prst="rect">
            <a:avLst/>
          </a:prstGeom>
          <a:noFill/>
        </p:spPr>
        <p:txBody>
          <a:bodyPr wrap="square" rtlCol="0">
            <a:spAutoFit/>
          </a:bodyPr>
          <a:lstStyle/>
          <a:p>
            <a:r>
              <a:rPr lang="en-US" b="0" i="0" dirty="0">
                <a:solidFill>
                  <a:schemeClr val="bg1"/>
                </a:solidFill>
                <a:effectLst/>
                <a:latin typeface="Söhne"/>
              </a:rPr>
              <a:t>The stacked column chart shows that most employees work at Level 1 and Level 2 compared to the other levels.</a:t>
            </a:r>
            <a:endParaRPr lang="en-US" dirty="0">
              <a:solidFill>
                <a:schemeClr val="bg1"/>
              </a:solidFill>
            </a:endParaRPr>
          </a:p>
        </p:txBody>
      </p:sp>
    </p:spTree>
    <p:extLst>
      <p:ext uri="{BB962C8B-B14F-4D97-AF65-F5344CB8AC3E}">
        <p14:creationId xmlns:p14="http://schemas.microsoft.com/office/powerpoint/2010/main" val="877412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1876</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jnanaranjana027@gmail.com</dc:creator>
  <cp:lastModifiedBy>jnanaranjana027@gmail.com</cp:lastModifiedBy>
  <cp:revision>13</cp:revision>
  <dcterms:created xsi:type="dcterms:W3CDTF">2023-09-29T10:10:39Z</dcterms:created>
  <dcterms:modified xsi:type="dcterms:W3CDTF">2023-09-29T16:17:46Z</dcterms:modified>
</cp:coreProperties>
</file>