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8" r:id="rId13"/>
    <p:sldId id="267"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78F3-D31C-494C-99A3-7F52E70564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BBADBF-C8C7-4E73-BE46-623F679E23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03CC52-EACE-41B6-82CD-474FBA98A47E}"/>
              </a:ext>
            </a:extLst>
          </p:cNvPr>
          <p:cNvSpPr>
            <a:spLocks noGrp="1"/>
          </p:cNvSpPr>
          <p:nvPr>
            <p:ph type="dt" sz="half" idx="10"/>
          </p:nvPr>
        </p:nvSpPr>
        <p:spPr/>
        <p:txBody>
          <a:bodyPr/>
          <a:lstStyle/>
          <a:p>
            <a:fld id="{304FAFDE-A68D-43E1-A9DF-8552B336D410}" type="datetimeFigureOut">
              <a:rPr lang="en-US" smtClean="0"/>
              <a:t>10/3/2023</a:t>
            </a:fld>
            <a:endParaRPr lang="en-US"/>
          </a:p>
        </p:txBody>
      </p:sp>
      <p:sp>
        <p:nvSpPr>
          <p:cNvPr id="5" name="Footer Placeholder 4">
            <a:extLst>
              <a:ext uri="{FF2B5EF4-FFF2-40B4-BE49-F238E27FC236}">
                <a16:creationId xmlns:a16="http://schemas.microsoft.com/office/drawing/2014/main" id="{937BE4CC-1E9B-4595-97E2-A0C620802A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B95DE-BFA9-4465-BF7A-D378BBD210E8}"/>
              </a:ext>
            </a:extLst>
          </p:cNvPr>
          <p:cNvSpPr>
            <a:spLocks noGrp="1"/>
          </p:cNvSpPr>
          <p:nvPr>
            <p:ph type="sldNum" sz="quarter" idx="12"/>
          </p:nvPr>
        </p:nvSpPr>
        <p:spPr/>
        <p:txBody>
          <a:bodyPr/>
          <a:lstStyle/>
          <a:p>
            <a:fld id="{EA319947-5151-404A-8B2F-1876DFD6006D}" type="slidenum">
              <a:rPr lang="en-US" smtClean="0"/>
              <a:t>‹#›</a:t>
            </a:fld>
            <a:endParaRPr lang="en-US"/>
          </a:p>
        </p:txBody>
      </p:sp>
    </p:spTree>
    <p:extLst>
      <p:ext uri="{BB962C8B-B14F-4D97-AF65-F5344CB8AC3E}">
        <p14:creationId xmlns:p14="http://schemas.microsoft.com/office/powerpoint/2010/main" val="274878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6DC6-E797-4B1B-9294-81887AB49A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8C198F-844E-4536-BCBF-37A6EBEABE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1F0F1-7C9E-4BBD-958B-AE298BEBC99F}"/>
              </a:ext>
            </a:extLst>
          </p:cNvPr>
          <p:cNvSpPr>
            <a:spLocks noGrp="1"/>
          </p:cNvSpPr>
          <p:nvPr>
            <p:ph type="dt" sz="half" idx="10"/>
          </p:nvPr>
        </p:nvSpPr>
        <p:spPr/>
        <p:txBody>
          <a:bodyPr/>
          <a:lstStyle/>
          <a:p>
            <a:fld id="{304FAFDE-A68D-43E1-A9DF-8552B336D410}" type="datetimeFigureOut">
              <a:rPr lang="en-US" smtClean="0"/>
              <a:t>10/3/2023</a:t>
            </a:fld>
            <a:endParaRPr lang="en-US"/>
          </a:p>
        </p:txBody>
      </p:sp>
      <p:sp>
        <p:nvSpPr>
          <p:cNvPr id="5" name="Footer Placeholder 4">
            <a:extLst>
              <a:ext uri="{FF2B5EF4-FFF2-40B4-BE49-F238E27FC236}">
                <a16:creationId xmlns:a16="http://schemas.microsoft.com/office/drawing/2014/main" id="{24691F31-8699-4615-B020-1D1B5F251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8DB52-F5EA-47A4-8D7C-5DA5B843EC6F}"/>
              </a:ext>
            </a:extLst>
          </p:cNvPr>
          <p:cNvSpPr>
            <a:spLocks noGrp="1"/>
          </p:cNvSpPr>
          <p:nvPr>
            <p:ph type="sldNum" sz="quarter" idx="12"/>
          </p:nvPr>
        </p:nvSpPr>
        <p:spPr/>
        <p:txBody>
          <a:bodyPr/>
          <a:lstStyle/>
          <a:p>
            <a:fld id="{EA319947-5151-404A-8B2F-1876DFD6006D}" type="slidenum">
              <a:rPr lang="en-US" smtClean="0"/>
              <a:t>‹#›</a:t>
            </a:fld>
            <a:endParaRPr lang="en-US"/>
          </a:p>
        </p:txBody>
      </p:sp>
    </p:spTree>
    <p:extLst>
      <p:ext uri="{BB962C8B-B14F-4D97-AF65-F5344CB8AC3E}">
        <p14:creationId xmlns:p14="http://schemas.microsoft.com/office/powerpoint/2010/main" val="3705587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2E4935-5090-4C24-B645-4772865701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65D552-9D64-4B93-BD11-FDE79E4D41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40C0E-FAC3-404A-B2C6-41C2D90F1C4C}"/>
              </a:ext>
            </a:extLst>
          </p:cNvPr>
          <p:cNvSpPr>
            <a:spLocks noGrp="1"/>
          </p:cNvSpPr>
          <p:nvPr>
            <p:ph type="dt" sz="half" idx="10"/>
          </p:nvPr>
        </p:nvSpPr>
        <p:spPr/>
        <p:txBody>
          <a:bodyPr/>
          <a:lstStyle/>
          <a:p>
            <a:fld id="{304FAFDE-A68D-43E1-A9DF-8552B336D410}" type="datetimeFigureOut">
              <a:rPr lang="en-US" smtClean="0"/>
              <a:t>10/3/2023</a:t>
            </a:fld>
            <a:endParaRPr lang="en-US"/>
          </a:p>
        </p:txBody>
      </p:sp>
      <p:sp>
        <p:nvSpPr>
          <p:cNvPr id="5" name="Footer Placeholder 4">
            <a:extLst>
              <a:ext uri="{FF2B5EF4-FFF2-40B4-BE49-F238E27FC236}">
                <a16:creationId xmlns:a16="http://schemas.microsoft.com/office/drawing/2014/main" id="{1ACAAA2F-46DA-48DD-984E-E3581988B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3E4F5-DD4F-46B7-9938-D23E202D2ABA}"/>
              </a:ext>
            </a:extLst>
          </p:cNvPr>
          <p:cNvSpPr>
            <a:spLocks noGrp="1"/>
          </p:cNvSpPr>
          <p:nvPr>
            <p:ph type="sldNum" sz="quarter" idx="12"/>
          </p:nvPr>
        </p:nvSpPr>
        <p:spPr/>
        <p:txBody>
          <a:bodyPr/>
          <a:lstStyle/>
          <a:p>
            <a:fld id="{EA319947-5151-404A-8B2F-1876DFD6006D}" type="slidenum">
              <a:rPr lang="en-US" smtClean="0"/>
              <a:t>‹#›</a:t>
            </a:fld>
            <a:endParaRPr lang="en-US"/>
          </a:p>
        </p:txBody>
      </p:sp>
    </p:spTree>
    <p:extLst>
      <p:ext uri="{BB962C8B-B14F-4D97-AF65-F5344CB8AC3E}">
        <p14:creationId xmlns:p14="http://schemas.microsoft.com/office/powerpoint/2010/main" val="276962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777B3-CFCA-4546-A837-C1C3286BA2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146577-E576-42CE-BD82-748953CF1D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3E905-56A3-4F3F-AD51-CC588839F28E}"/>
              </a:ext>
            </a:extLst>
          </p:cNvPr>
          <p:cNvSpPr>
            <a:spLocks noGrp="1"/>
          </p:cNvSpPr>
          <p:nvPr>
            <p:ph type="dt" sz="half" idx="10"/>
          </p:nvPr>
        </p:nvSpPr>
        <p:spPr/>
        <p:txBody>
          <a:bodyPr/>
          <a:lstStyle/>
          <a:p>
            <a:fld id="{304FAFDE-A68D-43E1-A9DF-8552B336D410}" type="datetimeFigureOut">
              <a:rPr lang="en-US" smtClean="0"/>
              <a:t>10/3/2023</a:t>
            </a:fld>
            <a:endParaRPr lang="en-US"/>
          </a:p>
        </p:txBody>
      </p:sp>
      <p:sp>
        <p:nvSpPr>
          <p:cNvPr id="5" name="Footer Placeholder 4">
            <a:extLst>
              <a:ext uri="{FF2B5EF4-FFF2-40B4-BE49-F238E27FC236}">
                <a16:creationId xmlns:a16="http://schemas.microsoft.com/office/drawing/2014/main" id="{CEF13188-FC24-4746-B13B-68F289B61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D01BE-C076-4FC7-A149-3E9B371E3579}"/>
              </a:ext>
            </a:extLst>
          </p:cNvPr>
          <p:cNvSpPr>
            <a:spLocks noGrp="1"/>
          </p:cNvSpPr>
          <p:nvPr>
            <p:ph type="sldNum" sz="quarter" idx="12"/>
          </p:nvPr>
        </p:nvSpPr>
        <p:spPr/>
        <p:txBody>
          <a:bodyPr/>
          <a:lstStyle/>
          <a:p>
            <a:fld id="{EA319947-5151-404A-8B2F-1876DFD6006D}" type="slidenum">
              <a:rPr lang="en-US" smtClean="0"/>
              <a:t>‹#›</a:t>
            </a:fld>
            <a:endParaRPr lang="en-US"/>
          </a:p>
        </p:txBody>
      </p:sp>
    </p:spTree>
    <p:extLst>
      <p:ext uri="{BB962C8B-B14F-4D97-AF65-F5344CB8AC3E}">
        <p14:creationId xmlns:p14="http://schemas.microsoft.com/office/powerpoint/2010/main" val="2021751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1188A-A5C1-4F14-AC35-F3BBC52A39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241218-6FC1-4318-9787-765E2A757A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25F908-3E5B-412C-BAAD-0C4B25C3066E}"/>
              </a:ext>
            </a:extLst>
          </p:cNvPr>
          <p:cNvSpPr>
            <a:spLocks noGrp="1"/>
          </p:cNvSpPr>
          <p:nvPr>
            <p:ph type="dt" sz="half" idx="10"/>
          </p:nvPr>
        </p:nvSpPr>
        <p:spPr/>
        <p:txBody>
          <a:bodyPr/>
          <a:lstStyle/>
          <a:p>
            <a:fld id="{304FAFDE-A68D-43E1-A9DF-8552B336D410}" type="datetimeFigureOut">
              <a:rPr lang="en-US" smtClean="0"/>
              <a:t>10/3/2023</a:t>
            </a:fld>
            <a:endParaRPr lang="en-US"/>
          </a:p>
        </p:txBody>
      </p:sp>
      <p:sp>
        <p:nvSpPr>
          <p:cNvPr id="5" name="Footer Placeholder 4">
            <a:extLst>
              <a:ext uri="{FF2B5EF4-FFF2-40B4-BE49-F238E27FC236}">
                <a16:creationId xmlns:a16="http://schemas.microsoft.com/office/drawing/2014/main" id="{0F72EF09-AE63-4275-B192-A41378770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34B71-F2F5-4853-8D42-1F6F925AEC39}"/>
              </a:ext>
            </a:extLst>
          </p:cNvPr>
          <p:cNvSpPr>
            <a:spLocks noGrp="1"/>
          </p:cNvSpPr>
          <p:nvPr>
            <p:ph type="sldNum" sz="quarter" idx="12"/>
          </p:nvPr>
        </p:nvSpPr>
        <p:spPr/>
        <p:txBody>
          <a:bodyPr/>
          <a:lstStyle/>
          <a:p>
            <a:fld id="{EA319947-5151-404A-8B2F-1876DFD6006D}" type="slidenum">
              <a:rPr lang="en-US" smtClean="0"/>
              <a:t>‹#›</a:t>
            </a:fld>
            <a:endParaRPr lang="en-US"/>
          </a:p>
        </p:txBody>
      </p:sp>
    </p:spTree>
    <p:extLst>
      <p:ext uri="{BB962C8B-B14F-4D97-AF65-F5344CB8AC3E}">
        <p14:creationId xmlns:p14="http://schemas.microsoft.com/office/powerpoint/2010/main" val="3806657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1C6BD-1DE7-48A3-86BC-DC0FE78B9D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5A4840-878F-4F49-BB0C-54C7CCA251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131352-3160-40D0-9559-89E1975F8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44ED52-93E3-4F47-9981-C95F45593282}"/>
              </a:ext>
            </a:extLst>
          </p:cNvPr>
          <p:cNvSpPr>
            <a:spLocks noGrp="1"/>
          </p:cNvSpPr>
          <p:nvPr>
            <p:ph type="dt" sz="half" idx="10"/>
          </p:nvPr>
        </p:nvSpPr>
        <p:spPr/>
        <p:txBody>
          <a:bodyPr/>
          <a:lstStyle/>
          <a:p>
            <a:fld id="{304FAFDE-A68D-43E1-A9DF-8552B336D410}" type="datetimeFigureOut">
              <a:rPr lang="en-US" smtClean="0"/>
              <a:t>10/3/2023</a:t>
            </a:fld>
            <a:endParaRPr lang="en-US"/>
          </a:p>
        </p:txBody>
      </p:sp>
      <p:sp>
        <p:nvSpPr>
          <p:cNvPr id="6" name="Footer Placeholder 5">
            <a:extLst>
              <a:ext uri="{FF2B5EF4-FFF2-40B4-BE49-F238E27FC236}">
                <a16:creationId xmlns:a16="http://schemas.microsoft.com/office/drawing/2014/main" id="{C4BAC161-EB27-4BD2-9131-55A9860F3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11049-BFAC-4A60-9E49-6DDD90F1D2E5}"/>
              </a:ext>
            </a:extLst>
          </p:cNvPr>
          <p:cNvSpPr>
            <a:spLocks noGrp="1"/>
          </p:cNvSpPr>
          <p:nvPr>
            <p:ph type="sldNum" sz="quarter" idx="12"/>
          </p:nvPr>
        </p:nvSpPr>
        <p:spPr/>
        <p:txBody>
          <a:bodyPr/>
          <a:lstStyle/>
          <a:p>
            <a:fld id="{EA319947-5151-404A-8B2F-1876DFD6006D}" type="slidenum">
              <a:rPr lang="en-US" smtClean="0"/>
              <a:t>‹#›</a:t>
            </a:fld>
            <a:endParaRPr lang="en-US"/>
          </a:p>
        </p:txBody>
      </p:sp>
    </p:spTree>
    <p:extLst>
      <p:ext uri="{BB962C8B-B14F-4D97-AF65-F5344CB8AC3E}">
        <p14:creationId xmlns:p14="http://schemas.microsoft.com/office/powerpoint/2010/main" val="2595437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19DDB-1CBB-43DD-AA80-D095E0F850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97BF30-7301-46EC-8A3D-7992FAA4E4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65343A-996B-4262-9144-68A7607A93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55DC49-432F-4183-8399-236C26936D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664C75-99A8-4BE1-885B-54192AE0F2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8810BA-6D28-4061-A8B3-836D0E78A03D}"/>
              </a:ext>
            </a:extLst>
          </p:cNvPr>
          <p:cNvSpPr>
            <a:spLocks noGrp="1"/>
          </p:cNvSpPr>
          <p:nvPr>
            <p:ph type="dt" sz="half" idx="10"/>
          </p:nvPr>
        </p:nvSpPr>
        <p:spPr/>
        <p:txBody>
          <a:bodyPr/>
          <a:lstStyle/>
          <a:p>
            <a:fld id="{304FAFDE-A68D-43E1-A9DF-8552B336D410}" type="datetimeFigureOut">
              <a:rPr lang="en-US" smtClean="0"/>
              <a:t>10/3/2023</a:t>
            </a:fld>
            <a:endParaRPr lang="en-US"/>
          </a:p>
        </p:txBody>
      </p:sp>
      <p:sp>
        <p:nvSpPr>
          <p:cNvPr id="8" name="Footer Placeholder 7">
            <a:extLst>
              <a:ext uri="{FF2B5EF4-FFF2-40B4-BE49-F238E27FC236}">
                <a16:creationId xmlns:a16="http://schemas.microsoft.com/office/drawing/2014/main" id="{9E7865F8-0DC7-4E92-8C1E-21AA1E666C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A5BB18-88B2-4D0E-9D9F-7492E0D5237A}"/>
              </a:ext>
            </a:extLst>
          </p:cNvPr>
          <p:cNvSpPr>
            <a:spLocks noGrp="1"/>
          </p:cNvSpPr>
          <p:nvPr>
            <p:ph type="sldNum" sz="quarter" idx="12"/>
          </p:nvPr>
        </p:nvSpPr>
        <p:spPr/>
        <p:txBody>
          <a:bodyPr/>
          <a:lstStyle/>
          <a:p>
            <a:fld id="{EA319947-5151-404A-8B2F-1876DFD6006D}" type="slidenum">
              <a:rPr lang="en-US" smtClean="0"/>
              <a:t>‹#›</a:t>
            </a:fld>
            <a:endParaRPr lang="en-US"/>
          </a:p>
        </p:txBody>
      </p:sp>
    </p:spTree>
    <p:extLst>
      <p:ext uri="{BB962C8B-B14F-4D97-AF65-F5344CB8AC3E}">
        <p14:creationId xmlns:p14="http://schemas.microsoft.com/office/powerpoint/2010/main" val="4267853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4971-5BE4-49CA-A089-817A87C1EE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78F547-9F4C-4208-B233-773ED428656E}"/>
              </a:ext>
            </a:extLst>
          </p:cNvPr>
          <p:cNvSpPr>
            <a:spLocks noGrp="1"/>
          </p:cNvSpPr>
          <p:nvPr>
            <p:ph type="dt" sz="half" idx="10"/>
          </p:nvPr>
        </p:nvSpPr>
        <p:spPr/>
        <p:txBody>
          <a:bodyPr/>
          <a:lstStyle/>
          <a:p>
            <a:fld id="{304FAFDE-A68D-43E1-A9DF-8552B336D410}" type="datetimeFigureOut">
              <a:rPr lang="en-US" smtClean="0"/>
              <a:t>10/3/2023</a:t>
            </a:fld>
            <a:endParaRPr lang="en-US"/>
          </a:p>
        </p:txBody>
      </p:sp>
      <p:sp>
        <p:nvSpPr>
          <p:cNvPr id="4" name="Footer Placeholder 3">
            <a:extLst>
              <a:ext uri="{FF2B5EF4-FFF2-40B4-BE49-F238E27FC236}">
                <a16:creationId xmlns:a16="http://schemas.microsoft.com/office/drawing/2014/main" id="{FC6FE677-0B40-4B33-99EB-502981041C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C9CD83-CEA8-43DF-8C32-7ED48E671FA9}"/>
              </a:ext>
            </a:extLst>
          </p:cNvPr>
          <p:cNvSpPr>
            <a:spLocks noGrp="1"/>
          </p:cNvSpPr>
          <p:nvPr>
            <p:ph type="sldNum" sz="quarter" idx="12"/>
          </p:nvPr>
        </p:nvSpPr>
        <p:spPr/>
        <p:txBody>
          <a:bodyPr/>
          <a:lstStyle/>
          <a:p>
            <a:fld id="{EA319947-5151-404A-8B2F-1876DFD6006D}" type="slidenum">
              <a:rPr lang="en-US" smtClean="0"/>
              <a:t>‹#›</a:t>
            </a:fld>
            <a:endParaRPr lang="en-US"/>
          </a:p>
        </p:txBody>
      </p:sp>
    </p:spTree>
    <p:extLst>
      <p:ext uri="{BB962C8B-B14F-4D97-AF65-F5344CB8AC3E}">
        <p14:creationId xmlns:p14="http://schemas.microsoft.com/office/powerpoint/2010/main" val="1320016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928F2B-B097-45B1-9766-56B4778F66EB}"/>
              </a:ext>
            </a:extLst>
          </p:cNvPr>
          <p:cNvSpPr>
            <a:spLocks noGrp="1"/>
          </p:cNvSpPr>
          <p:nvPr>
            <p:ph type="dt" sz="half" idx="10"/>
          </p:nvPr>
        </p:nvSpPr>
        <p:spPr/>
        <p:txBody>
          <a:bodyPr/>
          <a:lstStyle/>
          <a:p>
            <a:fld id="{304FAFDE-A68D-43E1-A9DF-8552B336D410}" type="datetimeFigureOut">
              <a:rPr lang="en-US" smtClean="0"/>
              <a:t>10/3/2023</a:t>
            </a:fld>
            <a:endParaRPr lang="en-US"/>
          </a:p>
        </p:txBody>
      </p:sp>
      <p:sp>
        <p:nvSpPr>
          <p:cNvPr id="3" name="Footer Placeholder 2">
            <a:extLst>
              <a:ext uri="{FF2B5EF4-FFF2-40B4-BE49-F238E27FC236}">
                <a16:creationId xmlns:a16="http://schemas.microsoft.com/office/drawing/2014/main" id="{A558CDF8-EF8D-4D81-B051-985BD70CD3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04048D-365D-4C6B-89AA-2F39C708157C}"/>
              </a:ext>
            </a:extLst>
          </p:cNvPr>
          <p:cNvSpPr>
            <a:spLocks noGrp="1"/>
          </p:cNvSpPr>
          <p:nvPr>
            <p:ph type="sldNum" sz="quarter" idx="12"/>
          </p:nvPr>
        </p:nvSpPr>
        <p:spPr/>
        <p:txBody>
          <a:bodyPr/>
          <a:lstStyle/>
          <a:p>
            <a:fld id="{EA319947-5151-404A-8B2F-1876DFD6006D}" type="slidenum">
              <a:rPr lang="en-US" smtClean="0"/>
              <a:t>‹#›</a:t>
            </a:fld>
            <a:endParaRPr lang="en-US"/>
          </a:p>
        </p:txBody>
      </p:sp>
    </p:spTree>
    <p:extLst>
      <p:ext uri="{BB962C8B-B14F-4D97-AF65-F5344CB8AC3E}">
        <p14:creationId xmlns:p14="http://schemas.microsoft.com/office/powerpoint/2010/main" val="3369870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C92E-DF7B-46AF-A4B5-893E6455B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6A3C41-A078-4E0A-B65B-8B51B267C1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C44DBC-3B7B-4B35-A893-1A45B955E7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08C2F2-5601-47F4-93B0-37D02D2AA12D}"/>
              </a:ext>
            </a:extLst>
          </p:cNvPr>
          <p:cNvSpPr>
            <a:spLocks noGrp="1"/>
          </p:cNvSpPr>
          <p:nvPr>
            <p:ph type="dt" sz="half" idx="10"/>
          </p:nvPr>
        </p:nvSpPr>
        <p:spPr/>
        <p:txBody>
          <a:bodyPr/>
          <a:lstStyle/>
          <a:p>
            <a:fld id="{304FAFDE-A68D-43E1-A9DF-8552B336D410}" type="datetimeFigureOut">
              <a:rPr lang="en-US" smtClean="0"/>
              <a:t>10/3/2023</a:t>
            </a:fld>
            <a:endParaRPr lang="en-US"/>
          </a:p>
        </p:txBody>
      </p:sp>
      <p:sp>
        <p:nvSpPr>
          <p:cNvPr id="6" name="Footer Placeholder 5">
            <a:extLst>
              <a:ext uri="{FF2B5EF4-FFF2-40B4-BE49-F238E27FC236}">
                <a16:creationId xmlns:a16="http://schemas.microsoft.com/office/drawing/2014/main" id="{278388B3-C566-4A29-8C1A-F746975976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F29CE4-76ED-4759-B612-9D9CD2FC4C0C}"/>
              </a:ext>
            </a:extLst>
          </p:cNvPr>
          <p:cNvSpPr>
            <a:spLocks noGrp="1"/>
          </p:cNvSpPr>
          <p:nvPr>
            <p:ph type="sldNum" sz="quarter" idx="12"/>
          </p:nvPr>
        </p:nvSpPr>
        <p:spPr/>
        <p:txBody>
          <a:bodyPr/>
          <a:lstStyle/>
          <a:p>
            <a:fld id="{EA319947-5151-404A-8B2F-1876DFD6006D}" type="slidenum">
              <a:rPr lang="en-US" smtClean="0"/>
              <a:t>‹#›</a:t>
            </a:fld>
            <a:endParaRPr lang="en-US"/>
          </a:p>
        </p:txBody>
      </p:sp>
    </p:spTree>
    <p:extLst>
      <p:ext uri="{BB962C8B-B14F-4D97-AF65-F5344CB8AC3E}">
        <p14:creationId xmlns:p14="http://schemas.microsoft.com/office/powerpoint/2010/main" val="90390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1421-A1C7-46A8-BFB8-2AA1DAF07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3FBDE2-BC33-4226-8C39-0999FA122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A36C17-40CF-4D59-8B2A-71D87F773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0EDD1D-F2FD-4ADA-A0E7-F9AAC3EFD98C}"/>
              </a:ext>
            </a:extLst>
          </p:cNvPr>
          <p:cNvSpPr>
            <a:spLocks noGrp="1"/>
          </p:cNvSpPr>
          <p:nvPr>
            <p:ph type="dt" sz="half" idx="10"/>
          </p:nvPr>
        </p:nvSpPr>
        <p:spPr/>
        <p:txBody>
          <a:bodyPr/>
          <a:lstStyle/>
          <a:p>
            <a:fld id="{304FAFDE-A68D-43E1-A9DF-8552B336D410}" type="datetimeFigureOut">
              <a:rPr lang="en-US" smtClean="0"/>
              <a:t>10/3/2023</a:t>
            </a:fld>
            <a:endParaRPr lang="en-US"/>
          </a:p>
        </p:txBody>
      </p:sp>
      <p:sp>
        <p:nvSpPr>
          <p:cNvPr id="6" name="Footer Placeholder 5">
            <a:extLst>
              <a:ext uri="{FF2B5EF4-FFF2-40B4-BE49-F238E27FC236}">
                <a16:creationId xmlns:a16="http://schemas.microsoft.com/office/drawing/2014/main" id="{0F099CA9-5792-4641-90EB-45807345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661BC0-955D-455A-8C65-D6A1597B9B2F}"/>
              </a:ext>
            </a:extLst>
          </p:cNvPr>
          <p:cNvSpPr>
            <a:spLocks noGrp="1"/>
          </p:cNvSpPr>
          <p:nvPr>
            <p:ph type="sldNum" sz="quarter" idx="12"/>
          </p:nvPr>
        </p:nvSpPr>
        <p:spPr/>
        <p:txBody>
          <a:bodyPr/>
          <a:lstStyle/>
          <a:p>
            <a:fld id="{EA319947-5151-404A-8B2F-1876DFD6006D}" type="slidenum">
              <a:rPr lang="en-US" smtClean="0"/>
              <a:t>‹#›</a:t>
            </a:fld>
            <a:endParaRPr lang="en-US"/>
          </a:p>
        </p:txBody>
      </p:sp>
    </p:spTree>
    <p:extLst>
      <p:ext uri="{BB962C8B-B14F-4D97-AF65-F5344CB8AC3E}">
        <p14:creationId xmlns:p14="http://schemas.microsoft.com/office/powerpoint/2010/main" val="3153878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5D6052-BD0C-4C0E-9ACB-94C1ABB94B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03B9A-5D5A-4C0E-98EB-1D9AB92CF1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BED211-B2DC-4BB6-8390-360B4AA7DD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4FAFDE-A68D-43E1-A9DF-8552B336D410}" type="datetimeFigureOut">
              <a:rPr lang="en-US" smtClean="0"/>
              <a:t>10/3/2023</a:t>
            </a:fld>
            <a:endParaRPr lang="en-US"/>
          </a:p>
        </p:txBody>
      </p:sp>
      <p:sp>
        <p:nvSpPr>
          <p:cNvPr id="5" name="Footer Placeholder 4">
            <a:extLst>
              <a:ext uri="{FF2B5EF4-FFF2-40B4-BE49-F238E27FC236}">
                <a16:creationId xmlns:a16="http://schemas.microsoft.com/office/drawing/2014/main" id="{AC759C0B-D6EB-478F-B2B1-8C7F72C2DF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8EAF67-78FE-40E9-8173-783EA344CE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19947-5151-404A-8B2F-1876DFD6006D}" type="slidenum">
              <a:rPr lang="en-US" smtClean="0"/>
              <a:t>‹#›</a:t>
            </a:fld>
            <a:endParaRPr lang="en-US"/>
          </a:p>
        </p:txBody>
      </p:sp>
    </p:spTree>
    <p:extLst>
      <p:ext uri="{BB962C8B-B14F-4D97-AF65-F5344CB8AC3E}">
        <p14:creationId xmlns:p14="http://schemas.microsoft.com/office/powerpoint/2010/main" val="735936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novypro.com/project/hotel-booking-dashboard-6" TargetMode="External"/><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E52003-EA53-4070-81A1-A8A030221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49572"/>
          </a:xfrm>
          <a:prstGeom prst="rect">
            <a:avLst/>
          </a:prstGeom>
        </p:spPr>
      </p:pic>
      <p:sp>
        <p:nvSpPr>
          <p:cNvPr id="7" name="TextBox 6">
            <a:extLst>
              <a:ext uri="{FF2B5EF4-FFF2-40B4-BE49-F238E27FC236}">
                <a16:creationId xmlns:a16="http://schemas.microsoft.com/office/drawing/2014/main" id="{42B56BEC-0555-4EF3-B2E1-298A508F0569}"/>
              </a:ext>
            </a:extLst>
          </p:cNvPr>
          <p:cNvSpPr txBox="1"/>
          <p:nvPr/>
        </p:nvSpPr>
        <p:spPr>
          <a:xfrm>
            <a:off x="2716305" y="6274422"/>
            <a:ext cx="6096000" cy="646331"/>
          </a:xfrm>
          <a:prstGeom prst="rect">
            <a:avLst/>
          </a:prstGeom>
          <a:noFill/>
        </p:spPr>
        <p:txBody>
          <a:bodyPr wrap="square">
            <a:spAutoFit/>
          </a:bodyPr>
          <a:lstStyle/>
          <a:p>
            <a:r>
              <a:rPr lang="en-US" b="1" dirty="0"/>
              <a:t>           Designed &amp; Presented By</a:t>
            </a:r>
          </a:p>
          <a:p>
            <a:r>
              <a:rPr lang="en-US" b="1" dirty="0"/>
              <a:t>Jnanaranjan Pradhan (Data Analyst</a:t>
            </a:r>
            <a:r>
              <a:rPr lang="en-US" b="1" dirty="0">
                <a:solidFill>
                  <a:schemeClr val="tx1">
                    <a:lumMod val="95000"/>
                    <a:lumOff val="5000"/>
                  </a:schemeClr>
                </a:solidFill>
              </a:rPr>
              <a:t>)</a:t>
            </a:r>
            <a:endParaRPr lang="en-US" dirty="0">
              <a:solidFill>
                <a:schemeClr val="tx1">
                  <a:lumMod val="95000"/>
                  <a:lumOff val="5000"/>
                </a:schemeClr>
              </a:solidFill>
            </a:endParaRPr>
          </a:p>
        </p:txBody>
      </p:sp>
    </p:spTree>
    <p:extLst>
      <p:ext uri="{BB962C8B-B14F-4D97-AF65-F5344CB8AC3E}">
        <p14:creationId xmlns:p14="http://schemas.microsoft.com/office/powerpoint/2010/main" val="81251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250373-6FBC-46A0-A6B4-990425F48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80687500-314F-4A93-9984-D120D7741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554" y="441651"/>
            <a:ext cx="5719445" cy="2592412"/>
          </a:xfrm>
          <a:prstGeom prst="rect">
            <a:avLst/>
          </a:prstGeom>
        </p:spPr>
      </p:pic>
      <p:pic>
        <p:nvPicPr>
          <p:cNvPr id="6" name="Picture 5">
            <a:extLst>
              <a:ext uri="{FF2B5EF4-FFF2-40B4-BE49-F238E27FC236}">
                <a16:creationId xmlns:a16="http://schemas.microsoft.com/office/drawing/2014/main" id="{E7E1897F-B081-43DA-873E-63EF547AA2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184" y="3613385"/>
            <a:ext cx="5728815" cy="2665292"/>
          </a:xfrm>
          <a:prstGeom prst="rect">
            <a:avLst/>
          </a:prstGeom>
        </p:spPr>
      </p:pic>
      <p:sp>
        <p:nvSpPr>
          <p:cNvPr id="7" name="TextBox 6">
            <a:extLst>
              <a:ext uri="{FF2B5EF4-FFF2-40B4-BE49-F238E27FC236}">
                <a16:creationId xmlns:a16="http://schemas.microsoft.com/office/drawing/2014/main" id="{D7B522CC-54DA-456A-9FB7-05F4D22063E2}"/>
              </a:ext>
            </a:extLst>
          </p:cNvPr>
          <p:cNvSpPr txBox="1"/>
          <p:nvPr/>
        </p:nvSpPr>
        <p:spPr>
          <a:xfrm>
            <a:off x="6642846" y="690282"/>
            <a:ext cx="4939553" cy="1810871"/>
          </a:xfrm>
          <a:prstGeom prst="rect">
            <a:avLst/>
          </a:prstGeom>
          <a:noFill/>
        </p:spPr>
        <p:txBody>
          <a:bodyPr wrap="square" rtlCol="0">
            <a:spAutoFit/>
          </a:bodyPr>
          <a:lstStyle/>
          <a:p>
            <a:pPr algn="ctr"/>
            <a:r>
              <a:rPr lang="en-US" sz="1800" b="1" i="0" dirty="0">
                <a:solidFill>
                  <a:srgbClr val="252423"/>
                </a:solidFill>
                <a:effectLst/>
                <a:latin typeface="Segoe UI" panose="020B0502040204020203" pitchFamily="34" charset="0"/>
              </a:rPr>
              <a:t>There is an increase in revenue in July &amp; August but also lost to</a:t>
            </a:r>
            <a:endParaRPr lang="en-US" b="0" i="0" dirty="0">
              <a:solidFill>
                <a:srgbClr val="252423"/>
              </a:solidFill>
              <a:effectLst/>
              <a:latin typeface="Segoe UI" panose="020B0502040204020203" pitchFamily="34" charset="0"/>
            </a:endParaRPr>
          </a:p>
          <a:p>
            <a:pPr algn="ctr"/>
            <a:r>
              <a:rPr lang="en-US" sz="1800" b="1" i="0" dirty="0">
                <a:solidFill>
                  <a:srgbClr val="252423"/>
                </a:solidFill>
                <a:effectLst/>
                <a:latin typeface="Segoe UI" panose="020B0502040204020203" pitchFamily="34" charset="0"/>
              </a:rPr>
              <a:t>Cancellation</a:t>
            </a:r>
            <a:endParaRPr lang="en-US" b="0" i="0" dirty="0">
              <a:solidFill>
                <a:srgbClr val="252423"/>
              </a:solidFill>
              <a:effectLst/>
              <a:latin typeface="Segoe UI" panose="020B0502040204020203" pitchFamily="34" charset="0"/>
            </a:endParaRPr>
          </a:p>
          <a:p>
            <a:pPr algn="ctr"/>
            <a:r>
              <a:rPr lang="en-US" sz="1800" b="1" i="0" dirty="0">
                <a:solidFill>
                  <a:srgbClr val="D64550"/>
                </a:solidFill>
                <a:effectLst/>
                <a:latin typeface="Segoe UI" panose="020B0502040204020203" pitchFamily="34" charset="0"/>
              </a:rPr>
              <a:t>($1,770K)</a:t>
            </a:r>
            <a:r>
              <a:rPr lang="en-US" sz="1800" b="1" i="0" dirty="0">
                <a:solidFill>
                  <a:srgbClr val="252423"/>
                </a:solidFill>
                <a:effectLst/>
                <a:latin typeface="Segoe UI" panose="020B0502040204020203" pitchFamily="34" charset="0"/>
              </a:rPr>
              <a:t> were lost to cancellation in July &amp; August</a:t>
            </a:r>
            <a:endParaRPr lang="en-US" b="0" i="0" dirty="0">
              <a:solidFill>
                <a:srgbClr val="252423"/>
              </a:solidFill>
              <a:effectLst/>
              <a:latin typeface="Segoe UI" panose="020B0502040204020203" pitchFamily="34" charset="0"/>
            </a:endParaRPr>
          </a:p>
          <a:p>
            <a:endParaRPr lang="en-US" dirty="0"/>
          </a:p>
        </p:txBody>
      </p:sp>
      <p:sp>
        <p:nvSpPr>
          <p:cNvPr id="8" name="TextBox 7">
            <a:extLst>
              <a:ext uri="{FF2B5EF4-FFF2-40B4-BE49-F238E27FC236}">
                <a16:creationId xmlns:a16="http://schemas.microsoft.com/office/drawing/2014/main" id="{BA0B8370-3A11-4E53-8989-D96361730E39}"/>
              </a:ext>
            </a:extLst>
          </p:cNvPr>
          <p:cNvSpPr txBox="1"/>
          <p:nvPr/>
        </p:nvSpPr>
        <p:spPr>
          <a:xfrm>
            <a:off x="6723529" y="4320517"/>
            <a:ext cx="4563036" cy="1200329"/>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Good News the </a:t>
            </a:r>
            <a:r>
              <a:rPr lang="en-US" sz="1800" b="1" i="0" dirty="0">
                <a:solidFill>
                  <a:srgbClr val="0E1A77"/>
                </a:solidFill>
                <a:effectLst/>
                <a:latin typeface="Segoe UI" panose="020B0502040204020203" pitchFamily="34" charset="0"/>
              </a:rPr>
              <a:t>Avg Daily Rate</a:t>
            </a:r>
            <a:r>
              <a:rPr lang="en-US" sz="1800" b="1" i="0" dirty="0">
                <a:solidFill>
                  <a:srgbClr val="252423"/>
                </a:solidFill>
                <a:effectLst/>
                <a:latin typeface="Segoe UI" panose="020B0502040204020203" pitchFamily="34" charset="0"/>
              </a:rPr>
              <a:t> is Higher in August with low cancellation. We have </a:t>
            </a:r>
            <a:r>
              <a:rPr lang="en-US" sz="1800" b="1" i="0" dirty="0">
                <a:solidFill>
                  <a:srgbClr val="D64550"/>
                </a:solidFill>
                <a:effectLst/>
                <a:latin typeface="Segoe UI" panose="020B0502040204020203" pitchFamily="34" charset="0"/>
              </a:rPr>
              <a:t>high cancellation</a:t>
            </a:r>
            <a:r>
              <a:rPr lang="en-US" sz="1800" b="1" i="0" dirty="0">
                <a:solidFill>
                  <a:srgbClr val="252423"/>
                </a:solidFill>
                <a:effectLst/>
                <a:latin typeface="Segoe UI" panose="020B0502040204020203" pitchFamily="34" charset="0"/>
              </a:rPr>
              <a:t> in Jan, Mar, Jul , Nov &amp; Dec.</a:t>
            </a:r>
            <a:r>
              <a:rPr lang="en-US" b="0" i="0" dirty="0">
                <a:solidFill>
                  <a:srgbClr val="252423"/>
                </a:solidFill>
                <a:effectLst/>
                <a:latin typeface="Segoe UI" panose="020B0502040204020203" pitchFamily="34" charset="0"/>
              </a:rPr>
              <a:t> </a:t>
            </a:r>
            <a:endParaRPr lang="en-US" dirty="0"/>
          </a:p>
        </p:txBody>
      </p:sp>
    </p:spTree>
    <p:extLst>
      <p:ext uri="{BB962C8B-B14F-4D97-AF65-F5344CB8AC3E}">
        <p14:creationId xmlns:p14="http://schemas.microsoft.com/office/powerpoint/2010/main" val="1440528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D11B6C-D951-409A-863F-9FF045D69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3F863B04-A02A-47B2-9B92-028E3A539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019" y="499955"/>
            <a:ext cx="4968432" cy="1969808"/>
          </a:xfrm>
          <a:prstGeom prst="rect">
            <a:avLst/>
          </a:prstGeom>
        </p:spPr>
      </p:pic>
      <p:pic>
        <p:nvPicPr>
          <p:cNvPr id="6" name="Picture 5">
            <a:extLst>
              <a:ext uri="{FF2B5EF4-FFF2-40B4-BE49-F238E27FC236}">
                <a16:creationId xmlns:a16="http://schemas.microsoft.com/office/drawing/2014/main" id="{29BBCEC4-2EEF-4693-ADF2-0CF2EAE102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019" y="3688990"/>
            <a:ext cx="5227773" cy="2353222"/>
          </a:xfrm>
          <a:prstGeom prst="rect">
            <a:avLst/>
          </a:prstGeom>
        </p:spPr>
      </p:pic>
      <p:sp>
        <p:nvSpPr>
          <p:cNvPr id="7" name="TextBox 6">
            <a:extLst>
              <a:ext uri="{FF2B5EF4-FFF2-40B4-BE49-F238E27FC236}">
                <a16:creationId xmlns:a16="http://schemas.microsoft.com/office/drawing/2014/main" id="{DC4E8975-5DDF-4472-A7DB-6B30412E13EF}"/>
              </a:ext>
            </a:extLst>
          </p:cNvPr>
          <p:cNvSpPr txBox="1"/>
          <p:nvPr/>
        </p:nvSpPr>
        <p:spPr>
          <a:xfrm>
            <a:off x="6633881" y="815788"/>
            <a:ext cx="4482353"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Higher Cancelation falls between Monday &amp; Saturday</a:t>
            </a:r>
            <a:endParaRPr lang="en-US" dirty="0"/>
          </a:p>
        </p:txBody>
      </p:sp>
      <p:sp>
        <p:nvSpPr>
          <p:cNvPr id="8" name="TextBox 7">
            <a:extLst>
              <a:ext uri="{FF2B5EF4-FFF2-40B4-BE49-F238E27FC236}">
                <a16:creationId xmlns:a16="http://schemas.microsoft.com/office/drawing/2014/main" id="{5665721C-4CD4-45DB-A775-E854FE2D98CB}"/>
              </a:ext>
            </a:extLst>
          </p:cNvPr>
          <p:cNvSpPr txBox="1"/>
          <p:nvPr/>
        </p:nvSpPr>
        <p:spPr>
          <a:xfrm>
            <a:off x="7009628" y="4052046"/>
            <a:ext cx="4482353" cy="1477328"/>
          </a:xfrm>
          <a:prstGeom prst="rect">
            <a:avLst/>
          </a:prstGeom>
          <a:noFill/>
        </p:spPr>
        <p:txBody>
          <a:bodyPr wrap="square" rtlCol="0">
            <a:spAutoFit/>
          </a:bodyPr>
          <a:lstStyle/>
          <a:p>
            <a:pPr algn="ctr"/>
            <a:r>
              <a:rPr lang="en-US" sz="1800" b="1" i="0" dirty="0">
                <a:solidFill>
                  <a:srgbClr val="252423"/>
                </a:solidFill>
                <a:effectLst/>
                <a:latin typeface="Segoe UI" panose="020B0502040204020203" pitchFamily="34" charset="0"/>
              </a:rPr>
              <a:t>Summer Booking within 30 days have higher Cancellation,</a:t>
            </a:r>
            <a:endParaRPr lang="en-US" b="0" i="0" dirty="0">
              <a:solidFill>
                <a:srgbClr val="252423"/>
              </a:solidFill>
              <a:effectLst/>
              <a:latin typeface="Segoe UI" panose="020B0502040204020203" pitchFamily="34" charset="0"/>
            </a:endParaRPr>
          </a:p>
          <a:p>
            <a:pPr algn="ctr"/>
            <a:r>
              <a:rPr lang="en-US" sz="1800" b="1" i="0" dirty="0">
                <a:solidFill>
                  <a:srgbClr val="252423"/>
                </a:solidFill>
                <a:effectLst/>
                <a:latin typeface="Segoe UI" panose="020B0502040204020203" pitchFamily="34" charset="0"/>
              </a:rPr>
              <a:t>it might be affected by the high Average daily rate.</a:t>
            </a:r>
            <a:endParaRPr lang="en-US" b="0" i="0" dirty="0">
              <a:solidFill>
                <a:srgbClr val="252423"/>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2492436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D11B6C-D951-409A-863F-9FF045D69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ED5524AD-37CD-4C7E-8A1D-0D5E931D750E}"/>
              </a:ext>
            </a:extLst>
          </p:cNvPr>
          <p:cNvSpPr txBox="1"/>
          <p:nvPr/>
        </p:nvSpPr>
        <p:spPr>
          <a:xfrm>
            <a:off x="672353" y="475129"/>
            <a:ext cx="10954872" cy="7571303"/>
          </a:xfrm>
          <a:prstGeom prst="rect">
            <a:avLst/>
          </a:prstGeom>
          <a:noFill/>
        </p:spPr>
        <p:txBody>
          <a:bodyPr wrap="square" rtlCol="0">
            <a:spAutoFit/>
          </a:bodyPr>
          <a:lstStyle/>
          <a:p>
            <a:pPr algn="l"/>
            <a:r>
              <a:rPr lang="en-US" b="0" i="0" dirty="0">
                <a:solidFill>
                  <a:srgbClr val="374151"/>
                </a:solidFill>
                <a:effectLst/>
                <a:latin typeface="Söhne"/>
              </a:rPr>
              <a:t>Hotel booking is a complex industry with many factors influencing traveler decisions and hotel operations. Here are some key insights and trends in the hotel booking industry:</a:t>
            </a:r>
          </a:p>
          <a:p>
            <a:pPr algn="l">
              <a:buFont typeface="+mj-lt"/>
              <a:buAutoNum type="arabicPeriod"/>
            </a:pPr>
            <a:r>
              <a:rPr lang="en-US" b="1" i="0" dirty="0">
                <a:solidFill>
                  <a:srgbClr val="374151"/>
                </a:solidFill>
                <a:effectLst/>
                <a:latin typeface="Söhne"/>
              </a:rPr>
              <a:t>Online Booking Dominance:</a:t>
            </a:r>
            <a:r>
              <a:rPr lang="en-US" b="0" i="0" dirty="0">
                <a:solidFill>
                  <a:srgbClr val="374151"/>
                </a:solidFill>
                <a:effectLst/>
                <a:latin typeface="Söhne"/>
              </a:rPr>
              <a:t> The majority of hotel bookings are now made online, with travelers using websites and mobile apps to search for, compare, and reserve accommodations. Online travel agencies (OTAs) and hotel websites play a significant role in this process.</a:t>
            </a:r>
          </a:p>
          <a:p>
            <a:pPr algn="l">
              <a:buFont typeface="+mj-lt"/>
              <a:buAutoNum type="arabicPeriod"/>
            </a:pPr>
            <a:r>
              <a:rPr lang="en-US" b="1" i="0" dirty="0">
                <a:solidFill>
                  <a:srgbClr val="374151"/>
                </a:solidFill>
                <a:effectLst/>
                <a:latin typeface="Söhne"/>
              </a:rPr>
              <a:t>Mobile Booking:</a:t>
            </a:r>
            <a:r>
              <a:rPr lang="en-US" b="0" i="0" dirty="0">
                <a:solidFill>
                  <a:srgbClr val="374151"/>
                </a:solidFill>
                <a:effectLst/>
                <a:latin typeface="Söhne"/>
              </a:rPr>
              <a:t> Mobile devices are increasingly being used for hotel bookings. Travelers rely on smartphones and tablets to make reservations, check availability, and access booking confirmations.</a:t>
            </a:r>
          </a:p>
          <a:p>
            <a:pPr algn="l">
              <a:buFont typeface="+mj-lt"/>
              <a:buAutoNum type="arabicPeriod"/>
            </a:pPr>
            <a:r>
              <a:rPr lang="en-US" b="1" i="0" dirty="0">
                <a:solidFill>
                  <a:srgbClr val="374151"/>
                </a:solidFill>
                <a:effectLst/>
                <a:latin typeface="Söhne"/>
              </a:rPr>
              <a:t>Review Influence:</a:t>
            </a:r>
            <a:r>
              <a:rPr lang="en-US" b="0" i="0" dirty="0">
                <a:solidFill>
                  <a:srgbClr val="374151"/>
                </a:solidFill>
                <a:effectLst/>
                <a:latin typeface="Söhne"/>
              </a:rPr>
              <a:t> Guest reviews and ratings on platforms like TripAdvisor, Yelp, and Google Reviews have a substantial impact on booking decisions. Travelers often consider peer feedback when choosing a hotel.</a:t>
            </a:r>
          </a:p>
          <a:p>
            <a:pPr algn="l">
              <a:buFont typeface="+mj-lt"/>
              <a:buAutoNum type="arabicPeriod"/>
            </a:pPr>
            <a:r>
              <a:rPr lang="en-US" b="1" i="0" dirty="0">
                <a:solidFill>
                  <a:srgbClr val="374151"/>
                </a:solidFill>
                <a:effectLst/>
                <a:latin typeface="Söhne"/>
              </a:rPr>
              <a:t>Personalization:</a:t>
            </a:r>
            <a:r>
              <a:rPr lang="en-US" b="0" i="0" dirty="0">
                <a:solidFill>
                  <a:srgbClr val="374151"/>
                </a:solidFill>
                <a:effectLst/>
                <a:latin typeface="Söhne"/>
              </a:rPr>
              <a:t> Hotels are investing in data analytics and customer relationship management (CRM) to offer personalized experiences. This includes tailoring room recommendations, amenities, and offers based on individual preferences and past behavior.</a:t>
            </a:r>
          </a:p>
          <a:p>
            <a:pPr algn="l">
              <a:buFont typeface="+mj-lt"/>
              <a:buAutoNum type="arabicPeriod"/>
            </a:pPr>
            <a:r>
              <a:rPr lang="en-US" b="1" i="0" dirty="0">
                <a:solidFill>
                  <a:srgbClr val="374151"/>
                </a:solidFill>
                <a:effectLst/>
                <a:latin typeface="Söhne"/>
              </a:rPr>
              <a:t>Dynamic Pricing:</a:t>
            </a:r>
            <a:r>
              <a:rPr lang="en-US" b="0" i="0" dirty="0">
                <a:solidFill>
                  <a:srgbClr val="374151"/>
                </a:solidFill>
                <a:effectLst/>
                <a:latin typeface="Söhne"/>
              </a:rPr>
              <a:t> Many hotels use dynamic pricing strategies, adjusting room rates based on factors such as demand, time of booking, and local events. Travelers may find different prices for the same room depending on when they book.</a:t>
            </a:r>
          </a:p>
          <a:p>
            <a:pPr algn="l">
              <a:buFont typeface="+mj-lt"/>
              <a:buAutoNum type="arabicPeriod"/>
            </a:pPr>
            <a:r>
              <a:rPr lang="en-US" b="1" i="0" dirty="0">
                <a:solidFill>
                  <a:srgbClr val="374151"/>
                </a:solidFill>
                <a:effectLst/>
                <a:latin typeface="Söhne"/>
              </a:rPr>
              <a:t>Metasearch Engines:</a:t>
            </a:r>
            <a:r>
              <a:rPr lang="en-US" b="0" i="0" dirty="0">
                <a:solidFill>
                  <a:srgbClr val="374151"/>
                </a:solidFill>
                <a:effectLst/>
                <a:latin typeface="Söhne"/>
              </a:rPr>
              <a:t> Metasearch engines like Google Hotel Search, Trivago, and Kayak aggregate hotel listings and prices from various sources, simplifying the booking process by providing comprehensive comparisons.</a:t>
            </a:r>
          </a:p>
          <a:p>
            <a:pPr algn="l">
              <a:buFont typeface="+mj-lt"/>
              <a:buAutoNum type="arabicPeriod"/>
            </a:pPr>
            <a:r>
              <a:rPr lang="en-US" b="1" i="0" dirty="0">
                <a:solidFill>
                  <a:srgbClr val="374151"/>
                </a:solidFill>
                <a:effectLst/>
                <a:latin typeface="Söhne"/>
              </a:rPr>
              <a:t>Direct Booking Campaigns:</a:t>
            </a:r>
            <a:r>
              <a:rPr lang="en-US" b="0" i="0" dirty="0">
                <a:solidFill>
                  <a:srgbClr val="374151"/>
                </a:solidFill>
                <a:effectLst/>
                <a:latin typeface="Söhne"/>
              </a:rPr>
              <a:t> Hotels often encourage guests to book directly through their websites by offering perks such as lower rates, loyalty program benefits, and room upgrades.</a:t>
            </a:r>
          </a:p>
          <a:p>
            <a:pPr algn="l">
              <a:buFont typeface="+mj-lt"/>
              <a:buAutoNum type="arabicPeriod"/>
            </a:pPr>
            <a:r>
              <a:rPr lang="en-US" b="1" i="0" dirty="0">
                <a:solidFill>
                  <a:srgbClr val="374151"/>
                </a:solidFill>
                <a:effectLst/>
                <a:latin typeface="Söhne"/>
              </a:rPr>
              <a:t>OTA Presence:</a:t>
            </a:r>
            <a:r>
              <a:rPr lang="en-US" b="0" i="0" dirty="0">
                <a:solidFill>
                  <a:srgbClr val="374151"/>
                </a:solidFill>
                <a:effectLst/>
                <a:latin typeface="Söhne"/>
              </a:rPr>
              <a:t> Online travel agencies remain influential, as they offer a wide range of accommodations and often provide competitive pricing. Hotels partner with OTAs to reach a broader audience.</a:t>
            </a:r>
          </a:p>
          <a:p>
            <a:pPr algn="l">
              <a:buFont typeface="+mj-lt"/>
              <a:buAutoNum type="arabicPeriod"/>
            </a:pPr>
            <a:r>
              <a:rPr lang="en-US" b="1" i="0" dirty="0">
                <a:solidFill>
                  <a:srgbClr val="374151"/>
                </a:solidFill>
                <a:effectLst/>
                <a:latin typeface="Söhne"/>
              </a:rPr>
              <a:t>Alternative Accommodations:</a:t>
            </a:r>
            <a:r>
              <a:rPr lang="en-US" b="0" i="0" dirty="0">
                <a:solidFill>
                  <a:srgbClr val="374151"/>
                </a:solidFill>
                <a:effectLst/>
                <a:latin typeface="Söhne"/>
              </a:rPr>
              <a:t> The rise of platforms like Airbnb has introduced alternative lodging options, such as vacation rentals and home sharing, which offer unique experiences outside of traditional hotels.</a:t>
            </a:r>
          </a:p>
          <a:p>
            <a:pPr algn="l"/>
            <a:endParaRPr lang="en-US" b="0" i="0" dirty="0">
              <a:solidFill>
                <a:srgbClr val="374151"/>
              </a:solidFill>
              <a:effectLst/>
              <a:latin typeface="Söhne"/>
            </a:endParaRPr>
          </a:p>
          <a:p>
            <a:br>
              <a:rPr lang="en-US" dirty="0"/>
            </a:br>
            <a:endParaRPr lang="en-US" b="0" i="0" dirty="0">
              <a:solidFill>
                <a:srgbClr val="374151"/>
              </a:solidFill>
              <a:effectLst/>
              <a:latin typeface="Söhne"/>
            </a:endParaRPr>
          </a:p>
        </p:txBody>
      </p:sp>
      <p:sp>
        <p:nvSpPr>
          <p:cNvPr id="5" name="TextBox 4">
            <a:extLst>
              <a:ext uri="{FF2B5EF4-FFF2-40B4-BE49-F238E27FC236}">
                <a16:creationId xmlns:a16="http://schemas.microsoft.com/office/drawing/2014/main" id="{551C446C-50E6-4E5E-BEDA-EF891738AAEF}"/>
              </a:ext>
            </a:extLst>
          </p:cNvPr>
          <p:cNvSpPr txBox="1"/>
          <p:nvPr/>
        </p:nvSpPr>
        <p:spPr>
          <a:xfrm>
            <a:off x="3720352" y="197224"/>
            <a:ext cx="3397623" cy="461665"/>
          </a:xfrm>
          <a:prstGeom prst="rect">
            <a:avLst/>
          </a:prstGeom>
          <a:noFill/>
        </p:spPr>
        <p:txBody>
          <a:bodyPr wrap="square" rtlCol="0">
            <a:spAutoFit/>
          </a:bodyPr>
          <a:lstStyle/>
          <a:p>
            <a:pPr algn="ctr"/>
            <a:r>
              <a:rPr lang="en-US" sz="2400" b="1" dirty="0">
                <a:solidFill>
                  <a:schemeClr val="accent1">
                    <a:lumMod val="75000"/>
                  </a:schemeClr>
                </a:solidFill>
              </a:rPr>
              <a:t>Key Insights</a:t>
            </a:r>
            <a:r>
              <a:rPr lang="en-US" dirty="0"/>
              <a:t>:</a:t>
            </a:r>
          </a:p>
        </p:txBody>
      </p:sp>
    </p:spTree>
    <p:extLst>
      <p:ext uri="{BB962C8B-B14F-4D97-AF65-F5344CB8AC3E}">
        <p14:creationId xmlns:p14="http://schemas.microsoft.com/office/powerpoint/2010/main" val="3670687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D11B6C-D951-409A-863F-9FF045D69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5E0EDB03-C791-4405-8F78-789302836DC4}"/>
              </a:ext>
            </a:extLst>
          </p:cNvPr>
          <p:cNvSpPr txBox="1"/>
          <p:nvPr/>
        </p:nvSpPr>
        <p:spPr>
          <a:xfrm>
            <a:off x="959224" y="555812"/>
            <a:ext cx="10757647" cy="3970318"/>
          </a:xfrm>
          <a:prstGeom prst="rect">
            <a:avLst/>
          </a:prstGeom>
          <a:noFill/>
        </p:spPr>
        <p:txBody>
          <a:bodyPr wrap="square" rtlCol="0">
            <a:spAutoFit/>
          </a:bodyPr>
          <a:lstStyle/>
          <a:p>
            <a:pPr algn="l"/>
            <a:r>
              <a:rPr lang="en-US" b="1" i="0" dirty="0">
                <a:solidFill>
                  <a:srgbClr val="374151"/>
                </a:solidFill>
                <a:effectLst/>
                <a:latin typeface="Söhne"/>
              </a:rPr>
              <a:t>10.Sustainability:</a:t>
            </a:r>
            <a:r>
              <a:rPr lang="en-US" b="0" i="0" dirty="0">
                <a:solidFill>
                  <a:srgbClr val="374151"/>
                </a:solidFill>
                <a:effectLst/>
                <a:latin typeface="Söhne"/>
              </a:rPr>
              <a:t> An increasing number of travelers are considering eco-friendly and sustainable practices when choosing hotels. Sustainable certifications and practices can attract environmentally conscious guests.</a:t>
            </a:r>
          </a:p>
          <a:p>
            <a:pPr algn="l"/>
            <a:r>
              <a:rPr lang="en-US" b="1" i="0" dirty="0">
                <a:solidFill>
                  <a:srgbClr val="374151"/>
                </a:solidFill>
                <a:effectLst/>
                <a:latin typeface="Söhne"/>
              </a:rPr>
              <a:t>11.Technology Integration:</a:t>
            </a:r>
            <a:r>
              <a:rPr lang="en-US" b="0" i="0" dirty="0">
                <a:solidFill>
                  <a:srgbClr val="374151"/>
                </a:solidFill>
                <a:effectLst/>
                <a:latin typeface="Söhne"/>
              </a:rPr>
              <a:t> Hotels are adopting technology to enhance the guest experience, including mobile check-in and check-out, keyless entry, in-room tablets, and chatbots for guest inquiries.</a:t>
            </a:r>
          </a:p>
          <a:p>
            <a:pPr algn="l"/>
            <a:r>
              <a:rPr lang="en-US" b="1" i="0" dirty="0">
                <a:solidFill>
                  <a:srgbClr val="374151"/>
                </a:solidFill>
                <a:effectLst/>
                <a:latin typeface="Söhne"/>
              </a:rPr>
              <a:t>12.Flexible Cancellation Policies:</a:t>
            </a:r>
            <a:r>
              <a:rPr lang="en-US" b="0" i="0" dirty="0">
                <a:solidFill>
                  <a:srgbClr val="374151"/>
                </a:solidFill>
                <a:effectLst/>
                <a:latin typeface="Söhne"/>
              </a:rPr>
              <a:t> The COVID-19 pandemic accelerated the adoption of flexible cancellation policies, allowing travelers to change or cancel bookings more easily in uncertain times.</a:t>
            </a:r>
          </a:p>
          <a:p>
            <a:pPr algn="l"/>
            <a:r>
              <a:rPr lang="en-US" b="1" i="0" dirty="0">
                <a:solidFill>
                  <a:srgbClr val="374151"/>
                </a:solidFill>
                <a:effectLst/>
                <a:latin typeface="Söhne"/>
              </a:rPr>
              <a:t>13.Safety and Hygiene:</a:t>
            </a:r>
            <a:r>
              <a:rPr lang="en-US" b="0" i="0" dirty="0">
                <a:solidFill>
                  <a:srgbClr val="374151"/>
                </a:solidFill>
                <a:effectLst/>
                <a:latin typeface="Söhne"/>
              </a:rPr>
              <a:t> In response to the pandemic, hotels have implemented enhanced cleaning and safety protocols. Travelers are more attentive to health and safety measures when making booking decisions.</a:t>
            </a:r>
          </a:p>
          <a:p>
            <a:pPr algn="l"/>
            <a:r>
              <a:rPr lang="en-US" b="1" i="0" dirty="0">
                <a:solidFill>
                  <a:srgbClr val="374151"/>
                </a:solidFill>
                <a:effectLst/>
                <a:latin typeface="Söhne"/>
              </a:rPr>
              <a:t>14.Business Travel:</a:t>
            </a:r>
            <a:r>
              <a:rPr lang="en-US" b="0" i="0" dirty="0">
                <a:solidFill>
                  <a:srgbClr val="374151"/>
                </a:solidFill>
                <a:effectLst/>
                <a:latin typeface="Söhne"/>
              </a:rPr>
              <a:t> The return of business travel is a significant factor for many hotels. The evolving nature of remote work and hybrid work models may impact the demand for corporate accommodations.</a:t>
            </a:r>
          </a:p>
          <a:p>
            <a:pPr algn="l"/>
            <a:r>
              <a:rPr lang="en-US" b="1" i="0" dirty="0">
                <a:solidFill>
                  <a:srgbClr val="374151"/>
                </a:solidFill>
                <a:effectLst/>
                <a:latin typeface="Söhne"/>
              </a:rPr>
              <a:t>15.Global Travel Trends:</a:t>
            </a:r>
            <a:r>
              <a:rPr lang="en-US" b="0" i="0" dirty="0">
                <a:solidFill>
                  <a:srgbClr val="374151"/>
                </a:solidFill>
                <a:effectLst/>
                <a:latin typeface="Söhne"/>
              </a:rPr>
              <a:t> Travel trends are influenced by factors such as economic conditions, geopolitical events, and health crises. Shifts in international travel patterns can impact hotel bookings significantly.</a:t>
            </a:r>
          </a:p>
          <a:p>
            <a:br>
              <a:rPr lang="en-US" dirty="0"/>
            </a:br>
            <a:endParaRPr lang="en-US" dirty="0"/>
          </a:p>
        </p:txBody>
      </p:sp>
    </p:spTree>
    <p:extLst>
      <p:ext uri="{BB962C8B-B14F-4D97-AF65-F5344CB8AC3E}">
        <p14:creationId xmlns:p14="http://schemas.microsoft.com/office/powerpoint/2010/main" val="3459129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AFA42E-1B8E-4F00-8C6B-902A9C09A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49297568-EF06-4E8A-807E-A248C7B71585}"/>
              </a:ext>
            </a:extLst>
          </p:cNvPr>
          <p:cNvSpPr txBox="1"/>
          <p:nvPr/>
        </p:nvSpPr>
        <p:spPr>
          <a:xfrm>
            <a:off x="3666565" y="1479176"/>
            <a:ext cx="3818964" cy="461665"/>
          </a:xfrm>
          <a:prstGeom prst="rect">
            <a:avLst/>
          </a:prstGeom>
          <a:noFill/>
        </p:spPr>
        <p:txBody>
          <a:bodyPr wrap="square" rtlCol="0">
            <a:spAutoFit/>
          </a:bodyPr>
          <a:lstStyle/>
          <a:p>
            <a:pPr algn="ctr"/>
            <a:r>
              <a:rPr lang="en-US" sz="2400" b="1" dirty="0">
                <a:solidFill>
                  <a:schemeClr val="bg2"/>
                </a:solidFill>
              </a:rPr>
              <a:t>Thanks you</a:t>
            </a:r>
          </a:p>
        </p:txBody>
      </p:sp>
      <p:sp>
        <p:nvSpPr>
          <p:cNvPr id="6" name="TextBox 5">
            <a:extLst>
              <a:ext uri="{FF2B5EF4-FFF2-40B4-BE49-F238E27FC236}">
                <a16:creationId xmlns:a16="http://schemas.microsoft.com/office/drawing/2014/main" id="{DC1A1F1B-80E2-454F-BFD8-E5C5913F6D16}"/>
              </a:ext>
            </a:extLst>
          </p:cNvPr>
          <p:cNvSpPr txBox="1"/>
          <p:nvPr/>
        </p:nvSpPr>
        <p:spPr>
          <a:xfrm>
            <a:off x="0" y="2644461"/>
            <a:ext cx="12192000" cy="1015663"/>
          </a:xfrm>
          <a:prstGeom prst="rect">
            <a:avLst/>
          </a:prstGeom>
          <a:noFill/>
        </p:spPr>
        <p:txBody>
          <a:bodyPr wrap="square">
            <a:spAutoFit/>
          </a:bodyPr>
          <a:lstStyle/>
          <a:p>
            <a:pPr algn="ctr"/>
            <a:r>
              <a:rPr lang="en-US" sz="2000" b="1" i="0" dirty="0">
                <a:solidFill>
                  <a:schemeClr val="bg1"/>
                </a:solidFill>
                <a:effectLst/>
                <a:latin typeface="Söhne"/>
              </a:rPr>
              <a:t>If you want to view my live dashboard, please click on the 'Live Dashboard' link below:</a:t>
            </a:r>
          </a:p>
          <a:p>
            <a:pPr algn="ctr"/>
            <a:endParaRPr lang="en-US" sz="1600" b="1" i="0" dirty="0">
              <a:solidFill>
                <a:schemeClr val="bg1"/>
              </a:solidFill>
              <a:effectLst/>
              <a:latin typeface="Söhne"/>
            </a:endParaRPr>
          </a:p>
          <a:p>
            <a:pPr algn="ctr"/>
            <a:r>
              <a:rPr lang="en-US" sz="2400" b="1" i="0" u="sng" dirty="0">
                <a:solidFill>
                  <a:schemeClr val="accent1">
                    <a:lumMod val="75000"/>
                  </a:schemeClr>
                </a:solidFill>
                <a:effectLst/>
                <a:latin typeface="Söhne"/>
                <a:hlinkClick r:id="rId3"/>
              </a:rPr>
              <a:t>Live Dashboard</a:t>
            </a:r>
            <a:endParaRPr lang="en-US" sz="2400" b="1" i="0" u="sng" dirty="0">
              <a:solidFill>
                <a:schemeClr val="accent1">
                  <a:lumMod val="75000"/>
                </a:schemeClr>
              </a:solidFill>
              <a:effectLst/>
              <a:latin typeface="Söhne"/>
            </a:endParaRPr>
          </a:p>
        </p:txBody>
      </p:sp>
    </p:spTree>
    <p:extLst>
      <p:ext uri="{BB962C8B-B14F-4D97-AF65-F5344CB8AC3E}">
        <p14:creationId xmlns:p14="http://schemas.microsoft.com/office/powerpoint/2010/main" val="3655458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5C3CA2-B7CD-4AE3-AE52-3C28DF46A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997960DE-57B6-4071-BDBA-9C3E033F6647}"/>
              </a:ext>
            </a:extLst>
          </p:cNvPr>
          <p:cNvSpPr txBox="1"/>
          <p:nvPr/>
        </p:nvSpPr>
        <p:spPr>
          <a:xfrm>
            <a:off x="609600" y="304800"/>
            <a:ext cx="4303059" cy="461665"/>
          </a:xfrm>
          <a:prstGeom prst="rect">
            <a:avLst/>
          </a:prstGeom>
          <a:noFill/>
        </p:spPr>
        <p:txBody>
          <a:bodyPr wrap="square" rtlCol="0">
            <a:spAutoFit/>
          </a:bodyPr>
          <a:lstStyle/>
          <a:p>
            <a:r>
              <a:rPr lang="en-US" sz="2400" b="1" dirty="0">
                <a:solidFill>
                  <a:schemeClr val="accent1"/>
                </a:solidFill>
              </a:rPr>
              <a:t>Business Model:</a:t>
            </a:r>
          </a:p>
        </p:txBody>
      </p:sp>
      <p:sp>
        <p:nvSpPr>
          <p:cNvPr id="6" name="TextBox 5">
            <a:extLst>
              <a:ext uri="{FF2B5EF4-FFF2-40B4-BE49-F238E27FC236}">
                <a16:creationId xmlns:a16="http://schemas.microsoft.com/office/drawing/2014/main" id="{86B19A08-EB9A-4BF3-BFFC-6C14D5F3DB62}"/>
              </a:ext>
            </a:extLst>
          </p:cNvPr>
          <p:cNvSpPr txBox="1"/>
          <p:nvPr/>
        </p:nvSpPr>
        <p:spPr>
          <a:xfrm>
            <a:off x="1039906" y="995082"/>
            <a:ext cx="10659035" cy="6740307"/>
          </a:xfrm>
          <a:prstGeom prst="rect">
            <a:avLst/>
          </a:prstGeom>
          <a:noFill/>
        </p:spPr>
        <p:txBody>
          <a:bodyPr wrap="square" rtlCol="0">
            <a:spAutoFit/>
          </a:bodyPr>
          <a:lstStyle/>
          <a:p>
            <a:r>
              <a:rPr lang="en-US" b="0" i="0" dirty="0">
                <a:solidFill>
                  <a:srgbClr val="374151"/>
                </a:solidFill>
                <a:effectLst/>
                <a:latin typeface="Söhne"/>
              </a:rPr>
              <a:t>Hotel booking refers to the process of reserving and securing accommodation at a hotel or other types of lodging for a specific period, typically for travelers or guests. This process can be done through various means, including online booking platforms, travel agencies, or directly through the hotel. Here are some key aspects of hotel booking:</a:t>
            </a:r>
          </a:p>
          <a:p>
            <a:pPr algn="l">
              <a:buFont typeface="+mj-lt"/>
              <a:buAutoNum type="arabicPeriod"/>
            </a:pPr>
            <a:r>
              <a:rPr lang="en-US" b="1" i="0" dirty="0">
                <a:solidFill>
                  <a:srgbClr val="374151"/>
                </a:solidFill>
                <a:effectLst/>
                <a:latin typeface="Söhne"/>
              </a:rPr>
              <a:t>Types of Accommodation:</a:t>
            </a:r>
            <a:r>
              <a:rPr lang="en-US" b="0" i="0" dirty="0">
                <a:solidFill>
                  <a:srgbClr val="374151"/>
                </a:solidFill>
                <a:effectLst/>
                <a:latin typeface="Söhne"/>
              </a:rPr>
              <a:t> Hotel booking can encompass a wide range of accommodation options, including hotels, motels, resorts, hostels, bed and breakfasts (B&amp;Bs), vacation rentals, and more. The choice of accommodation depends on the traveler's preferences, budget, and needs.</a:t>
            </a:r>
          </a:p>
          <a:p>
            <a:pPr algn="l">
              <a:buFont typeface="+mj-lt"/>
              <a:buAutoNum type="arabicPeriod"/>
            </a:pPr>
            <a:r>
              <a:rPr lang="en-US" b="1" i="0" dirty="0">
                <a:solidFill>
                  <a:srgbClr val="374151"/>
                </a:solidFill>
                <a:effectLst/>
                <a:latin typeface="Söhne"/>
              </a:rPr>
              <a:t>Booking Methods:</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Online Booking:</a:t>
            </a:r>
            <a:r>
              <a:rPr lang="en-US" b="0" i="0" dirty="0">
                <a:solidFill>
                  <a:srgbClr val="374151"/>
                </a:solidFill>
                <a:effectLst/>
                <a:latin typeface="Söhne"/>
              </a:rPr>
              <a:t> Most travelers use the internet to book hotels through hotel booking websites or apps. These platforms provide a vast selection of options, reviews, photos, and pricing information.</a:t>
            </a:r>
          </a:p>
          <a:p>
            <a:pPr marL="742950" lvl="1" indent="-285750" algn="l">
              <a:buFont typeface="+mj-lt"/>
              <a:buAutoNum type="arabicPeriod"/>
            </a:pPr>
            <a:r>
              <a:rPr lang="en-US" b="1" i="0" dirty="0">
                <a:solidFill>
                  <a:srgbClr val="374151"/>
                </a:solidFill>
                <a:effectLst/>
                <a:latin typeface="Söhne"/>
              </a:rPr>
              <a:t>Travel Agencies:</a:t>
            </a:r>
            <a:r>
              <a:rPr lang="en-US" b="0" i="0" dirty="0">
                <a:solidFill>
                  <a:srgbClr val="374151"/>
                </a:solidFill>
                <a:effectLst/>
                <a:latin typeface="Söhne"/>
              </a:rPr>
              <a:t> Travel agencies can assist travelers in finding and booking hotels as part of a broader travel package.</a:t>
            </a:r>
          </a:p>
          <a:p>
            <a:pPr marL="742950" lvl="1" indent="-285750" algn="l">
              <a:buFont typeface="+mj-lt"/>
              <a:buAutoNum type="arabicPeriod"/>
            </a:pPr>
            <a:r>
              <a:rPr lang="en-US" b="1" i="0" dirty="0">
                <a:solidFill>
                  <a:srgbClr val="374151"/>
                </a:solidFill>
                <a:effectLst/>
                <a:latin typeface="Söhne"/>
              </a:rPr>
              <a:t>Direct Booking:</a:t>
            </a:r>
            <a:r>
              <a:rPr lang="en-US" b="0" i="0" dirty="0">
                <a:solidFill>
                  <a:srgbClr val="374151"/>
                </a:solidFill>
                <a:effectLst/>
                <a:latin typeface="Söhne"/>
              </a:rPr>
              <a:t> Some travelers prefer to contact hotels directly via phone or the hotel's website to make reservations.</a:t>
            </a:r>
          </a:p>
          <a:p>
            <a:pPr algn="l">
              <a:buFont typeface="+mj-lt"/>
              <a:buAutoNum type="arabicPeriod"/>
            </a:pPr>
            <a:r>
              <a:rPr lang="en-US" b="1" i="0" dirty="0">
                <a:solidFill>
                  <a:srgbClr val="374151"/>
                </a:solidFill>
                <a:effectLst/>
                <a:latin typeface="Söhne"/>
              </a:rPr>
              <a:t>Reservation Information:</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Check-in and Check-out Dates:</a:t>
            </a:r>
            <a:r>
              <a:rPr lang="en-US" b="0" i="0" dirty="0">
                <a:solidFill>
                  <a:srgbClr val="374151"/>
                </a:solidFill>
                <a:effectLst/>
                <a:latin typeface="Söhne"/>
              </a:rPr>
              <a:t> Guests specify the dates they intend to stay at the hotel.</a:t>
            </a:r>
          </a:p>
          <a:p>
            <a:pPr marL="742950" lvl="1" indent="-285750" algn="l">
              <a:buFont typeface="+mj-lt"/>
              <a:buAutoNum type="arabicPeriod"/>
            </a:pPr>
            <a:r>
              <a:rPr lang="en-US" b="1" i="0" dirty="0">
                <a:solidFill>
                  <a:srgbClr val="374151"/>
                </a:solidFill>
                <a:effectLst/>
                <a:latin typeface="Söhne"/>
              </a:rPr>
              <a:t>Number of Guests:</a:t>
            </a:r>
            <a:r>
              <a:rPr lang="en-US" b="0" i="0" dirty="0">
                <a:solidFill>
                  <a:srgbClr val="374151"/>
                </a:solidFill>
                <a:effectLst/>
                <a:latin typeface="Söhne"/>
              </a:rPr>
              <a:t> The reservation should include the number of adults and children to ensure the appropriate room is booked.</a:t>
            </a:r>
          </a:p>
          <a:p>
            <a:pPr marL="742950" lvl="1" indent="-285750" algn="l">
              <a:buFont typeface="+mj-lt"/>
              <a:buAutoNum type="arabicPeriod"/>
            </a:pPr>
            <a:r>
              <a:rPr lang="en-US" b="1" i="0" dirty="0">
                <a:solidFill>
                  <a:srgbClr val="374151"/>
                </a:solidFill>
                <a:effectLst/>
                <a:latin typeface="Söhne"/>
              </a:rPr>
              <a:t>Room Type:</a:t>
            </a:r>
            <a:r>
              <a:rPr lang="en-US" b="0" i="0" dirty="0">
                <a:solidFill>
                  <a:srgbClr val="374151"/>
                </a:solidFill>
                <a:effectLst/>
                <a:latin typeface="Söhne"/>
              </a:rPr>
              <a:t> Guests can choose the type of room they want (e.g., single, double, suite).</a:t>
            </a:r>
          </a:p>
          <a:p>
            <a:pPr marL="742950" lvl="1" indent="-285750" algn="l">
              <a:buFont typeface="+mj-lt"/>
              <a:buAutoNum type="arabicPeriod"/>
            </a:pPr>
            <a:r>
              <a:rPr lang="en-US" b="1" i="0" dirty="0">
                <a:solidFill>
                  <a:srgbClr val="374151"/>
                </a:solidFill>
                <a:effectLst/>
                <a:latin typeface="Söhne"/>
              </a:rPr>
              <a:t>Special Requests:</a:t>
            </a:r>
            <a:r>
              <a:rPr lang="en-US" b="0" i="0" dirty="0">
                <a:solidFill>
                  <a:srgbClr val="374151"/>
                </a:solidFill>
                <a:effectLst/>
                <a:latin typeface="Söhne"/>
              </a:rPr>
              <a:t> Guests may make special requests such as bed preferences, smoking or non-smoking rooms, and amenities.</a:t>
            </a:r>
          </a:p>
          <a:p>
            <a:br>
              <a:rPr lang="en-US" dirty="0"/>
            </a:b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1633510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AC3508-51AA-4013-861F-CA694AE0B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F0AB3501-7B34-4000-A7CC-576ED1731388}"/>
              </a:ext>
            </a:extLst>
          </p:cNvPr>
          <p:cNvSpPr txBox="1"/>
          <p:nvPr/>
        </p:nvSpPr>
        <p:spPr>
          <a:xfrm>
            <a:off x="277907" y="932330"/>
            <a:ext cx="11546540" cy="4801314"/>
          </a:xfrm>
          <a:prstGeom prst="rect">
            <a:avLst/>
          </a:prstGeom>
          <a:noFill/>
        </p:spPr>
        <p:txBody>
          <a:bodyPr wrap="square" rtlCol="0">
            <a:spAutoFit/>
          </a:bodyPr>
          <a:lstStyle/>
          <a:p>
            <a:pPr algn="l"/>
            <a:r>
              <a:rPr lang="en-US" b="1" i="0" dirty="0">
                <a:solidFill>
                  <a:srgbClr val="374151"/>
                </a:solidFill>
                <a:effectLst/>
                <a:latin typeface="Söhne"/>
              </a:rPr>
              <a:t>4.Pricing and Payment:</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Room Rates:</a:t>
            </a:r>
            <a:r>
              <a:rPr lang="en-US" b="0" i="0" dirty="0">
                <a:solidFill>
                  <a:srgbClr val="374151"/>
                </a:solidFill>
                <a:effectLst/>
                <a:latin typeface="Söhne"/>
              </a:rPr>
              <a:t> The cost of the room per night or for the entire stay.</a:t>
            </a:r>
          </a:p>
          <a:p>
            <a:pPr marL="742950" lvl="1" indent="-285750" algn="l">
              <a:buFont typeface="+mj-lt"/>
              <a:buAutoNum type="arabicPeriod"/>
            </a:pPr>
            <a:r>
              <a:rPr lang="en-US" b="1" i="0" dirty="0">
                <a:solidFill>
                  <a:srgbClr val="374151"/>
                </a:solidFill>
                <a:effectLst/>
                <a:latin typeface="Söhne"/>
              </a:rPr>
              <a:t>Taxes and Fees:</a:t>
            </a:r>
            <a:r>
              <a:rPr lang="en-US" b="0" i="0" dirty="0">
                <a:solidFill>
                  <a:srgbClr val="374151"/>
                </a:solidFill>
                <a:effectLst/>
                <a:latin typeface="Söhne"/>
              </a:rPr>
              <a:t> Additional charges, such as local taxes and service fees, may apply.</a:t>
            </a:r>
          </a:p>
          <a:p>
            <a:pPr marL="742950" lvl="1" indent="-285750" algn="l">
              <a:buFont typeface="+mj-lt"/>
              <a:buAutoNum type="arabicPeriod"/>
            </a:pPr>
            <a:r>
              <a:rPr lang="en-US" b="1" i="0" dirty="0">
                <a:solidFill>
                  <a:srgbClr val="374151"/>
                </a:solidFill>
                <a:effectLst/>
                <a:latin typeface="Söhne"/>
              </a:rPr>
              <a:t>Payment Method:</a:t>
            </a:r>
            <a:r>
              <a:rPr lang="en-US" b="0" i="0" dirty="0">
                <a:solidFill>
                  <a:srgbClr val="374151"/>
                </a:solidFill>
                <a:effectLst/>
                <a:latin typeface="Söhne"/>
              </a:rPr>
              <a:t> Guests provide payment information, which can include credit card details.</a:t>
            </a:r>
          </a:p>
          <a:p>
            <a:pPr marL="742950" lvl="1" indent="-285750" algn="l">
              <a:buFont typeface="+mj-lt"/>
              <a:buAutoNum type="arabicPeriod"/>
            </a:pPr>
            <a:r>
              <a:rPr lang="en-US" b="1" i="0" dirty="0">
                <a:solidFill>
                  <a:srgbClr val="374151"/>
                </a:solidFill>
                <a:effectLst/>
                <a:latin typeface="Söhne"/>
              </a:rPr>
              <a:t>Cancellation Policies:</a:t>
            </a:r>
            <a:r>
              <a:rPr lang="en-US" b="0" i="0" dirty="0">
                <a:solidFill>
                  <a:srgbClr val="374151"/>
                </a:solidFill>
                <a:effectLst/>
                <a:latin typeface="Söhne"/>
              </a:rPr>
              <a:t> Hotels typically have cancellation policies that outline the terms and fees for canceling or modifying a reservation.</a:t>
            </a:r>
          </a:p>
          <a:p>
            <a:pPr algn="l"/>
            <a:r>
              <a:rPr lang="en-US" b="1" i="0" dirty="0">
                <a:solidFill>
                  <a:srgbClr val="374151"/>
                </a:solidFill>
                <a:effectLst/>
                <a:latin typeface="Söhne"/>
              </a:rPr>
              <a:t>5.Confirmation:</a:t>
            </a:r>
            <a:r>
              <a:rPr lang="en-US" b="0" i="0" dirty="0">
                <a:solidFill>
                  <a:srgbClr val="374151"/>
                </a:solidFill>
                <a:effectLst/>
                <a:latin typeface="Söhne"/>
              </a:rPr>
              <a:t> After booking, guests receive a confirmation email or booking receipt, which includes details of the reservation, such as the booking reference number.</a:t>
            </a:r>
          </a:p>
          <a:p>
            <a:pPr algn="l"/>
            <a:r>
              <a:rPr lang="en-US" b="1" i="0" dirty="0">
                <a:solidFill>
                  <a:srgbClr val="374151"/>
                </a:solidFill>
                <a:effectLst/>
                <a:latin typeface="Söhne"/>
              </a:rPr>
              <a:t>6.Check-in and Stay:</a:t>
            </a:r>
            <a:r>
              <a:rPr lang="en-US" b="0" i="0" dirty="0">
                <a:solidFill>
                  <a:srgbClr val="374151"/>
                </a:solidFill>
                <a:effectLst/>
                <a:latin typeface="Söhne"/>
              </a:rPr>
              <a:t> On the day of arrival, guests check in at the hotel, where they may be required to provide identification and payment information. They receive room keys or key cards and are typically given information about hotel amenities and services.</a:t>
            </a:r>
          </a:p>
          <a:p>
            <a:pPr algn="l">
              <a:buFont typeface="+mj-lt"/>
              <a:buAutoNum type="arabicPeriod"/>
            </a:pPr>
            <a:r>
              <a:rPr lang="en-US" b="1" i="0" dirty="0">
                <a:solidFill>
                  <a:srgbClr val="374151"/>
                </a:solidFill>
                <a:effectLst/>
                <a:latin typeface="Söhne"/>
              </a:rPr>
              <a:t>During the Stay:</a:t>
            </a:r>
            <a:r>
              <a:rPr lang="en-US" b="0" i="0" dirty="0">
                <a:solidFill>
                  <a:srgbClr val="374151"/>
                </a:solidFill>
                <a:effectLst/>
                <a:latin typeface="Söhne"/>
              </a:rPr>
              <a:t> Guests enjoy their stay, utilize hotel facilities, and may request services like room cleaning or room service.</a:t>
            </a:r>
          </a:p>
          <a:p>
            <a:pPr algn="l">
              <a:buFont typeface="+mj-lt"/>
              <a:buAutoNum type="arabicPeriod"/>
            </a:pPr>
            <a:r>
              <a:rPr lang="en-US" b="1" i="0" dirty="0">
                <a:solidFill>
                  <a:srgbClr val="374151"/>
                </a:solidFill>
                <a:effectLst/>
                <a:latin typeface="Söhne"/>
              </a:rPr>
              <a:t>Check-out:</a:t>
            </a:r>
            <a:r>
              <a:rPr lang="en-US" b="0" i="0" dirty="0">
                <a:solidFill>
                  <a:srgbClr val="374151"/>
                </a:solidFill>
                <a:effectLst/>
                <a:latin typeface="Söhne"/>
              </a:rPr>
              <a:t> On the departure date, guests check out of the hotel, settle any outstanding charges, and return room keys.</a:t>
            </a:r>
          </a:p>
          <a:p>
            <a:pPr algn="l">
              <a:buFont typeface="+mj-lt"/>
              <a:buAutoNum type="arabicPeriod"/>
            </a:pPr>
            <a:r>
              <a:rPr lang="en-US" b="1" i="0" dirty="0">
                <a:solidFill>
                  <a:srgbClr val="374151"/>
                </a:solidFill>
                <a:effectLst/>
                <a:latin typeface="Söhne"/>
              </a:rPr>
              <a:t>Review and Feedback:</a:t>
            </a:r>
            <a:r>
              <a:rPr lang="en-US" b="0" i="0" dirty="0">
                <a:solidFill>
                  <a:srgbClr val="374151"/>
                </a:solidFill>
                <a:effectLst/>
                <a:latin typeface="Söhne"/>
              </a:rPr>
              <a:t> After their stay, guests may be invited to leave reviews or feedback on their experience at the hotel, which can help other travelers make informed decisions.</a:t>
            </a:r>
          </a:p>
          <a:p>
            <a:endParaRPr lang="en-US" dirty="0"/>
          </a:p>
        </p:txBody>
      </p:sp>
    </p:spTree>
    <p:extLst>
      <p:ext uri="{BB962C8B-B14F-4D97-AF65-F5344CB8AC3E}">
        <p14:creationId xmlns:p14="http://schemas.microsoft.com/office/powerpoint/2010/main" val="3639988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C7AE84-FA92-45BD-B52F-6CC8C857D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5EF67C2D-0B75-4C84-91BD-1EB44647AD3F}"/>
              </a:ext>
            </a:extLst>
          </p:cNvPr>
          <p:cNvSpPr txBox="1"/>
          <p:nvPr/>
        </p:nvSpPr>
        <p:spPr>
          <a:xfrm>
            <a:off x="735105" y="1039906"/>
            <a:ext cx="11044518" cy="2308324"/>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Online Booking Platforms:</a:t>
            </a:r>
            <a:r>
              <a:rPr lang="en-US" b="0" i="0" dirty="0">
                <a:solidFill>
                  <a:srgbClr val="374151"/>
                </a:solidFill>
                <a:effectLst/>
                <a:latin typeface="Söhne"/>
              </a:rPr>
              <a:t> Popular online hotel booking platforms include Booking.com, Expedia, Airbnb, Agoda, and many others. These platforms facilitate hotel discovery, comparison, and reservation processes.</a:t>
            </a:r>
          </a:p>
          <a:p>
            <a:pPr algn="l">
              <a:buFont typeface="+mj-lt"/>
              <a:buAutoNum type="arabicPeriod"/>
            </a:pPr>
            <a:endParaRPr lang="en-US" dirty="0">
              <a:solidFill>
                <a:srgbClr val="374151"/>
              </a:solidFill>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Hotel booking plays a crucial role in travel planning, allowing travelers to secure comfortable and convenient accommodation for their trips. It's essential for both travelers and hotels to ensure a smooth and satisfactory booking experience.</a:t>
            </a:r>
          </a:p>
          <a:p>
            <a:endParaRPr lang="en-US" dirty="0"/>
          </a:p>
        </p:txBody>
      </p:sp>
    </p:spTree>
    <p:extLst>
      <p:ext uri="{BB962C8B-B14F-4D97-AF65-F5344CB8AC3E}">
        <p14:creationId xmlns:p14="http://schemas.microsoft.com/office/powerpoint/2010/main" val="95951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E74D48-047D-4FF2-9C0C-FBF14AC63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7026B72-14B9-4449-922D-90A87AAA785F}"/>
              </a:ext>
            </a:extLst>
          </p:cNvPr>
          <p:cNvSpPr txBox="1"/>
          <p:nvPr/>
        </p:nvSpPr>
        <p:spPr>
          <a:xfrm>
            <a:off x="788894" y="349624"/>
            <a:ext cx="3738282" cy="369332"/>
          </a:xfrm>
          <a:prstGeom prst="rect">
            <a:avLst/>
          </a:prstGeom>
          <a:noFill/>
        </p:spPr>
        <p:txBody>
          <a:bodyPr wrap="square" rtlCol="0">
            <a:spAutoFit/>
          </a:bodyPr>
          <a:lstStyle/>
          <a:p>
            <a:r>
              <a:rPr lang="en-US" b="1" dirty="0">
                <a:solidFill>
                  <a:schemeClr val="accent1">
                    <a:lumMod val="75000"/>
                  </a:schemeClr>
                </a:solidFill>
              </a:rPr>
              <a:t>Tools used:</a:t>
            </a:r>
          </a:p>
        </p:txBody>
      </p:sp>
      <p:sp>
        <p:nvSpPr>
          <p:cNvPr id="4" name="TextBox 3">
            <a:extLst>
              <a:ext uri="{FF2B5EF4-FFF2-40B4-BE49-F238E27FC236}">
                <a16:creationId xmlns:a16="http://schemas.microsoft.com/office/drawing/2014/main" id="{9137DFA7-8B58-421C-ADF0-691CB0A9A16E}"/>
              </a:ext>
            </a:extLst>
          </p:cNvPr>
          <p:cNvSpPr txBox="1"/>
          <p:nvPr/>
        </p:nvSpPr>
        <p:spPr>
          <a:xfrm>
            <a:off x="1120588" y="923365"/>
            <a:ext cx="10560424"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Power BI Desktop</a:t>
            </a:r>
          </a:p>
          <a:p>
            <a:pPr marL="285750" indent="-285750">
              <a:buFont typeface="Wingdings" panose="05000000000000000000" pitchFamily="2" charset="2"/>
              <a:buChar char="Ø"/>
            </a:pPr>
            <a:r>
              <a:rPr lang="en-US" dirty="0"/>
              <a:t>SQL</a:t>
            </a:r>
          </a:p>
          <a:p>
            <a:pPr marL="285750" indent="-285750">
              <a:buFont typeface="Wingdings" panose="05000000000000000000" pitchFamily="2" charset="2"/>
              <a:buChar char="Ø"/>
            </a:pPr>
            <a:r>
              <a:rPr lang="en-US" dirty="0"/>
              <a:t>Excel</a:t>
            </a:r>
          </a:p>
          <a:p>
            <a:pPr marL="285750" indent="-285750">
              <a:buFont typeface="Wingdings" panose="05000000000000000000" pitchFamily="2" charset="2"/>
              <a:buChar char="Ø"/>
            </a:pPr>
            <a:r>
              <a:rPr lang="en-US" dirty="0"/>
              <a:t>Dax Studio(For Report Optimization)</a:t>
            </a:r>
          </a:p>
          <a:p>
            <a:pPr marL="285750" indent="-285750">
              <a:buFont typeface="Wingdings" panose="05000000000000000000" pitchFamily="2" charset="2"/>
              <a:buChar char="Ø"/>
            </a:pPr>
            <a:r>
              <a:rPr lang="en-US" dirty="0"/>
              <a:t>CHATGPT &amp; Google</a:t>
            </a:r>
          </a:p>
          <a:p>
            <a:pPr marL="285750" indent="-285750">
              <a:buFont typeface="Wingdings" panose="05000000000000000000" pitchFamily="2" charset="2"/>
              <a:buChar char="Ø"/>
            </a:pPr>
            <a:r>
              <a:rPr lang="en-US" dirty="0"/>
              <a:t>PowerPoint</a:t>
            </a:r>
          </a:p>
          <a:p>
            <a:pPr marL="285750" indent="-285750">
              <a:buFont typeface="Wingdings" panose="05000000000000000000" pitchFamily="2" charset="2"/>
              <a:buChar char="Ø"/>
            </a:pPr>
            <a:r>
              <a:rPr lang="en-US" dirty="0"/>
              <a:t>"Adobe.color.com " for choosing color</a:t>
            </a:r>
          </a:p>
          <a:p>
            <a:pPr marL="285750" indent="-285750">
              <a:buFont typeface="Wingdings" panose="05000000000000000000" pitchFamily="2" charset="2"/>
              <a:buChar char="Ø"/>
            </a:pPr>
            <a:r>
              <a:rPr lang="en-US" dirty="0"/>
              <a:t>"flaticon.com" for choosing the icon.</a:t>
            </a:r>
          </a:p>
          <a:p>
            <a:endParaRPr lang="en-US" dirty="0"/>
          </a:p>
        </p:txBody>
      </p:sp>
    </p:spTree>
    <p:extLst>
      <p:ext uri="{BB962C8B-B14F-4D97-AF65-F5344CB8AC3E}">
        <p14:creationId xmlns:p14="http://schemas.microsoft.com/office/powerpoint/2010/main" val="4096492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E03A33-80E7-44B5-AEEC-4F0274DB3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C701E961-509A-4B68-9C0A-73BB43CF5F98}"/>
              </a:ext>
            </a:extLst>
          </p:cNvPr>
          <p:cNvSpPr txBox="1"/>
          <p:nvPr/>
        </p:nvSpPr>
        <p:spPr>
          <a:xfrm>
            <a:off x="851647" y="510988"/>
            <a:ext cx="10685929" cy="4801314"/>
          </a:xfrm>
          <a:prstGeom prst="rect">
            <a:avLst/>
          </a:prstGeom>
          <a:noFill/>
        </p:spPr>
        <p:txBody>
          <a:bodyPr wrap="square" rtlCol="0">
            <a:spAutoFit/>
          </a:bodyPr>
          <a:lstStyle/>
          <a:p>
            <a:r>
              <a:rPr lang="en-US" dirty="0"/>
              <a:t>We have a hotel dataset containing Resort and city hotel data from 2015-2017,our central interest is to get insight from the year 2016  under resort hotel during the summer period(July and </a:t>
            </a:r>
            <a:r>
              <a:rPr lang="en-US" dirty="0" err="1"/>
              <a:t>Augest</a:t>
            </a:r>
            <a:r>
              <a:rPr lang="en-US" dirty="0"/>
              <a:t>).</a:t>
            </a:r>
            <a:r>
              <a:rPr lang="en-US" dirty="0" err="1"/>
              <a:t>Althrough</a:t>
            </a:r>
            <a:r>
              <a:rPr lang="en-US" dirty="0"/>
              <a:t> we will need to see insight in other month too.</a:t>
            </a:r>
          </a:p>
          <a:p>
            <a:r>
              <a:rPr lang="en-US" dirty="0"/>
              <a:t>Our other </a:t>
            </a:r>
            <a:r>
              <a:rPr lang="en-US" dirty="0" err="1"/>
              <a:t>focues</a:t>
            </a:r>
            <a:r>
              <a:rPr lang="en-US" dirty="0"/>
              <a:t> are cancellation </a:t>
            </a:r>
            <a:r>
              <a:rPr lang="en-US" dirty="0" err="1"/>
              <a:t>level,average</a:t>
            </a:r>
            <a:r>
              <a:rPr lang="en-US" dirty="0"/>
              <a:t> daily rate and revenue made </a:t>
            </a:r>
            <a:r>
              <a:rPr lang="en-US" dirty="0" err="1"/>
              <a:t>compaired</a:t>
            </a:r>
            <a:r>
              <a:rPr lang="en-US" dirty="0"/>
              <a:t> to revenue lost on a monthly basics.</a:t>
            </a:r>
          </a:p>
          <a:p>
            <a:endParaRPr lang="en-US" dirty="0"/>
          </a:p>
          <a:p>
            <a:r>
              <a:rPr lang="en-US" dirty="0"/>
              <a:t>First, we import the "Hotel Data" and rename it to "</a:t>
            </a:r>
            <a:r>
              <a:rPr lang="en-US" dirty="0" err="1"/>
              <a:t>FactTable</a:t>
            </a:r>
            <a:r>
              <a:rPr lang="en-US" dirty="0"/>
              <a:t>." The "</a:t>
            </a:r>
            <a:r>
              <a:rPr lang="en-US" dirty="0" err="1"/>
              <a:t>FactTable</a:t>
            </a:r>
            <a:r>
              <a:rPr lang="en-US" dirty="0"/>
              <a:t>" should contain the following columns: </a:t>
            </a:r>
            <a:r>
              <a:rPr lang="en-US" dirty="0" err="1"/>
              <a:t>BookingId</a:t>
            </a:r>
            <a:r>
              <a:rPr lang="en-US" dirty="0"/>
              <a:t>, Hotel, </a:t>
            </a:r>
            <a:r>
              <a:rPr lang="en-US" dirty="0" err="1"/>
              <a:t>BookingDate</a:t>
            </a:r>
            <a:r>
              <a:rPr lang="en-US" dirty="0"/>
              <a:t>, </a:t>
            </a:r>
            <a:r>
              <a:rPr lang="en-US" dirty="0" err="1"/>
              <a:t>ArrivalDate</a:t>
            </a:r>
            <a:r>
              <a:rPr lang="en-US" dirty="0"/>
              <a:t>, Lead Time, Nights, Guests, Distribution Channel, Country, </a:t>
            </a:r>
            <a:r>
              <a:rPr lang="en-US" dirty="0" err="1"/>
              <a:t>CustomerType</a:t>
            </a:r>
            <a:r>
              <a:rPr lang="en-US" dirty="0"/>
              <a:t>, Deposit Type, Avg Daily Rate, Status, Status Update, Cancelled, Revenue, and Revenue Loss.</a:t>
            </a:r>
          </a:p>
          <a:p>
            <a:endParaRPr lang="en-US" dirty="0"/>
          </a:p>
          <a:p>
            <a:r>
              <a:rPr lang="en-US" dirty="0"/>
              <a:t>Next, we duplicate the "</a:t>
            </a:r>
            <a:r>
              <a:rPr lang="en-US" dirty="0" err="1"/>
              <a:t>FactTable</a:t>
            </a:r>
            <a:r>
              <a:rPr lang="en-US" dirty="0"/>
              <a:t>," remove all columns except "Hotel," remove duplicate rows, and then assign an index.</a:t>
            </a:r>
          </a:p>
          <a:p>
            <a:endParaRPr lang="en-US" dirty="0"/>
          </a:p>
          <a:p>
            <a:r>
              <a:rPr lang="en-US" dirty="0"/>
              <a:t>The duplicated "</a:t>
            </a:r>
            <a:r>
              <a:rPr lang="en-US" dirty="0" err="1"/>
              <a:t>FactTable</a:t>
            </a:r>
            <a:r>
              <a:rPr lang="en-US" dirty="0"/>
              <a:t>" will be named "Lookup table Hotel" and should contain the following columns: Hotel and </a:t>
            </a:r>
            <a:r>
              <a:rPr lang="en-US" dirty="0" err="1"/>
              <a:t>HotelId</a:t>
            </a:r>
            <a:r>
              <a:rPr lang="en-US" dirty="0"/>
              <a:t>.</a:t>
            </a:r>
          </a:p>
          <a:p>
            <a:endParaRPr lang="en-US" dirty="0"/>
          </a:p>
          <a:p>
            <a:endParaRPr lang="en-US" dirty="0"/>
          </a:p>
        </p:txBody>
      </p:sp>
    </p:spTree>
    <p:extLst>
      <p:ext uri="{BB962C8B-B14F-4D97-AF65-F5344CB8AC3E}">
        <p14:creationId xmlns:p14="http://schemas.microsoft.com/office/powerpoint/2010/main" val="3820300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9B1796-9F26-4098-B127-8A4CD52C3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471403DF-59B7-4608-93D8-788DF2008905}"/>
              </a:ext>
            </a:extLst>
          </p:cNvPr>
          <p:cNvSpPr txBox="1"/>
          <p:nvPr/>
        </p:nvSpPr>
        <p:spPr>
          <a:xfrm>
            <a:off x="833718" y="528918"/>
            <a:ext cx="10650070" cy="5078313"/>
          </a:xfrm>
          <a:prstGeom prst="rect">
            <a:avLst/>
          </a:prstGeom>
          <a:noFill/>
        </p:spPr>
        <p:txBody>
          <a:bodyPr wrap="square" rtlCol="0">
            <a:spAutoFit/>
          </a:bodyPr>
          <a:lstStyle/>
          <a:p>
            <a:r>
              <a:rPr lang="en-US" dirty="0"/>
              <a:t>&gt;</a:t>
            </a:r>
            <a:r>
              <a:rPr lang="en-US" dirty="0" err="1"/>
              <a:t>Calender</a:t>
            </a:r>
            <a:r>
              <a:rPr lang="en-US" dirty="0"/>
              <a:t> Table:</a:t>
            </a:r>
          </a:p>
          <a:p>
            <a:r>
              <a:rPr lang="en-US" dirty="0"/>
              <a:t>To create a calendar table in Power BI Desktop using a DAX function</a:t>
            </a:r>
          </a:p>
          <a:p>
            <a:r>
              <a:rPr lang="en-US" dirty="0" err="1"/>
              <a:t>Calender</a:t>
            </a:r>
            <a:r>
              <a:rPr lang="en-US" dirty="0"/>
              <a:t> = </a:t>
            </a:r>
          </a:p>
          <a:p>
            <a:r>
              <a:rPr lang="en-US" dirty="0"/>
              <a:t>ADDCOLUMNS(</a:t>
            </a:r>
          </a:p>
          <a:p>
            <a:r>
              <a:rPr lang="en-US" dirty="0"/>
              <a:t>    CALENDARAUTO(),</a:t>
            </a:r>
          </a:p>
          <a:p>
            <a:r>
              <a:rPr lang="en-US" dirty="0"/>
              <a:t>    "</a:t>
            </a:r>
            <a:r>
              <a:rPr lang="en-US" dirty="0" err="1"/>
              <a:t>Year",YEAR</a:t>
            </a:r>
            <a:r>
              <a:rPr lang="en-US" dirty="0"/>
              <a:t>([Date]),</a:t>
            </a:r>
          </a:p>
          <a:p>
            <a:r>
              <a:rPr lang="en-US" dirty="0"/>
              <a:t>    "</a:t>
            </a:r>
            <a:r>
              <a:rPr lang="en-US" dirty="0" err="1"/>
              <a:t>Month",FORMAT</a:t>
            </a:r>
            <a:r>
              <a:rPr lang="en-US" dirty="0"/>
              <a:t>([Date],"mmm"),</a:t>
            </a:r>
          </a:p>
          <a:p>
            <a:r>
              <a:rPr lang="en-US" dirty="0"/>
              <a:t>    "</a:t>
            </a:r>
            <a:r>
              <a:rPr lang="en-US" dirty="0" err="1"/>
              <a:t>MonthNum</a:t>
            </a:r>
            <a:r>
              <a:rPr lang="en-US" dirty="0"/>
              <a:t>",MONTH([Date]),</a:t>
            </a:r>
          </a:p>
          <a:p>
            <a:r>
              <a:rPr lang="en-US" dirty="0"/>
              <a:t>    "</a:t>
            </a:r>
            <a:r>
              <a:rPr lang="en-US" dirty="0" err="1"/>
              <a:t>Weekday",FORMAT</a:t>
            </a:r>
            <a:r>
              <a:rPr lang="en-US" dirty="0"/>
              <a:t>([Date],"</a:t>
            </a:r>
            <a:r>
              <a:rPr lang="en-US" dirty="0" err="1"/>
              <a:t>ddd</a:t>
            </a:r>
            <a:r>
              <a:rPr lang="en-US" dirty="0"/>
              <a:t>"),</a:t>
            </a:r>
          </a:p>
          <a:p>
            <a:r>
              <a:rPr lang="en-US" dirty="0"/>
              <a:t>    "</a:t>
            </a:r>
            <a:r>
              <a:rPr lang="en-US" dirty="0" err="1"/>
              <a:t>Weeknum</a:t>
            </a:r>
            <a:r>
              <a:rPr lang="en-US" dirty="0"/>
              <a:t>",WEEKDAY([Date]),</a:t>
            </a:r>
          </a:p>
          <a:p>
            <a:r>
              <a:rPr lang="en-US" dirty="0"/>
              <a:t>    "</a:t>
            </a:r>
            <a:r>
              <a:rPr lang="en-US" dirty="0" err="1"/>
              <a:t>Qtr</a:t>
            </a:r>
            <a:r>
              <a:rPr lang="en-US" dirty="0"/>
              <a:t>",FORMAT([Date],"\QQ")</a:t>
            </a:r>
          </a:p>
          <a:p>
            <a:r>
              <a:rPr lang="en-US" dirty="0"/>
              <a:t>)</a:t>
            </a:r>
          </a:p>
          <a:p>
            <a:endParaRPr lang="en-US" dirty="0"/>
          </a:p>
          <a:p>
            <a:endParaRPr lang="en-US" dirty="0"/>
          </a:p>
          <a:p>
            <a:r>
              <a:rPr lang="en-US" dirty="0"/>
              <a:t>what is lead time in hotel booking ?</a:t>
            </a:r>
          </a:p>
          <a:p>
            <a:r>
              <a:rPr lang="en-US" dirty="0"/>
              <a:t>The Booking Lead Time is the number of days between the time a guest books their room and the time they are scheduled to arrive at the hotel</a:t>
            </a:r>
          </a:p>
          <a:p>
            <a:endParaRPr lang="en-US" dirty="0"/>
          </a:p>
        </p:txBody>
      </p:sp>
    </p:spTree>
    <p:extLst>
      <p:ext uri="{BB962C8B-B14F-4D97-AF65-F5344CB8AC3E}">
        <p14:creationId xmlns:p14="http://schemas.microsoft.com/office/powerpoint/2010/main" val="1295017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D11B6C-D951-409A-863F-9FF045D69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43539F19-7E24-4687-8B4F-3D49436FD041}"/>
              </a:ext>
            </a:extLst>
          </p:cNvPr>
          <p:cNvSpPr txBox="1"/>
          <p:nvPr/>
        </p:nvSpPr>
        <p:spPr>
          <a:xfrm>
            <a:off x="968188" y="582706"/>
            <a:ext cx="8722659" cy="3416320"/>
          </a:xfrm>
          <a:prstGeom prst="rect">
            <a:avLst/>
          </a:prstGeom>
          <a:noFill/>
        </p:spPr>
        <p:txBody>
          <a:bodyPr wrap="square" rtlCol="0">
            <a:spAutoFit/>
          </a:bodyPr>
          <a:lstStyle/>
          <a:p>
            <a:r>
              <a:rPr lang="en-US" dirty="0"/>
              <a:t>KPI:</a:t>
            </a:r>
          </a:p>
          <a:p>
            <a:r>
              <a:rPr lang="en-US" dirty="0"/>
              <a:t>1.Total Revenue = SUM(</a:t>
            </a:r>
            <a:r>
              <a:rPr lang="en-US" dirty="0" err="1"/>
              <a:t>FactTable</a:t>
            </a:r>
            <a:r>
              <a:rPr lang="en-US" dirty="0"/>
              <a:t>[Revenue])</a:t>
            </a:r>
          </a:p>
          <a:p>
            <a:endParaRPr lang="en-US" dirty="0"/>
          </a:p>
          <a:p>
            <a:r>
              <a:rPr lang="en-US" dirty="0"/>
              <a:t>2.Revenue Lost = SUM(</a:t>
            </a:r>
            <a:r>
              <a:rPr lang="en-US" dirty="0" err="1"/>
              <a:t>FactTable</a:t>
            </a:r>
            <a:r>
              <a:rPr lang="en-US" dirty="0"/>
              <a:t>[Revenue Loss])</a:t>
            </a:r>
          </a:p>
          <a:p>
            <a:endParaRPr lang="en-US" dirty="0"/>
          </a:p>
          <a:p>
            <a:r>
              <a:rPr lang="en-US" dirty="0"/>
              <a:t>3.# </a:t>
            </a:r>
            <a:r>
              <a:rPr lang="en-US" dirty="0" err="1"/>
              <a:t>Transction</a:t>
            </a:r>
            <a:r>
              <a:rPr lang="en-US" dirty="0"/>
              <a:t> = COUNTROWS(</a:t>
            </a:r>
            <a:r>
              <a:rPr lang="en-US" dirty="0" err="1"/>
              <a:t>FactTable</a:t>
            </a:r>
            <a:r>
              <a:rPr lang="en-US" dirty="0"/>
              <a:t>)</a:t>
            </a:r>
          </a:p>
          <a:p>
            <a:endParaRPr lang="en-US" dirty="0"/>
          </a:p>
          <a:p>
            <a:r>
              <a:rPr lang="en-US" dirty="0"/>
              <a:t>4.Total Cancellation = CALCULATE([# </a:t>
            </a:r>
            <a:r>
              <a:rPr lang="en-US" dirty="0" err="1"/>
              <a:t>Transction</a:t>
            </a:r>
            <a:r>
              <a:rPr lang="en-US" dirty="0"/>
              <a:t>],</a:t>
            </a:r>
            <a:r>
              <a:rPr lang="en-US" dirty="0" err="1"/>
              <a:t>FactTable</a:t>
            </a:r>
            <a:r>
              <a:rPr lang="en-US" dirty="0"/>
              <a:t>[Cancelled (0/1)]=0)</a:t>
            </a:r>
          </a:p>
          <a:p>
            <a:endParaRPr lang="en-US" dirty="0"/>
          </a:p>
          <a:p>
            <a:r>
              <a:rPr lang="en-US" dirty="0"/>
              <a:t>5.% Cancellation = DIVIDE([Total Cancellation],[# </a:t>
            </a:r>
            <a:r>
              <a:rPr lang="en-US" dirty="0" err="1"/>
              <a:t>Transction</a:t>
            </a:r>
            <a:r>
              <a:rPr lang="en-US" dirty="0"/>
              <a:t>],0)</a:t>
            </a:r>
          </a:p>
          <a:p>
            <a:endParaRPr lang="en-US" dirty="0"/>
          </a:p>
          <a:p>
            <a:r>
              <a:rPr lang="en-US" dirty="0"/>
              <a:t>6.Avg Daily Rate = AVERAGE(</a:t>
            </a:r>
            <a:r>
              <a:rPr lang="en-US" dirty="0" err="1"/>
              <a:t>FactTable</a:t>
            </a:r>
            <a:r>
              <a:rPr lang="en-US" dirty="0"/>
              <a:t>[Avg Daily Rate])</a:t>
            </a:r>
          </a:p>
        </p:txBody>
      </p:sp>
    </p:spTree>
    <p:extLst>
      <p:ext uri="{BB962C8B-B14F-4D97-AF65-F5344CB8AC3E}">
        <p14:creationId xmlns:p14="http://schemas.microsoft.com/office/powerpoint/2010/main" val="3435652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9FC66C-BAC3-4693-9F61-72BFDF317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448218FB-EA90-4D05-99DB-474B5A690F48}"/>
              </a:ext>
            </a:extLst>
          </p:cNvPr>
          <p:cNvSpPr txBox="1"/>
          <p:nvPr/>
        </p:nvSpPr>
        <p:spPr>
          <a:xfrm>
            <a:off x="3352800" y="394447"/>
            <a:ext cx="3236259" cy="369332"/>
          </a:xfrm>
          <a:prstGeom prst="rect">
            <a:avLst/>
          </a:prstGeom>
          <a:noFill/>
        </p:spPr>
        <p:txBody>
          <a:bodyPr wrap="square" rtlCol="0">
            <a:spAutoFit/>
          </a:bodyPr>
          <a:lstStyle/>
          <a:p>
            <a:pPr algn="ctr"/>
            <a:r>
              <a:rPr lang="en-US" b="1" dirty="0">
                <a:solidFill>
                  <a:schemeClr val="accent1">
                    <a:lumMod val="75000"/>
                  </a:schemeClr>
                </a:solidFill>
              </a:rPr>
              <a:t>Model View:</a:t>
            </a:r>
          </a:p>
        </p:txBody>
      </p:sp>
      <p:pic>
        <p:nvPicPr>
          <p:cNvPr id="5" name="Picture 4">
            <a:extLst>
              <a:ext uri="{FF2B5EF4-FFF2-40B4-BE49-F238E27FC236}">
                <a16:creationId xmlns:a16="http://schemas.microsoft.com/office/drawing/2014/main" id="{6886FFA4-D84D-4CE4-8AB1-8D56ECF5A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39" y="784827"/>
            <a:ext cx="11212314" cy="5638709"/>
          </a:xfrm>
          <a:prstGeom prst="rect">
            <a:avLst/>
          </a:prstGeom>
        </p:spPr>
      </p:pic>
    </p:spTree>
    <p:extLst>
      <p:ext uri="{BB962C8B-B14F-4D97-AF65-F5344CB8AC3E}">
        <p14:creationId xmlns:p14="http://schemas.microsoft.com/office/powerpoint/2010/main" val="2193865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1686</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Segoe UI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jnanaranjana027@gmail.com</dc:creator>
  <cp:lastModifiedBy>jnanaranjana027@gmail.com</cp:lastModifiedBy>
  <cp:revision>6</cp:revision>
  <dcterms:created xsi:type="dcterms:W3CDTF">2023-10-03T14:49:57Z</dcterms:created>
  <dcterms:modified xsi:type="dcterms:W3CDTF">2023-10-03T16:03:17Z</dcterms:modified>
</cp:coreProperties>
</file>