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6042-952B-4495-B603-8BDADF64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AA851-4191-42DB-BA2F-9FC1BC56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1089-3F76-4560-843B-D5D6E93E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0138-2EC4-43F4-A74E-68F72DA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260D7-DD04-4CDF-A5AD-3E18AB80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1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AE39-F66D-4361-B0B7-F82B5E2D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D1B5E-9A68-4098-814A-A79CFD545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EC7D-476E-410F-9FD2-95E194CC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8E3A-8456-4030-B4DB-1D0EE6F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03CB9-3C98-4076-972C-80FA4054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0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62727-E2A1-467C-BA50-77426656F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842FB-55AD-4823-A253-13FF59A0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0FC3-0F7E-4EB2-8552-62F4445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940F-479F-4ECA-8E05-7520654B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B48D-5C06-4237-B351-B07AD652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5F5F-9A5D-4648-A9CD-F57A0B9A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117D-065F-4EEC-A9C7-92B9A338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5B24-86D6-49A7-8522-96181339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7FAC-3E38-44FA-BD9F-3A959E6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8BF0-6040-4206-8212-7319761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EC47-EF41-4547-851E-ABEDE36F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71B10-3806-4913-A9AE-16C1284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4E69-27FB-412A-AEE9-B4EB5C08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4879-5EEF-4A6F-9ED3-AA3C29D0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6C8F-939F-43AF-BB85-485B00EC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D223-72D4-420F-B5CF-5EB33AAB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6F41-91BB-4D4E-8929-92AEDEE58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DD3B-920F-435C-853A-9DD229DF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98134-D270-4CC7-9A79-EC801F78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83B5A-6847-4424-8C41-EF8A01C4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2B61-26D3-42A3-AA16-6B53D922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B72C-5B29-4B84-8B4D-580DBDFD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8AF26-44BC-4521-AE41-4A52FF09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F6B5-C330-4D63-958B-66AC31001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058EC-FD3B-45E7-A003-4B2C8166B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58271-545C-4A4B-82A1-B24FA6742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3743D-1411-404D-A0CE-4FD46055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DDF6A-428F-4281-8EF9-C817C0AE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473BF-9A6F-4BEE-8F6C-AE8F06D3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B1F4-E5AA-4981-8B86-ADE440C0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ECDE4-03C5-4624-9E4D-9DB270CB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0CD6-6404-4C49-B655-ABC9E172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264ED-833E-4B45-B1D9-B00C301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7CB6E-6AED-4235-9B09-F73FDD76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60E89-2F0C-455C-82C3-84348DBD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10D7C-A6D8-4BA8-897A-12ED866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577F-A1DB-4AFE-90DC-7BF81893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5DF4-2985-4DFD-A5CB-C275A4FA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DF282-51D0-40A4-803B-C4F5399D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27244-4846-479E-8E09-BDE69C16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31C8C-97ED-46EE-8179-A437C758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3886-E8E5-4CB3-AC25-8C22344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270E-6DDF-46CF-B0EE-E4DEA1C2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1D542-CF3F-445D-9402-43ED431C2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A3F3E-788C-4168-BD40-0DBEBB04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59E8E-A8A5-4D40-A0EB-C82658DD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D58B-C201-42B1-8C32-8DEE2466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1DE83-6335-47EC-9164-90846EB0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D2523-36C6-4AEC-B1C3-581F7393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F7A0-717F-416C-BBC9-F32BC3D5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C0C5-3E86-438E-86E4-4CB33360A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FF7B-C5E5-474A-97C1-5C951528EE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583D-94BF-48E0-AD97-B31CB30E1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0C32-1274-4ECE-863B-AC43FAD31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147F-9AFF-4AC8-A2AD-1D3D8CA1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2B3FC-53BA-4C96-B5DD-C32210E2C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A894D-B30F-4614-A4EF-AFBC83A74BE3}"/>
              </a:ext>
            </a:extLst>
          </p:cNvPr>
          <p:cNvSpPr txBox="1"/>
          <p:nvPr/>
        </p:nvSpPr>
        <p:spPr>
          <a:xfrm>
            <a:off x="304799" y="462223"/>
            <a:ext cx="891091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/*Requirement */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1.What's the age distribution in the company?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2.What's the gender breakdown in the company?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3.How does gender vary across departments and job titles?</a:t>
            </a:r>
          </a:p>
          <a:p>
            <a:r>
              <a:rPr lang="en-US" sz="2400" dirty="0">
                <a:solidFill>
                  <a:schemeClr val="bg1"/>
                </a:solidFill>
              </a:rPr>
              <a:t>4.What's the race distribution in the company?</a:t>
            </a:r>
          </a:p>
          <a:p>
            <a:r>
              <a:rPr lang="en-US" sz="2400" dirty="0">
                <a:solidFill>
                  <a:schemeClr val="bg1"/>
                </a:solidFill>
              </a:rPr>
              <a:t>5.What's the average length of employment in the company?</a:t>
            </a:r>
          </a:p>
          <a:p>
            <a:r>
              <a:rPr lang="en-US" sz="2400" dirty="0">
                <a:solidFill>
                  <a:schemeClr val="bg1"/>
                </a:solidFill>
              </a:rPr>
              <a:t>6.Which department has the highest turnover rate?</a:t>
            </a:r>
          </a:p>
          <a:p>
            <a:r>
              <a:rPr lang="en-US" sz="2400" dirty="0">
                <a:solidFill>
                  <a:schemeClr val="bg1"/>
                </a:solidFill>
              </a:rPr>
              <a:t>7.What is the tenure distribution for each department?</a:t>
            </a:r>
          </a:p>
          <a:p>
            <a:r>
              <a:rPr lang="en-US" sz="2400" dirty="0">
                <a:solidFill>
                  <a:schemeClr val="bg1"/>
                </a:solidFill>
              </a:rPr>
              <a:t>8.How many employees work remotely for each department?</a:t>
            </a:r>
          </a:p>
          <a:p>
            <a:r>
              <a:rPr lang="en-US" sz="2400" dirty="0">
                <a:solidFill>
                  <a:schemeClr val="bg1"/>
                </a:solidFill>
              </a:rPr>
              <a:t>9.What's the distribution of employees across different states?</a:t>
            </a:r>
          </a:p>
          <a:p>
            <a:r>
              <a:rPr lang="en-US" sz="2400" dirty="0">
                <a:solidFill>
                  <a:schemeClr val="bg1"/>
                </a:solidFill>
              </a:rPr>
              <a:t>10.How are job titles distributed in the company?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11.How have employee hire counts varied over time?  */</a:t>
            </a:r>
          </a:p>
        </p:txBody>
      </p:sp>
    </p:spTree>
    <p:extLst>
      <p:ext uri="{BB962C8B-B14F-4D97-AF65-F5344CB8AC3E}">
        <p14:creationId xmlns:p14="http://schemas.microsoft.com/office/powerpoint/2010/main" val="300071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CF316-1F40-426E-B371-3646F66A4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84258-BA8B-447D-86AA-23C1E801679C}"/>
              </a:ext>
            </a:extLst>
          </p:cNvPr>
          <p:cNvSpPr txBox="1"/>
          <p:nvPr/>
        </p:nvSpPr>
        <p:spPr>
          <a:xfrm>
            <a:off x="80683" y="206712"/>
            <a:ext cx="1204856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--1.What's the age distribution in the company?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min(age) as </a:t>
            </a:r>
            <a:r>
              <a:rPr lang="en-US" sz="2000" dirty="0" err="1">
                <a:solidFill>
                  <a:schemeClr val="bg1"/>
                </a:solidFill>
              </a:rPr>
              <a:t>young_age,max</a:t>
            </a:r>
            <a:r>
              <a:rPr lang="en-US" sz="2000" dirty="0">
                <a:solidFill>
                  <a:schemeClr val="bg1"/>
                </a:solidFill>
              </a:rPr>
              <a:t>(age) as </a:t>
            </a:r>
            <a:r>
              <a:rPr lang="en-US" sz="2000" dirty="0" err="1">
                <a:solidFill>
                  <a:schemeClr val="bg1"/>
                </a:solidFill>
              </a:rPr>
              <a:t>old_age</a:t>
            </a:r>
            <a:r>
              <a:rPr lang="en-US" sz="2000" dirty="0">
                <a:solidFill>
                  <a:schemeClr val="bg1"/>
                </a:solidFill>
              </a:rPr>
              <a:t>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--age group by gender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with </a:t>
            </a:r>
            <a:r>
              <a:rPr lang="en-US" sz="2000" dirty="0" err="1">
                <a:solidFill>
                  <a:schemeClr val="bg1"/>
                </a:solidFill>
              </a:rPr>
              <a:t>cte</a:t>
            </a:r>
            <a:r>
              <a:rPr lang="en-US" sz="2000" dirty="0">
                <a:solidFill>
                  <a:schemeClr val="bg1"/>
                </a:solidFill>
              </a:rPr>
              <a:t> as(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gender,age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case when  age &lt;=30 THEN '21-30'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age &gt;=31 and age &lt;=40 then '30-40'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age &gt;=41 and age &lt;=50 then '40-50'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else '50+' end as </a:t>
            </a:r>
            <a:r>
              <a:rPr lang="en-US" sz="2000" dirty="0" err="1">
                <a:solidFill>
                  <a:schemeClr val="bg1"/>
                </a:solidFill>
              </a:rPr>
              <a:t>age_group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 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age_group,count</a:t>
            </a:r>
            <a:r>
              <a:rPr lang="en-US" sz="2000" dirty="0">
                <a:solidFill>
                  <a:schemeClr val="bg1"/>
                </a:solidFill>
              </a:rPr>
              <a:t>(*) as </a:t>
            </a:r>
            <a:r>
              <a:rPr lang="en-US" sz="2000" dirty="0" err="1">
                <a:solidFill>
                  <a:schemeClr val="bg1"/>
                </a:solidFill>
              </a:rPr>
              <a:t>Count_HR</a:t>
            </a:r>
            <a:r>
              <a:rPr lang="en-US" sz="2000" dirty="0">
                <a:solidFill>
                  <a:schemeClr val="bg1"/>
                </a:solidFill>
              </a:rPr>
              <a:t> from </a:t>
            </a:r>
            <a:r>
              <a:rPr lang="en-US" sz="2000" dirty="0" err="1">
                <a:solidFill>
                  <a:schemeClr val="bg1"/>
                </a:solidFill>
              </a:rPr>
              <a:t>cte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group by </a:t>
            </a:r>
            <a:r>
              <a:rPr lang="en-US" sz="2000" dirty="0" err="1">
                <a:solidFill>
                  <a:schemeClr val="bg1"/>
                </a:solidFill>
              </a:rPr>
              <a:t>age_group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order by </a:t>
            </a:r>
            <a:r>
              <a:rPr lang="en-US" sz="2000" dirty="0" err="1">
                <a:solidFill>
                  <a:schemeClr val="bg1"/>
                </a:solidFill>
              </a:rPr>
              <a:t>age_group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9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1B8939-8E1B-48B1-B3CC-B3796058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DF67F-823E-4E6D-BE71-7DD08EDD0F3F}"/>
              </a:ext>
            </a:extLst>
          </p:cNvPr>
          <p:cNvSpPr txBox="1"/>
          <p:nvPr/>
        </p:nvSpPr>
        <p:spPr>
          <a:xfrm>
            <a:off x="197223" y="430306"/>
            <a:ext cx="121292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--Age group by gender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with </a:t>
            </a:r>
            <a:r>
              <a:rPr lang="en-US" sz="2000" dirty="0" err="1">
                <a:solidFill>
                  <a:schemeClr val="bg1"/>
                </a:solidFill>
              </a:rPr>
              <a:t>cte</a:t>
            </a:r>
            <a:r>
              <a:rPr lang="en-US" sz="2000" dirty="0">
                <a:solidFill>
                  <a:schemeClr val="bg1"/>
                </a:solidFill>
              </a:rPr>
              <a:t> as(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gender,age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case when  age &lt;=30 THEN '21-30'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age &gt;=31 and age &lt;=40 then '30-40'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age &gt;=41 and age &lt;=50 then '40-50'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else '50+' end as </a:t>
            </a:r>
            <a:r>
              <a:rPr lang="en-US" sz="2000" dirty="0" err="1">
                <a:solidFill>
                  <a:schemeClr val="bg1"/>
                </a:solidFill>
              </a:rPr>
              <a:t>age_group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 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gender,age_group,count</a:t>
            </a:r>
            <a:r>
              <a:rPr lang="en-US" sz="2000" dirty="0">
                <a:solidFill>
                  <a:schemeClr val="bg1"/>
                </a:solidFill>
              </a:rPr>
              <a:t>(*) as </a:t>
            </a:r>
            <a:r>
              <a:rPr lang="en-US" sz="2000" dirty="0" err="1">
                <a:solidFill>
                  <a:schemeClr val="bg1"/>
                </a:solidFill>
              </a:rPr>
              <a:t>Count_HR</a:t>
            </a:r>
            <a:r>
              <a:rPr lang="en-US" sz="2000" dirty="0">
                <a:solidFill>
                  <a:schemeClr val="bg1"/>
                </a:solidFill>
              </a:rPr>
              <a:t> from </a:t>
            </a:r>
            <a:r>
              <a:rPr lang="en-US" sz="2000" dirty="0" err="1">
                <a:solidFill>
                  <a:schemeClr val="bg1"/>
                </a:solidFill>
              </a:rPr>
              <a:t>cte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group by </a:t>
            </a:r>
            <a:r>
              <a:rPr lang="en-US" sz="2000" dirty="0" err="1">
                <a:solidFill>
                  <a:schemeClr val="bg1"/>
                </a:solidFill>
              </a:rPr>
              <a:t>gender,age_group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order by </a:t>
            </a:r>
            <a:r>
              <a:rPr lang="en-US" sz="2000" dirty="0" err="1">
                <a:solidFill>
                  <a:schemeClr val="bg1"/>
                </a:solidFill>
              </a:rPr>
              <a:t>age_group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--2.What's the gender breakdown in the company?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gender,count</a:t>
            </a:r>
            <a:r>
              <a:rPr lang="en-US" sz="2000" dirty="0">
                <a:solidFill>
                  <a:schemeClr val="bg1"/>
                </a:solidFill>
              </a:rPr>
              <a:t>(*) as </a:t>
            </a:r>
            <a:r>
              <a:rPr lang="en-US" sz="2000" dirty="0" err="1">
                <a:solidFill>
                  <a:schemeClr val="bg1"/>
                </a:solidFill>
              </a:rPr>
              <a:t>count_gender_wise_hr</a:t>
            </a:r>
            <a:r>
              <a:rPr lang="en-US" sz="2000" dirty="0">
                <a:solidFill>
                  <a:schemeClr val="bg1"/>
                </a:solidFill>
              </a:rPr>
              <a:t>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gender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order by gender</a:t>
            </a:r>
          </a:p>
        </p:txBody>
      </p:sp>
    </p:spTree>
    <p:extLst>
      <p:ext uri="{BB962C8B-B14F-4D97-AF65-F5344CB8AC3E}">
        <p14:creationId xmlns:p14="http://schemas.microsoft.com/office/powerpoint/2010/main" val="26182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F654E-9CB7-4D0E-8F21-1640837FF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F3E5E-0730-4A05-A0EB-6A0877C79CEF}"/>
              </a:ext>
            </a:extLst>
          </p:cNvPr>
          <p:cNvSpPr txBox="1"/>
          <p:nvPr/>
        </p:nvSpPr>
        <p:spPr>
          <a:xfrm>
            <a:off x="143435" y="294650"/>
            <a:ext cx="12048565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--3.How does gender vary across departments and job titles?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*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gender,jobtitle,count</a:t>
            </a:r>
            <a:r>
              <a:rPr lang="en-US" sz="2000" dirty="0">
                <a:solidFill>
                  <a:schemeClr val="bg1"/>
                </a:solidFill>
              </a:rPr>
              <a:t>(*) as count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 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</a:t>
            </a:r>
            <a:r>
              <a:rPr lang="en-US" sz="2000" dirty="0" err="1">
                <a:solidFill>
                  <a:schemeClr val="bg1"/>
                </a:solidFill>
              </a:rPr>
              <a:t>gender,jobtitle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order by </a:t>
            </a:r>
            <a:r>
              <a:rPr lang="en-US" sz="2000" dirty="0" err="1">
                <a:solidFill>
                  <a:schemeClr val="bg1"/>
                </a:solidFill>
              </a:rPr>
              <a:t>jobtitle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gender,department,count</a:t>
            </a:r>
            <a:r>
              <a:rPr lang="en-US" sz="2000" dirty="0">
                <a:solidFill>
                  <a:schemeClr val="bg1"/>
                </a:solidFill>
              </a:rPr>
              <a:t>(*) as count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 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</a:t>
            </a:r>
            <a:r>
              <a:rPr lang="en-US" sz="2000" dirty="0" err="1">
                <a:solidFill>
                  <a:schemeClr val="bg1"/>
                </a:solidFill>
              </a:rPr>
              <a:t>gender,department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order by department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--4.What's the race distribution in the company?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*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race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distinct(race) as </a:t>
            </a:r>
            <a:r>
              <a:rPr lang="en-US" sz="2000" dirty="0" err="1">
                <a:solidFill>
                  <a:schemeClr val="bg1"/>
                </a:solidFill>
              </a:rPr>
              <a:t>D_race</a:t>
            </a:r>
            <a:r>
              <a:rPr lang="en-US" sz="2000" dirty="0">
                <a:solidFill>
                  <a:schemeClr val="bg1"/>
                </a:solidFill>
              </a:rPr>
              <a:t>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race,count</a:t>
            </a:r>
            <a:r>
              <a:rPr lang="en-US" sz="2000" dirty="0">
                <a:solidFill>
                  <a:schemeClr val="bg1"/>
                </a:solidFill>
              </a:rPr>
              <a:t>(*) as </a:t>
            </a:r>
            <a:r>
              <a:rPr lang="en-US" sz="2000" dirty="0" err="1">
                <a:solidFill>
                  <a:schemeClr val="bg1"/>
                </a:solidFill>
              </a:rPr>
              <a:t>Total_race</a:t>
            </a:r>
            <a:r>
              <a:rPr lang="en-US" sz="2000" dirty="0">
                <a:solidFill>
                  <a:schemeClr val="bg1"/>
                </a:solidFill>
              </a:rPr>
              <a:t>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null 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race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order by </a:t>
            </a:r>
            <a:r>
              <a:rPr lang="en-US" sz="2000" dirty="0" err="1">
                <a:solidFill>
                  <a:schemeClr val="bg1"/>
                </a:solidFill>
              </a:rPr>
              <a:t>Total_race</a:t>
            </a:r>
            <a:r>
              <a:rPr lang="en-US" sz="2000" dirty="0">
                <a:solidFill>
                  <a:schemeClr val="bg1"/>
                </a:solidFill>
              </a:rPr>
              <a:t> desc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0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F654E-9CB7-4D0E-8F21-1640837FF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51AC7-8A8D-48DE-9FE6-DCDFF7938D84}"/>
              </a:ext>
            </a:extLst>
          </p:cNvPr>
          <p:cNvSpPr txBox="1"/>
          <p:nvPr/>
        </p:nvSpPr>
        <p:spPr>
          <a:xfrm>
            <a:off x="134471" y="376518"/>
            <a:ext cx="12192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--5.What's the average length of employment in the company?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gender,</a:t>
            </a:r>
          </a:p>
          <a:p>
            <a:r>
              <a:rPr lang="en-US" sz="2000" dirty="0">
                <a:solidFill>
                  <a:schemeClr val="bg1"/>
                </a:solidFill>
              </a:rPr>
              <a:t>avg(DATEDIFF(</a:t>
            </a:r>
            <a:r>
              <a:rPr lang="en-US" sz="2000" dirty="0" err="1">
                <a:solidFill>
                  <a:schemeClr val="bg1"/>
                </a:solidFill>
              </a:rPr>
              <a:t>year,hire_date,new_termdate</a:t>
            </a:r>
            <a:r>
              <a:rPr lang="en-US" sz="2000" dirty="0">
                <a:solidFill>
                  <a:schemeClr val="bg1"/>
                </a:solidFill>
              </a:rPr>
              <a:t>)) as </a:t>
            </a:r>
            <a:r>
              <a:rPr lang="en-US" sz="2000" dirty="0" err="1">
                <a:solidFill>
                  <a:schemeClr val="bg1"/>
                </a:solidFill>
              </a:rPr>
              <a:t>average_length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not null and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&lt;=GETDATE()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gender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--6.Which department has the highest turnover rate?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with </a:t>
            </a:r>
            <a:r>
              <a:rPr lang="en-US" sz="2000" dirty="0" err="1">
                <a:solidFill>
                  <a:schemeClr val="bg1"/>
                </a:solidFill>
              </a:rPr>
              <a:t>cte</a:t>
            </a:r>
            <a:r>
              <a:rPr lang="en-US" sz="2000" dirty="0">
                <a:solidFill>
                  <a:schemeClr val="bg1"/>
                </a:solidFill>
              </a:rPr>
              <a:t> as(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department,count</a:t>
            </a:r>
            <a:r>
              <a:rPr lang="en-US" sz="2000" dirty="0">
                <a:solidFill>
                  <a:schemeClr val="bg1"/>
                </a:solidFill>
              </a:rPr>
              <a:t>(*) as </a:t>
            </a:r>
            <a:r>
              <a:rPr lang="en-US" sz="2000" dirty="0" err="1">
                <a:solidFill>
                  <a:schemeClr val="bg1"/>
                </a:solidFill>
              </a:rPr>
              <a:t>total_count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SUM(case when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not null and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&lt;=GETDATE() then 1 else 0 end) as </a:t>
            </a:r>
            <a:r>
              <a:rPr lang="en-US" sz="2000" dirty="0" err="1">
                <a:solidFill>
                  <a:schemeClr val="bg1"/>
                </a:solidFill>
              </a:rPr>
              <a:t>terminate_count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department)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top 1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department,total_count,terminate_count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round((cast(</a:t>
            </a:r>
            <a:r>
              <a:rPr lang="en-US" sz="2000" dirty="0" err="1">
                <a:solidFill>
                  <a:schemeClr val="bg1"/>
                </a:solidFill>
              </a:rPr>
              <a:t>terminate_count</a:t>
            </a:r>
            <a:r>
              <a:rPr lang="en-US" sz="2000" dirty="0">
                <a:solidFill>
                  <a:schemeClr val="bg1"/>
                </a:solidFill>
              </a:rPr>
              <a:t> as float)/</a:t>
            </a:r>
            <a:r>
              <a:rPr lang="en-US" sz="2000" dirty="0" err="1">
                <a:solidFill>
                  <a:schemeClr val="bg1"/>
                </a:solidFill>
              </a:rPr>
              <a:t>total_count</a:t>
            </a:r>
            <a:r>
              <a:rPr lang="en-US" sz="2000" dirty="0">
                <a:solidFill>
                  <a:schemeClr val="bg1"/>
                </a:solidFill>
              </a:rPr>
              <a:t>),2)*100 as Turnover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err="1">
                <a:solidFill>
                  <a:schemeClr val="bg1"/>
                </a:solidFill>
              </a:rPr>
              <a:t>cte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order by Turnover desc</a:t>
            </a:r>
          </a:p>
        </p:txBody>
      </p:sp>
    </p:spTree>
    <p:extLst>
      <p:ext uri="{BB962C8B-B14F-4D97-AF65-F5344CB8AC3E}">
        <p14:creationId xmlns:p14="http://schemas.microsoft.com/office/powerpoint/2010/main" val="223550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F654E-9CB7-4D0E-8F21-1640837FF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44C0C-8752-46F3-A37E-44E6BB75A592}"/>
              </a:ext>
            </a:extLst>
          </p:cNvPr>
          <p:cNvSpPr txBox="1"/>
          <p:nvPr/>
        </p:nvSpPr>
        <p:spPr>
          <a:xfrm>
            <a:off x="80682" y="249320"/>
            <a:ext cx="901849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--7.What is the tenure distribution for each department?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department,</a:t>
            </a:r>
          </a:p>
          <a:p>
            <a:r>
              <a:rPr lang="en-US" sz="2000" dirty="0">
                <a:solidFill>
                  <a:schemeClr val="bg1"/>
                </a:solidFill>
              </a:rPr>
              <a:t>avg(DATEDIFF(</a:t>
            </a:r>
            <a:r>
              <a:rPr lang="en-US" sz="2000" dirty="0" err="1">
                <a:solidFill>
                  <a:schemeClr val="bg1"/>
                </a:solidFill>
              </a:rPr>
              <a:t>year,hire_date,new_termdate</a:t>
            </a:r>
            <a:r>
              <a:rPr lang="en-US" sz="2000" dirty="0">
                <a:solidFill>
                  <a:schemeClr val="bg1"/>
                </a:solidFill>
              </a:rPr>
              <a:t>)) as </a:t>
            </a:r>
            <a:r>
              <a:rPr lang="en-US" sz="2000" dirty="0" err="1">
                <a:solidFill>
                  <a:schemeClr val="bg1"/>
                </a:solidFill>
              </a:rPr>
              <a:t>average_length_tenure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not null and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&lt;=GETDATE()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department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order by </a:t>
            </a:r>
            <a:r>
              <a:rPr lang="en-US" sz="2000" dirty="0" err="1">
                <a:solidFill>
                  <a:schemeClr val="bg1"/>
                </a:solidFill>
              </a:rPr>
              <a:t>average_length_tenure</a:t>
            </a:r>
            <a:r>
              <a:rPr lang="en-US" sz="2000" dirty="0">
                <a:solidFill>
                  <a:schemeClr val="bg1"/>
                </a:solidFill>
              </a:rPr>
              <a:t> desc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--8.How many employees work remotely for each department?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department,count</a:t>
            </a:r>
            <a:r>
              <a:rPr lang="en-US" sz="2000" dirty="0">
                <a:solidFill>
                  <a:schemeClr val="bg1"/>
                </a:solidFill>
              </a:rPr>
              <a:t>(*) as count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where location='Remote' and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department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--9.What's the distribution of employees across different states?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location_state,count</a:t>
            </a:r>
            <a:r>
              <a:rPr lang="en-US" sz="2000" dirty="0">
                <a:solidFill>
                  <a:schemeClr val="bg1"/>
                </a:solidFill>
              </a:rPr>
              <a:t>(*) as count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</a:t>
            </a:r>
            <a:r>
              <a:rPr lang="en-US" sz="2000" dirty="0" err="1">
                <a:solidFill>
                  <a:schemeClr val="bg1"/>
                </a:solidFill>
              </a:rPr>
              <a:t>location_state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order by count desc</a:t>
            </a:r>
          </a:p>
        </p:txBody>
      </p:sp>
    </p:spTree>
    <p:extLst>
      <p:ext uri="{BB962C8B-B14F-4D97-AF65-F5344CB8AC3E}">
        <p14:creationId xmlns:p14="http://schemas.microsoft.com/office/powerpoint/2010/main" val="126062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F654E-9CB7-4D0E-8F21-1640837FF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4A55B-DB5E-4051-BDF3-98111803D165}"/>
              </a:ext>
            </a:extLst>
          </p:cNvPr>
          <p:cNvSpPr txBox="1"/>
          <p:nvPr/>
        </p:nvSpPr>
        <p:spPr>
          <a:xfrm>
            <a:off x="170328" y="328695"/>
            <a:ext cx="12192000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--10.How are job titles distributed in the company?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jobtitle,count</a:t>
            </a:r>
            <a:r>
              <a:rPr lang="en-US" sz="2000" dirty="0">
                <a:solidFill>
                  <a:schemeClr val="bg1"/>
                </a:solidFill>
              </a:rPr>
              <a:t>(*) as count 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where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by </a:t>
            </a:r>
            <a:r>
              <a:rPr lang="en-US" sz="2000" dirty="0" err="1">
                <a:solidFill>
                  <a:schemeClr val="bg1"/>
                </a:solidFill>
              </a:rPr>
              <a:t>jobtitle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order by count desc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--11.How have employee hire counts varied over time?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with </a:t>
            </a:r>
            <a:r>
              <a:rPr lang="en-US" sz="2000" dirty="0" err="1">
                <a:solidFill>
                  <a:schemeClr val="bg1"/>
                </a:solidFill>
              </a:rPr>
              <a:t>cte</a:t>
            </a:r>
            <a:r>
              <a:rPr lang="en-US" sz="2000" dirty="0">
                <a:solidFill>
                  <a:schemeClr val="bg1"/>
                </a:solidFill>
              </a:rPr>
              <a:t> as(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YEAR(</a:t>
            </a:r>
            <a:r>
              <a:rPr lang="en-US" sz="2000" dirty="0" err="1">
                <a:solidFill>
                  <a:schemeClr val="bg1"/>
                </a:solidFill>
              </a:rPr>
              <a:t>hire_date</a:t>
            </a:r>
            <a:r>
              <a:rPr lang="en-US" sz="2000" dirty="0">
                <a:solidFill>
                  <a:schemeClr val="bg1"/>
                </a:solidFill>
              </a:rPr>
              <a:t>) as </a:t>
            </a:r>
            <a:r>
              <a:rPr lang="en-US" sz="2000" dirty="0" err="1">
                <a:solidFill>
                  <a:schemeClr val="bg1"/>
                </a:solidFill>
              </a:rPr>
              <a:t>hire_date,count</a:t>
            </a:r>
            <a:r>
              <a:rPr lang="en-US" sz="2000" dirty="0">
                <a:solidFill>
                  <a:schemeClr val="bg1"/>
                </a:solidFill>
              </a:rPr>
              <a:t>(*) as count,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sum(case when </a:t>
            </a:r>
            <a:r>
              <a:rPr lang="en-US" sz="2000" dirty="0" err="1">
                <a:solidFill>
                  <a:schemeClr val="bg1"/>
                </a:solidFill>
              </a:rPr>
              <a:t>new_termdate</a:t>
            </a:r>
            <a:r>
              <a:rPr lang="en-US" sz="2000" dirty="0">
                <a:solidFill>
                  <a:schemeClr val="bg1"/>
                </a:solidFill>
              </a:rPr>
              <a:t> is not  null then 1 else 0 end) as </a:t>
            </a:r>
            <a:r>
              <a:rPr lang="en-US" sz="2000" dirty="0" err="1">
                <a:solidFill>
                  <a:schemeClr val="bg1"/>
                </a:solidFill>
              </a:rPr>
              <a:t>termi_date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from [My </a:t>
            </a:r>
            <a:r>
              <a:rPr lang="en-US" sz="2000" dirty="0" err="1">
                <a:solidFill>
                  <a:schemeClr val="bg1"/>
                </a:solidFill>
              </a:rPr>
              <a:t>DataBase</a:t>
            </a:r>
            <a:r>
              <a:rPr lang="en-US" sz="2000" dirty="0">
                <a:solidFill>
                  <a:schemeClr val="bg1"/>
                </a:solidFill>
              </a:rPr>
              <a:t>].[</a:t>
            </a:r>
            <a:r>
              <a:rPr lang="en-US" sz="2000" dirty="0" err="1">
                <a:solidFill>
                  <a:schemeClr val="bg1"/>
                </a:solidFill>
              </a:rPr>
              <a:t>dbo</a:t>
            </a:r>
            <a:r>
              <a:rPr lang="en-US" sz="2000" dirty="0">
                <a:solidFill>
                  <a:schemeClr val="bg1"/>
                </a:solidFill>
              </a:rPr>
              <a:t>].[HR]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 group by YEAR(</a:t>
            </a:r>
            <a:r>
              <a:rPr lang="en-US" sz="2000" dirty="0" err="1">
                <a:solidFill>
                  <a:schemeClr val="bg1"/>
                </a:solidFill>
              </a:rPr>
              <a:t>hire_date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select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hire_date,count,termi_date</a:t>
            </a:r>
            <a:r>
              <a:rPr lang="en-US" sz="2000" dirty="0">
                <a:solidFill>
                  <a:schemeClr val="bg1"/>
                </a:solidFill>
              </a:rPr>
              <a:t>, (count-</a:t>
            </a:r>
            <a:r>
              <a:rPr lang="en-US" sz="2000" dirty="0" err="1">
                <a:solidFill>
                  <a:schemeClr val="bg1"/>
                </a:solidFill>
              </a:rPr>
              <a:t>termi_date</a:t>
            </a:r>
            <a:r>
              <a:rPr lang="en-US" sz="2000" dirty="0">
                <a:solidFill>
                  <a:schemeClr val="bg1"/>
                </a:solidFill>
              </a:rPr>
              <a:t>) as </a:t>
            </a:r>
            <a:r>
              <a:rPr lang="en-US" sz="2000" dirty="0" err="1">
                <a:solidFill>
                  <a:schemeClr val="bg1"/>
                </a:solidFill>
              </a:rPr>
              <a:t>net_change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round((cast(count as float)-</a:t>
            </a:r>
            <a:r>
              <a:rPr lang="en-US" sz="2000" dirty="0" err="1">
                <a:solidFill>
                  <a:schemeClr val="bg1"/>
                </a:solidFill>
              </a:rPr>
              <a:t>termi_date</a:t>
            </a:r>
            <a:r>
              <a:rPr lang="en-US" sz="2000" dirty="0">
                <a:solidFill>
                  <a:schemeClr val="bg1"/>
                </a:solidFill>
              </a:rPr>
              <a:t>)/count,2)  as </a:t>
            </a:r>
            <a:r>
              <a:rPr lang="en-US" sz="2000" dirty="0" err="1">
                <a:solidFill>
                  <a:schemeClr val="bg1"/>
                </a:solidFill>
              </a:rPr>
              <a:t>p_hire_change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from </a:t>
            </a:r>
            <a:r>
              <a:rPr lang="en-US" sz="2000" dirty="0" err="1">
                <a:solidFill>
                  <a:schemeClr val="bg1"/>
                </a:solidFill>
              </a:rPr>
              <a:t>cte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order by  </a:t>
            </a:r>
            <a:r>
              <a:rPr lang="en-US" sz="2000" dirty="0" err="1">
                <a:solidFill>
                  <a:schemeClr val="bg1"/>
                </a:solidFill>
              </a:rPr>
              <a:t>hire_date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2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1052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Jnanaranjan Pradhan</dc:creator>
  <cp:lastModifiedBy>Jnanaranjan Pradhan</cp:lastModifiedBy>
  <cp:revision>4</cp:revision>
  <dcterms:created xsi:type="dcterms:W3CDTF">2024-03-20T16:37:28Z</dcterms:created>
  <dcterms:modified xsi:type="dcterms:W3CDTF">2024-03-20T17:18:32Z</dcterms:modified>
</cp:coreProperties>
</file>