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nanaranjana027@gmail.com" initials="j" lastIdx="2" clrIdx="0">
    <p:extLst>
      <p:ext uri="{19B8F6BF-5375-455C-9EA6-DF929625EA0E}">
        <p15:presenceInfo xmlns:p15="http://schemas.microsoft.com/office/powerpoint/2012/main" userId="069450a1f94fe0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6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343-1EE9-4726-8D28-BDC13B426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9CAEE-DE67-47C9-8968-7B53CC657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D5A07-EE83-44C6-8CF7-B6C6A3BC3B23}"/>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D4EF0164-306D-4764-8A82-8FC9CE91E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CED8C-FA9B-47C8-9B3D-EF6D42B3E651}"/>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99264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7415-69C5-4983-B74A-003FEB7BCE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B4FC70-2CBB-4A3E-97D6-06E1D5B58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0CDF8-B681-4C1D-AC97-0DBDC0EB7F9E}"/>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03C56429-0DFA-4833-AB7F-A6E572D4C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45A37-4C94-4866-9F66-CE891D17CCBE}"/>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8977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2F38-E5FF-4A88-991A-E3F91ADC18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A6B99-5F7C-40D7-A9B6-6089BB63E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399D2-E8EE-4504-AF8C-6B24D6F21167}"/>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89F2F93E-E374-4AA5-9454-671096C54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71EDD-A576-450B-BD98-226BA7076CED}"/>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294505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2DFB-6766-44CB-ADCC-C582746C7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D7BB5-AD41-4B9E-A8B3-673FB64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0BCB0-F21C-4FF8-BF24-C9198C75666E}"/>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5B84944B-BDCE-4728-B768-81B7C643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F0790-A1EC-401C-9353-7E32A33C79DD}"/>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325015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6A48-51D8-4E17-B43D-622042198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60E7E-ECC9-481D-B017-C004E2F3C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EEEA1-0E90-4D55-A806-167204998775}"/>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BF177011-9246-47F9-9582-37F8661A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13BCC-6CE3-4A8C-AA93-CEF9C0D08D13}"/>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323220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FBF9-AF60-4E49-8F36-0D158D806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9EA95-3CBB-4A7E-A400-2B4D058DD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A3AC8-1F9E-4324-BCF9-AA5523510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7433F4-94B5-455C-9924-D8420265726C}"/>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6" name="Footer Placeholder 5">
            <a:extLst>
              <a:ext uri="{FF2B5EF4-FFF2-40B4-BE49-F238E27FC236}">
                <a16:creationId xmlns:a16="http://schemas.microsoft.com/office/drawing/2014/main" id="{9F5476FE-C174-4373-94BD-D16DDA02B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E5B24-B296-45D9-8C68-4109D458B17F}"/>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121823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AB56-FFF8-4819-8D82-D61E9CCEF8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A88E19-CEE2-496D-9366-C670D6A00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8C7E8-E6AE-4658-A3DA-11037E3C8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2F5ED-F096-4CC0-90E5-B600F977C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ADC4E-F5CB-4B6C-B938-2874E6DEC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06780B-AD40-4165-96C6-DBD553D50B24}"/>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8" name="Footer Placeholder 7">
            <a:extLst>
              <a:ext uri="{FF2B5EF4-FFF2-40B4-BE49-F238E27FC236}">
                <a16:creationId xmlns:a16="http://schemas.microsoft.com/office/drawing/2014/main" id="{F062DB76-0CD0-4CAB-9EDB-A45AF43C0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564F2-7D94-4BA0-B7ED-4B2C93F5FDF0}"/>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278775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7FE2-482A-4E51-9410-0F23E71CB9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876685-AD4B-4A9B-A339-308FE5B13FAC}"/>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4" name="Footer Placeholder 3">
            <a:extLst>
              <a:ext uri="{FF2B5EF4-FFF2-40B4-BE49-F238E27FC236}">
                <a16:creationId xmlns:a16="http://schemas.microsoft.com/office/drawing/2014/main" id="{D3D0785A-3A91-46E8-9993-9ABD877A2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F1009-B039-4D18-932E-FCCF768BDE7A}"/>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290915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6CE4B-B293-4286-83BE-D1DD63B655C0}"/>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3" name="Footer Placeholder 2">
            <a:extLst>
              <a:ext uri="{FF2B5EF4-FFF2-40B4-BE49-F238E27FC236}">
                <a16:creationId xmlns:a16="http://schemas.microsoft.com/office/drawing/2014/main" id="{06830139-67EB-45B9-A517-A15B539CB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1450F-9786-4E32-9924-81C1D5CE936B}"/>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67406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8E8C-0D3B-4A51-9FD3-5E550F251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7766E-A9BE-43EA-B9D4-BEAF74066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8C6B3B-7C6D-4E04-AC65-D0B259B0F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5E7BD-8C46-4AC4-BCA4-9F062BC411CD}"/>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6" name="Footer Placeholder 5">
            <a:extLst>
              <a:ext uri="{FF2B5EF4-FFF2-40B4-BE49-F238E27FC236}">
                <a16:creationId xmlns:a16="http://schemas.microsoft.com/office/drawing/2014/main" id="{851E1D1A-2EA4-4F6A-B17C-16423FCFD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C3126-844A-444F-A490-BD5C2895A5DA}"/>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76907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4543-2744-41D0-ADED-BE4B599E1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7084F-5E5E-46FC-B51B-072A842FA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F3830-E09F-4370-A917-4C9DC8C89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A0C85-19B3-483F-825F-8317DA80A8FF}"/>
              </a:ext>
            </a:extLst>
          </p:cNvPr>
          <p:cNvSpPr>
            <a:spLocks noGrp="1"/>
          </p:cNvSpPr>
          <p:nvPr>
            <p:ph type="dt" sz="half" idx="10"/>
          </p:nvPr>
        </p:nvSpPr>
        <p:spPr/>
        <p:txBody>
          <a:bodyPr/>
          <a:lstStyle/>
          <a:p>
            <a:fld id="{4C3AA371-018E-4F02-8CD0-D5B478B5D408}" type="datetimeFigureOut">
              <a:rPr lang="en-US" smtClean="0"/>
              <a:t>8/8/2023</a:t>
            </a:fld>
            <a:endParaRPr lang="en-US"/>
          </a:p>
        </p:txBody>
      </p:sp>
      <p:sp>
        <p:nvSpPr>
          <p:cNvPr id="6" name="Footer Placeholder 5">
            <a:extLst>
              <a:ext uri="{FF2B5EF4-FFF2-40B4-BE49-F238E27FC236}">
                <a16:creationId xmlns:a16="http://schemas.microsoft.com/office/drawing/2014/main" id="{A978CEB7-6B7B-4947-A98F-24CC2F80A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77A8C-1519-4B54-B439-A984F7721C2E}"/>
              </a:ext>
            </a:extLst>
          </p:cNvPr>
          <p:cNvSpPr>
            <a:spLocks noGrp="1"/>
          </p:cNvSpPr>
          <p:nvPr>
            <p:ph type="sldNum" sz="quarter" idx="12"/>
          </p:nvPr>
        </p:nvSpPr>
        <p:spPr/>
        <p:txBody>
          <a:bodyPr/>
          <a:lstStyle/>
          <a:p>
            <a:fld id="{E498E1C5-6470-462D-AB83-488ED4B21DE7}" type="slidenum">
              <a:rPr lang="en-US" smtClean="0"/>
              <a:t>‹#›</a:t>
            </a:fld>
            <a:endParaRPr lang="en-US"/>
          </a:p>
        </p:txBody>
      </p:sp>
    </p:spTree>
    <p:extLst>
      <p:ext uri="{BB962C8B-B14F-4D97-AF65-F5344CB8AC3E}">
        <p14:creationId xmlns:p14="http://schemas.microsoft.com/office/powerpoint/2010/main" val="61614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9EC1D-DE0D-47AE-990C-0BB8626FB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6B363-822D-4241-9F99-0B8045446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43192-AF6E-4E3A-8E49-9B90F75DF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AA371-018E-4F02-8CD0-D5B478B5D408}" type="datetimeFigureOut">
              <a:rPr lang="en-US" smtClean="0"/>
              <a:t>8/8/2023</a:t>
            </a:fld>
            <a:endParaRPr lang="en-US"/>
          </a:p>
        </p:txBody>
      </p:sp>
      <p:sp>
        <p:nvSpPr>
          <p:cNvPr id="5" name="Footer Placeholder 4">
            <a:extLst>
              <a:ext uri="{FF2B5EF4-FFF2-40B4-BE49-F238E27FC236}">
                <a16:creationId xmlns:a16="http://schemas.microsoft.com/office/drawing/2014/main" id="{CAFBC668-9871-46FF-8724-050021947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812CE-A81D-44E0-B4E9-391F031E5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8E1C5-6470-462D-AB83-488ED4B21DE7}" type="slidenum">
              <a:rPr lang="en-US" smtClean="0"/>
              <a:t>‹#›</a:t>
            </a:fld>
            <a:endParaRPr lang="en-US"/>
          </a:p>
        </p:txBody>
      </p:sp>
    </p:spTree>
    <p:extLst>
      <p:ext uri="{BB962C8B-B14F-4D97-AF65-F5344CB8AC3E}">
        <p14:creationId xmlns:p14="http://schemas.microsoft.com/office/powerpoint/2010/main" val="138082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E57F51-2ACF-4B95-BBCA-B3BAC49B888B}"/>
              </a:ext>
            </a:extLst>
          </p:cNvPr>
          <p:cNvSpPr txBox="1"/>
          <p:nvPr/>
        </p:nvSpPr>
        <p:spPr>
          <a:xfrm>
            <a:off x="2967317" y="80683"/>
            <a:ext cx="4778189" cy="707886"/>
          </a:xfrm>
          <a:prstGeom prst="rect">
            <a:avLst/>
          </a:prstGeom>
          <a:noFill/>
        </p:spPr>
        <p:txBody>
          <a:bodyPr wrap="square" rtlCol="0">
            <a:spAutoFit/>
          </a:bodyPr>
          <a:lstStyle/>
          <a:p>
            <a:pPr algn="ctr"/>
            <a:r>
              <a:rPr lang="en-US" sz="4000" b="1" dirty="0">
                <a:solidFill>
                  <a:srgbClr val="00B0F0"/>
                </a:solidFill>
              </a:rPr>
              <a:t>Business Insights 360</a:t>
            </a:r>
          </a:p>
        </p:txBody>
      </p:sp>
      <p:sp>
        <p:nvSpPr>
          <p:cNvPr id="8" name="TextBox 7">
            <a:extLst>
              <a:ext uri="{FF2B5EF4-FFF2-40B4-BE49-F238E27FC236}">
                <a16:creationId xmlns:a16="http://schemas.microsoft.com/office/drawing/2014/main" id="{B76C0D3E-1943-4277-95B9-06400F17F497}"/>
              </a:ext>
            </a:extLst>
          </p:cNvPr>
          <p:cNvSpPr txBox="1"/>
          <p:nvPr/>
        </p:nvSpPr>
        <p:spPr>
          <a:xfrm>
            <a:off x="3908611" y="708212"/>
            <a:ext cx="2653554" cy="400110"/>
          </a:xfrm>
          <a:prstGeom prst="rect">
            <a:avLst/>
          </a:prstGeom>
          <a:noFill/>
        </p:spPr>
        <p:txBody>
          <a:bodyPr wrap="square" rtlCol="0">
            <a:spAutoFit/>
          </a:bodyPr>
          <a:lstStyle/>
          <a:p>
            <a:pPr algn="ctr"/>
            <a:r>
              <a:rPr lang="en-US" sz="2000" b="1" dirty="0">
                <a:solidFill>
                  <a:srgbClr val="002060"/>
                </a:solidFill>
              </a:rPr>
              <a:t>Project Overview</a:t>
            </a:r>
          </a:p>
        </p:txBody>
      </p:sp>
      <p:pic>
        <p:nvPicPr>
          <p:cNvPr id="10" name="Picture 9">
            <a:extLst>
              <a:ext uri="{FF2B5EF4-FFF2-40B4-BE49-F238E27FC236}">
                <a16:creationId xmlns:a16="http://schemas.microsoft.com/office/drawing/2014/main" id="{C480C2D5-BFF2-486C-8EA4-FFA6E691B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 y="16817"/>
            <a:ext cx="1317812" cy="1312541"/>
          </a:xfrm>
          <a:prstGeom prst="rect">
            <a:avLst/>
          </a:prstGeom>
        </p:spPr>
      </p:pic>
      <p:sp>
        <p:nvSpPr>
          <p:cNvPr id="11" name="TextBox 10">
            <a:extLst>
              <a:ext uri="{FF2B5EF4-FFF2-40B4-BE49-F238E27FC236}">
                <a16:creationId xmlns:a16="http://schemas.microsoft.com/office/drawing/2014/main" id="{68233F3A-5C06-4DCC-B197-D27E88F1FD13}"/>
              </a:ext>
            </a:extLst>
          </p:cNvPr>
          <p:cNvSpPr txBox="1"/>
          <p:nvPr/>
        </p:nvSpPr>
        <p:spPr>
          <a:xfrm>
            <a:off x="0" y="1649506"/>
            <a:ext cx="12191999" cy="5386090"/>
          </a:xfrm>
          <a:prstGeom prst="rect">
            <a:avLst/>
          </a:prstGeom>
          <a:noFill/>
        </p:spPr>
        <p:txBody>
          <a:bodyPr wrap="square" rtlCol="0">
            <a:spAutoFit/>
          </a:bodyPr>
          <a:lstStyle/>
          <a:p>
            <a:r>
              <a:rPr lang="en-US" sz="2000" b="1" dirty="0" err="1"/>
              <a:t>Atliq</a:t>
            </a:r>
            <a:r>
              <a:rPr lang="en-US" sz="2000" b="1" dirty="0"/>
              <a:t> Business Model:</a:t>
            </a:r>
          </a:p>
          <a:p>
            <a:pPr marL="285750" indent="-285750">
              <a:buFont typeface="Wingdings" panose="05000000000000000000" pitchFamily="2" charset="2"/>
              <a:buChar char="Ø"/>
            </a:pPr>
            <a:r>
              <a:rPr lang="en-US" dirty="0" err="1"/>
              <a:t>Atliq</a:t>
            </a:r>
            <a:r>
              <a:rPr lang="en-US" dirty="0"/>
              <a:t> is a consumer goods electronics company , they sales the hardware like PC , Mouse , Printer so on to different customers like 'Croma’, 'BEST BUY','STAPLES','FLIPKART' and then from there, these stores sales the hardware to End Consumer like you and me person.</a:t>
            </a:r>
          </a:p>
          <a:p>
            <a:pPr marL="285750" indent="-285750">
              <a:buFont typeface="Wingdings" panose="05000000000000000000" pitchFamily="2" charset="2"/>
              <a:buChar char="Ø"/>
            </a:pPr>
            <a:r>
              <a:rPr lang="en-US" dirty="0"/>
              <a:t>In </a:t>
            </a:r>
            <a:r>
              <a:rPr lang="en-US" dirty="0" err="1"/>
              <a:t>Atliq</a:t>
            </a:r>
            <a:r>
              <a:rPr lang="en-US" dirty="0"/>
              <a:t> Hardware , the customer is the stores like 'Croma’, 'BEST BUY','STAPLES','FLIPKART' etc. The consumer is who consume the product. Here there are two types of customers/Platform one is 'Brick &amp; Mortar' like 'Croma’, 'BEST BUY' and second is E-commerce like 'FLIPKART’, 'Amazon' etc.</a:t>
            </a:r>
          </a:p>
          <a:p>
            <a:pPr marL="285750" indent="-285750">
              <a:buFont typeface="Wingdings" panose="05000000000000000000" pitchFamily="2" charset="2"/>
              <a:buChar char="Ø"/>
            </a:pPr>
            <a:r>
              <a:rPr lang="en-US" dirty="0" err="1"/>
              <a:t>Atliq</a:t>
            </a:r>
            <a:r>
              <a:rPr lang="en-US" dirty="0"/>
              <a:t> have three channels Retailer, Direct , Distributor.</a:t>
            </a:r>
          </a:p>
          <a:p>
            <a:pPr marL="285750" indent="-285750">
              <a:buFont typeface="Wingdings" panose="05000000000000000000" pitchFamily="2" charset="2"/>
              <a:buChar char="Ø"/>
            </a:pPr>
            <a:r>
              <a:rPr lang="en-US" dirty="0"/>
              <a:t>Retailer channels means they sales his product to customer like 'Croma’, 'BEST BUY’, 'STAPLES’, 'FLIPKART’, 'Amazon' etc.</a:t>
            </a:r>
          </a:p>
          <a:p>
            <a:pPr marL="285750" indent="-285750">
              <a:buFont typeface="Wingdings" panose="05000000000000000000" pitchFamily="2" charset="2"/>
              <a:buChar char="Ø"/>
            </a:pPr>
            <a:r>
              <a:rPr lang="en-US" dirty="0"/>
              <a:t>Direct  channels means they sales his product to his own customer/stores like '</a:t>
            </a:r>
            <a:r>
              <a:rPr lang="en-US" dirty="0" err="1"/>
              <a:t>Atliq</a:t>
            </a:r>
            <a:r>
              <a:rPr lang="en-US" dirty="0"/>
              <a:t> Hardware E-store’, '</a:t>
            </a:r>
            <a:r>
              <a:rPr lang="en-US" dirty="0" err="1"/>
              <a:t>Atliq</a:t>
            </a:r>
            <a:r>
              <a:rPr lang="en-US" dirty="0"/>
              <a:t> Hardware exclusive' </a:t>
            </a:r>
          </a:p>
          <a:p>
            <a:pPr marL="285750" indent="-285750">
              <a:buFont typeface="Wingdings" panose="05000000000000000000" pitchFamily="2" charset="2"/>
              <a:buChar char="Ø"/>
            </a:pPr>
            <a:r>
              <a:rPr lang="en-US" dirty="0"/>
              <a:t>Distributor channels means they sales his product to a Big customer, the customer sales that product to small stores, the store sales product to the end consumer.</a:t>
            </a:r>
          </a:p>
          <a:p>
            <a:pPr marL="285750" indent="-285750">
              <a:buFont typeface="Wingdings" panose="05000000000000000000" pitchFamily="2" charset="2"/>
              <a:buChar char="Ø"/>
            </a:pPr>
            <a:r>
              <a:rPr lang="en-US" b="0" i="0" dirty="0" err="1">
                <a:effectLst/>
                <a:latin typeface="-apple-system"/>
              </a:rPr>
              <a:t>AtliQ</a:t>
            </a:r>
            <a:r>
              <a:rPr lang="en-US" b="0" i="0" dirty="0">
                <a:effectLst/>
                <a:latin typeface="-apple-system"/>
              </a:rPr>
              <a:t> Hardware's , a growing electronic goods company having operations in various countries. Their business is growing rapidly and they still rely on excel files for data analytics. Excel files are hard to consume and not effective in generating insights. Also due to the lack of effective analytics the company faced a major loss in Latin America So that They needed quick and smart decisions based on data. So, I took on the task of creating an automated Power BI dashboard for the Finance, Sales, Marketing, and Supply Chain teams. The goal was to help them analyze data and make better decisions.</a:t>
            </a:r>
            <a:endParaRPr lang="en-US" dirty="0"/>
          </a:p>
          <a:p>
            <a:endParaRPr lang="en-US" dirty="0"/>
          </a:p>
        </p:txBody>
      </p:sp>
    </p:spTree>
    <p:extLst>
      <p:ext uri="{BB962C8B-B14F-4D97-AF65-F5344CB8AC3E}">
        <p14:creationId xmlns:p14="http://schemas.microsoft.com/office/powerpoint/2010/main" val="210886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C16A-C9D4-4685-8979-51FA6C970B20}"/>
              </a:ext>
            </a:extLst>
          </p:cNvPr>
          <p:cNvSpPr txBox="1"/>
          <p:nvPr/>
        </p:nvSpPr>
        <p:spPr>
          <a:xfrm>
            <a:off x="0" y="245097"/>
            <a:ext cx="12039600" cy="3970318"/>
          </a:xfrm>
          <a:prstGeom prst="rect">
            <a:avLst/>
          </a:prstGeom>
          <a:noFill/>
        </p:spPr>
        <p:txBody>
          <a:bodyPr wrap="square" rtlCol="0">
            <a:spAutoFit/>
          </a:bodyPr>
          <a:lstStyle/>
          <a:p>
            <a:pPr rtl="0">
              <a:spcBef>
                <a:spcPts val="0"/>
              </a:spcBef>
              <a:spcAft>
                <a:spcPts val="0"/>
              </a:spcAft>
            </a:pPr>
            <a:r>
              <a:rPr lang="en-US" sz="1800" b="1" i="0" u="none" strike="noStrike" dirty="0">
                <a:effectLst/>
                <a:latin typeface="Calibri" panose="020F0502020204030204" pitchFamily="34" charset="0"/>
              </a:rPr>
              <a:t>9. Review Sales &amp; Marketing View Mockups</a:t>
            </a:r>
            <a:r>
              <a:rPr lang="en-US" sz="1800" b="0" i="0" u="none" strike="noStrike" dirty="0">
                <a:effectLst/>
                <a:latin typeface="Calibri" panose="020F0502020204030204" pitchFamily="34" charset="0"/>
              </a:rPr>
              <a:t>:</a:t>
            </a:r>
            <a:br>
              <a:rPr lang="en-US" b="0" dirty="0">
                <a:effectLst/>
              </a:rPr>
            </a:br>
            <a:r>
              <a:rPr lang="en-US" b="0" dirty="0">
                <a:effectLst/>
              </a:rPr>
              <a:t>    &gt;</a:t>
            </a:r>
            <a:r>
              <a:rPr lang="en-US" sz="1800" b="0" i="0" u="none" strike="noStrike" dirty="0">
                <a:effectLst/>
                <a:latin typeface="Calibri" panose="020F0502020204030204" pitchFamily="34" charset="0"/>
              </a:rPr>
              <a:t>Constructed visuals for Top Customers &amp; Products and Unit Economic Visuals.</a:t>
            </a:r>
            <a:endParaRPr lang="en-US" sz="1800" b="0" i="0" u="none" strike="noStrike" dirty="0">
              <a:effectLst/>
              <a:latin typeface="Arial" panose="020B0604020202020204" pitchFamily="34" charset="0"/>
            </a:endParaRPr>
          </a:p>
          <a:p>
            <a:pPr rtl="0" fontAlgn="base">
              <a:spcBef>
                <a:spcPts val="0"/>
              </a:spcBef>
              <a:spcAft>
                <a:spcPts val="0"/>
              </a:spcAft>
            </a:pPr>
            <a:r>
              <a:rPr lang="en-US" sz="1800" b="0" i="0" u="none" strike="noStrike" dirty="0">
                <a:effectLst/>
                <a:latin typeface="Calibri" panose="020F0502020204030204" pitchFamily="34" charset="0"/>
              </a:rPr>
              <a:t>    &gt;For the sales team, metrics like Gross Margin and Net Sales (Revenue) are prioritized over Net Profit as they typically lack </a:t>
            </a:r>
          </a:p>
          <a:p>
            <a:pPr rtl="0" fontAlgn="base">
              <a:spcBef>
                <a:spcPts val="0"/>
              </a:spcBef>
              <a:spcAft>
                <a:spcPts val="0"/>
              </a:spcAft>
            </a:pPr>
            <a:r>
              <a:rPr lang="en-US" dirty="0">
                <a:latin typeface="Calibri" panose="020F0502020204030204" pitchFamily="34" charset="0"/>
              </a:rPr>
              <a:t>  </a:t>
            </a:r>
            <a:r>
              <a:rPr lang="en-US" sz="1800" b="0" i="0" u="none" strike="noStrike" dirty="0">
                <a:effectLst/>
                <a:latin typeface="Calibri" panose="020F0502020204030204" pitchFamily="34" charset="0"/>
              </a:rPr>
              <a:t>    control over operating expenses.</a:t>
            </a:r>
            <a:endParaRPr lang="en-US" sz="1800" b="0" i="0" u="none" strike="noStrike" dirty="0">
              <a:effectLst/>
              <a:latin typeface="Arial" panose="020B0604020202020204" pitchFamily="34" charset="0"/>
            </a:endParaRPr>
          </a:p>
          <a:p>
            <a:pPr rtl="0" fontAlgn="base">
              <a:spcBef>
                <a:spcPts val="0"/>
              </a:spcBef>
              <a:spcAft>
                <a:spcPts val="0"/>
              </a:spcAft>
            </a:pPr>
            <a:r>
              <a:rPr lang="en-US" sz="1800" b="0" i="0" u="none" strike="noStrike" dirty="0">
                <a:effectLst/>
                <a:latin typeface="Calibri" panose="020F0502020204030204" pitchFamily="34" charset="0"/>
              </a:rPr>
              <a:t>    &gt;For the marketing team, understanding the variation in marketing expenditure over time and the subsequent change in</a:t>
            </a:r>
          </a:p>
          <a:p>
            <a:pPr rtl="0" fontAlgn="base">
              <a:spcBef>
                <a:spcPts val="0"/>
              </a:spcBef>
              <a:spcAft>
                <a:spcPts val="0"/>
              </a:spcAft>
            </a:pPr>
            <a:r>
              <a:rPr lang="en-US" dirty="0">
                <a:latin typeface="Calibri" panose="020F0502020204030204" pitchFamily="34" charset="0"/>
              </a:rPr>
              <a:t>     </a:t>
            </a:r>
            <a:r>
              <a:rPr lang="en-US" sz="1800" b="0" i="0" u="none" strike="noStrike" dirty="0">
                <a:effectLst/>
                <a:latin typeface="Calibri" panose="020F0502020204030204" pitchFamily="34" charset="0"/>
              </a:rPr>
              <a:t> Revenue/Gross Margin is crucial.</a:t>
            </a:r>
            <a:endParaRPr lang="en-US" sz="1800" b="0" i="0" u="none" strike="noStrike" dirty="0">
              <a:effectLst/>
              <a:latin typeface="Arial" panose="020B0604020202020204" pitchFamily="34" charset="0"/>
            </a:endParaRPr>
          </a:p>
          <a:p>
            <a:pPr rtl="0">
              <a:spcBef>
                <a:spcPts val="0"/>
              </a:spcBef>
              <a:spcAft>
                <a:spcPts val="0"/>
              </a:spcAft>
            </a:pPr>
            <a:br>
              <a:rPr lang="en-US" b="0" dirty="0">
                <a:effectLst/>
              </a:rPr>
            </a:br>
            <a:r>
              <a:rPr lang="en-US" sz="1800" b="1" i="0" u="none" strike="noStrike" dirty="0">
                <a:effectLst/>
                <a:latin typeface="Calibri" panose="020F0502020204030204" pitchFamily="34" charset="0"/>
              </a:rPr>
              <a:t>10. Review and Building Supply Chain View</a:t>
            </a:r>
            <a:r>
              <a:rPr lang="en-US" sz="1800" b="0" i="0" u="none" strike="noStrike" dirty="0">
                <a:effectLst/>
                <a:latin typeface="Calibri" panose="020F0502020204030204" pitchFamily="34" charset="0"/>
              </a:rPr>
              <a:t>:</a:t>
            </a:r>
            <a:br>
              <a:rPr lang="en-US" b="0" dirty="0">
                <a:effectLst/>
              </a:rPr>
            </a:br>
            <a:r>
              <a:rPr lang="en-US" b="0" dirty="0">
                <a:effectLst/>
              </a:rPr>
              <a:t>    &gt;</a:t>
            </a:r>
            <a:r>
              <a:rPr lang="en-US" sz="1800" b="0" i="0" u="none" strike="noStrike" dirty="0">
                <a:effectLst/>
                <a:latin typeface="Calibri" panose="020F0502020204030204" pitchFamily="34" charset="0"/>
              </a:rPr>
              <a:t>Focused on metrics like Net Error, Net Error%, ABS Error, ABS Error%, and Forecast Accuracy.</a:t>
            </a:r>
            <a:endParaRPr lang="en-US" sz="1800" b="0" i="0" u="none" strike="noStrike" dirty="0">
              <a:effectLst/>
              <a:latin typeface="Arial" panose="020B0604020202020204" pitchFamily="34" charset="0"/>
            </a:endParaRPr>
          </a:p>
          <a:p>
            <a:pPr rtl="0" fontAlgn="base">
              <a:spcBef>
                <a:spcPts val="0"/>
              </a:spcBef>
              <a:spcAft>
                <a:spcPts val="0"/>
              </a:spcAft>
            </a:pPr>
            <a:r>
              <a:rPr lang="en-US" sz="1800" b="0" i="0" u="none" strike="noStrike" dirty="0">
                <a:effectLst/>
                <a:latin typeface="Calibri" panose="020F0502020204030204" pitchFamily="34" charset="0"/>
              </a:rPr>
              <a:t>    &gt;For the supply chain team, key metrics include Forecast Accuracy &amp; Risk (either out of stock or excess inventory situations).</a:t>
            </a:r>
            <a:endParaRPr lang="en-US" sz="1800" b="0" i="0" u="none" strike="noStrike" dirty="0">
              <a:effectLst/>
              <a:latin typeface="Arial" panose="020B0604020202020204" pitchFamily="34" charset="0"/>
            </a:endParaRPr>
          </a:p>
          <a:p>
            <a:pPr rtl="0">
              <a:spcBef>
                <a:spcPts val="0"/>
              </a:spcBef>
              <a:spcAft>
                <a:spcPts val="0"/>
              </a:spcAft>
            </a:pPr>
            <a:br>
              <a:rPr lang="en-US" sz="1800" b="1" i="0" u="none" strike="noStrike" dirty="0">
                <a:effectLst/>
                <a:latin typeface="Calibri" panose="020F0502020204030204" pitchFamily="34" charset="0"/>
              </a:rPr>
            </a:br>
            <a:endParaRPr lang="en-US" b="0" dirty="0">
              <a:effectLst/>
            </a:endParaRPr>
          </a:p>
          <a:p>
            <a:br>
              <a:rPr lang="en-US" dirty="0"/>
            </a:br>
            <a:endParaRPr lang="en-US" dirty="0"/>
          </a:p>
        </p:txBody>
      </p:sp>
      <p:sp>
        <p:nvSpPr>
          <p:cNvPr id="3" name="TextBox 2">
            <a:extLst>
              <a:ext uri="{FF2B5EF4-FFF2-40B4-BE49-F238E27FC236}">
                <a16:creationId xmlns:a16="http://schemas.microsoft.com/office/drawing/2014/main" id="{BDD7F8D7-2BD6-4D91-9F52-22D891422868}"/>
              </a:ext>
            </a:extLst>
          </p:cNvPr>
          <p:cNvSpPr txBox="1"/>
          <p:nvPr/>
        </p:nvSpPr>
        <p:spPr>
          <a:xfrm>
            <a:off x="0" y="3355942"/>
            <a:ext cx="12039600" cy="3256961"/>
          </a:xfrm>
          <a:prstGeom prst="rect">
            <a:avLst/>
          </a:prstGeom>
          <a:noFill/>
        </p:spPr>
        <p:txBody>
          <a:bodyPr wrap="square" rtlCol="0">
            <a:spAutoFit/>
          </a:bodyPr>
          <a:lstStyle/>
          <a:p>
            <a:r>
              <a:rPr lang="en-US" dirty="0"/>
              <a:t>how to create date table in power query:</a:t>
            </a:r>
          </a:p>
          <a:p>
            <a:r>
              <a:rPr lang="en-US" dirty="0"/>
              <a:t>1.Open a blank query in Power Query of Power BI</a:t>
            </a:r>
          </a:p>
          <a:p>
            <a:r>
              <a:rPr lang="en-US" dirty="0"/>
              <a:t>2.type ={</a:t>
            </a:r>
            <a:r>
              <a:rPr lang="en-US" dirty="0" err="1"/>
              <a:t>Number.From</a:t>
            </a:r>
            <a:r>
              <a:rPr lang="en-US" dirty="0"/>
              <a:t>(#date(2017,9,1))..Number.From(#date(2022,12,31))}</a:t>
            </a:r>
          </a:p>
          <a:p>
            <a:r>
              <a:rPr lang="en-US" dirty="0"/>
              <a:t>3.That will generate a series of numbers as a list</a:t>
            </a:r>
          </a:p>
          <a:p>
            <a:r>
              <a:rPr lang="en-US" dirty="0"/>
              <a:t>4.Convert it to a table (upper left menu button.</a:t>
            </a:r>
          </a:p>
          <a:p>
            <a:r>
              <a:rPr lang="en-US" dirty="0"/>
              <a:t>5.Convert the ABC123 type to date</a:t>
            </a:r>
          </a:p>
          <a:p>
            <a:r>
              <a:rPr lang="en-US" dirty="0"/>
              <a:t>6.Rename to Date.</a:t>
            </a:r>
          </a:p>
          <a:p>
            <a:r>
              <a:rPr lang="en-US" dirty="0"/>
              <a:t>7.Now you have a date table. Add columns as necessary (year, month, month name, </a:t>
            </a:r>
            <a:r>
              <a:rPr lang="en-US" dirty="0" err="1"/>
              <a:t>etc</a:t>
            </a:r>
            <a:r>
              <a:rPr lang="en-US" dirty="0"/>
              <a:t>) to make your date table suit your needs.</a:t>
            </a:r>
          </a:p>
          <a:p>
            <a:r>
              <a:rPr lang="en-US" dirty="0"/>
              <a:t>8.Close and load.</a:t>
            </a:r>
          </a:p>
          <a:p>
            <a:r>
              <a:rPr lang="en-US" dirty="0"/>
              <a:t>9.Right-click on it and mark it as a date table.</a:t>
            </a:r>
          </a:p>
        </p:txBody>
      </p:sp>
    </p:spTree>
    <p:extLst>
      <p:ext uri="{BB962C8B-B14F-4D97-AF65-F5344CB8AC3E}">
        <p14:creationId xmlns:p14="http://schemas.microsoft.com/office/powerpoint/2010/main" val="261560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3716F-8F44-48BE-BF6A-2AA189881B57}"/>
              </a:ext>
            </a:extLst>
          </p:cNvPr>
          <p:cNvSpPr txBox="1"/>
          <p:nvPr/>
        </p:nvSpPr>
        <p:spPr>
          <a:xfrm>
            <a:off x="329938" y="292231"/>
            <a:ext cx="11547835" cy="4247317"/>
          </a:xfrm>
          <a:prstGeom prst="rect">
            <a:avLst/>
          </a:prstGeom>
          <a:noFill/>
        </p:spPr>
        <p:txBody>
          <a:bodyPr wrap="square" rtlCol="0">
            <a:spAutoFit/>
          </a:bodyPr>
          <a:lstStyle/>
          <a:p>
            <a:r>
              <a:rPr lang="en-US" dirty="0"/>
              <a:t>How to add </a:t>
            </a:r>
            <a:r>
              <a:rPr lang="en-US" dirty="0" err="1"/>
              <a:t>fiscal_year</a:t>
            </a:r>
            <a:r>
              <a:rPr lang="en-US" dirty="0"/>
              <a:t> in my </a:t>
            </a:r>
            <a:r>
              <a:rPr lang="en-US" dirty="0" err="1"/>
              <a:t>dim_date</a:t>
            </a:r>
            <a:r>
              <a:rPr lang="en-US" dirty="0"/>
              <a:t> table:</a:t>
            </a:r>
          </a:p>
          <a:p>
            <a:r>
              <a:rPr lang="en-US" dirty="0"/>
              <a:t>=</a:t>
            </a:r>
            <a:r>
              <a:rPr lang="en-US" dirty="0" err="1"/>
              <a:t>Date.Year</a:t>
            </a:r>
            <a:r>
              <a:rPr lang="en-US" dirty="0"/>
              <a:t>(</a:t>
            </a:r>
            <a:r>
              <a:rPr lang="en-US" dirty="0" err="1"/>
              <a:t>Date.AddMonths</a:t>
            </a:r>
            <a:r>
              <a:rPr lang="en-US" dirty="0"/>
              <a:t>([Month],4))</a:t>
            </a:r>
          </a:p>
          <a:p>
            <a:endParaRPr lang="en-US" dirty="0"/>
          </a:p>
          <a:p>
            <a:r>
              <a:rPr lang="en-US" dirty="0"/>
              <a:t>How to create current month from </a:t>
            </a:r>
            <a:r>
              <a:rPr lang="en-US" dirty="0" err="1"/>
              <a:t>fact_sales_monthly</a:t>
            </a:r>
            <a:r>
              <a:rPr lang="en-US" dirty="0"/>
              <a:t>:</a:t>
            </a:r>
          </a:p>
          <a:p>
            <a:r>
              <a:rPr lang="en-US" dirty="0"/>
              <a:t>Right click on '</a:t>
            </a:r>
            <a:r>
              <a:rPr lang="en-US" dirty="0" err="1"/>
              <a:t>fact_sales_monthly</a:t>
            </a:r>
            <a:r>
              <a:rPr lang="en-US" dirty="0"/>
              <a:t>' table then click Reference then use that formula</a:t>
            </a:r>
          </a:p>
          <a:p>
            <a:r>
              <a:rPr lang="en-US" dirty="0"/>
              <a:t>   = </a:t>
            </a:r>
            <a:r>
              <a:rPr lang="en-US" dirty="0" err="1"/>
              <a:t>List.Max</a:t>
            </a:r>
            <a:r>
              <a:rPr lang="en-US" dirty="0"/>
              <a:t>(#"gdb041 </a:t>
            </a:r>
            <a:r>
              <a:rPr lang="en-US" dirty="0" err="1"/>
              <a:t>fact_sales_monthly</a:t>
            </a:r>
            <a:r>
              <a:rPr lang="en-US" dirty="0"/>
              <a:t>"[date])</a:t>
            </a:r>
          </a:p>
          <a:p>
            <a:endParaRPr lang="en-US" dirty="0"/>
          </a:p>
          <a:p>
            <a:r>
              <a:rPr lang="en-US" dirty="0"/>
              <a:t>How to get remaining </a:t>
            </a:r>
            <a:r>
              <a:rPr lang="en-US" dirty="0" err="1"/>
              <a:t>Forcast</a:t>
            </a:r>
            <a:r>
              <a:rPr lang="en-US" dirty="0"/>
              <a:t>:</a:t>
            </a:r>
          </a:p>
          <a:p>
            <a:r>
              <a:rPr lang="en-US" dirty="0"/>
              <a:t>First select date column from date column select any row then that show</a:t>
            </a:r>
          </a:p>
          <a:p>
            <a:r>
              <a:rPr lang="en-US" dirty="0"/>
              <a:t>= </a:t>
            </a:r>
            <a:r>
              <a:rPr lang="en-US" dirty="0" err="1"/>
              <a:t>Table.SelectRows</a:t>
            </a:r>
            <a:r>
              <a:rPr lang="en-US" dirty="0"/>
              <a:t>(Source, each ([date] = #datetime(2018, 7, 1, 0, 0, 0)))</a:t>
            </a:r>
          </a:p>
          <a:p>
            <a:r>
              <a:rPr lang="en-US" dirty="0"/>
              <a:t>then we replace</a:t>
            </a:r>
          </a:p>
          <a:p>
            <a:r>
              <a:rPr lang="en-US" dirty="0"/>
              <a:t>= </a:t>
            </a:r>
            <a:r>
              <a:rPr lang="en-US" dirty="0" err="1"/>
              <a:t>Table.SelectRows</a:t>
            </a:r>
            <a:r>
              <a:rPr lang="en-US" dirty="0"/>
              <a:t>(Source, each ([date] &gt; </a:t>
            </a:r>
            <a:r>
              <a:rPr lang="en-US" dirty="0" err="1"/>
              <a:t>LastSalesMonth</a:t>
            </a:r>
            <a:r>
              <a:rPr lang="en-US" dirty="0"/>
              <a:t>)) </a:t>
            </a:r>
          </a:p>
          <a:p>
            <a:endParaRPr lang="en-US" dirty="0"/>
          </a:p>
          <a:p>
            <a:endParaRPr lang="en-US" dirty="0"/>
          </a:p>
          <a:p>
            <a:r>
              <a:rPr lang="en-US" dirty="0"/>
              <a:t>*Gross price=qty*price of a product in a specific fiscal year</a:t>
            </a:r>
          </a:p>
        </p:txBody>
      </p:sp>
      <p:sp>
        <p:nvSpPr>
          <p:cNvPr id="3" name="TextBox 2">
            <a:extLst>
              <a:ext uri="{FF2B5EF4-FFF2-40B4-BE49-F238E27FC236}">
                <a16:creationId xmlns:a16="http://schemas.microsoft.com/office/drawing/2014/main" id="{93D63037-E2B2-4635-9EA1-B466478883E7}"/>
              </a:ext>
            </a:extLst>
          </p:cNvPr>
          <p:cNvSpPr txBox="1"/>
          <p:nvPr/>
        </p:nvSpPr>
        <p:spPr>
          <a:xfrm>
            <a:off x="329938" y="4967926"/>
            <a:ext cx="11180190" cy="1200329"/>
          </a:xfrm>
          <a:prstGeom prst="rect">
            <a:avLst/>
          </a:prstGeom>
          <a:noFill/>
        </p:spPr>
        <p:txBody>
          <a:bodyPr wrap="square" rtlCol="0">
            <a:spAutoFit/>
          </a:bodyPr>
          <a:lstStyle/>
          <a:p>
            <a:r>
              <a:rPr lang="en-US" dirty="0"/>
              <a:t>*How to create unique </a:t>
            </a:r>
            <a:r>
              <a:rPr lang="en-US" dirty="0" err="1"/>
              <a:t>Fiscal_year</a:t>
            </a:r>
            <a:r>
              <a:rPr lang="en-US" dirty="0"/>
              <a:t> table from </a:t>
            </a:r>
            <a:r>
              <a:rPr lang="en-US" dirty="0" err="1"/>
              <a:t>dim_date</a:t>
            </a:r>
            <a:r>
              <a:rPr lang="en-US" dirty="0"/>
              <a:t> table of </a:t>
            </a:r>
            <a:r>
              <a:rPr lang="en-US" dirty="0" err="1"/>
              <a:t>Fiscal_year</a:t>
            </a:r>
            <a:r>
              <a:rPr lang="en-US" dirty="0"/>
              <a:t> column ?</a:t>
            </a:r>
          </a:p>
          <a:p>
            <a:r>
              <a:rPr lang="en-US" dirty="0"/>
              <a:t>Go to Power BI Desktop----&gt;Modeling----&gt;click New Table----&gt;then write </a:t>
            </a:r>
            <a:r>
              <a:rPr lang="en-US" dirty="0" err="1"/>
              <a:t>Fiscal_year</a:t>
            </a:r>
            <a:r>
              <a:rPr lang="en-US" dirty="0"/>
              <a:t>=ALLNOBLANKROW(</a:t>
            </a:r>
            <a:r>
              <a:rPr lang="en-US" dirty="0" err="1"/>
              <a:t>dim_date</a:t>
            </a:r>
            <a:r>
              <a:rPr lang="en-US" dirty="0"/>
              <a:t>[</a:t>
            </a:r>
            <a:r>
              <a:rPr lang="en-US" dirty="0" err="1"/>
              <a:t>Fiscal_year</a:t>
            </a:r>
            <a:r>
              <a:rPr lang="en-US" dirty="0"/>
              <a:t>])</a:t>
            </a:r>
          </a:p>
          <a:p>
            <a:endParaRPr lang="en-US" dirty="0"/>
          </a:p>
        </p:txBody>
      </p:sp>
    </p:spTree>
    <p:extLst>
      <p:ext uri="{BB962C8B-B14F-4D97-AF65-F5344CB8AC3E}">
        <p14:creationId xmlns:p14="http://schemas.microsoft.com/office/powerpoint/2010/main" val="236217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10480-1756-4ED0-95A1-C6D4F7523647}"/>
              </a:ext>
            </a:extLst>
          </p:cNvPr>
          <p:cNvSpPr txBox="1"/>
          <p:nvPr/>
        </p:nvSpPr>
        <p:spPr>
          <a:xfrm>
            <a:off x="0" y="197963"/>
            <a:ext cx="12141724" cy="6740307"/>
          </a:xfrm>
          <a:prstGeom prst="rect">
            <a:avLst/>
          </a:prstGeom>
          <a:noFill/>
        </p:spPr>
        <p:txBody>
          <a:bodyPr wrap="square" rtlCol="0">
            <a:spAutoFit/>
          </a:bodyPr>
          <a:lstStyle/>
          <a:p>
            <a:r>
              <a:rPr lang="en-US" dirty="0"/>
              <a:t>*How to extract '</a:t>
            </a:r>
            <a:r>
              <a:rPr lang="en-US" dirty="0" err="1"/>
              <a:t>discounts_pct</a:t>
            </a:r>
            <a:r>
              <a:rPr lang="en-US" dirty="0"/>
              <a:t>' column from '</a:t>
            </a:r>
            <a:r>
              <a:rPr lang="en-US" dirty="0" err="1"/>
              <a:t>post_invoice_deductions</a:t>
            </a:r>
            <a:r>
              <a:rPr lang="en-US" dirty="0"/>
              <a:t>' table to '</a:t>
            </a:r>
            <a:r>
              <a:rPr lang="en-US" dirty="0" err="1"/>
              <a:t>fact_actuals_estimates</a:t>
            </a:r>
            <a:r>
              <a:rPr lang="en-US" dirty="0"/>
              <a:t>'?  </a:t>
            </a:r>
          </a:p>
          <a:p>
            <a:r>
              <a:rPr lang="en-US" dirty="0" err="1"/>
              <a:t>post_invoice_deductions_amount</a:t>
            </a:r>
            <a:r>
              <a:rPr lang="en-US" dirty="0"/>
              <a:t> = </a:t>
            </a:r>
          </a:p>
          <a:p>
            <a:r>
              <a:rPr lang="en-US" dirty="0"/>
              <a:t>var res=CALCULATE(MAX(</a:t>
            </a:r>
            <a:r>
              <a:rPr lang="en-US" dirty="0" err="1"/>
              <a:t>post_invoice_deductions</a:t>
            </a:r>
            <a:r>
              <a:rPr lang="en-US" dirty="0"/>
              <a:t>[</a:t>
            </a:r>
            <a:r>
              <a:rPr lang="en-US" dirty="0" err="1"/>
              <a:t>discounts_pct</a:t>
            </a:r>
            <a:r>
              <a:rPr lang="en-US" dirty="0"/>
              <a:t>]),</a:t>
            </a:r>
          </a:p>
          <a:p>
            <a:r>
              <a:rPr lang="en-US" dirty="0"/>
              <a:t>RELATEDTABLE(</a:t>
            </a:r>
            <a:r>
              <a:rPr lang="en-US" dirty="0" err="1"/>
              <a:t>post_invoice_deductions</a:t>
            </a:r>
            <a:r>
              <a:rPr lang="en-US" dirty="0"/>
              <a:t>))</a:t>
            </a:r>
          </a:p>
          <a:p>
            <a:r>
              <a:rPr lang="en-US" dirty="0"/>
              <a:t>return res*</a:t>
            </a:r>
            <a:r>
              <a:rPr lang="en-US" dirty="0" err="1"/>
              <a:t>fact_actuals_estimates</a:t>
            </a:r>
            <a:r>
              <a:rPr lang="en-US" dirty="0"/>
              <a:t>[</a:t>
            </a:r>
            <a:r>
              <a:rPr lang="en-US" dirty="0" err="1"/>
              <a:t>net_invoice_sales_amount</a:t>
            </a:r>
            <a:r>
              <a:rPr lang="en-US" dirty="0"/>
              <a:t>]</a:t>
            </a:r>
          </a:p>
          <a:p>
            <a:endParaRPr lang="en-US" dirty="0"/>
          </a:p>
          <a:p>
            <a:endParaRPr lang="en-US" dirty="0"/>
          </a:p>
          <a:p>
            <a:r>
              <a:rPr lang="en-US" dirty="0"/>
              <a:t>*How to extract '</a:t>
            </a:r>
            <a:r>
              <a:rPr lang="en-US" dirty="0" err="1"/>
              <a:t>other_deductions_pct</a:t>
            </a:r>
            <a:r>
              <a:rPr lang="en-US" dirty="0"/>
              <a:t>' column from '</a:t>
            </a:r>
            <a:r>
              <a:rPr lang="en-US" dirty="0" err="1"/>
              <a:t>post_invoice_deductions</a:t>
            </a:r>
            <a:r>
              <a:rPr lang="en-US" dirty="0"/>
              <a:t>' table to '</a:t>
            </a:r>
            <a:r>
              <a:rPr lang="en-US" dirty="0" err="1"/>
              <a:t>fact_actuals_estimates</a:t>
            </a:r>
            <a:r>
              <a:rPr lang="en-US" dirty="0"/>
              <a:t>'?  </a:t>
            </a:r>
          </a:p>
          <a:p>
            <a:r>
              <a:rPr lang="en-US" dirty="0" err="1"/>
              <a:t>post_invoice_other_deductions_amount</a:t>
            </a:r>
            <a:r>
              <a:rPr lang="en-US" dirty="0"/>
              <a:t> = </a:t>
            </a:r>
          </a:p>
          <a:p>
            <a:r>
              <a:rPr lang="en-US" dirty="0"/>
              <a:t>var res=CALCULATE(MAX(</a:t>
            </a:r>
            <a:r>
              <a:rPr lang="en-US" dirty="0" err="1"/>
              <a:t>post_invoice_deductions</a:t>
            </a:r>
            <a:r>
              <a:rPr lang="en-US" dirty="0"/>
              <a:t>[</a:t>
            </a:r>
            <a:r>
              <a:rPr lang="en-US" dirty="0" err="1"/>
              <a:t>other_deductions_pct</a:t>
            </a:r>
            <a:r>
              <a:rPr lang="en-US" dirty="0"/>
              <a:t>]),</a:t>
            </a:r>
          </a:p>
          <a:p>
            <a:r>
              <a:rPr lang="en-US" dirty="0"/>
              <a:t>RELATEDTABLE(</a:t>
            </a:r>
            <a:r>
              <a:rPr lang="en-US" dirty="0" err="1"/>
              <a:t>post_invoice_deductions</a:t>
            </a:r>
            <a:r>
              <a:rPr lang="en-US" dirty="0"/>
              <a:t>))</a:t>
            </a:r>
          </a:p>
          <a:p>
            <a:r>
              <a:rPr lang="en-US" dirty="0"/>
              <a:t>return res*</a:t>
            </a:r>
            <a:r>
              <a:rPr lang="en-US" dirty="0" err="1"/>
              <a:t>fact_actuals_estimates</a:t>
            </a:r>
            <a:r>
              <a:rPr lang="en-US" dirty="0"/>
              <a:t>[</a:t>
            </a:r>
            <a:r>
              <a:rPr lang="en-US" dirty="0" err="1"/>
              <a:t>net_invoice_sales_amount</a:t>
            </a:r>
            <a:r>
              <a:rPr lang="en-US" dirty="0"/>
              <a:t>]</a:t>
            </a:r>
          </a:p>
          <a:p>
            <a:endParaRPr lang="en-US" dirty="0"/>
          </a:p>
          <a:p>
            <a:r>
              <a:rPr lang="en-US" dirty="0"/>
              <a:t>*How to get </a:t>
            </a:r>
            <a:r>
              <a:rPr lang="en-US" dirty="0" err="1"/>
              <a:t>net_sales_amount</a:t>
            </a:r>
            <a:r>
              <a:rPr lang="en-US" dirty="0"/>
              <a:t> ?</a:t>
            </a:r>
          </a:p>
          <a:p>
            <a:r>
              <a:rPr lang="en-US" dirty="0" err="1"/>
              <a:t>net_sales_amount</a:t>
            </a:r>
            <a:r>
              <a:rPr lang="en-US" dirty="0"/>
              <a:t> = </a:t>
            </a:r>
            <a:r>
              <a:rPr lang="en-US" dirty="0" err="1"/>
              <a:t>fact_actuals_estimates</a:t>
            </a:r>
            <a:r>
              <a:rPr lang="en-US" dirty="0"/>
              <a:t>[</a:t>
            </a:r>
            <a:r>
              <a:rPr lang="en-US" dirty="0" err="1"/>
              <a:t>net_invoice_sales_amount</a:t>
            </a:r>
            <a:r>
              <a:rPr lang="en-US" dirty="0"/>
              <a:t>]-</a:t>
            </a:r>
            <a:r>
              <a:rPr lang="en-US" dirty="0" err="1"/>
              <a:t>fact_actuals_estimates</a:t>
            </a:r>
            <a:r>
              <a:rPr lang="en-US" dirty="0"/>
              <a:t>[</a:t>
            </a:r>
            <a:r>
              <a:rPr lang="en-US" dirty="0" err="1"/>
              <a:t>post_invoice_deductions_amount</a:t>
            </a:r>
            <a:r>
              <a:rPr lang="en-US" dirty="0"/>
              <a:t>]-</a:t>
            </a:r>
            <a:r>
              <a:rPr lang="en-US" dirty="0" err="1"/>
              <a:t>fact_actuals_estimates</a:t>
            </a:r>
            <a:r>
              <a:rPr lang="en-US" dirty="0"/>
              <a:t>[</a:t>
            </a:r>
            <a:r>
              <a:rPr lang="en-US" dirty="0" err="1"/>
              <a:t>post_invoice_other_deductions_amount</a:t>
            </a:r>
            <a:r>
              <a:rPr lang="en-US" dirty="0"/>
              <a:t>] </a:t>
            </a:r>
          </a:p>
          <a:p>
            <a:endParaRPr lang="en-US" dirty="0"/>
          </a:p>
          <a:p>
            <a:endParaRPr lang="en-US" dirty="0"/>
          </a:p>
          <a:p>
            <a:r>
              <a:rPr lang="en-US" dirty="0"/>
              <a:t>How to extract '</a:t>
            </a:r>
            <a:r>
              <a:rPr lang="en-US" dirty="0" err="1"/>
              <a:t>manufacturing_cost</a:t>
            </a:r>
            <a:r>
              <a:rPr lang="en-US" dirty="0"/>
              <a:t>' column from '</a:t>
            </a:r>
            <a:r>
              <a:rPr lang="en-US" dirty="0" err="1"/>
              <a:t>manufacturing_cost</a:t>
            </a:r>
            <a:r>
              <a:rPr lang="en-US" dirty="0"/>
              <a:t>' table to '</a:t>
            </a:r>
            <a:r>
              <a:rPr lang="en-US" dirty="0" err="1"/>
              <a:t>fact_actuals_estimates</a:t>
            </a:r>
            <a:r>
              <a:rPr lang="en-US" dirty="0"/>
              <a:t>'?</a:t>
            </a:r>
          </a:p>
          <a:p>
            <a:r>
              <a:rPr lang="en-US" dirty="0" err="1"/>
              <a:t>manufacturing_cost</a:t>
            </a:r>
            <a:r>
              <a:rPr lang="en-US" dirty="0"/>
              <a:t> = </a:t>
            </a:r>
          </a:p>
          <a:p>
            <a:r>
              <a:rPr lang="en-US" dirty="0"/>
              <a:t>var res=CALCULATE(MAX(</a:t>
            </a:r>
            <a:r>
              <a:rPr lang="en-US" dirty="0" err="1"/>
              <a:t>manufacturing_cost</a:t>
            </a:r>
            <a:r>
              <a:rPr lang="en-US" dirty="0"/>
              <a:t>[</a:t>
            </a:r>
            <a:r>
              <a:rPr lang="en-US" dirty="0" err="1"/>
              <a:t>manufacturing_cost</a:t>
            </a:r>
            <a:r>
              <a:rPr lang="en-US" dirty="0"/>
              <a:t>]),</a:t>
            </a:r>
          </a:p>
          <a:p>
            <a:r>
              <a:rPr lang="en-US" dirty="0"/>
              <a:t>RELATEDTABLE(</a:t>
            </a:r>
            <a:r>
              <a:rPr lang="en-US" dirty="0" err="1"/>
              <a:t>manufacturing_cost</a:t>
            </a:r>
            <a:r>
              <a:rPr lang="en-US" dirty="0"/>
              <a:t>)) </a:t>
            </a:r>
          </a:p>
          <a:p>
            <a:r>
              <a:rPr lang="en-US" dirty="0"/>
              <a:t>return res*</a:t>
            </a:r>
            <a:r>
              <a:rPr lang="en-US" dirty="0" err="1"/>
              <a:t>fact_actuals_estimates</a:t>
            </a:r>
            <a:r>
              <a:rPr lang="en-US" dirty="0"/>
              <a:t>[qty]</a:t>
            </a:r>
          </a:p>
          <a:p>
            <a:endParaRPr lang="en-US" dirty="0"/>
          </a:p>
        </p:txBody>
      </p:sp>
    </p:spTree>
    <p:extLst>
      <p:ext uri="{BB962C8B-B14F-4D97-AF65-F5344CB8AC3E}">
        <p14:creationId xmlns:p14="http://schemas.microsoft.com/office/powerpoint/2010/main" val="147632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85F988-DDEA-4BB9-BBEF-0D219D3759C6}"/>
              </a:ext>
            </a:extLst>
          </p:cNvPr>
          <p:cNvSpPr txBox="1"/>
          <p:nvPr/>
        </p:nvSpPr>
        <p:spPr>
          <a:xfrm>
            <a:off x="131975" y="216816"/>
            <a:ext cx="11962615" cy="5909310"/>
          </a:xfrm>
          <a:prstGeom prst="rect">
            <a:avLst/>
          </a:prstGeom>
          <a:noFill/>
        </p:spPr>
        <p:txBody>
          <a:bodyPr wrap="square" rtlCol="0">
            <a:spAutoFit/>
          </a:bodyPr>
          <a:lstStyle/>
          <a:p>
            <a:r>
              <a:rPr lang="en-US" dirty="0"/>
              <a:t>*How to extract '</a:t>
            </a:r>
            <a:r>
              <a:rPr lang="en-US" dirty="0" err="1"/>
              <a:t>freight_pct</a:t>
            </a:r>
            <a:r>
              <a:rPr lang="en-US" dirty="0"/>
              <a:t>' column from '</a:t>
            </a:r>
            <a:r>
              <a:rPr lang="en-US" dirty="0" err="1"/>
              <a:t>freight_cost</a:t>
            </a:r>
            <a:r>
              <a:rPr lang="en-US" dirty="0"/>
              <a:t>' table to '</a:t>
            </a:r>
            <a:r>
              <a:rPr lang="en-US" dirty="0" err="1"/>
              <a:t>fact_actuals_estimates</a:t>
            </a:r>
            <a:r>
              <a:rPr lang="en-US" dirty="0"/>
              <a:t>'?</a:t>
            </a:r>
          </a:p>
          <a:p>
            <a:r>
              <a:rPr lang="en-US" dirty="0" err="1"/>
              <a:t>freight_cost</a:t>
            </a:r>
            <a:r>
              <a:rPr lang="en-US" dirty="0"/>
              <a:t> = </a:t>
            </a:r>
          </a:p>
          <a:p>
            <a:r>
              <a:rPr lang="en-US" dirty="0"/>
              <a:t>var res=CALCULATE(MAX(</a:t>
            </a:r>
            <a:r>
              <a:rPr lang="en-US" dirty="0" err="1"/>
              <a:t>freight_cost</a:t>
            </a:r>
            <a:r>
              <a:rPr lang="en-US" dirty="0"/>
              <a:t>[</a:t>
            </a:r>
            <a:r>
              <a:rPr lang="en-US" dirty="0" err="1"/>
              <a:t>freight_pct</a:t>
            </a:r>
            <a:r>
              <a:rPr lang="en-US" dirty="0"/>
              <a:t>]),</a:t>
            </a:r>
          </a:p>
          <a:p>
            <a:r>
              <a:rPr lang="en-US" dirty="0"/>
              <a:t>RELATEDTABLE(</a:t>
            </a:r>
            <a:r>
              <a:rPr lang="en-US" dirty="0" err="1"/>
              <a:t>freight_cost</a:t>
            </a:r>
            <a:r>
              <a:rPr lang="en-US" dirty="0"/>
              <a:t>)) </a:t>
            </a:r>
          </a:p>
          <a:p>
            <a:r>
              <a:rPr lang="en-US" dirty="0"/>
              <a:t>return res*</a:t>
            </a:r>
            <a:r>
              <a:rPr lang="en-US" dirty="0" err="1"/>
              <a:t>fact_actuals_estimates</a:t>
            </a:r>
            <a:r>
              <a:rPr lang="en-US" dirty="0"/>
              <a:t>[</a:t>
            </a:r>
            <a:r>
              <a:rPr lang="en-US" dirty="0" err="1"/>
              <a:t>net_sales_amount</a:t>
            </a:r>
            <a:r>
              <a:rPr lang="en-US" dirty="0"/>
              <a:t>]</a:t>
            </a:r>
          </a:p>
          <a:p>
            <a:endParaRPr lang="en-US" dirty="0"/>
          </a:p>
          <a:p>
            <a:endParaRPr lang="en-US" dirty="0"/>
          </a:p>
          <a:p>
            <a:r>
              <a:rPr lang="en-US" dirty="0"/>
              <a:t>*How to extract '</a:t>
            </a:r>
            <a:r>
              <a:rPr lang="en-US" dirty="0" err="1"/>
              <a:t>other_cost_pct</a:t>
            </a:r>
            <a:r>
              <a:rPr lang="en-US" dirty="0"/>
              <a:t>' column from '</a:t>
            </a:r>
            <a:r>
              <a:rPr lang="en-US" dirty="0" err="1"/>
              <a:t>freight_cost</a:t>
            </a:r>
            <a:r>
              <a:rPr lang="en-US" dirty="0"/>
              <a:t>' table to '</a:t>
            </a:r>
            <a:r>
              <a:rPr lang="en-US" dirty="0" err="1"/>
              <a:t>fact_actuals_estimates</a:t>
            </a:r>
            <a:r>
              <a:rPr lang="en-US" dirty="0"/>
              <a:t>'?</a:t>
            </a:r>
          </a:p>
          <a:p>
            <a:r>
              <a:rPr lang="en-US" dirty="0" err="1"/>
              <a:t>other_cost</a:t>
            </a:r>
            <a:r>
              <a:rPr lang="en-US" dirty="0"/>
              <a:t> = </a:t>
            </a:r>
          </a:p>
          <a:p>
            <a:r>
              <a:rPr lang="en-US" dirty="0"/>
              <a:t>var res=CALCULATE(MAX(</a:t>
            </a:r>
            <a:r>
              <a:rPr lang="en-US" dirty="0" err="1"/>
              <a:t>freight_cost</a:t>
            </a:r>
            <a:r>
              <a:rPr lang="en-US" dirty="0"/>
              <a:t>[</a:t>
            </a:r>
            <a:r>
              <a:rPr lang="en-US" dirty="0" err="1"/>
              <a:t>other_cost_pct</a:t>
            </a:r>
            <a:r>
              <a:rPr lang="en-US" dirty="0"/>
              <a:t>]),</a:t>
            </a:r>
          </a:p>
          <a:p>
            <a:r>
              <a:rPr lang="en-US" dirty="0"/>
              <a:t>RELATEDTABLE(</a:t>
            </a:r>
            <a:r>
              <a:rPr lang="en-US" dirty="0" err="1"/>
              <a:t>freight_cost</a:t>
            </a:r>
            <a:r>
              <a:rPr lang="en-US" dirty="0"/>
              <a:t>)) </a:t>
            </a:r>
          </a:p>
          <a:p>
            <a:r>
              <a:rPr lang="en-US" dirty="0"/>
              <a:t>return res*</a:t>
            </a:r>
            <a:r>
              <a:rPr lang="en-US" dirty="0" err="1"/>
              <a:t>fact_actuals_estimates</a:t>
            </a:r>
            <a:r>
              <a:rPr lang="en-US" dirty="0"/>
              <a:t>[</a:t>
            </a:r>
            <a:r>
              <a:rPr lang="en-US" dirty="0" err="1"/>
              <a:t>net_sales_amount</a:t>
            </a:r>
            <a:r>
              <a:rPr lang="en-US" dirty="0"/>
              <a:t>]</a:t>
            </a:r>
          </a:p>
          <a:p>
            <a:endParaRPr lang="en-US" dirty="0"/>
          </a:p>
          <a:p>
            <a:r>
              <a:rPr lang="en-US" dirty="0"/>
              <a:t>*How to get '</a:t>
            </a:r>
            <a:r>
              <a:rPr lang="en-US" dirty="0" err="1"/>
              <a:t>total_cogs_amount</a:t>
            </a:r>
            <a:r>
              <a:rPr lang="en-US" dirty="0"/>
              <a:t>'?</a:t>
            </a:r>
          </a:p>
          <a:p>
            <a:r>
              <a:rPr lang="en-US" dirty="0" err="1"/>
              <a:t>total_cogs_amount</a:t>
            </a:r>
            <a:r>
              <a:rPr lang="en-US" dirty="0"/>
              <a:t> = </a:t>
            </a:r>
            <a:r>
              <a:rPr lang="en-US" dirty="0" err="1"/>
              <a:t>fact_actuals_estimates</a:t>
            </a:r>
            <a:r>
              <a:rPr lang="en-US" dirty="0"/>
              <a:t>[</a:t>
            </a:r>
            <a:r>
              <a:rPr lang="en-US" dirty="0" err="1"/>
              <a:t>manufacturing_cost</a:t>
            </a:r>
            <a:r>
              <a:rPr lang="en-US" dirty="0"/>
              <a:t>]+</a:t>
            </a:r>
            <a:r>
              <a:rPr lang="en-US" dirty="0" err="1"/>
              <a:t>fact_actuals_estimates</a:t>
            </a:r>
            <a:r>
              <a:rPr lang="en-US" dirty="0"/>
              <a:t>[</a:t>
            </a:r>
            <a:r>
              <a:rPr lang="en-US" dirty="0" err="1"/>
              <a:t>freight_cost</a:t>
            </a:r>
            <a:r>
              <a:rPr lang="en-US" dirty="0"/>
              <a:t>]+</a:t>
            </a:r>
            <a:r>
              <a:rPr lang="en-US" dirty="0" err="1"/>
              <a:t>fact_actuals_estimates</a:t>
            </a:r>
            <a:r>
              <a:rPr lang="en-US" dirty="0"/>
              <a:t>[</a:t>
            </a:r>
            <a:r>
              <a:rPr lang="en-US" dirty="0" err="1"/>
              <a:t>other_cost</a:t>
            </a:r>
            <a:r>
              <a:rPr lang="en-US" dirty="0"/>
              <a:t>] </a:t>
            </a:r>
          </a:p>
          <a:p>
            <a:endParaRPr lang="en-US" dirty="0"/>
          </a:p>
          <a:p>
            <a:endParaRPr lang="en-US" dirty="0"/>
          </a:p>
          <a:p>
            <a:r>
              <a:rPr lang="en-US" dirty="0"/>
              <a:t>*How to get '</a:t>
            </a:r>
            <a:r>
              <a:rPr lang="en-US" dirty="0" err="1"/>
              <a:t>gross_margin_amount</a:t>
            </a:r>
            <a:r>
              <a:rPr lang="en-US" dirty="0"/>
              <a:t>'?</a:t>
            </a:r>
          </a:p>
          <a:p>
            <a:r>
              <a:rPr lang="en-US" dirty="0" err="1"/>
              <a:t>gross_margin_amount</a:t>
            </a:r>
            <a:r>
              <a:rPr lang="en-US" dirty="0"/>
              <a:t> = </a:t>
            </a:r>
            <a:r>
              <a:rPr lang="en-US" dirty="0" err="1"/>
              <a:t>fact_actuals_estimates</a:t>
            </a:r>
            <a:r>
              <a:rPr lang="en-US" dirty="0"/>
              <a:t>[</a:t>
            </a:r>
            <a:r>
              <a:rPr lang="en-US" dirty="0" err="1"/>
              <a:t>net_sales_amount</a:t>
            </a:r>
            <a:r>
              <a:rPr lang="en-US" dirty="0"/>
              <a:t>]-</a:t>
            </a:r>
            <a:r>
              <a:rPr lang="en-US" dirty="0" err="1"/>
              <a:t>fact_actuals_estimates</a:t>
            </a:r>
            <a:r>
              <a:rPr lang="en-US" dirty="0"/>
              <a:t>[</a:t>
            </a:r>
            <a:r>
              <a:rPr lang="en-US" dirty="0" err="1"/>
              <a:t>total_cogs_amount</a:t>
            </a:r>
            <a:r>
              <a:rPr lang="en-US" dirty="0"/>
              <a:t>]</a:t>
            </a:r>
          </a:p>
          <a:p>
            <a:endParaRPr lang="en-US" dirty="0"/>
          </a:p>
        </p:txBody>
      </p:sp>
    </p:spTree>
    <p:extLst>
      <p:ext uri="{BB962C8B-B14F-4D97-AF65-F5344CB8AC3E}">
        <p14:creationId xmlns:p14="http://schemas.microsoft.com/office/powerpoint/2010/main" val="202014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47A02-B724-48DA-BB75-AA7E8655F4F1}"/>
              </a:ext>
            </a:extLst>
          </p:cNvPr>
          <p:cNvSpPr txBox="1"/>
          <p:nvPr/>
        </p:nvSpPr>
        <p:spPr>
          <a:xfrm>
            <a:off x="0" y="122548"/>
            <a:ext cx="12518796" cy="4247317"/>
          </a:xfrm>
          <a:prstGeom prst="rect">
            <a:avLst/>
          </a:prstGeom>
          <a:noFill/>
        </p:spPr>
        <p:txBody>
          <a:bodyPr wrap="square" rtlCol="0">
            <a:spAutoFit/>
          </a:bodyPr>
          <a:lstStyle/>
          <a:p>
            <a:r>
              <a:rPr lang="en-US" dirty="0"/>
              <a:t>Gross sales $:</a:t>
            </a:r>
          </a:p>
          <a:p>
            <a:r>
              <a:rPr lang="en-US" dirty="0"/>
              <a:t>GS $ = SUM(</a:t>
            </a:r>
            <a:r>
              <a:rPr lang="en-US" dirty="0" err="1"/>
              <a:t>fact_actuals_estimates</a:t>
            </a:r>
            <a:r>
              <a:rPr lang="en-US" dirty="0"/>
              <a:t>[</a:t>
            </a:r>
            <a:r>
              <a:rPr lang="en-US" dirty="0" err="1"/>
              <a:t>gross_sales_amount</a:t>
            </a:r>
            <a:r>
              <a:rPr lang="en-US" dirty="0"/>
              <a:t>])</a:t>
            </a:r>
          </a:p>
          <a:p>
            <a:endParaRPr lang="en-US" dirty="0"/>
          </a:p>
          <a:p>
            <a:r>
              <a:rPr lang="en-US" dirty="0" err="1"/>
              <a:t>Net_invoice_sales</a:t>
            </a:r>
            <a:r>
              <a:rPr lang="en-US" dirty="0"/>
              <a:t> $:</a:t>
            </a:r>
          </a:p>
          <a:p>
            <a:r>
              <a:rPr lang="en-US" dirty="0"/>
              <a:t>NIS $ = SUM(</a:t>
            </a:r>
            <a:r>
              <a:rPr lang="en-US" dirty="0" err="1"/>
              <a:t>fact_actuals_estimates</a:t>
            </a:r>
            <a:r>
              <a:rPr lang="en-US" dirty="0"/>
              <a:t>[</a:t>
            </a:r>
            <a:r>
              <a:rPr lang="en-US" dirty="0" err="1"/>
              <a:t>net_invoice_sales_amount</a:t>
            </a:r>
            <a:r>
              <a:rPr lang="en-US" dirty="0"/>
              <a:t>]) </a:t>
            </a:r>
          </a:p>
          <a:p>
            <a:endParaRPr lang="en-US" dirty="0"/>
          </a:p>
          <a:p>
            <a:endParaRPr lang="en-US" dirty="0"/>
          </a:p>
          <a:p>
            <a:r>
              <a:rPr lang="en-US" dirty="0" err="1"/>
              <a:t>Net_invoice_sales</a:t>
            </a:r>
            <a:r>
              <a:rPr lang="en-US" dirty="0"/>
              <a:t> for India $:</a:t>
            </a:r>
          </a:p>
          <a:p>
            <a:r>
              <a:rPr lang="en-US" dirty="0"/>
              <a:t>NIS IND $ = CALCULATE([NIS $],</a:t>
            </a:r>
            <a:r>
              <a:rPr lang="en-US" dirty="0" err="1"/>
              <a:t>dim_market</a:t>
            </a:r>
            <a:r>
              <a:rPr lang="en-US" dirty="0"/>
              <a:t>[market]="India") </a:t>
            </a:r>
          </a:p>
          <a:p>
            <a:endParaRPr lang="en-US" dirty="0"/>
          </a:p>
          <a:p>
            <a:r>
              <a:rPr lang="en-US" dirty="0"/>
              <a:t>Benchmark </a:t>
            </a:r>
            <a:r>
              <a:rPr lang="en-US" dirty="0" err="1"/>
              <a:t>Varience</a:t>
            </a:r>
            <a:r>
              <a:rPr lang="en-US" dirty="0"/>
              <a:t>:</a:t>
            </a:r>
          </a:p>
          <a:p>
            <a:r>
              <a:rPr lang="en-US" dirty="0"/>
              <a:t>Benchmark var = [NIS $]-[NIS IND $] </a:t>
            </a:r>
          </a:p>
          <a:p>
            <a:endParaRPr lang="en-US" dirty="0"/>
          </a:p>
          <a:p>
            <a:r>
              <a:rPr lang="en-US" dirty="0" err="1"/>
              <a:t>Net_invoice_sales</a:t>
            </a:r>
            <a:r>
              <a:rPr lang="en-US" dirty="0"/>
              <a:t> for last year:</a:t>
            </a:r>
          </a:p>
          <a:p>
            <a:r>
              <a:rPr lang="en-US" dirty="0"/>
              <a:t>NIS LY $ = CALCULATE([NIS $],SAMEPERIODLASTYEAR(</a:t>
            </a:r>
            <a:r>
              <a:rPr lang="en-US" dirty="0" err="1"/>
              <a:t>dim_date</a:t>
            </a:r>
            <a:r>
              <a:rPr lang="en-US" dirty="0"/>
              <a:t>[Date]))</a:t>
            </a:r>
          </a:p>
        </p:txBody>
      </p:sp>
    </p:spTree>
    <p:extLst>
      <p:ext uri="{BB962C8B-B14F-4D97-AF65-F5344CB8AC3E}">
        <p14:creationId xmlns:p14="http://schemas.microsoft.com/office/powerpoint/2010/main" val="103253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8C7D7-ED25-405D-A8F1-FCBB75447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85" y="473649"/>
            <a:ext cx="11699524" cy="2599489"/>
          </a:xfrm>
          <a:prstGeom prst="rect">
            <a:avLst/>
          </a:prstGeom>
        </p:spPr>
      </p:pic>
      <p:sp>
        <p:nvSpPr>
          <p:cNvPr id="4" name="TextBox 3">
            <a:extLst>
              <a:ext uri="{FF2B5EF4-FFF2-40B4-BE49-F238E27FC236}">
                <a16:creationId xmlns:a16="http://schemas.microsoft.com/office/drawing/2014/main" id="{6720BCF3-C1A7-45E6-BBF1-97C86AB5E695}"/>
              </a:ext>
            </a:extLst>
          </p:cNvPr>
          <p:cNvSpPr txBox="1"/>
          <p:nvPr/>
        </p:nvSpPr>
        <p:spPr>
          <a:xfrm>
            <a:off x="226243" y="84841"/>
            <a:ext cx="4157221" cy="400110"/>
          </a:xfrm>
          <a:prstGeom prst="rect">
            <a:avLst/>
          </a:prstGeom>
          <a:noFill/>
        </p:spPr>
        <p:txBody>
          <a:bodyPr wrap="square" rtlCol="0">
            <a:spAutoFit/>
          </a:bodyPr>
          <a:lstStyle/>
          <a:p>
            <a:r>
              <a:rPr lang="en-US" sz="2000" b="1" dirty="0"/>
              <a:t>Sales View:</a:t>
            </a:r>
          </a:p>
        </p:txBody>
      </p:sp>
      <p:sp>
        <p:nvSpPr>
          <p:cNvPr id="5" name="TextBox 4">
            <a:extLst>
              <a:ext uri="{FF2B5EF4-FFF2-40B4-BE49-F238E27FC236}">
                <a16:creationId xmlns:a16="http://schemas.microsoft.com/office/drawing/2014/main" id="{9B4B3EAB-BB26-4A92-869C-3F80E69E342F}"/>
              </a:ext>
            </a:extLst>
          </p:cNvPr>
          <p:cNvSpPr txBox="1"/>
          <p:nvPr/>
        </p:nvSpPr>
        <p:spPr>
          <a:xfrm>
            <a:off x="149969" y="3261891"/>
            <a:ext cx="4016679" cy="400110"/>
          </a:xfrm>
          <a:prstGeom prst="rect">
            <a:avLst/>
          </a:prstGeom>
          <a:noFill/>
        </p:spPr>
        <p:txBody>
          <a:bodyPr wrap="square" rtlCol="0">
            <a:spAutoFit/>
          </a:bodyPr>
          <a:lstStyle/>
          <a:p>
            <a:r>
              <a:rPr lang="en-US" sz="2000" b="1" dirty="0"/>
              <a:t>Marketing</a:t>
            </a:r>
            <a:r>
              <a:rPr lang="en-US" sz="2000" dirty="0"/>
              <a:t> </a:t>
            </a:r>
            <a:r>
              <a:rPr lang="en-US" sz="2000" b="1" dirty="0"/>
              <a:t>View</a:t>
            </a:r>
            <a:r>
              <a:rPr lang="en-US" sz="2000" dirty="0"/>
              <a:t>:</a:t>
            </a:r>
          </a:p>
        </p:txBody>
      </p:sp>
      <p:pic>
        <p:nvPicPr>
          <p:cNvPr id="7" name="Picture 6">
            <a:extLst>
              <a:ext uri="{FF2B5EF4-FFF2-40B4-BE49-F238E27FC236}">
                <a16:creationId xmlns:a16="http://schemas.microsoft.com/office/drawing/2014/main" id="{7D13C35C-2A77-42F6-AA31-4FB259BFE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785" y="3662002"/>
            <a:ext cx="11699524" cy="3111158"/>
          </a:xfrm>
          <a:prstGeom prst="rect">
            <a:avLst/>
          </a:prstGeom>
        </p:spPr>
      </p:pic>
    </p:spTree>
    <p:extLst>
      <p:ext uri="{BB962C8B-B14F-4D97-AF65-F5344CB8AC3E}">
        <p14:creationId xmlns:p14="http://schemas.microsoft.com/office/powerpoint/2010/main" val="369861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5FBF7-D396-469C-83F4-7F4E666017EB}"/>
              </a:ext>
            </a:extLst>
          </p:cNvPr>
          <p:cNvSpPr txBox="1"/>
          <p:nvPr/>
        </p:nvSpPr>
        <p:spPr>
          <a:xfrm>
            <a:off x="245097" y="197963"/>
            <a:ext cx="4477732" cy="400110"/>
          </a:xfrm>
          <a:prstGeom prst="rect">
            <a:avLst/>
          </a:prstGeom>
          <a:noFill/>
        </p:spPr>
        <p:txBody>
          <a:bodyPr wrap="square" rtlCol="0">
            <a:spAutoFit/>
          </a:bodyPr>
          <a:lstStyle/>
          <a:p>
            <a:r>
              <a:rPr lang="en-US" sz="2000" b="1" dirty="0"/>
              <a:t>Supply chain View:</a:t>
            </a:r>
          </a:p>
        </p:txBody>
      </p:sp>
      <p:pic>
        <p:nvPicPr>
          <p:cNvPr id="4" name="Picture 3">
            <a:extLst>
              <a:ext uri="{FF2B5EF4-FFF2-40B4-BE49-F238E27FC236}">
                <a16:creationId xmlns:a16="http://schemas.microsoft.com/office/drawing/2014/main" id="{F2506F70-266F-4DCC-B1F3-E7DB53D3F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97" y="598073"/>
            <a:ext cx="11701806" cy="5623618"/>
          </a:xfrm>
          <a:prstGeom prst="rect">
            <a:avLst/>
          </a:prstGeom>
        </p:spPr>
      </p:pic>
    </p:spTree>
    <p:extLst>
      <p:ext uri="{BB962C8B-B14F-4D97-AF65-F5344CB8AC3E}">
        <p14:creationId xmlns:p14="http://schemas.microsoft.com/office/powerpoint/2010/main" val="342343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8125D-F12C-4B7F-80B4-13636AB5B711}"/>
              </a:ext>
            </a:extLst>
          </p:cNvPr>
          <p:cNvSpPr txBox="1"/>
          <p:nvPr/>
        </p:nvSpPr>
        <p:spPr>
          <a:xfrm>
            <a:off x="197962" y="245097"/>
            <a:ext cx="11877773" cy="1477328"/>
          </a:xfrm>
          <a:prstGeom prst="rect">
            <a:avLst/>
          </a:prstGeom>
          <a:noFill/>
        </p:spPr>
        <p:txBody>
          <a:bodyPr wrap="square" rtlCol="0">
            <a:spAutoFit/>
          </a:bodyPr>
          <a:lstStyle/>
          <a:p>
            <a:pPr rtl="0">
              <a:spcBef>
                <a:spcPts val="0"/>
              </a:spcBef>
              <a:spcAft>
                <a:spcPts val="0"/>
              </a:spcAft>
            </a:pPr>
            <a:r>
              <a:rPr lang="en-US" sz="1800" i="0" u="none" strike="noStrike" dirty="0">
                <a:effectLst/>
                <a:latin typeface="Calibri" panose="020F0502020204030204" pitchFamily="34" charset="0"/>
              </a:rPr>
              <a:t>11. Designing an Effective Dashboard:</a:t>
            </a:r>
            <a:endParaRPr lang="en-US" dirty="0">
              <a:effectLst/>
            </a:endParaRPr>
          </a:p>
          <a:p>
            <a:pPr rtl="0" fontAlgn="base">
              <a:spcBef>
                <a:spcPts val="0"/>
              </a:spcBef>
              <a:spcAft>
                <a:spcPts val="0"/>
              </a:spcAft>
            </a:pPr>
            <a:r>
              <a:rPr lang="en-US" sz="1800" i="0" u="none" strike="noStrike" dirty="0">
                <a:effectLst/>
                <a:latin typeface="Calibri" panose="020F0502020204030204" pitchFamily="34" charset="0"/>
              </a:rPr>
              <a:t>     &gt;Employed 15 design principles for crafting a visually appealing and effective dashboard </a:t>
            </a:r>
            <a:endParaRPr lang="en-US" sz="1800" i="0" u="none" strike="noStrike" dirty="0">
              <a:effectLst/>
              <a:latin typeface="Arial" panose="020B0604020202020204" pitchFamily="34" charset="0"/>
            </a:endParaRPr>
          </a:p>
          <a:p>
            <a:pPr rtl="0" fontAlgn="base">
              <a:spcBef>
                <a:spcPts val="0"/>
              </a:spcBef>
              <a:spcAft>
                <a:spcPts val="0"/>
              </a:spcAft>
            </a:pPr>
            <a:r>
              <a:rPr lang="en-US" sz="1800" i="0" u="none" strike="noStrike" dirty="0">
                <a:effectLst/>
                <a:latin typeface="Calibri" panose="020F0502020204030204" pitchFamily="34" charset="0"/>
              </a:rPr>
              <a:t>      &gt;Reusability expedites the process. It's beneficial to copy a visual from one page to another and modify it as per new</a:t>
            </a:r>
          </a:p>
          <a:p>
            <a:pPr rtl="0" fontAlgn="base">
              <a:spcBef>
                <a:spcPts val="0"/>
              </a:spcBef>
              <a:spcAft>
                <a:spcPts val="0"/>
              </a:spcAft>
            </a:pPr>
            <a:r>
              <a:rPr lang="en-US" dirty="0">
                <a:latin typeface="Calibri" panose="020F0502020204030204" pitchFamily="34" charset="0"/>
              </a:rPr>
              <a:t>       </a:t>
            </a:r>
            <a:r>
              <a:rPr lang="en-US" sz="1800" i="0" u="none" strike="noStrike" dirty="0">
                <a:effectLst/>
                <a:latin typeface="Calibri" panose="020F0502020204030204" pitchFamily="34" charset="0"/>
              </a:rPr>
              <a:t> requirements.</a:t>
            </a:r>
            <a:endParaRPr lang="en-US" sz="1800" i="0" u="none" strike="noStrike" dirty="0">
              <a:effectLst/>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0F93AC0A-6CD4-4D73-AB3F-01762DB0D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64" y="1525825"/>
            <a:ext cx="11160672" cy="5237908"/>
          </a:xfrm>
          <a:prstGeom prst="rect">
            <a:avLst/>
          </a:prstGeom>
        </p:spPr>
      </p:pic>
    </p:spTree>
    <p:extLst>
      <p:ext uri="{BB962C8B-B14F-4D97-AF65-F5344CB8AC3E}">
        <p14:creationId xmlns:p14="http://schemas.microsoft.com/office/powerpoint/2010/main" val="133332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246A3-D1E6-47A3-9A41-91FE2BB61459}"/>
              </a:ext>
            </a:extLst>
          </p:cNvPr>
          <p:cNvSpPr txBox="1"/>
          <p:nvPr/>
        </p:nvSpPr>
        <p:spPr>
          <a:xfrm>
            <a:off x="141402" y="94269"/>
            <a:ext cx="12050598" cy="1754326"/>
          </a:xfrm>
          <a:prstGeom prst="rect">
            <a:avLst/>
          </a:prstGeom>
          <a:noFill/>
        </p:spPr>
        <p:txBody>
          <a:bodyPr wrap="square" rtlCol="0">
            <a:spAutoFit/>
          </a:bodyPr>
          <a:lstStyle/>
          <a:p>
            <a:pPr rtl="0">
              <a:spcBef>
                <a:spcPts val="0"/>
              </a:spcBef>
              <a:spcAft>
                <a:spcPts val="0"/>
              </a:spcAft>
            </a:pPr>
            <a:r>
              <a:rPr lang="en-US" sz="1800" b="1" i="0" u="none" strike="noStrike" dirty="0">
                <a:effectLst/>
                <a:latin typeface="Calibri" panose="020F0502020204030204" pitchFamily="34" charset="0"/>
              </a:rPr>
              <a:t>12. Setting Data Validation (Creating a User Acceptance Test Report)</a:t>
            </a:r>
            <a:r>
              <a:rPr lang="en-US" sz="1800" b="0" i="0" u="none" strike="noStrike" dirty="0">
                <a:effectLst/>
                <a:latin typeface="Calibri" panose="020F0502020204030204" pitchFamily="34" charset="0"/>
              </a:rPr>
              <a:t>:</a:t>
            </a:r>
            <a:endParaRPr lang="en-US" b="0" dirty="0">
              <a:effectLst/>
            </a:endParaRPr>
          </a:p>
          <a:p>
            <a:pPr rtl="0" fontAlgn="base">
              <a:spcBef>
                <a:spcPts val="0"/>
              </a:spcBef>
              <a:spcAft>
                <a:spcPts val="0"/>
              </a:spcAft>
            </a:pPr>
            <a:r>
              <a:rPr lang="en-US" sz="1800" b="0" i="0" u="none" strike="noStrike" dirty="0">
                <a:effectLst/>
                <a:latin typeface="Calibri" panose="020F0502020204030204" pitchFamily="34" charset="0"/>
              </a:rPr>
              <a:t>     &gt;After constructing the dashboard, the next phase involves User Acceptance Testing (UAT). The data analytics team</a:t>
            </a:r>
          </a:p>
          <a:p>
            <a:pPr rtl="0" fontAlgn="base">
              <a:spcBef>
                <a:spcPts val="0"/>
              </a:spcBef>
              <a:spcAft>
                <a:spcPts val="0"/>
              </a:spcAft>
            </a:pPr>
            <a:r>
              <a:rPr lang="en-US" dirty="0">
                <a:latin typeface="Calibri" panose="020F0502020204030204" pitchFamily="34" charset="0"/>
              </a:rPr>
              <a:t>      </a:t>
            </a:r>
            <a:r>
              <a:rPr lang="en-US" sz="1800" b="0" i="0" u="none" strike="noStrike" dirty="0">
                <a:effectLst/>
                <a:latin typeface="Calibri" panose="020F0502020204030204" pitchFamily="34" charset="0"/>
              </a:rPr>
              <a:t> dispatched a UAT excel file detailing expectations for user acceptance testing prior to engaging with stakeholders.</a:t>
            </a:r>
            <a:br>
              <a:rPr lang="en-US" sz="1800" b="0" i="0" u="none" strike="noStrike" dirty="0">
                <a:solidFill>
                  <a:srgbClr val="FFFFFF"/>
                </a:solidFill>
                <a:effectLst/>
                <a:latin typeface="Calibri" panose="020F0502020204030204" pitchFamily="34" charset="0"/>
              </a:rPr>
            </a:br>
            <a:r>
              <a:rPr lang="en-US" sz="1800" b="1" i="0" u="none" strike="noStrike" dirty="0">
                <a:effectLst/>
                <a:latin typeface="Calibri" panose="020F0502020204030204" pitchFamily="34" charset="0"/>
              </a:rPr>
              <a:t>13. Implementing Stakeholder Feedbacks</a:t>
            </a:r>
            <a:r>
              <a:rPr lang="en-US" sz="1800" b="0" i="0" u="none" strike="noStrike" dirty="0">
                <a:effectLst/>
                <a:latin typeface="Calibri" panose="020F0502020204030204" pitchFamily="34" charset="0"/>
              </a:rPr>
              <a:t>:</a:t>
            </a:r>
            <a:endParaRPr lang="en-US" b="0" dirty="0">
              <a:effectLst/>
            </a:endParaRPr>
          </a:p>
          <a:p>
            <a:r>
              <a:rPr lang="en-US" sz="1800" b="0" i="0" u="none" strike="noStrike" dirty="0">
                <a:effectLst/>
                <a:latin typeface="Calibri" panose="020F0502020204030204" pitchFamily="34" charset="0"/>
              </a:rPr>
              <a:t>      &gt;Incorporated any suggested modifications.</a:t>
            </a:r>
            <a:br>
              <a:rPr lang="en-US" sz="1800" b="0" i="0" u="none" strike="noStrike" dirty="0">
                <a:effectLst/>
                <a:latin typeface="Calibri" panose="020F0502020204030204" pitchFamily="34" charset="0"/>
              </a:rPr>
            </a:br>
            <a:r>
              <a:rPr lang="en-US" sz="1800" b="0" i="0" u="none" strike="noStrike" dirty="0">
                <a:effectLst/>
                <a:latin typeface="Calibri" panose="020F0502020204030204" pitchFamily="34" charset="0"/>
              </a:rPr>
              <a:t>      &gt;Stakeholder mapping is very important to get good understanding of stakeholder’s personalities and their expectations</a:t>
            </a:r>
            <a:endParaRPr lang="en-US" dirty="0"/>
          </a:p>
        </p:txBody>
      </p:sp>
      <p:pic>
        <p:nvPicPr>
          <p:cNvPr id="4" name="Picture 3">
            <a:extLst>
              <a:ext uri="{FF2B5EF4-FFF2-40B4-BE49-F238E27FC236}">
                <a16:creationId xmlns:a16="http://schemas.microsoft.com/office/drawing/2014/main" id="{80E3176B-0F98-4F80-ABD0-29D903E15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56" y="1848595"/>
            <a:ext cx="4817097" cy="1760373"/>
          </a:xfrm>
          <a:prstGeom prst="rect">
            <a:avLst/>
          </a:prstGeom>
        </p:spPr>
      </p:pic>
      <p:sp>
        <p:nvSpPr>
          <p:cNvPr id="5" name="TextBox 4">
            <a:extLst>
              <a:ext uri="{FF2B5EF4-FFF2-40B4-BE49-F238E27FC236}">
                <a16:creationId xmlns:a16="http://schemas.microsoft.com/office/drawing/2014/main" id="{E1C842C4-29B6-407E-ACF9-B998806038B1}"/>
              </a:ext>
            </a:extLst>
          </p:cNvPr>
          <p:cNvSpPr txBox="1"/>
          <p:nvPr/>
        </p:nvSpPr>
        <p:spPr>
          <a:xfrm>
            <a:off x="0" y="4128940"/>
            <a:ext cx="9341963" cy="2097313"/>
          </a:xfrm>
          <a:prstGeom prst="rect">
            <a:avLst/>
          </a:prstGeom>
          <a:noFill/>
        </p:spPr>
        <p:txBody>
          <a:bodyPr wrap="square" rtlCol="0">
            <a:spAutoFit/>
          </a:bodyPr>
          <a:lstStyle/>
          <a:p>
            <a:pPr rtl="0">
              <a:spcBef>
                <a:spcPts val="0"/>
              </a:spcBef>
              <a:spcAft>
                <a:spcPts val="0"/>
              </a:spcAft>
            </a:pPr>
            <a:r>
              <a:rPr lang="en-US" sz="1800" b="1" i="0" u="none" strike="noStrike" dirty="0">
                <a:effectLst/>
                <a:latin typeface="Calibri" panose="020F0502020204030204" pitchFamily="34" charset="0"/>
              </a:rPr>
              <a:t>14.Performance Optimization</a:t>
            </a:r>
            <a:br>
              <a:rPr lang="en-US" sz="1800" b="0" i="0" u="none" strike="noStrike" dirty="0">
                <a:effectLst/>
                <a:latin typeface="Calibri" panose="020F0502020204030204" pitchFamily="34" charset="0"/>
              </a:rPr>
            </a:br>
            <a:r>
              <a:rPr lang="en-US" sz="1800" b="0" i="0" u="none" strike="noStrike" dirty="0">
                <a:effectLst/>
                <a:latin typeface="Calibri" panose="020F0502020204030204" pitchFamily="34" charset="0"/>
              </a:rPr>
              <a:t>      &gt;Used Dax studio to and Performance analyzer in power bi to enhance performance.</a:t>
            </a:r>
            <a:br>
              <a:rPr lang="en-US" sz="1800" b="0" i="0" u="none" strike="noStrike" dirty="0">
                <a:solidFill>
                  <a:srgbClr val="FFFFFF"/>
                </a:solidFill>
                <a:effectLst/>
                <a:latin typeface="Calibri" panose="020F0502020204030204" pitchFamily="34" charset="0"/>
              </a:rPr>
            </a:br>
            <a:br>
              <a:rPr lang="en-US" sz="1800" b="0" i="0" u="none" strike="noStrike" dirty="0">
                <a:solidFill>
                  <a:srgbClr val="FFFFFF"/>
                </a:solidFill>
                <a:effectLst/>
                <a:latin typeface="Calibri" panose="020F0502020204030204" pitchFamily="34" charset="0"/>
              </a:rPr>
            </a:br>
            <a:endParaRPr lang="en-US" b="0" dirty="0">
              <a:effectLst/>
            </a:endParaRPr>
          </a:p>
          <a:p>
            <a:r>
              <a:rPr lang="en-US" sz="1800" b="1" i="0" u="none" strike="noStrike" dirty="0">
                <a:effectLst/>
                <a:latin typeface="Calibri" panose="020F0502020204030204" pitchFamily="34" charset="0"/>
              </a:rPr>
              <a:t>15.Deployment</a:t>
            </a:r>
            <a:br>
              <a:rPr lang="en-US" sz="1800" b="0" i="0" u="none" strike="noStrike" dirty="0">
                <a:effectLst/>
                <a:latin typeface="Calibri" panose="020F0502020204030204" pitchFamily="34" charset="0"/>
              </a:rPr>
            </a:br>
            <a:r>
              <a:rPr lang="en-US" sz="1800" b="0" i="0" u="none" strike="noStrike" dirty="0">
                <a:effectLst/>
                <a:latin typeface="Calibri" panose="020F0502020204030204" pitchFamily="34" charset="0"/>
              </a:rPr>
              <a:t>     &gt;Uploading to power bi service</a:t>
            </a:r>
            <a:br>
              <a:rPr lang="en-US" sz="1800" b="0" i="0" u="none" strike="noStrike" dirty="0">
                <a:effectLst/>
                <a:latin typeface="Calibri" panose="020F0502020204030204" pitchFamily="34" charset="0"/>
              </a:rPr>
            </a:br>
            <a:r>
              <a:rPr lang="en-US" sz="1800" b="0" i="0" u="none" strike="noStrike" dirty="0">
                <a:effectLst/>
                <a:latin typeface="Calibri" panose="020F0502020204030204" pitchFamily="34" charset="0"/>
              </a:rPr>
              <a:t>     &gt;Configured the Gateway for refresh.</a:t>
            </a:r>
            <a:endParaRPr lang="en-US" dirty="0"/>
          </a:p>
        </p:txBody>
      </p:sp>
    </p:spTree>
    <p:extLst>
      <p:ext uri="{BB962C8B-B14F-4D97-AF65-F5344CB8AC3E}">
        <p14:creationId xmlns:p14="http://schemas.microsoft.com/office/powerpoint/2010/main" val="21932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63304-CB3B-49F8-BFFF-16E7B4C288F4}"/>
              </a:ext>
            </a:extLst>
          </p:cNvPr>
          <p:cNvSpPr txBox="1"/>
          <p:nvPr/>
        </p:nvSpPr>
        <p:spPr>
          <a:xfrm>
            <a:off x="324464" y="226142"/>
            <a:ext cx="3293807" cy="400110"/>
          </a:xfrm>
          <a:prstGeom prst="rect">
            <a:avLst/>
          </a:prstGeom>
          <a:noFill/>
        </p:spPr>
        <p:txBody>
          <a:bodyPr wrap="square" rtlCol="0">
            <a:spAutoFit/>
          </a:bodyPr>
          <a:lstStyle/>
          <a:p>
            <a:r>
              <a:rPr lang="en-US" sz="2000" b="1" dirty="0"/>
              <a:t>Tools used:</a:t>
            </a:r>
          </a:p>
        </p:txBody>
      </p:sp>
      <p:sp>
        <p:nvSpPr>
          <p:cNvPr id="6" name="TextBox 5">
            <a:extLst>
              <a:ext uri="{FF2B5EF4-FFF2-40B4-BE49-F238E27FC236}">
                <a16:creationId xmlns:a16="http://schemas.microsoft.com/office/drawing/2014/main" id="{ED1482A8-FE0C-4020-89BE-3278880D2DCC}"/>
              </a:ext>
            </a:extLst>
          </p:cNvPr>
          <p:cNvSpPr txBox="1"/>
          <p:nvPr/>
        </p:nvSpPr>
        <p:spPr>
          <a:xfrm>
            <a:off x="324464" y="626252"/>
            <a:ext cx="245806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SQL</a:t>
            </a:r>
          </a:p>
        </p:txBody>
      </p:sp>
      <p:sp>
        <p:nvSpPr>
          <p:cNvPr id="7" name="TextBox 6">
            <a:extLst>
              <a:ext uri="{FF2B5EF4-FFF2-40B4-BE49-F238E27FC236}">
                <a16:creationId xmlns:a16="http://schemas.microsoft.com/office/drawing/2014/main" id="{E0BA6E3A-A595-4350-B95D-DC77EA1982ED}"/>
              </a:ext>
            </a:extLst>
          </p:cNvPr>
          <p:cNvSpPr txBox="1"/>
          <p:nvPr/>
        </p:nvSpPr>
        <p:spPr>
          <a:xfrm>
            <a:off x="324464" y="995584"/>
            <a:ext cx="279236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Power BI Desktop</a:t>
            </a:r>
          </a:p>
        </p:txBody>
      </p:sp>
      <p:sp>
        <p:nvSpPr>
          <p:cNvPr id="8" name="TextBox 7">
            <a:extLst>
              <a:ext uri="{FF2B5EF4-FFF2-40B4-BE49-F238E27FC236}">
                <a16:creationId xmlns:a16="http://schemas.microsoft.com/office/drawing/2014/main" id="{25CA53DF-EEC0-4078-9D37-2A5EB6C1D109}"/>
              </a:ext>
            </a:extLst>
          </p:cNvPr>
          <p:cNvSpPr txBox="1"/>
          <p:nvPr/>
        </p:nvSpPr>
        <p:spPr>
          <a:xfrm>
            <a:off x="324464" y="1395694"/>
            <a:ext cx="176980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Excel</a:t>
            </a:r>
          </a:p>
        </p:txBody>
      </p:sp>
      <p:sp>
        <p:nvSpPr>
          <p:cNvPr id="9" name="TextBox 8">
            <a:extLst>
              <a:ext uri="{FF2B5EF4-FFF2-40B4-BE49-F238E27FC236}">
                <a16:creationId xmlns:a16="http://schemas.microsoft.com/office/drawing/2014/main" id="{49CD0C50-733D-425A-870F-DC6C28F8C931}"/>
              </a:ext>
            </a:extLst>
          </p:cNvPr>
          <p:cNvSpPr txBox="1"/>
          <p:nvPr/>
        </p:nvSpPr>
        <p:spPr>
          <a:xfrm>
            <a:off x="324464" y="1795804"/>
            <a:ext cx="428686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Dax studio(For report optimization)</a:t>
            </a:r>
          </a:p>
        </p:txBody>
      </p:sp>
      <p:sp>
        <p:nvSpPr>
          <p:cNvPr id="10" name="TextBox 9">
            <a:extLst>
              <a:ext uri="{FF2B5EF4-FFF2-40B4-BE49-F238E27FC236}">
                <a16:creationId xmlns:a16="http://schemas.microsoft.com/office/drawing/2014/main" id="{D7874DCF-D7D5-428E-8ADF-29D9375BB807}"/>
              </a:ext>
            </a:extLst>
          </p:cNvPr>
          <p:cNvSpPr txBox="1"/>
          <p:nvPr/>
        </p:nvSpPr>
        <p:spPr>
          <a:xfrm>
            <a:off x="324464" y="2226692"/>
            <a:ext cx="522093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CHATGPT  and Google(For clearing some droughts)</a:t>
            </a:r>
          </a:p>
        </p:txBody>
      </p:sp>
      <p:sp>
        <p:nvSpPr>
          <p:cNvPr id="11" name="TextBox 10">
            <a:extLst>
              <a:ext uri="{FF2B5EF4-FFF2-40B4-BE49-F238E27FC236}">
                <a16:creationId xmlns:a16="http://schemas.microsoft.com/office/drawing/2014/main" id="{D9DBBFEF-A3E0-4B58-A1CD-15418F520FFC}"/>
              </a:ext>
            </a:extLst>
          </p:cNvPr>
          <p:cNvSpPr txBox="1"/>
          <p:nvPr/>
        </p:nvSpPr>
        <p:spPr>
          <a:xfrm>
            <a:off x="4493341" y="3150022"/>
            <a:ext cx="2694039" cy="369332"/>
          </a:xfrm>
          <a:prstGeom prst="rect">
            <a:avLst/>
          </a:prstGeom>
          <a:noFill/>
        </p:spPr>
        <p:txBody>
          <a:bodyPr wrap="square" rtlCol="0">
            <a:spAutoFit/>
          </a:bodyPr>
          <a:lstStyle/>
          <a:p>
            <a:r>
              <a:rPr lang="en-US" b="1" dirty="0"/>
              <a:t>Project Walkthrough</a:t>
            </a:r>
          </a:p>
        </p:txBody>
      </p:sp>
      <p:sp>
        <p:nvSpPr>
          <p:cNvPr id="12" name="TextBox 11">
            <a:extLst>
              <a:ext uri="{FF2B5EF4-FFF2-40B4-BE49-F238E27FC236}">
                <a16:creationId xmlns:a16="http://schemas.microsoft.com/office/drawing/2014/main" id="{7A00F85D-0750-4C30-9478-8FD11853907D}"/>
              </a:ext>
            </a:extLst>
          </p:cNvPr>
          <p:cNvSpPr txBox="1"/>
          <p:nvPr/>
        </p:nvSpPr>
        <p:spPr>
          <a:xfrm>
            <a:off x="324464" y="3647768"/>
            <a:ext cx="2930013" cy="369332"/>
          </a:xfrm>
          <a:prstGeom prst="rect">
            <a:avLst/>
          </a:prstGeom>
          <a:noFill/>
        </p:spPr>
        <p:txBody>
          <a:bodyPr wrap="square" rtlCol="0">
            <a:spAutoFit/>
          </a:bodyPr>
          <a:lstStyle/>
          <a:p>
            <a:r>
              <a:rPr lang="en-US" dirty="0"/>
              <a:t>1.Project Planning:</a:t>
            </a:r>
          </a:p>
        </p:txBody>
      </p:sp>
      <p:sp>
        <p:nvSpPr>
          <p:cNvPr id="13" name="TextBox 12">
            <a:extLst>
              <a:ext uri="{FF2B5EF4-FFF2-40B4-BE49-F238E27FC236}">
                <a16:creationId xmlns:a16="http://schemas.microsoft.com/office/drawing/2014/main" id="{8CEAF433-D1E2-4CA0-8644-80B75BBF265F}"/>
              </a:ext>
            </a:extLst>
          </p:cNvPr>
          <p:cNvSpPr txBox="1"/>
          <p:nvPr/>
        </p:nvSpPr>
        <p:spPr>
          <a:xfrm>
            <a:off x="550606" y="4017100"/>
            <a:ext cx="11641394" cy="646331"/>
          </a:xfrm>
          <a:prstGeom prst="rect">
            <a:avLst/>
          </a:prstGeom>
          <a:noFill/>
        </p:spPr>
        <p:txBody>
          <a:bodyPr wrap="square" rtlCol="0">
            <a:spAutoFit/>
          </a:bodyPr>
          <a:lstStyle/>
          <a:p>
            <a:r>
              <a:rPr lang="en-US" dirty="0"/>
              <a:t>The Project connected with an email from the Product owner outlining the requirement for five different dashboards in power BI.</a:t>
            </a:r>
          </a:p>
        </p:txBody>
      </p:sp>
      <p:sp>
        <p:nvSpPr>
          <p:cNvPr id="14" name="TextBox 13">
            <a:extLst>
              <a:ext uri="{FF2B5EF4-FFF2-40B4-BE49-F238E27FC236}">
                <a16:creationId xmlns:a16="http://schemas.microsoft.com/office/drawing/2014/main" id="{850987A4-E7CE-49EF-A708-F34B3A844D77}"/>
              </a:ext>
            </a:extLst>
          </p:cNvPr>
          <p:cNvSpPr txBox="1"/>
          <p:nvPr/>
        </p:nvSpPr>
        <p:spPr>
          <a:xfrm>
            <a:off x="511276" y="4646707"/>
            <a:ext cx="11572568"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Finance View : Show Profit and loss statement to understand financial performance across markets , products , customers etc.</a:t>
            </a:r>
          </a:p>
          <a:p>
            <a:pPr marL="285750" indent="-285750">
              <a:buFont typeface="Wingdings" panose="05000000000000000000" pitchFamily="2" charset="2"/>
              <a:buChar char="§"/>
            </a:pPr>
            <a:r>
              <a:rPr lang="en-US" dirty="0"/>
              <a:t>sales view : show top/ bottom customers along with key metrics . A metrics would be preferable to understand their performance.</a:t>
            </a:r>
          </a:p>
          <a:p>
            <a:pPr marL="285750" indent="-285750">
              <a:buFont typeface="Wingdings" panose="05000000000000000000" pitchFamily="2" charset="2"/>
              <a:buChar char="§"/>
            </a:pPr>
            <a:r>
              <a:rPr lang="en-US" dirty="0"/>
              <a:t>Marketing view : same as sales view but for products.</a:t>
            </a:r>
          </a:p>
          <a:p>
            <a:pPr marL="285750" indent="-285750">
              <a:buFont typeface="Wingdings" panose="05000000000000000000" pitchFamily="2" charset="2"/>
              <a:buChar char="§"/>
            </a:pPr>
            <a:r>
              <a:rPr lang="en-US" dirty="0"/>
              <a:t>Supply chain : Reliability , Forecast Accuracy in a view to understand SC Performance.</a:t>
            </a:r>
          </a:p>
          <a:p>
            <a:pPr marL="285750" indent="-285750">
              <a:buFont typeface="Wingdings" panose="05000000000000000000" pitchFamily="2" charset="2"/>
              <a:buChar char="§"/>
            </a:pPr>
            <a:r>
              <a:rPr lang="en-US" dirty="0"/>
              <a:t>Executive View : Integrated View Of Key Insights for executives(More details TBD)</a:t>
            </a:r>
          </a:p>
        </p:txBody>
      </p:sp>
    </p:spTree>
    <p:extLst>
      <p:ext uri="{BB962C8B-B14F-4D97-AF65-F5344CB8AC3E}">
        <p14:creationId xmlns:p14="http://schemas.microsoft.com/office/powerpoint/2010/main" val="22197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D49B3-DC41-4C66-87CA-F91D56CED1AC}"/>
              </a:ext>
            </a:extLst>
          </p:cNvPr>
          <p:cNvSpPr txBox="1"/>
          <p:nvPr/>
        </p:nvSpPr>
        <p:spPr>
          <a:xfrm>
            <a:off x="196644" y="127819"/>
            <a:ext cx="4522839" cy="369332"/>
          </a:xfrm>
          <a:prstGeom prst="rect">
            <a:avLst/>
          </a:prstGeom>
          <a:noFill/>
        </p:spPr>
        <p:txBody>
          <a:bodyPr wrap="square" rtlCol="0">
            <a:spAutoFit/>
          </a:bodyPr>
          <a:lstStyle/>
          <a:p>
            <a:r>
              <a:rPr lang="en-US" dirty="0"/>
              <a:t>2.Data collection &amp; Exploration(Using SQL)</a:t>
            </a:r>
          </a:p>
        </p:txBody>
      </p:sp>
      <p:sp>
        <p:nvSpPr>
          <p:cNvPr id="3" name="TextBox 2">
            <a:extLst>
              <a:ext uri="{FF2B5EF4-FFF2-40B4-BE49-F238E27FC236}">
                <a16:creationId xmlns:a16="http://schemas.microsoft.com/office/drawing/2014/main" id="{D6F3CEF2-DA21-4F92-B1BE-2103C4F0904B}"/>
              </a:ext>
            </a:extLst>
          </p:cNvPr>
          <p:cNvSpPr txBox="1"/>
          <p:nvPr/>
        </p:nvSpPr>
        <p:spPr>
          <a:xfrm>
            <a:off x="511277" y="605757"/>
            <a:ext cx="366743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Data was imported into MYSQL.</a:t>
            </a:r>
          </a:p>
        </p:txBody>
      </p:sp>
      <p:sp>
        <p:nvSpPr>
          <p:cNvPr id="4" name="TextBox 3">
            <a:extLst>
              <a:ext uri="{FF2B5EF4-FFF2-40B4-BE49-F238E27FC236}">
                <a16:creationId xmlns:a16="http://schemas.microsoft.com/office/drawing/2014/main" id="{C1C954A5-A1E5-41B3-92D0-FBDBA63629B1}"/>
              </a:ext>
            </a:extLst>
          </p:cNvPr>
          <p:cNvSpPr txBox="1"/>
          <p:nvPr/>
        </p:nvSpPr>
        <p:spPr>
          <a:xfrm>
            <a:off x="511277" y="1006732"/>
            <a:ext cx="6390967"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Basic SQL query provided invaluable for quick data exploration</a:t>
            </a:r>
          </a:p>
        </p:txBody>
      </p:sp>
      <p:sp>
        <p:nvSpPr>
          <p:cNvPr id="5" name="TextBox 4">
            <a:extLst>
              <a:ext uri="{FF2B5EF4-FFF2-40B4-BE49-F238E27FC236}">
                <a16:creationId xmlns:a16="http://schemas.microsoft.com/office/drawing/2014/main" id="{D1675AFA-2B5B-445F-B218-1305645AA1E9}"/>
              </a:ext>
            </a:extLst>
          </p:cNvPr>
          <p:cNvSpPr txBox="1"/>
          <p:nvPr/>
        </p:nvSpPr>
        <p:spPr>
          <a:xfrm>
            <a:off x="196644" y="1632155"/>
            <a:ext cx="4522839" cy="369332"/>
          </a:xfrm>
          <a:prstGeom prst="rect">
            <a:avLst/>
          </a:prstGeom>
          <a:noFill/>
        </p:spPr>
        <p:txBody>
          <a:bodyPr wrap="square" rtlCol="0">
            <a:spAutoFit/>
          </a:bodyPr>
          <a:lstStyle/>
          <a:p>
            <a:r>
              <a:rPr lang="en-US" dirty="0"/>
              <a:t>3.Data Load:</a:t>
            </a:r>
          </a:p>
        </p:txBody>
      </p:sp>
      <p:sp>
        <p:nvSpPr>
          <p:cNvPr id="6" name="TextBox 5">
            <a:extLst>
              <a:ext uri="{FF2B5EF4-FFF2-40B4-BE49-F238E27FC236}">
                <a16:creationId xmlns:a16="http://schemas.microsoft.com/office/drawing/2014/main" id="{5C6C2A7A-9EF1-4E19-99AB-AE67CCE88BCA}"/>
              </a:ext>
            </a:extLst>
          </p:cNvPr>
          <p:cNvSpPr txBox="1"/>
          <p:nvPr/>
        </p:nvSpPr>
        <p:spPr>
          <a:xfrm>
            <a:off x="511277" y="1987361"/>
            <a:ext cx="585019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Data was loaded into Power BI through MYSQL server</a:t>
            </a:r>
          </a:p>
        </p:txBody>
      </p:sp>
      <p:sp>
        <p:nvSpPr>
          <p:cNvPr id="7" name="TextBox 6">
            <a:extLst>
              <a:ext uri="{FF2B5EF4-FFF2-40B4-BE49-F238E27FC236}">
                <a16:creationId xmlns:a16="http://schemas.microsoft.com/office/drawing/2014/main" id="{5EC31F6C-E4A1-48D0-8D07-388561672665}"/>
              </a:ext>
            </a:extLst>
          </p:cNvPr>
          <p:cNvSpPr txBox="1"/>
          <p:nvPr/>
        </p:nvSpPr>
        <p:spPr>
          <a:xfrm>
            <a:off x="196644" y="2527233"/>
            <a:ext cx="3598607" cy="369332"/>
          </a:xfrm>
          <a:prstGeom prst="rect">
            <a:avLst/>
          </a:prstGeom>
          <a:noFill/>
        </p:spPr>
        <p:txBody>
          <a:bodyPr wrap="square" rtlCol="0">
            <a:spAutoFit/>
          </a:bodyPr>
          <a:lstStyle/>
          <a:p>
            <a:r>
              <a:rPr lang="en-US" dirty="0"/>
              <a:t>4.Initial data validation:</a:t>
            </a:r>
          </a:p>
        </p:txBody>
      </p:sp>
      <p:sp>
        <p:nvSpPr>
          <p:cNvPr id="8" name="TextBox 7">
            <a:extLst>
              <a:ext uri="{FF2B5EF4-FFF2-40B4-BE49-F238E27FC236}">
                <a16:creationId xmlns:a16="http://schemas.microsoft.com/office/drawing/2014/main" id="{CA64350B-0B02-46CF-BB82-D0E8A1148644}"/>
              </a:ext>
            </a:extLst>
          </p:cNvPr>
          <p:cNvSpPr txBox="1"/>
          <p:nvPr/>
        </p:nvSpPr>
        <p:spPr>
          <a:xfrm>
            <a:off x="511277" y="3067665"/>
            <a:ext cx="5230762"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Data was validated against Benchmark numbers.</a:t>
            </a:r>
          </a:p>
        </p:txBody>
      </p:sp>
      <p:sp>
        <p:nvSpPr>
          <p:cNvPr id="9" name="TextBox 8">
            <a:extLst>
              <a:ext uri="{FF2B5EF4-FFF2-40B4-BE49-F238E27FC236}">
                <a16:creationId xmlns:a16="http://schemas.microsoft.com/office/drawing/2014/main" id="{AD10FCBA-A01E-46A4-937A-F9AF431C26F3}"/>
              </a:ext>
            </a:extLst>
          </p:cNvPr>
          <p:cNvSpPr txBox="1"/>
          <p:nvPr/>
        </p:nvSpPr>
        <p:spPr>
          <a:xfrm>
            <a:off x="511277" y="3455867"/>
            <a:ext cx="9871587"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Primary data validation in power bi was crucial before developing compressive dashboard</a:t>
            </a:r>
          </a:p>
        </p:txBody>
      </p:sp>
      <p:sp>
        <p:nvSpPr>
          <p:cNvPr id="10" name="TextBox 9">
            <a:extLst>
              <a:ext uri="{FF2B5EF4-FFF2-40B4-BE49-F238E27FC236}">
                <a16:creationId xmlns:a16="http://schemas.microsoft.com/office/drawing/2014/main" id="{068B243F-C30F-4EC1-84AB-26491F89B0D3}"/>
              </a:ext>
            </a:extLst>
          </p:cNvPr>
          <p:cNvSpPr txBox="1"/>
          <p:nvPr/>
        </p:nvSpPr>
        <p:spPr>
          <a:xfrm>
            <a:off x="511277" y="3844069"/>
            <a:ext cx="1156273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This validation process can sometimes reveal data quality issues, requiring close collaboration between data analyst and engineers to address them</a:t>
            </a:r>
          </a:p>
        </p:txBody>
      </p:sp>
      <p:sp>
        <p:nvSpPr>
          <p:cNvPr id="11" name="TextBox 10">
            <a:extLst>
              <a:ext uri="{FF2B5EF4-FFF2-40B4-BE49-F238E27FC236}">
                <a16:creationId xmlns:a16="http://schemas.microsoft.com/office/drawing/2014/main" id="{1F3837CC-FFB3-4609-8D81-75868DB6FD2A}"/>
              </a:ext>
            </a:extLst>
          </p:cNvPr>
          <p:cNvSpPr txBox="1"/>
          <p:nvPr/>
        </p:nvSpPr>
        <p:spPr>
          <a:xfrm>
            <a:off x="373626" y="4660490"/>
            <a:ext cx="5565058" cy="369332"/>
          </a:xfrm>
          <a:prstGeom prst="rect">
            <a:avLst/>
          </a:prstGeom>
          <a:noFill/>
        </p:spPr>
        <p:txBody>
          <a:bodyPr wrap="square" rtlCol="0">
            <a:spAutoFit/>
          </a:bodyPr>
          <a:lstStyle/>
          <a:p>
            <a:r>
              <a:rPr lang="en-US" dirty="0"/>
              <a:t>5.Data Transformation in Power Query:</a:t>
            </a:r>
          </a:p>
        </p:txBody>
      </p:sp>
      <p:sp>
        <p:nvSpPr>
          <p:cNvPr id="12" name="TextBox 11">
            <a:extLst>
              <a:ext uri="{FF2B5EF4-FFF2-40B4-BE49-F238E27FC236}">
                <a16:creationId xmlns:a16="http://schemas.microsoft.com/office/drawing/2014/main" id="{0007DBD0-7DE4-468F-8F4C-2DBA556E3921}"/>
              </a:ext>
            </a:extLst>
          </p:cNvPr>
          <p:cNvSpPr txBox="1"/>
          <p:nvPr/>
        </p:nvSpPr>
        <p:spPr>
          <a:xfrm>
            <a:off x="511277" y="5072824"/>
            <a:ext cx="10146891"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Checked and corrected data using the ‘Clean and Trim’ function to address leading spaces.</a:t>
            </a:r>
          </a:p>
        </p:txBody>
      </p:sp>
      <p:sp>
        <p:nvSpPr>
          <p:cNvPr id="13" name="TextBox 12">
            <a:extLst>
              <a:ext uri="{FF2B5EF4-FFF2-40B4-BE49-F238E27FC236}">
                <a16:creationId xmlns:a16="http://schemas.microsoft.com/office/drawing/2014/main" id="{7EFBCC77-0C1F-4DD3-A536-9114F6686DE0}"/>
              </a:ext>
            </a:extLst>
          </p:cNvPr>
          <p:cNvSpPr txBox="1"/>
          <p:nvPr/>
        </p:nvSpPr>
        <p:spPr>
          <a:xfrm>
            <a:off x="511277" y="5477468"/>
            <a:ext cx="4286865"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Created Calculated column.</a:t>
            </a:r>
          </a:p>
        </p:txBody>
      </p:sp>
      <p:sp>
        <p:nvSpPr>
          <p:cNvPr id="14" name="TextBox 13">
            <a:extLst>
              <a:ext uri="{FF2B5EF4-FFF2-40B4-BE49-F238E27FC236}">
                <a16:creationId xmlns:a16="http://schemas.microsoft.com/office/drawing/2014/main" id="{3EAD8B45-C3BB-46EB-858F-D96D7CDCB7BF}"/>
              </a:ext>
            </a:extLst>
          </p:cNvPr>
          <p:cNvSpPr txBox="1"/>
          <p:nvPr/>
        </p:nvSpPr>
        <p:spPr>
          <a:xfrm>
            <a:off x="511277" y="5865113"/>
            <a:ext cx="804278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Merge tables using merge queries to produce a single ,more useful table.</a:t>
            </a:r>
          </a:p>
        </p:txBody>
      </p:sp>
    </p:spTree>
    <p:extLst>
      <p:ext uri="{BB962C8B-B14F-4D97-AF65-F5344CB8AC3E}">
        <p14:creationId xmlns:p14="http://schemas.microsoft.com/office/powerpoint/2010/main" val="241127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D8A56-4666-4B30-B760-1FBD75C43115}"/>
              </a:ext>
            </a:extLst>
          </p:cNvPr>
          <p:cNvSpPr txBox="1"/>
          <p:nvPr/>
        </p:nvSpPr>
        <p:spPr>
          <a:xfrm>
            <a:off x="186813" y="127819"/>
            <a:ext cx="11887199" cy="1754326"/>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Best Practices in Power Query</a:t>
            </a:r>
            <a:r>
              <a:rPr lang="en-US" sz="1800" b="0" i="0" u="none" strike="noStrike" dirty="0">
                <a:effectLst/>
                <a:latin typeface="Arial" panose="020B0604020202020204" pitchFamily="34" charset="0"/>
              </a:rPr>
              <a:t>:</a:t>
            </a:r>
            <a:endParaRPr lang="en-US" sz="1800" b="1" i="0" u="none" strike="noStrike" dirty="0">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Assign meaningful query step names.</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Group tables into logical categories.</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Disable the load of tables that aren't used externally to boost performance.</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 consistent naming conventions for tables and measures.</a:t>
            </a:r>
          </a:p>
          <a:p>
            <a:endParaRPr lang="en-US" dirty="0"/>
          </a:p>
        </p:txBody>
      </p:sp>
      <p:sp>
        <p:nvSpPr>
          <p:cNvPr id="3" name="TextBox 2">
            <a:extLst>
              <a:ext uri="{FF2B5EF4-FFF2-40B4-BE49-F238E27FC236}">
                <a16:creationId xmlns:a16="http://schemas.microsoft.com/office/drawing/2014/main" id="{105BB07D-B2C8-4EFE-946B-0CBDE1F303E4}"/>
              </a:ext>
            </a:extLst>
          </p:cNvPr>
          <p:cNvSpPr txBox="1"/>
          <p:nvPr/>
        </p:nvSpPr>
        <p:spPr>
          <a:xfrm>
            <a:off x="68825" y="1882145"/>
            <a:ext cx="12005187" cy="4801314"/>
          </a:xfrm>
          <a:prstGeom prst="rect">
            <a:avLst/>
          </a:prstGeom>
          <a:noFill/>
        </p:spPr>
        <p:txBody>
          <a:bodyPr wrap="square" rtlCol="0">
            <a:spAutoFit/>
          </a:bodyPr>
          <a:lstStyle/>
          <a:p>
            <a:r>
              <a:rPr lang="en-US" sz="2000" b="1" dirty="0"/>
              <a:t>Profit and Loss(P &amp; L):</a:t>
            </a:r>
          </a:p>
          <a:p>
            <a:r>
              <a:rPr lang="en-US" dirty="0"/>
              <a:t>Example:</a:t>
            </a:r>
          </a:p>
          <a:p>
            <a:r>
              <a:rPr lang="en-US" dirty="0" err="1"/>
              <a:t>Atliq</a:t>
            </a:r>
            <a:r>
              <a:rPr lang="en-US" dirty="0"/>
              <a:t> hardware sales a Mouse to his customer(Croma) 30 $ means Gross price or base price  of Mouse is 30$.</a:t>
            </a:r>
          </a:p>
          <a:p>
            <a:r>
              <a:rPr lang="en-US" dirty="0"/>
              <a:t>*pre-invoice Deduction :Yearly discount agreements made at the beginning of each financial year.</a:t>
            </a:r>
          </a:p>
          <a:p>
            <a:r>
              <a:rPr lang="en-US" dirty="0"/>
              <a:t>                            Gross price :30 $</a:t>
            </a:r>
          </a:p>
          <a:p>
            <a:r>
              <a:rPr lang="en-US" dirty="0"/>
              <a:t>                  -pre-invoice Deduction:2</a:t>
            </a:r>
          </a:p>
          <a:p>
            <a:r>
              <a:rPr lang="en-US" dirty="0"/>
              <a:t>                ------------------------------- ---- </a:t>
            </a:r>
          </a:p>
          <a:p>
            <a:r>
              <a:rPr lang="en-US" dirty="0"/>
              <a:t>                         =Net Invoice sales:28</a:t>
            </a:r>
          </a:p>
          <a:p>
            <a:r>
              <a:rPr lang="en-US" dirty="0"/>
              <a:t>*post-invoice Deduction is Promotional offers +Placement Fees + Performance Rebate</a:t>
            </a:r>
          </a:p>
          <a:p>
            <a:r>
              <a:rPr lang="en-US" dirty="0"/>
              <a:t>                            Gross price :30 $</a:t>
            </a:r>
          </a:p>
          <a:p>
            <a:r>
              <a:rPr lang="en-US" dirty="0"/>
              <a:t>                  -pre-invoice Deduction:2</a:t>
            </a:r>
          </a:p>
          <a:p>
            <a:r>
              <a:rPr lang="en-US" dirty="0"/>
              <a:t>                ------------------------------- ---- </a:t>
            </a:r>
          </a:p>
          <a:p>
            <a:r>
              <a:rPr lang="en-US" dirty="0"/>
              <a:t>                         =Net Invoice sales:28</a:t>
            </a:r>
          </a:p>
          <a:p>
            <a:r>
              <a:rPr lang="en-US" dirty="0"/>
              <a:t>                    -post-invoice Deduction:3</a:t>
            </a:r>
          </a:p>
          <a:p>
            <a:r>
              <a:rPr lang="en-US" dirty="0"/>
              <a:t>                ------------------------------------</a:t>
            </a:r>
          </a:p>
          <a:p>
            <a:r>
              <a:rPr lang="en-US" dirty="0"/>
              <a:t>                       =Net sales:25</a:t>
            </a:r>
          </a:p>
          <a:p>
            <a:endParaRPr lang="en-US" dirty="0"/>
          </a:p>
        </p:txBody>
      </p:sp>
    </p:spTree>
    <p:extLst>
      <p:ext uri="{BB962C8B-B14F-4D97-AF65-F5344CB8AC3E}">
        <p14:creationId xmlns:p14="http://schemas.microsoft.com/office/powerpoint/2010/main" val="106469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ADB2F-DEF7-4C7E-BC27-789680600B48}"/>
              </a:ext>
            </a:extLst>
          </p:cNvPr>
          <p:cNvSpPr txBox="1"/>
          <p:nvPr/>
        </p:nvSpPr>
        <p:spPr>
          <a:xfrm>
            <a:off x="386499" y="245097"/>
            <a:ext cx="11805501" cy="3970318"/>
          </a:xfrm>
          <a:prstGeom prst="rect">
            <a:avLst/>
          </a:prstGeom>
          <a:noFill/>
        </p:spPr>
        <p:txBody>
          <a:bodyPr wrap="square" rtlCol="0">
            <a:spAutoFit/>
          </a:bodyPr>
          <a:lstStyle/>
          <a:p>
            <a:r>
              <a:rPr lang="en-US" dirty="0"/>
              <a:t>*Net sales is basically the Revenue of </a:t>
            </a:r>
            <a:r>
              <a:rPr lang="en-US" dirty="0" err="1"/>
              <a:t>Atliq</a:t>
            </a:r>
            <a:r>
              <a:rPr lang="en-US" dirty="0"/>
              <a:t>.</a:t>
            </a:r>
          </a:p>
          <a:p>
            <a:r>
              <a:rPr lang="en-US" dirty="0"/>
              <a:t>*cost of </a:t>
            </a:r>
            <a:r>
              <a:rPr lang="en-US" dirty="0" err="1"/>
              <a:t>oods</a:t>
            </a:r>
            <a:r>
              <a:rPr lang="en-US" dirty="0"/>
              <a:t> sold(COGS) is the Manufacturing cost + Freight(Transportation)+other cost</a:t>
            </a:r>
          </a:p>
          <a:p>
            <a:r>
              <a:rPr lang="en-US" dirty="0"/>
              <a:t>                            Gross price :30 $</a:t>
            </a:r>
          </a:p>
          <a:p>
            <a:r>
              <a:rPr lang="en-US" dirty="0"/>
              <a:t>                  -pre-invoice Deduction:2</a:t>
            </a:r>
          </a:p>
          <a:p>
            <a:r>
              <a:rPr lang="en-US" dirty="0"/>
              <a:t>                ------------------------------- ---- </a:t>
            </a:r>
          </a:p>
          <a:p>
            <a:r>
              <a:rPr lang="en-US" dirty="0"/>
              <a:t>                         =Net Invoice sales:28</a:t>
            </a:r>
          </a:p>
          <a:p>
            <a:r>
              <a:rPr lang="en-US" dirty="0"/>
              <a:t>                    -post-invoice Deduction:3</a:t>
            </a:r>
          </a:p>
          <a:p>
            <a:r>
              <a:rPr lang="en-US" dirty="0"/>
              <a:t>                ------------------------------------</a:t>
            </a:r>
          </a:p>
          <a:p>
            <a:r>
              <a:rPr lang="en-US" dirty="0"/>
              <a:t>                            =Net sales:25</a:t>
            </a:r>
          </a:p>
          <a:p>
            <a:r>
              <a:rPr lang="en-US" dirty="0"/>
              <a:t>              -cost of </a:t>
            </a:r>
            <a:r>
              <a:rPr lang="en-US" dirty="0" err="1"/>
              <a:t>oods</a:t>
            </a:r>
            <a:r>
              <a:rPr lang="en-US" dirty="0"/>
              <a:t> sold(COGS):20</a:t>
            </a:r>
          </a:p>
          <a:p>
            <a:r>
              <a:rPr lang="en-US" dirty="0"/>
              <a:t>             ---------------------------------------</a:t>
            </a:r>
          </a:p>
          <a:p>
            <a:r>
              <a:rPr lang="en-US" dirty="0"/>
              <a:t>                   =Gross Margin(Profit):5</a:t>
            </a:r>
          </a:p>
          <a:p>
            <a:r>
              <a:rPr lang="en-US" dirty="0"/>
              <a:t>            Gross Margin % of Net sales(GM/NS):20 %</a:t>
            </a:r>
          </a:p>
          <a:p>
            <a:endParaRPr lang="en-US" dirty="0"/>
          </a:p>
        </p:txBody>
      </p:sp>
      <p:sp>
        <p:nvSpPr>
          <p:cNvPr id="3" name="TextBox 2">
            <a:extLst>
              <a:ext uri="{FF2B5EF4-FFF2-40B4-BE49-F238E27FC236}">
                <a16:creationId xmlns:a16="http://schemas.microsoft.com/office/drawing/2014/main" id="{B50F3719-FBC1-42C6-B63D-39C670D77CD4}"/>
              </a:ext>
            </a:extLst>
          </p:cNvPr>
          <p:cNvSpPr txBox="1"/>
          <p:nvPr/>
        </p:nvSpPr>
        <p:spPr>
          <a:xfrm>
            <a:off x="386499" y="4298623"/>
            <a:ext cx="7051249" cy="89554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2842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1387D-FBB2-4A47-8ACA-5B8403ACA19B}"/>
              </a:ext>
            </a:extLst>
          </p:cNvPr>
          <p:cNvSpPr txBox="1"/>
          <p:nvPr/>
        </p:nvSpPr>
        <p:spPr>
          <a:xfrm>
            <a:off x="0" y="103695"/>
            <a:ext cx="11962615" cy="1200329"/>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v"/>
            </a:pPr>
            <a:r>
              <a:rPr lang="en-US" sz="1800" b="1" i="0" u="none" strike="noStrike" dirty="0">
                <a:effectLst/>
                <a:latin typeface="Calibri" panose="020F0502020204030204" pitchFamily="34" charset="0"/>
              </a:rPr>
              <a:t>Decision Matrix for Choosing Between Power Query or DAX for Generating Calculated Columns</a:t>
            </a:r>
            <a:r>
              <a:rPr lang="en-US" sz="1800" b="0" i="0" u="none" strike="noStrike" dirty="0">
                <a:effectLst/>
                <a:latin typeface="Calibri" panose="020F0502020204030204" pitchFamily="34" charset="0"/>
              </a:rPr>
              <a:t>:</a:t>
            </a:r>
            <a:endParaRPr lang="en-US" sz="1800" b="1" i="0" u="none" strike="noStrike" dirty="0">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Calibri" panose="020F0502020204030204" pitchFamily="34" charset="0"/>
              </a:rPr>
              <a:t>Calculated columns can be created either in Power Query or in DAX. Both options come with their advantages and drawbacks. It's essential to use judgment based on the specific situation.</a:t>
            </a:r>
            <a:endParaRPr lang="en-US" sz="1800" b="0" i="0" u="none" strike="noStrike" dirty="0">
              <a:effectLst/>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A0630C35-81FF-4766-91D9-A24B4A787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1" y="1182176"/>
            <a:ext cx="11283885" cy="5542896"/>
          </a:xfrm>
          <a:prstGeom prst="rect">
            <a:avLst/>
          </a:prstGeom>
        </p:spPr>
      </p:pic>
    </p:spTree>
    <p:extLst>
      <p:ext uri="{BB962C8B-B14F-4D97-AF65-F5344CB8AC3E}">
        <p14:creationId xmlns:p14="http://schemas.microsoft.com/office/powerpoint/2010/main" val="95653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150D-C21F-49C7-8A9A-DFC4FC8E0D01}"/>
              </a:ext>
            </a:extLst>
          </p:cNvPr>
          <p:cNvSpPr txBox="1"/>
          <p:nvPr/>
        </p:nvSpPr>
        <p:spPr>
          <a:xfrm>
            <a:off x="0" y="131975"/>
            <a:ext cx="12192000" cy="1477328"/>
          </a:xfrm>
          <a:prstGeom prst="rect">
            <a:avLst/>
          </a:prstGeom>
          <a:noFill/>
        </p:spPr>
        <p:txBody>
          <a:bodyPr wrap="square" rtlCol="0">
            <a:spAutoFit/>
          </a:bodyPr>
          <a:lstStyle/>
          <a:p>
            <a:pPr rtl="0">
              <a:spcBef>
                <a:spcPts val="0"/>
              </a:spcBef>
              <a:spcAft>
                <a:spcPts val="0"/>
              </a:spcAft>
            </a:pPr>
            <a:r>
              <a:rPr lang="en-US" sz="1800" b="1" i="0" u="none" strike="noStrike" dirty="0">
                <a:effectLst/>
                <a:latin typeface="Calibri" panose="020F0502020204030204" pitchFamily="34" charset="0"/>
              </a:rPr>
              <a:t>6.Data Modelling</a:t>
            </a:r>
            <a:r>
              <a:rPr lang="en-US" sz="1800" b="0" i="0" u="none" strike="noStrike" dirty="0">
                <a:effectLst/>
                <a:latin typeface="Calibri" panose="020F0502020204030204" pitchFamily="34" charset="0"/>
              </a:rPr>
              <a:t>:</a:t>
            </a:r>
            <a:endParaRPr lang="en-US" b="0" dirty="0">
              <a:effectLst/>
            </a:endParaRPr>
          </a:p>
          <a:p>
            <a:pPr rtl="0" fontAlgn="base">
              <a:spcBef>
                <a:spcPts val="0"/>
              </a:spcBef>
              <a:spcAft>
                <a:spcPts val="0"/>
              </a:spcAft>
            </a:pPr>
            <a:r>
              <a:rPr lang="en-US" dirty="0">
                <a:latin typeface="Calibri" panose="020F0502020204030204" pitchFamily="34" charset="0"/>
              </a:rPr>
              <a:t>     &gt;</a:t>
            </a:r>
            <a:r>
              <a:rPr lang="en-US" sz="1800" b="0" i="0" u="none" strike="noStrike" dirty="0">
                <a:effectLst/>
                <a:latin typeface="Calibri" panose="020F0502020204030204" pitchFamily="34" charset="0"/>
              </a:rPr>
              <a:t>Utilized the Snow Flake Schema for data modeling.</a:t>
            </a:r>
            <a:endParaRPr lang="en-US" sz="1800" b="0" i="0" u="none" strike="noStrike" dirty="0">
              <a:effectLst/>
              <a:latin typeface="Arial" panose="020B0604020202020204" pitchFamily="34" charset="0"/>
            </a:endParaRPr>
          </a:p>
          <a:p>
            <a:pPr rtl="0" fontAlgn="base">
              <a:spcBef>
                <a:spcPts val="0"/>
              </a:spcBef>
              <a:spcAft>
                <a:spcPts val="0"/>
              </a:spcAft>
            </a:pPr>
            <a:r>
              <a:rPr lang="en-US" sz="1800" b="0" i="0" u="none" strike="noStrike" dirty="0">
                <a:effectLst/>
                <a:latin typeface="Calibri" panose="020F0502020204030204" pitchFamily="34" charset="0"/>
              </a:rPr>
              <a:t>    &gt;Data modeling is a pivotal aspect of the data analytics pipeline. Considerable effort should be expended to construct the  </a:t>
            </a:r>
          </a:p>
          <a:p>
            <a:pPr rtl="0" fontAlgn="base">
              <a:spcBef>
                <a:spcPts val="0"/>
              </a:spcBef>
              <a:spcAft>
                <a:spcPts val="0"/>
              </a:spcAft>
            </a:pPr>
            <a:r>
              <a:rPr lang="en-US" sz="1800" b="0" i="0" u="none" strike="noStrike" dirty="0">
                <a:effectLst/>
                <a:latin typeface="Calibri" panose="020F0502020204030204" pitchFamily="34" charset="0"/>
              </a:rPr>
              <a:t>    appropriate data model.</a:t>
            </a:r>
            <a:endParaRPr lang="en-US" sz="1800" b="0" i="0" u="none" strike="noStrike" dirty="0">
              <a:effectLst/>
              <a:latin typeface="Arial" panose="020B0604020202020204" pitchFamily="34" charset="0"/>
            </a:endParaRPr>
          </a:p>
          <a:p>
            <a:endParaRPr lang="en-US" dirty="0"/>
          </a:p>
        </p:txBody>
      </p:sp>
      <p:sp>
        <p:nvSpPr>
          <p:cNvPr id="3" name="TextBox 2">
            <a:extLst>
              <a:ext uri="{FF2B5EF4-FFF2-40B4-BE49-F238E27FC236}">
                <a16:creationId xmlns:a16="http://schemas.microsoft.com/office/drawing/2014/main" id="{1E2BA68D-9067-4A4B-9FD8-7EF9CBE30E3B}"/>
              </a:ext>
            </a:extLst>
          </p:cNvPr>
          <p:cNvSpPr txBox="1"/>
          <p:nvPr/>
        </p:nvSpPr>
        <p:spPr>
          <a:xfrm>
            <a:off x="0" y="1480009"/>
            <a:ext cx="12192000" cy="4524315"/>
          </a:xfrm>
          <a:prstGeom prst="rect">
            <a:avLst/>
          </a:prstGeom>
          <a:noFill/>
        </p:spPr>
        <p:txBody>
          <a:bodyPr wrap="square" rtlCol="0">
            <a:spAutoFit/>
          </a:bodyPr>
          <a:lstStyle/>
          <a:p>
            <a:pPr rtl="0">
              <a:spcBef>
                <a:spcPts val="0"/>
              </a:spcBef>
              <a:spcAft>
                <a:spcPts val="0"/>
              </a:spcAft>
            </a:pPr>
            <a:r>
              <a:rPr lang="en-US" sz="1800" b="1" i="0" u="none" strike="noStrike" dirty="0">
                <a:effectLst/>
                <a:latin typeface="Calibri" panose="020F0502020204030204" pitchFamily="34" charset="0"/>
              </a:rPr>
              <a:t>7. Verify Your Data Model</a:t>
            </a:r>
            <a:r>
              <a:rPr lang="en-US" sz="1800" b="0" i="0" u="none" strike="noStrike" dirty="0">
                <a:effectLst/>
                <a:latin typeface="Calibri" panose="020F0502020204030204" pitchFamily="34" charset="0"/>
              </a:rPr>
              <a:t>:</a:t>
            </a:r>
            <a:endParaRPr lang="en-US" b="0" dirty="0">
              <a:effectLst/>
            </a:endParaRPr>
          </a:p>
          <a:p>
            <a:pPr rtl="0" fontAlgn="base">
              <a:spcBef>
                <a:spcPts val="0"/>
              </a:spcBef>
              <a:spcAft>
                <a:spcPts val="0"/>
              </a:spcAft>
            </a:pPr>
            <a:r>
              <a:rPr lang="en-US" sz="1800" b="0" i="0" u="none" strike="noStrike" dirty="0">
                <a:effectLst/>
                <a:latin typeface="Calibri" panose="020F0502020204030204" pitchFamily="34" charset="0"/>
              </a:rPr>
              <a:t>    &gt;After data modeling, basic visuals and calculations were executed to ascertain the accuracy of the data model.</a:t>
            </a:r>
            <a:endParaRPr lang="en-US" sz="1800" b="0" i="0" u="none" strike="noStrike" dirty="0">
              <a:effectLst/>
              <a:latin typeface="Arial" panose="020B0604020202020204" pitchFamily="34" charset="0"/>
            </a:endParaRPr>
          </a:p>
          <a:p>
            <a:pPr rtl="0">
              <a:spcBef>
                <a:spcPts val="0"/>
              </a:spcBef>
              <a:spcAft>
                <a:spcPts val="0"/>
              </a:spcAft>
            </a:pPr>
            <a:br>
              <a:rPr lang="en-US" sz="1800" b="0" i="0" u="none" strike="noStrike" dirty="0">
                <a:effectLst/>
                <a:latin typeface="Calibri" panose="020F0502020204030204" pitchFamily="34" charset="0"/>
              </a:rPr>
            </a:br>
            <a:r>
              <a:rPr lang="en-US" sz="1800" b="1" i="0" u="none" strike="noStrike" dirty="0">
                <a:effectLst/>
                <a:latin typeface="Calibri" panose="020F0502020204030204" pitchFamily="34" charset="0"/>
              </a:rPr>
              <a:t>8. Review Mockups &amp; Start Finance View Visualization</a:t>
            </a:r>
            <a:r>
              <a:rPr lang="en-US" sz="1800" b="0" i="0" u="none" strike="noStrike" dirty="0">
                <a:effectLst/>
                <a:latin typeface="Calibri" panose="020F0502020204030204" pitchFamily="34" charset="0"/>
              </a:rPr>
              <a:t>:</a:t>
            </a:r>
            <a:endParaRPr lang="en-US" b="0" dirty="0">
              <a:effectLst/>
            </a:endParaRPr>
          </a:p>
          <a:p>
            <a:pPr rtl="0" fontAlgn="base">
              <a:spcBef>
                <a:spcPts val="0"/>
              </a:spcBef>
              <a:spcAft>
                <a:spcPts val="0"/>
              </a:spcAft>
            </a:pPr>
            <a:r>
              <a:rPr lang="en-US" sz="1800" b="0" i="0" u="none" strike="noStrike" dirty="0">
                <a:effectLst/>
                <a:latin typeface="Calibri" panose="020F0502020204030204" pitchFamily="34" charset="0"/>
              </a:rPr>
              <a:t>    &gt;Reviewed preliminary sketches of the dashboards as provided by the product owner.</a:t>
            </a:r>
            <a:endParaRPr lang="en-US" sz="1800" b="0" i="0" u="none" strike="noStrike" dirty="0">
              <a:effectLst/>
              <a:latin typeface="Arial" panose="020B0604020202020204" pitchFamily="34" charset="0"/>
            </a:endParaRPr>
          </a:p>
          <a:p>
            <a:pPr rtl="0" fontAlgn="base">
              <a:spcBef>
                <a:spcPts val="0"/>
              </a:spcBef>
              <a:spcAft>
                <a:spcPts val="0"/>
              </a:spcAft>
            </a:pPr>
            <a:r>
              <a:rPr lang="en-US" sz="1800" b="0" i="0" u="none" strike="noStrike" dirty="0">
                <a:effectLst/>
                <a:latin typeface="Calibri" panose="020F0502020204030204" pitchFamily="34" charset="0"/>
              </a:rPr>
              <a:t>    &gt;Established measures and preliminary visuals as needed.</a:t>
            </a: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br>
              <a:rPr lang="en-US" b="0" dirty="0">
                <a:effectLst/>
              </a:rPr>
            </a:br>
            <a:br>
              <a:rPr lang="en-US" b="0" dirty="0">
                <a:effectLst/>
              </a:rPr>
            </a:br>
            <a:r>
              <a:rPr lang="en-US" sz="1800" b="1" i="0" u="none" strike="noStrike" dirty="0">
                <a:effectLst/>
                <a:latin typeface="Calibri" panose="020F0502020204030204" pitchFamily="34" charset="0"/>
              </a:rPr>
              <a:t>Learnings</a:t>
            </a:r>
            <a:r>
              <a:rPr lang="en-US" sz="1800" b="0" i="0" u="none" strike="noStrike" dirty="0">
                <a:effectLst/>
                <a:latin typeface="Calibri" panose="020F0502020204030204" pitchFamily="34" charset="0"/>
              </a:rPr>
              <a:t>:</a:t>
            </a:r>
            <a:endParaRPr lang="en-US" sz="1800" b="1" i="0" u="none" strike="noStrike" dirty="0">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Calibri" panose="020F0502020204030204" pitchFamily="34" charset="0"/>
              </a:rPr>
              <a:t>Grasping the filter context is fundamental to Power BI tool design. The filter context informs the slicing and dicing operations.</a:t>
            </a:r>
            <a:endParaRPr lang="en-US" sz="1800" b="0" i="0" u="none" strike="noStrike" dirty="0">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Calibri" panose="020F0502020204030204" pitchFamily="34" charset="0"/>
              </a:rPr>
              <a:t>While the gross margin is a useful metric, senior management often places higher importance on visualizing net profit to comprehend actual profit. Net Profit is calculated as Gross Margin minus Operational Expenses.</a:t>
            </a:r>
            <a:endParaRPr lang="en-US" sz="1800" b="0" i="0" u="none" strike="noStrike" dirty="0">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effectLst/>
                <a:latin typeface="Calibri" panose="020F0502020204030204" pitchFamily="34" charset="0"/>
              </a:rPr>
              <a:t>Constructing BI dashboards is iterative. Sometimes, mid-project, there might be a need to import new datasets and reconsider the entire design. Maintaining an agile and open mindset benefits both the data analyst and the organization</a:t>
            </a: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53745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A765D-A0D0-4646-A74F-1480DDB6F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9" y="134389"/>
            <a:ext cx="11970441" cy="6577496"/>
          </a:xfrm>
          <a:prstGeom prst="rect">
            <a:avLst/>
          </a:prstGeom>
        </p:spPr>
      </p:pic>
    </p:spTree>
    <p:extLst>
      <p:ext uri="{BB962C8B-B14F-4D97-AF65-F5344CB8AC3E}">
        <p14:creationId xmlns:p14="http://schemas.microsoft.com/office/powerpoint/2010/main" val="32050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30C23-41CE-4A3E-A551-E6CBB3EB0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11" y="914400"/>
            <a:ext cx="11326377" cy="5520523"/>
          </a:xfrm>
          <a:prstGeom prst="rect">
            <a:avLst/>
          </a:prstGeom>
        </p:spPr>
      </p:pic>
      <p:sp>
        <p:nvSpPr>
          <p:cNvPr id="4" name="TextBox 3">
            <a:extLst>
              <a:ext uri="{FF2B5EF4-FFF2-40B4-BE49-F238E27FC236}">
                <a16:creationId xmlns:a16="http://schemas.microsoft.com/office/drawing/2014/main" id="{17B119DA-9A59-4877-8705-9DE6D74E8549}"/>
              </a:ext>
            </a:extLst>
          </p:cNvPr>
          <p:cNvSpPr txBox="1"/>
          <p:nvPr/>
        </p:nvSpPr>
        <p:spPr>
          <a:xfrm flipH="1">
            <a:off x="281389" y="94268"/>
            <a:ext cx="3055700" cy="400110"/>
          </a:xfrm>
          <a:prstGeom prst="rect">
            <a:avLst/>
          </a:prstGeom>
          <a:noFill/>
        </p:spPr>
        <p:txBody>
          <a:bodyPr wrap="square" rtlCol="0">
            <a:spAutoFit/>
          </a:bodyPr>
          <a:lstStyle/>
          <a:p>
            <a:r>
              <a:rPr lang="en-US" sz="2000" b="1" dirty="0"/>
              <a:t>Finance View:</a:t>
            </a:r>
          </a:p>
        </p:txBody>
      </p:sp>
    </p:spTree>
    <p:extLst>
      <p:ext uri="{BB962C8B-B14F-4D97-AF65-F5344CB8AC3E}">
        <p14:creationId xmlns:p14="http://schemas.microsoft.com/office/powerpoint/2010/main" val="127908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2346</Words>
  <Application>Microsoft Office PowerPoint</Application>
  <PresentationFormat>Widescreen</PresentationFormat>
  <Paragraphs>192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20</cp:revision>
  <dcterms:created xsi:type="dcterms:W3CDTF">2023-08-08T10:02:10Z</dcterms:created>
  <dcterms:modified xsi:type="dcterms:W3CDTF">2023-08-08T12:34:53Z</dcterms:modified>
</cp:coreProperties>
</file>