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2B0-08BE-4738-96A2-CED6525DD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F33C9-D751-4D9D-8E22-B18709A69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CDBC-7180-40E0-89C3-2C4FC29EF114}"/>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9AB71C26-ACAE-4EB6-8C84-AB3CEFC2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B5409-7BAE-4A7B-B619-FF7361E325B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268431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CB3A-2A08-4932-A373-B729B86600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8865B1-8679-4CA5-9350-03648D0B0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27BFA-68D9-47FC-A87E-32D355727843}"/>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AD131E7C-41F0-408A-AF65-230316D89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66312-F7B4-4301-A455-29BF75119444}"/>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407551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DD8D8-6AD3-4778-B17C-6FBBC2166B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8E712-2136-4C7C-9784-45AA3595C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CB39D-D844-43DC-AEA0-B3658ABCC37F}"/>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3C420236-8B4C-4C02-A1AD-2F1A79FFC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71AA9-1910-41F3-9311-990833032CBB}"/>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80177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1579-A78C-494C-9386-C3FEC7B20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52CAD-E803-4203-8E95-CC66D6CF0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97B02-F4C1-4920-8B26-0879DE326AE7}"/>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E8C3A848-F7D6-4824-9626-C0CFDBC56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0A07-181B-4AA2-97EA-E8EEF19A3AA6}"/>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58742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04D7-1956-4495-90C6-1C7A6AEB0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B772E4-0C9C-4E4F-8D4B-AD87C187A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768BFE-7A0F-491B-BBFA-B18FC5F5866E}"/>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B41B4B81-9A38-4318-8544-FED12295D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FCA7B-E3EA-4DAA-9291-479BB5F54C83}"/>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94562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7F1B-8F7C-49C1-9A75-F14D96C76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11C41-A308-4A37-B407-500455972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09A70-4F64-433A-BC6D-365B5A5A6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11C58-2DED-4FF5-99EC-E3D13E1CB393}"/>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F34C19FD-6605-40BE-B981-F6E0A1B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F849-1C74-4A2C-A22F-51D4C86ECBEA}"/>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70445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48E8-69E3-4BCC-B00A-54A0C4A3F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902580-9F39-4DE1-AD29-15E89CA8D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DDB7A-12BB-4A0A-AA5A-F84316810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53EB4-801E-45CA-97B6-73FD15255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E7D7A-7080-46A0-B114-13195C88D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71BEDF-4609-4AE7-86AE-DBDA314687D4}"/>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8" name="Footer Placeholder 7">
            <a:extLst>
              <a:ext uri="{FF2B5EF4-FFF2-40B4-BE49-F238E27FC236}">
                <a16:creationId xmlns:a16="http://schemas.microsoft.com/office/drawing/2014/main" id="{AD3FFA66-8B33-4B2A-8B54-D274A5E329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34CD1-70F8-4ADF-B889-4A67035EFFC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43159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91E4-2FDC-4869-B1D2-0F92D4D4E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E3F651-A901-44A1-9E4C-41B2387EFA8E}"/>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4" name="Footer Placeholder 3">
            <a:extLst>
              <a:ext uri="{FF2B5EF4-FFF2-40B4-BE49-F238E27FC236}">
                <a16:creationId xmlns:a16="http://schemas.microsoft.com/office/drawing/2014/main" id="{A36B0D84-B4BA-43D8-8A68-03F3DF9914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F54C4-1E9E-4B4D-939D-BF04DCEC7799}"/>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16793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E8949-1AB6-4EB8-8E33-6F454508E895}"/>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3" name="Footer Placeholder 2">
            <a:extLst>
              <a:ext uri="{FF2B5EF4-FFF2-40B4-BE49-F238E27FC236}">
                <a16:creationId xmlns:a16="http://schemas.microsoft.com/office/drawing/2014/main" id="{6192748E-C465-4F4C-B260-9D6BAF699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6576A-D765-4E93-86BC-9D7653BF4258}"/>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88899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D124-7ECD-4F5D-A55E-667019675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75332-9756-48E4-9240-07E59AE9F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B6D24A-23B8-4F47-9784-23EFD4942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7C55C-E17F-4926-8A1D-18E41197E810}"/>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2B77EDFE-D7F7-47B2-B6F7-62E710558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DC755-0528-4420-93F4-58F0C3037CE3}"/>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85584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B0F5-63CB-4637-86E7-4FB32845D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E88C2-A304-40E6-B8DF-81FA38750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24FE0-5347-4131-8D14-8B314676A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30EB6-3099-4A74-9491-59DC77DE9468}"/>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4CDB43E5-BB35-4145-846A-90325D502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C1699-CC94-43C0-8BB1-07ABC6980D3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27952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7D52E-B50E-4E1D-A091-CB50FEEB5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94AF8-6A17-427C-8DD4-747B17C83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295E7-0C92-4DA0-A059-3D78E8248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408055BA-0AFC-4625-8DD0-EC454A43D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BD499A-61AC-4C3C-B234-8B810BEA9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0210-1436-45CF-B33B-F923835CBC58}" type="slidenum">
              <a:rPr lang="en-US" smtClean="0"/>
              <a:t>‹#›</a:t>
            </a:fld>
            <a:endParaRPr lang="en-US"/>
          </a:p>
        </p:txBody>
      </p:sp>
    </p:spTree>
    <p:extLst>
      <p:ext uri="{BB962C8B-B14F-4D97-AF65-F5344CB8AC3E}">
        <p14:creationId xmlns:p14="http://schemas.microsoft.com/office/powerpoint/2010/main" val="68492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nana027/Restaurant-Database-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A9CAB-94DC-46B5-B2F7-D729F42B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7B84815-20FD-4AD1-B9FF-796E971926E1}"/>
              </a:ext>
            </a:extLst>
          </p:cNvPr>
          <p:cNvSpPr txBox="1"/>
          <p:nvPr/>
        </p:nvSpPr>
        <p:spPr>
          <a:xfrm>
            <a:off x="2123172" y="-87269"/>
            <a:ext cx="6562165" cy="707886"/>
          </a:xfrm>
          <a:prstGeom prst="rect">
            <a:avLst/>
          </a:prstGeom>
          <a:noFill/>
        </p:spPr>
        <p:txBody>
          <a:bodyPr wrap="square" rtlCol="0">
            <a:spAutoFit/>
          </a:bodyPr>
          <a:lstStyle/>
          <a:p>
            <a:r>
              <a:rPr lang="en-US" sz="4000" b="1" dirty="0">
                <a:solidFill>
                  <a:srgbClr val="FF0000"/>
                </a:solidFill>
                <a:latin typeface="Söhne"/>
              </a:rPr>
              <a:t>R</a:t>
            </a:r>
            <a:r>
              <a:rPr lang="en-US" sz="4000" b="1" i="0" dirty="0">
                <a:solidFill>
                  <a:srgbClr val="FF0000"/>
                </a:solidFill>
                <a:effectLst/>
                <a:latin typeface="Söhne"/>
              </a:rPr>
              <a:t>estaurant database project</a:t>
            </a:r>
            <a:endParaRPr lang="en-US" sz="4000" b="1" dirty="0">
              <a:solidFill>
                <a:srgbClr val="FF0000"/>
              </a:solidFill>
            </a:endParaRPr>
          </a:p>
        </p:txBody>
      </p:sp>
      <p:sp>
        <p:nvSpPr>
          <p:cNvPr id="8" name="TextBox 7">
            <a:extLst>
              <a:ext uri="{FF2B5EF4-FFF2-40B4-BE49-F238E27FC236}">
                <a16:creationId xmlns:a16="http://schemas.microsoft.com/office/drawing/2014/main" id="{5EDE114C-40DF-46A6-9BC4-2BE6D44B962F}"/>
              </a:ext>
            </a:extLst>
          </p:cNvPr>
          <p:cNvSpPr txBox="1"/>
          <p:nvPr/>
        </p:nvSpPr>
        <p:spPr>
          <a:xfrm>
            <a:off x="2839982" y="6211669"/>
            <a:ext cx="6167718" cy="646331"/>
          </a:xfrm>
          <a:prstGeom prst="rect">
            <a:avLst/>
          </a:prstGeom>
          <a:noFill/>
        </p:spPr>
        <p:txBody>
          <a:bodyPr wrap="square">
            <a:spAutoFit/>
          </a:bodyPr>
          <a:lstStyle/>
          <a:p>
            <a:pPr algn="ctr"/>
            <a:r>
              <a:rPr lang="en-US" dirty="0">
                <a:solidFill>
                  <a:schemeClr val="bg1">
                    <a:lumMod val="85000"/>
                  </a:schemeClr>
                </a:solidFill>
              </a:rPr>
              <a:t> </a:t>
            </a:r>
            <a:r>
              <a:rPr lang="en-US" b="1" dirty="0">
                <a:solidFill>
                  <a:srgbClr val="FFFF00"/>
                </a:solidFill>
              </a:rPr>
              <a:t>Designed &amp; Presented By</a:t>
            </a:r>
          </a:p>
          <a:p>
            <a:pPr algn="ctr"/>
            <a:r>
              <a:rPr lang="en-US" b="1" dirty="0">
                <a:solidFill>
                  <a:srgbClr val="FFFF00"/>
                </a:solidFill>
              </a:rPr>
              <a:t>     Jnanaranjan Pradhan (Data Analyst)</a:t>
            </a:r>
          </a:p>
        </p:txBody>
      </p:sp>
    </p:spTree>
    <p:extLst>
      <p:ext uri="{BB962C8B-B14F-4D97-AF65-F5344CB8AC3E}">
        <p14:creationId xmlns:p14="http://schemas.microsoft.com/office/powerpoint/2010/main" val="45892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77440-CE36-49CB-A453-19CA07A12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592601"/>
            <a:ext cx="11044518" cy="5521328"/>
          </a:xfrm>
          <a:prstGeom prst="rect">
            <a:avLst/>
          </a:prstGeom>
        </p:spPr>
      </p:pic>
    </p:spTree>
    <p:extLst>
      <p:ext uri="{BB962C8B-B14F-4D97-AF65-F5344CB8AC3E}">
        <p14:creationId xmlns:p14="http://schemas.microsoft.com/office/powerpoint/2010/main" val="34790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1B600-1EC0-4287-B629-DA2C1CCA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 y="528918"/>
            <a:ext cx="11259671" cy="5791199"/>
          </a:xfrm>
          <a:prstGeom prst="rect">
            <a:avLst/>
          </a:prstGeom>
        </p:spPr>
      </p:pic>
    </p:spTree>
    <p:extLst>
      <p:ext uri="{BB962C8B-B14F-4D97-AF65-F5344CB8AC3E}">
        <p14:creationId xmlns:p14="http://schemas.microsoft.com/office/powerpoint/2010/main" val="230694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78DE8-E11D-4F1F-B34A-20F30BAF3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5" y="723665"/>
            <a:ext cx="11107270" cy="5650241"/>
          </a:xfrm>
          <a:prstGeom prst="rect">
            <a:avLst/>
          </a:prstGeom>
        </p:spPr>
      </p:pic>
    </p:spTree>
    <p:extLst>
      <p:ext uri="{BB962C8B-B14F-4D97-AF65-F5344CB8AC3E}">
        <p14:creationId xmlns:p14="http://schemas.microsoft.com/office/powerpoint/2010/main" val="276820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BA528-D0B3-48D0-9B7E-90DFEDDEE1DC}"/>
              </a:ext>
            </a:extLst>
          </p:cNvPr>
          <p:cNvSpPr txBox="1"/>
          <p:nvPr/>
        </p:nvSpPr>
        <p:spPr>
          <a:xfrm>
            <a:off x="788894" y="1111623"/>
            <a:ext cx="10103224" cy="1754326"/>
          </a:xfrm>
          <a:prstGeom prst="rect">
            <a:avLst/>
          </a:prstGeom>
          <a:noFill/>
        </p:spPr>
        <p:txBody>
          <a:bodyPr wrap="square" rtlCol="0">
            <a:spAutoFit/>
          </a:bodyPr>
          <a:lstStyle/>
          <a:p>
            <a:pPr algn="l"/>
            <a:r>
              <a:rPr lang="en-US" b="1" i="0" dirty="0">
                <a:solidFill>
                  <a:srgbClr val="374151"/>
                </a:solidFill>
                <a:effectLst/>
                <a:latin typeface="Söhne"/>
              </a:rPr>
              <a:t>Significance of the Project:</a:t>
            </a:r>
            <a:endParaRPr lang="en-US" b="0" i="0" dirty="0">
              <a:solidFill>
                <a:srgbClr val="374151"/>
              </a:solidFill>
              <a:effectLst/>
              <a:latin typeface="Söhne"/>
            </a:endParaRPr>
          </a:p>
          <a:p>
            <a:pPr algn="l"/>
            <a:r>
              <a:rPr lang="en-US" b="0" i="0" dirty="0">
                <a:solidFill>
                  <a:srgbClr val="374151"/>
                </a:solidFill>
                <a:effectLst/>
                <a:latin typeface="Söhne"/>
              </a:rPr>
              <a:t>The "Restaurant Database Project" is significant in the context of the restaurant industry because it addresses the growing demand for digital solutions that optimize restaurant operations and enhance the dining experience. It offers a competitive advantage to restaurants by improving customer service, resource management, and data-driven decision-making.</a:t>
            </a:r>
          </a:p>
          <a:p>
            <a:endParaRPr lang="en-US" dirty="0"/>
          </a:p>
        </p:txBody>
      </p:sp>
    </p:spTree>
    <p:extLst>
      <p:ext uri="{BB962C8B-B14F-4D97-AF65-F5344CB8AC3E}">
        <p14:creationId xmlns:p14="http://schemas.microsoft.com/office/powerpoint/2010/main" val="8723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C3896-E97E-4CE9-9445-AF303D96EB9D}"/>
              </a:ext>
            </a:extLst>
          </p:cNvPr>
          <p:cNvSpPr txBox="1"/>
          <p:nvPr/>
        </p:nvSpPr>
        <p:spPr>
          <a:xfrm>
            <a:off x="152401" y="3244334"/>
            <a:ext cx="12120282" cy="1077218"/>
          </a:xfrm>
          <a:prstGeom prst="rect">
            <a:avLst/>
          </a:prstGeom>
          <a:noFill/>
        </p:spPr>
        <p:txBody>
          <a:bodyPr wrap="square" rtlCol="0">
            <a:spAutoFit/>
          </a:bodyPr>
          <a:lstStyle/>
          <a:p>
            <a:pPr algn="ctr"/>
            <a:r>
              <a:rPr lang="en-US" b="1" i="0" dirty="0">
                <a:solidFill>
                  <a:srgbClr val="7030A0"/>
                </a:solidFill>
                <a:effectLst/>
                <a:latin typeface="Söhne"/>
              </a:rPr>
              <a:t>To download the data, please click the 'Database' link below.</a:t>
            </a:r>
          </a:p>
          <a:p>
            <a:pPr algn="ctr"/>
            <a:endParaRPr lang="en-US" b="1" dirty="0">
              <a:solidFill>
                <a:srgbClr val="7030A0"/>
              </a:solidFill>
              <a:latin typeface="Söhne"/>
            </a:endParaRPr>
          </a:p>
          <a:p>
            <a:pPr algn="ctr"/>
            <a:r>
              <a:rPr lang="en-US" sz="2800" b="1" i="0" dirty="0">
                <a:solidFill>
                  <a:srgbClr val="7030A0"/>
                </a:solidFill>
                <a:effectLst/>
                <a:latin typeface="Söhne"/>
                <a:hlinkClick r:id="rId2"/>
              </a:rPr>
              <a:t>Database</a:t>
            </a:r>
            <a:endParaRPr lang="en-US" sz="2800" b="1" dirty="0">
              <a:solidFill>
                <a:srgbClr val="7030A0"/>
              </a:solidFill>
            </a:endParaRPr>
          </a:p>
        </p:txBody>
      </p:sp>
      <p:sp>
        <p:nvSpPr>
          <p:cNvPr id="5" name="TextBox 4">
            <a:extLst>
              <a:ext uri="{FF2B5EF4-FFF2-40B4-BE49-F238E27FC236}">
                <a16:creationId xmlns:a16="http://schemas.microsoft.com/office/drawing/2014/main" id="{BC1EA63A-7F51-4EF3-A65C-59A09458D24A}"/>
              </a:ext>
            </a:extLst>
          </p:cNvPr>
          <p:cNvSpPr txBox="1"/>
          <p:nvPr/>
        </p:nvSpPr>
        <p:spPr>
          <a:xfrm>
            <a:off x="2846294" y="2524746"/>
            <a:ext cx="6499412" cy="400110"/>
          </a:xfrm>
          <a:prstGeom prst="rect">
            <a:avLst/>
          </a:prstGeom>
          <a:noFill/>
        </p:spPr>
        <p:txBody>
          <a:bodyPr wrap="square" rtlCol="0">
            <a:spAutoFit/>
          </a:bodyPr>
          <a:lstStyle/>
          <a:p>
            <a:pPr algn="ctr"/>
            <a:r>
              <a:rPr lang="en-US" sz="2000" b="1" dirty="0">
                <a:solidFill>
                  <a:srgbClr val="7030A0"/>
                </a:solidFill>
              </a:rPr>
              <a:t>Thanks You</a:t>
            </a:r>
          </a:p>
        </p:txBody>
      </p:sp>
    </p:spTree>
    <p:extLst>
      <p:ext uri="{BB962C8B-B14F-4D97-AF65-F5344CB8AC3E}">
        <p14:creationId xmlns:p14="http://schemas.microsoft.com/office/powerpoint/2010/main" val="24840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FB74F-CBDF-40E3-B2FD-86214DE0981E}"/>
              </a:ext>
            </a:extLst>
          </p:cNvPr>
          <p:cNvSpPr txBox="1"/>
          <p:nvPr/>
        </p:nvSpPr>
        <p:spPr>
          <a:xfrm>
            <a:off x="0" y="251011"/>
            <a:ext cx="12191999" cy="5355312"/>
          </a:xfrm>
          <a:prstGeom prst="rect">
            <a:avLst/>
          </a:prstGeom>
          <a:noFill/>
        </p:spPr>
        <p:txBody>
          <a:bodyPr wrap="square">
            <a:spAutoFit/>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Our primary goal in undertaking this project is to design and implement a robust restaurant database system that will revolutionize the way restaurants operate. Through this project, we aim to achieve the following objectives:</a:t>
            </a:r>
          </a:p>
          <a:p>
            <a:pPr algn="l">
              <a:buFont typeface="+mj-lt"/>
              <a:buAutoNum type="arabicPeriod"/>
            </a:pPr>
            <a:r>
              <a:rPr lang="en-US" b="1" i="0" dirty="0">
                <a:solidFill>
                  <a:srgbClr val="374151"/>
                </a:solidFill>
                <a:effectLst/>
                <a:latin typeface="Söhne"/>
              </a:rPr>
              <a:t>Efficient Menu Management:</a:t>
            </a:r>
            <a:r>
              <a:rPr lang="en-US" b="0" i="0" dirty="0">
                <a:solidFill>
                  <a:srgbClr val="374151"/>
                </a:solidFill>
                <a:effectLst/>
                <a:latin typeface="Söhne"/>
              </a:rPr>
              <a:t> The project will provide a seamless platform for restaurants to manage their menus, enabling them to add, edit, and remove items with ease. Additionally, it will allow for detailed item categorization, pricing, and descriptions.</a:t>
            </a:r>
          </a:p>
          <a:p>
            <a:pPr algn="l">
              <a:buFont typeface="+mj-lt"/>
              <a:buAutoNum type="arabicPeriod"/>
            </a:pPr>
            <a:r>
              <a:rPr lang="en-US" b="1" i="0" dirty="0">
                <a:solidFill>
                  <a:srgbClr val="374151"/>
                </a:solidFill>
                <a:effectLst/>
                <a:latin typeface="Söhne"/>
              </a:rPr>
              <a:t>Order and Reservation Management:</a:t>
            </a:r>
            <a:r>
              <a:rPr lang="en-US" b="0" i="0" dirty="0">
                <a:solidFill>
                  <a:srgbClr val="374151"/>
                </a:solidFill>
                <a:effectLst/>
                <a:latin typeface="Söhne"/>
              </a:rPr>
              <a:t> We will develop a sophisticated system that enables customers to place orders and make reservations conveniently. The system will also facilitate order tracking, payment processing, and real-time reservation management.</a:t>
            </a:r>
          </a:p>
          <a:p>
            <a:pPr algn="l">
              <a:buFont typeface="+mj-lt"/>
              <a:buAutoNum type="arabicPeriod"/>
            </a:pPr>
            <a:r>
              <a:rPr lang="en-US" b="1" i="0" dirty="0">
                <a:solidFill>
                  <a:srgbClr val="374151"/>
                </a:solidFill>
                <a:effectLst/>
                <a:latin typeface="Söhne"/>
              </a:rPr>
              <a:t>Inventory Control:</a:t>
            </a:r>
            <a:r>
              <a:rPr lang="en-US" b="0" i="0" dirty="0">
                <a:solidFill>
                  <a:srgbClr val="374151"/>
                </a:solidFill>
                <a:effectLst/>
                <a:latin typeface="Söhne"/>
              </a:rPr>
              <a:t> Our project will empower restaurants to maintain precise control over their inventory, ensuring that ingredients, supplies, and beverages are always adequately stocked. Automated alerts will notify staff when stock levels are low.</a:t>
            </a:r>
          </a:p>
          <a:p>
            <a:pPr algn="l">
              <a:buFont typeface="+mj-lt"/>
              <a:buAutoNum type="arabicPeriod"/>
            </a:pPr>
            <a:r>
              <a:rPr lang="en-US" b="1" i="0" dirty="0">
                <a:solidFill>
                  <a:srgbClr val="374151"/>
                </a:solidFill>
                <a:effectLst/>
                <a:latin typeface="Söhne"/>
              </a:rPr>
              <a:t>Customer Engagement:</a:t>
            </a:r>
            <a:r>
              <a:rPr lang="en-US" b="0" i="0" dirty="0">
                <a:solidFill>
                  <a:srgbClr val="374151"/>
                </a:solidFill>
                <a:effectLst/>
                <a:latin typeface="Söhne"/>
              </a:rPr>
              <a:t> The database will store customer information and preferences, enabling personalized service and marketing efforts. We aim to enhance customer engagement and loyalty through data-driven insights.</a:t>
            </a:r>
          </a:p>
          <a:p>
            <a:pPr algn="l">
              <a:buFont typeface="+mj-lt"/>
              <a:buAutoNum type="arabicPeriod"/>
            </a:pPr>
            <a:r>
              <a:rPr lang="en-US" b="1" i="0" dirty="0">
                <a:solidFill>
                  <a:srgbClr val="374151"/>
                </a:solidFill>
                <a:effectLst/>
                <a:latin typeface="Söhne"/>
              </a:rPr>
              <a:t>Operational Efficiency:</a:t>
            </a:r>
            <a:r>
              <a:rPr lang="en-US" b="0" i="0" dirty="0">
                <a:solidFill>
                  <a:srgbClr val="374151"/>
                </a:solidFill>
                <a:effectLst/>
                <a:latin typeface="Söhne"/>
              </a:rPr>
              <a:t> By centralizing and automating various restaurant operations, our project will contribute to increased efficiency and reduced overhead costs.</a:t>
            </a:r>
          </a:p>
          <a:p>
            <a:pPr algn="l">
              <a:buFont typeface="+mj-lt"/>
              <a:buAutoNum type="arabicPeriod"/>
            </a:pPr>
            <a:r>
              <a:rPr lang="en-US" b="1" i="0" dirty="0">
                <a:solidFill>
                  <a:srgbClr val="374151"/>
                </a:solidFill>
                <a:effectLst/>
                <a:latin typeface="Söhne"/>
              </a:rPr>
              <a:t>Reporting and Analytics:</a:t>
            </a:r>
            <a:r>
              <a:rPr lang="en-US" b="0" i="0" dirty="0">
                <a:solidFill>
                  <a:srgbClr val="374151"/>
                </a:solidFill>
                <a:effectLst/>
                <a:latin typeface="Söhne"/>
              </a:rPr>
              <a:t> We will implement robust reporting and analytics features to help restaurant owners and managers make informed decisions based on sales data, customer trends, and performance metrics.</a:t>
            </a:r>
          </a:p>
          <a:p>
            <a:br>
              <a:rPr lang="en-US" dirty="0"/>
            </a:br>
            <a:endParaRPr lang="en-US" dirty="0"/>
          </a:p>
        </p:txBody>
      </p:sp>
    </p:spTree>
    <p:extLst>
      <p:ext uri="{BB962C8B-B14F-4D97-AF65-F5344CB8AC3E}">
        <p14:creationId xmlns:p14="http://schemas.microsoft.com/office/powerpoint/2010/main" val="372615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A80BA-C052-46EC-B10A-5734F564DB18}"/>
              </a:ext>
            </a:extLst>
          </p:cNvPr>
          <p:cNvSpPr txBox="1"/>
          <p:nvPr/>
        </p:nvSpPr>
        <p:spPr>
          <a:xfrm>
            <a:off x="421341" y="941294"/>
            <a:ext cx="11528612" cy="2862322"/>
          </a:xfrm>
          <a:prstGeom prst="rect">
            <a:avLst/>
          </a:prstGeom>
          <a:noFill/>
        </p:spPr>
        <p:txBody>
          <a:bodyPr wrap="square" rtlCol="0">
            <a:spAutoFit/>
          </a:bodyPr>
          <a:lstStyle/>
          <a:p>
            <a:r>
              <a:rPr lang="en-US" dirty="0"/>
              <a:t>The Restaurant database contain the following table:</a:t>
            </a:r>
          </a:p>
          <a:p>
            <a:endParaRPr lang="en-US" dirty="0"/>
          </a:p>
          <a:p>
            <a:r>
              <a:rPr lang="en-US" dirty="0"/>
              <a:t>1.Restrutant table contain the following column: </a:t>
            </a:r>
            <a:r>
              <a:rPr lang="en-US" dirty="0" err="1"/>
              <a:t>r_id,r_name,cuisine</a:t>
            </a:r>
            <a:endParaRPr lang="en-US" dirty="0"/>
          </a:p>
          <a:p>
            <a:r>
              <a:rPr lang="en-US" dirty="0"/>
              <a:t>2.Food table contain the following column :   </a:t>
            </a:r>
            <a:r>
              <a:rPr lang="en-US" dirty="0" err="1"/>
              <a:t>f_id,f_name,type</a:t>
            </a:r>
            <a:endParaRPr lang="en-US" dirty="0"/>
          </a:p>
          <a:p>
            <a:r>
              <a:rPr lang="en-US" dirty="0"/>
              <a:t>3.delivery_partner table contain the following column :</a:t>
            </a:r>
            <a:r>
              <a:rPr lang="en-US" dirty="0" err="1"/>
              <a:t>partner_id,partner_name</a:t>
            </a:r>
            <a:endParaRPr lang="en-US" dirty="0"/>
          </a:p>
          <a:p>
            <a:r>
              <a:rPr lang="en-US" dirty="0"/>
              <a:t>4.Menu table contain the following column :</a:t>
            </a:r>
            <a:r>
              <a:rPr lang="en-US" dirty="0" err="1"/>
              <a:t>menu_id,r_idf_id,price</a:t>
            </a:r>
            <a:endParaRPr lang="en-US" dirty="0"/>
          </a:p>
          <a:p>
            <a:r>
              <a:rPr lang="en-US" dirty="0"/>
              <a:t>5.order_details table contain the following column :</a:t>
            </a:r>
            <a:r>
              <a:rPr lang="en-US" dirty="0" err="1"/>
              <a:t>id,order_id,f_id</a:t>
            </a:r>
            <a:endParaRPr lang="en-US" dirty="0"/>
          </a:p>
          <a:p>
            <a:r>
              <a:rPr lang="en-US" dirty="0"/>
              <a:t>6.orders table contain the following column:order_id,user_id,r_id,amount,date,partner_id,delivary_time,delivary_rating,restrutant_rating</a:t>
            </a:r>
          </a:p>
          <a:p>
            <a:r>
              <a:rPr lang="en-US" dirty="0"/>
              <a:t>7.user table contain the following column :</a:t>
            </a:r>
            <a:r>
              <a:rPr lang="en-US" dirty="0" err="1"/>
              <a:t>user_id,name,email,password</a:t>
            </a:r>
            <a:r>
              <a:rPr lang="en-US" dirty="0"/>
              <a:t>.</a:t>
            </a:r>
          </a:p>
        </p:txBody>
      </p:sp>
    </p:spTree>
    <p:extLst>
      <p:ext uri="{BB962C8B-B14F-4D97-AF65-F5344CB8AC3E}">
        <p14:creationId xmlns:p14="http://schemas.microsoft.com/office/powerpoint/2010/main" val="219291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96F9B-AAD2-40C4-ADC0-FE3285F6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458866"/>
            <a:ext cx="9637059" cy="5664027"/>
          </a:xfrm>
          <a:prstGeom prst="rect">
            <a:avLst/>
          </a:prstGeom>
        </p:spPr>
      </p:pic>
    </p:spTree>
    <p:extLst>
      <p:ext uri="{BB962C8B-B14F-4D97-AF65-F5344CB8AC3E}">
        <p14:creationId xmlns:p14="http://schemas.microsoft.com/office/powerpoint/2010/main" val="136161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686E11-6B73-45FB-92B7-164CD27FD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62" y="752400"/>
            <a:ext cx="5403568" cy="5469106"/>
          </a:xfrm>
          <a:prstGeom prst="rect">
            <a:avLst/>
          </a:prstGeom>
        </p:spPr>
      </p:pic>
      <p:pic>
        <p:nvPicPr>
          <p:cNvPr id="5" name="Picture 4">
            <a:extLst>
              <a:ext uri="{FF2B5EF4-FFF2-40B4-BE49-F238E27FC236}">
                <a16:creationId xmlns:a16="http://schemas.microsoft.com/office/drawing/2014/main" id="{C46F122A-B14F-4A55-8E72-23594AC5D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52399"/>
            <a:ext cx="5934635" cy="5989059"/>
          </a:xfrm>
          <a:prstGeom prst="rect">
            <a:avLst/>
          </a:prstGeom>
        </p:spPr>
      </p:pic>
    </p:spTree>
    <p:extLst>
      <p:ext uri="{BB962C8B-B14F-4D97-AF65-F5344CB8AC3E}">
        <p14:creationId xmlns:p14="http://schemas.microsoft.com/office/powerpoint/2010/main" val="395944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AFB8B-DC74-403A-A14B-383546FA4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8" y="247172"/>
            <a:ext cx="10185189" cy="5666164"/>
          </a:xfrm>
          <a:prstGeom prst="rect">
            <a:avLst/>
          </a:prstGeom>
        </p:spPr>
      </p:pic>
    </p:spTree>
    <p:extLst>
      <p:ext uri="{BB962C8B-B14F-4D97-AF65-F5344CB8AC3E}">
        <p14:creationId xmlns:p14="http://schemas.microsoft.com/office/powerpoint/2010/main" val="86382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09D11-97AC-4255-BCEC-7C463EEDF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69" y="412377"/>
            <a:ext cx="10066302" cy="5567082"/>
          </a:xfrm>
          <a:prstGeom prst="rect">
            <a:avLst/>
          </a:prstGeom>
        </p:spPr>
      </p:pic>
    </p:spTree>
    <p:extLst>
      <p:ext uri="{BB962C8B-B14F-4D97-AF65-F5344CB8AC3E}">
        <p14:creationId xmlns:p14="http://schemas.microsoft.com/office/powerpoint/2010/main" val="336617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B74BDE-0167-475F-92E2-B57A7D81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4" y="548390"/>
            <a:ext cx="11895851" cy="5761219"/>
          </a:xfrm>
          <a:prstGeom prst="rect">
            <a:avLst/>
          </a:prstGeom>
        </p:spPr>
      </p:pic>
    </p:spTree>
    <p:extLst>
      <p:ext uri="{BB962C8B-B14F-4D97-AF65-F5344CB8AC3E}">
        <p14:creationId xmlns:p14="http://schemas.microsoft.com/office/powerpoint/2010/main" val="190618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D4CF45-74CF-4DA2-A075-BC528EDB8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479446"/>
            <a:ext cx="11107270" cy="5912389"/>
          </a:xfrm>
          <a:prstGeom prst="rect">
            <a:avLst/>
          </a:prstGeom>
        </p:spPr>
      </p:pic>
    </p:spTree>
    <p:extLst>
      <p:ext uri="{BB962C8B-B14F-4D97-AF65-F5344CB8AC3E}">
        <p14:creationId xmlns:p14="http://schemas.microsoft.com/office/powerpoint/2010/main" val="3967087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499</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7</cp:revision>
  <dcterms:created xsi:type="dcterms:W3CDTF">2023-10-02T10:21:59Z</dcterms:created>
  <dcterms:modified xsi:type="dcterms:W3CDTF">2023-10-02T12:03:14Z</dcterms:modified>
</cp:coreProperties>
</file>