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B5B2-2121-4D40-AAFA-80262C2A3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BAA65-5D43-4A72-AFD5-F8C826AA7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A2AAA7-1343-4FFB-A955-0373B5DCF7A4}"/>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238B3186-5324-4281-9059-B21325B34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54617-E95C-47DA-91E9-15FCE0D8CEC7}"/>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117060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C8A4-2257-43E8-9F59-94B5C5539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F5EB5-56D5-4144-9FA7-5331B5FA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329E2-75E3-4D77-B8B2-BE750B5716DB}"/>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808B0ACB-6CA5-4C2F-BDA4-8D410C388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E4743-7722-4939-98A2-796A8048D9C0}"/>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3790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D91F1-E01B-4BA5-8577-C9E13B2707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674B8-A5F9-4F7B-83D9-987EE9D93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50D70-AD02-412C-8EF3-E713DE188AA0}"/>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57BC7B08-2242-48E0-A78E-9F7612647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DBD35-E711-4D24-BC38-B7C1203A63B8}"/>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99725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3B0B-0F9D-4CDC-89D0-EEF41FA35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BC3AB-64F4-4459-A56C-4D76716E4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44F0E-4618-43F2-87B2-2AB3056CEE80}"/>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68633ACC-F4A1-487C-832B-290222E36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E5D68-B19C-4D60-A522-33F3E575CDBB}"/>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4006465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0710-D686-4020-9B99-53FA769CF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858B4C-1453-4447-AA30-41A060775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A170BC-643D-4E29-ACCE-CB187C844AE3}"/>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A01FFECA-30CD-4396-9A03-DFDD06499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0CE46-E9F9-4A74-99DE-A9DD2DBA130D}"/>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83234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748-5CE5-4946-8275-E9179CCCE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51B9E-77A1-4816-9CFA-513A38B9D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B0EF8C-85EA-4C22-B946-53291FD5C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93568-6A6C-46E6-8BED-7BA39FA00A64}"/>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6" name="Footer Placeholder 5">
            <a:extLst>
              <a:ext uri="{FF2B5EF4-FFF2-40B4-BE49-F238E27FC236}">
                <a16:creationId xmlns:a16="http://schemas.microsoft.com/office/drawing/2014/main" id="{7DB27A12-5838-4FC8-93E0-5109AEBCA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D5FBE-6B68-4565-B908-6CA16CD8DC1D}"/>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142150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8724-AE31-4042-A9D7-6D1A92D817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962AF2-E6AF-4425-95AA-92EB5F684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AC27D-023C-4475-BE6E-5D4DCFD51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A283D3-9DD3-460C-AD4C-1C8DD42F5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883FF-3AC4-4505-B250-4A07810C3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90333-0E32-45CB-ACC9-005F638E5BD1}"/>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8" name="Footer Placeholder 7">
            <a:extLst>
              <a:ext uri="{FF2B5EF4-FFF2-40B4-BE49-F238E27FC236}">
                <a16:creationId xmlns:a16="http://schemas.microsoft.com/office/drawing/2014/main" id="{64E919F4-F7EF-4AC3-96D7-75D5135453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76C7D-2E9B-4869-9D3C-8FD7F447F28E}"/>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2135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B78B-D149-4629-A7D7-D925D2BD3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1871FF-1CF5-4125-B0AE-E91185467B3D}"/>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4" name="Footer Placeholder 3">
            <a:extLst>
              <a:ext uri="{FF2B5EF4-FFF2-40B4-BE49-F238E27FC236}">
                <a16:creationId xmlns:a16="http://schemas.microsoft.com/office/drawing/2014/main" id="{F48739DA-790B-4463-BF98-1FEFC182D2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57A25-EF59-4D6F-B44E-61952145841E}"/>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145918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9BF12-1DDA-40C9-89CF-4ADCCC473FBA}"/>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3" name="Footer Placeholder 2">
            <a:extLst>
              <a:ext uri="{FF2B5EF4-FFF2-40B4-BE49-F238E27FC236}">
                <a16:creationId xmlns:a16="http://schemas.microsoft.com/office/drawing/2014/main" id="{40651D2A-7AC6-4DE3-8BD4-0F547C84C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3BF65-97BF-4A2E-88CC-DEB51903F0CC}"/>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3433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E10-262B-4F46-A30F-E446E91FF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65A4-AF2E-40B4-9900-4FD8A0EE8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14CFA-F81F-4CBF-A50A-FE6E5421B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DEBBC-A750-4F6A-8C65-B335AF7EE86F}"/>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6" name="Footer Placeholder 5">
            <a:extLst>
              <a:ext uri="{FF2B5EF4-FFF2-40B4-BE49-F238E27FC236}">
                <a16:creationId xmlns:a16="http://schemas.microsoft.com/office/drawing/2014/main" id="{22130F99-CC4B-4C93-824B-B7E423EED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135C2-CBCA-423E-8212-F97AB3B70444}"/>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339909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EDA8-DB57-457E-B488-1DDDE9708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D2DF5-DF39-448D-BF67-3DD745446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3F1224-3EE2-4C4B-8271-E925EBBA9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6AAD1-4370-49D6-875D-990AA7126077}"/>
              </a:ext>
            </a:extLst>
          </p:cNvPr>
          <p:cNvSpPr>
            <a:spLocks noGrp="1"/>
          </p:cNvSpPr>
          <p:nvPr>
            <p:ph type="dt" sz="half" idx="10"/>
          </p:nvPr>
        </p:nvSpPr>
        <p:spPr/>
        <p:txBody>
          <a:bodyPr/>
          <a:lstStyle/>
          <a:p>
            <a:fld id="{7C439DE1-1255-43AA-BCEE-4764428C24C1}" type="datetimeFigureOut">
              <a:rPr lang="en-US" smtClean="0"/>
              <a:t>1/3/2024</a:t>
            </a:fld>
            <a:endParaRPr lang="en-US"/>
          </a:p>
        </p:txBody>
      </p:sp>
      <p:sp>
        <p:nvSpPr>
          <p:cNvPr id="6" name="Footer Placeholder 5">
            <a:extLst>
              <a:ext uri="{FF2B5EF4-FFF2-40B4-BE49-F238E27FC236}">
                <a16:creationId xmlns:a16="http://schemas.microsoft.com/office/drawing/2014/main" id="{2956EE59-AC4B-4E38-9DB4-17EFA0DE6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7E259-FE03-49DF-915C-79CB164BA3D9}"/>
              </a:ext>
            </a:extLst>
          </p:cNvPr>
          <p:cNvSpPr>
            <a:spLocks noGrp="1"/>
          </p:cNvSpPr>
          <p:nvPr>
            <p:ph type="sldNum" sz="quarter" idx="12"/>
          </p:nvPr>
        </p:nvSpPr>
        <p:spPr/>
        <p:txBody>
          <a:bodyPr/>
          <a:lstStyle/>
          <a:p>
            <a:fld id="{1391A9BE-8133-453B-8E6F-921B4E37C34F}" type="slidenum">
              <a:rPr lang="en-US" smtClean="0"/>
              <a:t>‹#›</a:t>
            </a:fld>
            <a:endParaRPr lang="en-US"/>
          </a:p>
        </p:txBody>
      </p:sp>
    </p:spTree>
    <p:extLst>
      <p:ext uri="{BB962C8B-B14F-4D97-AF65-F5344CB8AC3E}">
        <p14:creationId xmlns:p14="http://schemas.microsoft.com/office/powerpoint/2010/main" val="220919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1F8F5-5D0B-47ED-B3E4-783EDBC04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D63A0-6931-42C9-B8AC-38D0AFC42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CA6BD-C5DD-4D04-9C50-EF7B0B082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39DE1-1255-43AA-BCEE-4764428C24C1}" type="datetimeFigureOut">
              <a:rPr lang="en-US" smtClean="0"/>
              <a:t>1/3/2024</a:t>
            </a:fld>
            <a:endParaRPr lang="en-US"/>
          </a:p>
        </p:txBody>
      </p:sp>
      <p:sp>
        <p:nvSpPr>
          <p:cNvPr id="5" name="Footer Placeholder 4">
            <a:extLst>
              <a:ext uri="{FF2B5EF4-FFF2-40B4-BE49-F238E27FC236}">
                <a16:creationId xmlns:a16="http://schemas.microsoft.com/office/drawing/2014/main" id="{28E0C988-2F52-4593-AFB1-D3631E4BB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5B2DC-098C-487E-961F-C39239340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1A9BE-8133-453B-8E6F-921B4E37C34F}" type="slidenum">
              <a:rPr lang="en-US" smtClean="0"/>
              <a:t>‹#›</a:t>
            </a:fld>
            <a:endParaRPr lang="en-US"/>
          </a:p>
        </p:txBody>
      </p:sp>
    </p:spTree>
    <p:extLst>
      <p:ext uri="{BB962C8B-B14F-4D97-AF65-F5344CB8AC3E}">
        <p14:creationId xmlns:p14="http://schemas.microsoft.com/office/powerpoint/2010/main" val="330663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7FF14F-BE00-488F-B885-E65A492BDFA4}"/>
              </a:ext>
            </a:extLst>
          </p:cNvPr>
          <p:cNvSpPr/>
          <p:nvPr/>
        </p:nvSpPr>
        <p:spPr>
          <a:xfrm flipV="1">
            <a:off x="-1371600" y="6185647"/>
            <a:ext cx="295835" cy="385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628643E-DE57-43EC-AA21-E71AF6649E7E}"/>
              </a:ext>
            </a:extLst>
          </p:cNvPr>
          <p:cNvSpPr txBox="1"/>
          <p:nvPr/>
        </p:nvSpPr>
        <p:spPr>
          <a:xfrm>
            <a:off x="8399929" y="1174376"/>
            <a:ext cx="1613647" cy="646331"/>
          </a:xfrm>
          <a:prstGeom prst="rect">
            <a:avLst/>
          </a:prstGeom>
          <a:noFill/>
        </p:spPr>
        <p:txBody>
          <a:bodyPr wrap="square" rtlCol="0">
            <a:spAutoFit/>
          </a:bodyPr>
          <a:lstStyle/>
          <a:p>
            <a:pPr algn="ctr"/>
            <a:r>
              <a:rPr lang="en-US" sz="1800" b="1" dirty="0">
                <a:ln w="0"/>
                <a:solidFill>
                  <a:schemeClr val="tx1"/>
                </a:solidFill>
                <a:effectLst>
                  <a:outerShdw blurRad="38100" dist="19050" dir="2700000" algn="tl" rotWithShape="0">
                    <a:schemeClr val="dk1">
                      <a:alpha val="40000"/>
                    </a:schemeClr>
                  </a:outerShdw>
                </a:effectLst>
              </a:rPr>
              <a:t>STEVE’S  CAR </a:t>
            </a:r>
          </a:p>
          <a:p>
            <a:pPr algn="ctr"/>
            <a:r>
              <a:rPr lang="en-US" sz="1800" b="1" dirty="0">
                <a:ln w="0"/>
                <a:solidFill>
                  <a:schemeClr val="tx1"/>
                </a:solidFill>
                <a:effectLst>
                  <a:outerShdw blurRad="38100" dist="19050" dir="2700000" algn="tl" rotWithShape="0">
                    <a:schemeClr val="dk1">
                      <a:alpha val="40000"/>
                    </a:schemeClr>
                  </a:outerShdw>
                </a:effectLst>
              </a:rPr>
              <a:t>SHOWROOM</a:t>
            </a:r>
          </a:p>
        </p:txBody>
      </p:sp>
      <p:pic>
        <p:nvPicPr>
          <p:cNvPr id="9" name="Picture 8">
            <a:extLst>
              <a:ext uri="{FF2B5EF4-FFF2-40B4-BE49-F238E27FC236}">
                <a16:creationId xmlns:a16="http://schemas.microsoft.com/office/drawing/2014/main" id="{6CB120C5-5526-4FB8-9AB9-3F437C02D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D1BFE35C-F030-4139-B709-63160D13CE9F}"/>
              </a:ext>
            </a:extLst>
          </p:cNvPr>
          <p:cNvSpPr txBox="1"/>
          <p:nvPr/>
        </p:nvSpPr>
        <p:spPr>
          <a:xfrm>
            <a:off x="2064124" y="297212"/>
            <a:ext cx="6817658" cy="1477328"/>
          </a:xfrm>
          <a:prstGeom prst="rect">
            <a:avLst/>
          </a:prstGeom>
          <a:noFill/>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rPr>
              <a:t>STEVE’S   CAR </a:t>
            </a:r>
          </a:p>
          <a:p>
            <a:pPr algn="ctr"/>
            <a:r>
              <a:rPr lang="en-US" sz="3600" b="1" dirty="0">
                <a:ln w="0"/>
                <a:solidFill>
                  <a:schemeClr val="tx1"/>
                </a:solidFill>
                <a:effectLst>
                  <a:outerShdw blurRad="38100" dist="19050" dir="2700000" algn="tl" rotWithShape="0">
                    <a:schemeClr val="dk1">
                      <a:alpha val="40000"/>
                    </a:schemeClr>
                  </a:outerShdw>
                </a:effectLst>
              </a:rPr>
              <a:t> SHOWROOM</a:t>
            </a:r>
          </a:p>
          <a:p>
            <a:pPr algn="ctr"/>
            <a:r>
              <a:rPr lang="en-US" sz="1600" b="1" dirty="0">
                <a:ln w="0"/>
                <a:effectLst>
                  <a:outerShdw blurRad="38100" dist="19050" dir="2700000" algn="tl" rotWithShape="0">
                    <a:schemeClr val="dk1">
                      <a:alpha val="40000"/>
                    </a:schemeClr>
                  </a:outerShdw>
                </a:effectLst>
              </a:rPr>
              <a:t>Hosted by Steel Data</a:t>
            </a:r>
            <a:endParaRPr lang="en-US" sz="1600" b="1"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33508ADC-D265-4AEC-A826-CF1AC028832A}"/>
              </a:ext>
            </a:extLst>
          </p:cNvPr>
          <p:cNvSpPr txBox="1"/>
          <p:nvPr/>
        </p:nvSpPr>
        <p:spPr>
          <a:xfrm>
            <a:off x="8594911" y="5498958"/>
            <a:ext cx="3424519" cy="923330"/>
          </a:xfrm>
          <a:prstGeom prst="rect">
            <a:avLst/>
          </a:prstGeom>
          <a:noFill/>
        </p:spPr>
        <p:txBody>
          <a:bodyPr wrap="square" rtlCol="0">
            <a:spAutoFit/>
          </a:bodyPr>
          <a:lstStyle/>
          <a:p>
            <a:r>
              <a:rPr lang="en-US" dirty="0">
                <a:solidFill>
                  <a:schemeClr val="bg1"/>
                </a:solidFill>
              </a:rPr>
              <a:t>           Presented By Data Analyst </a:t>
            </a:r>
          </a:p>
          <a:p>
            <a:r>
              <a:rPr lang="en-US" dirty="0">
                <a:solidFill>
                  <a:schemeClr val="bg1"/>
                </a:solidFill>
              </a:rPr>
              <a:t>                  Jnanaranjan Pradhan</a:t>
            </a:r>
          </a:p>
          <a:p>
            <a:r>
              <a:rPr lang="en-US" dirty="0">
                <a:solidFill>
                  <a:schemeClr val="bg1"/>
                </a:solidFill>
              </a:rPr>
              <a:t>                  </a:t>
            </a:r>
          </a:p>
        </p:txBody>
      </p:sp>
    </p:spTree>
    <p:extLst>
      <p:ext uri="{BB962C8B-B14F-4D97-AF65-F5344CB8AC3E}">
        <p14:creationId xmlns:p14="http://schemas.microsoft.com/office/powerpoint/2010/main" val="29017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7B409-2EBF-47AE-99B9-AD875E14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C761FF7-DA7C-499E-BC71-8B4730E67B77}"/>
              </a:ext>
            </a:extLst>
          </p:cNvPr>
          <p:cNvSpPr txBox="1"/>
          <p:nvPr/>
        </p:nvSpPr>
        <p:spPr>
          <a:xfrm>
            <a:off x="412376" y="274802"/>
            <a:ext cx="9753599" cy="2031325"/>
          </a:xfrm>
          <a:prstGeom prst="rect">
            <a:avLst/>
          </a:prstGeom>
          <a:noFill/>
        </p:spPr>
        <p:txBody>
          <a:bodyPr wrap="square">
            <a:spAutoFit/>
          </a:bodyPr>
          <a:lstStyle/>
          <a:p>
            <a:r>
              <a:rPr lang="en-US" sz="1800" dirty="0">
                <a:solidFill>
                  <a:schemeClr val="bg1">
                    <a:lumMod val="95000"/>
                  </a:schemeClr>
                </a:solidFill>
                <a:latin typeface="Consolas" panose="020B0609020204030204" pitchFamily="49" charset="0"/>
              </a:rPr>
              <a:t>/*7. What is the total revenue generated by the sales of hatchback cars?*/</a:t>
            </a:r>
          </a:p>
          <a:p>
            <a:r>
              <a:rPr lang="en-US" sz="1800" dirty="0">
                <a:solidFill>
                  <a:schemeClr val="bg1">
                    <a:lumMod val="95000"/>
                  </a:schemeClr>
                </a:solidFill>
                <a:latin typeface="Consolas" panose="020B0609020204030204" pitchFamily="49" charset="0"/>
              </a:rPr>
              <a:t>select </a:t>
            </a:r>
          </a:p>
          <a:p>
            <a:r>
              <a:rPr lang="en-US" sz="1800" dirty="0" err="1">
                <a:solidFill>
                  <a:schemeClr val="bg1">
                    <a:lumMod val="95000"/>
                  </a:schemeClr>
                </a:solidFill>
                <a:latin typeface="Consolas" panose="020B0609020204030204" pitchFamily="49" charset="0"/>
              </a:rPr>
              <a:t>style,sum</a:t>
            </a:r>
            <a:r>
              <a:rPr lang="en-US" sz="1800" dirty="0">
                <a:solidFill>
                  <a:schemeClr val="bg1">
                    <a:lumMod val="95000"/>
                  </a:schemeClr>
                </a:solidFill>
                <a:latin typeface="Consolas" panose="020B0609020204030204" pitchFamily="49" charset="0"/>
              </a:rPr>
              <a:t>(cost_$) </a:t>
            </a:r>
            <a:r>
              <a:rPr lang="en-US" sz="1800" dirty="0" err="1">
                <a:solidFill>
                  <a:schemeClr val="bg1">
                    <a:lumMod val="95000"/>
                  </a:schemeClr>
                </a:solidFill>
                <a:latin typeface="Consolas" panose="020B0609020204030204" pitchFamily="49" charset="0"/>
              </a:rPr>
              <a:t>total_revenue</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cars as c inner join sales as s</a:t>
            </a:r>
          </a:p>
          <a:p>
            <a:r>
              <a:rPr lang="en-US" sz="1800" dirty="0">
                <a:solidFill>
                  <a:schemeClr val="bg1">
                    <a:lumMod val="95000"/>
                  </a:schemeClr>
                </a:solidFill>
                <a:latin typeface="Consolas" panose="020B0609020204030204" pitchFamily="49" charset="0"/>
              </a:rPr>
              <a:t> on </a:t>
            </a:r>
            <a:r>
              <a:rPr lang="en-US" sz="1800" dirty="0" err="1">
                <a:solidFill>
                  <a:schemeClr val="bg1">
                    <a:lumMod val="95000"/>
                  </a:schemeClr>
                </a:solidFill>
                <a:latin typeface="Consolas" panose="020B0609020204030204" pitchFamily="49" charset="0"/>
              </a:rPr>
              <a:t>c.car_id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where style='hatchback’ </a:t>
            </a:r>
          </a:p>
          <a:p>
            <a:r>
              <a:rPr lang="en-US" sz="1800" dirty="0">
                <a:solidFill>
                  <a:schemeClr val="bg1">
                    <a:lumMod val="95000"/>
                  </a:schemeClr>
                </a:solidFill>
                <a:latin typeface="Consolas" panose="020B0609020204030204" pitchFamily="49" charset="0"/>
              </a:rPr>
              <a:t>group by style</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608427DD-BB83-4CC3-91A9-33AA1DCCA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6518" y="860611"/>
            <a:ext cx="2601764" cy="1246095"/>
          </a:xfrm>
          <a:prstGeom prst="rect">
            <a:avLst/>
          </a:prstGeom>
        </p:spPr>
      </p:pic>
      <p:sp>
        <p:nvSpPr>
          <p:cNvPr id="8" name="TextBox 7">
            <a:extLst>
              <a:ext uri="{FF2B5EF4-FFF2-40B4-BE49-F238E27FC236}">
                <a16:creationId xmlns:a16="http://schemas.microsoft.com/office/drawing/2014/main" id="{4A4F409E-ED69-4A45-BCA3-DFE132626D92}"/>
              </a:ext>
            </a:extLst>
          </p:cNvPr>
          <p:cNvSpPr txBox="1"/>
          <p:nvPr/>
        </p:nvSpPr>
        <p:spPr>
          <a:xfrm>
            <a:off x="412376" y="2858451"/>
            <a:ext cx="11062448" cy="3139321"/>
          </a:xfrm>
          <a:prstGeom prst="rect">
            <a:avLst/>
          </a:prstGeom>
          <a:noFill/>
        </p:spPr>
        <p:txBody>
          <a:bodyPr wrap="square">
            <a:spAutoFit/>
          </a:bodyPr>
          <a:lstStyle/>
          <a:p>
            <a:r>
              <a:rPr lang="en-US" sz="1800" dirty="0">
                <a:solidFill>
                  <a:schemeClr val="bg1">
                    <a:lumMod val="95000"/>
                  </a:schemeClr>
                </a:solidFill>
                <a:latin typeface="Consolas" panose="020B0609020204030204" pitchFamily="49" charset="0"/>
              </a:rPr>
              <a:t>/*8. What is the total revenue generated by the sales of SUV cars in the year 2022?*/</a:t>
            </a:r>
          </a:p>
          <a:p>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p>
          <a:p>
            <a:r>
              <a:rPr lang="en-US" sz="1800" dirty="0" err="1">
                <a:solidFill>
                  <a:schemeClr val="bg1">
                    <a:lumMod val="95000"/>
                  </a:schemeClr>
                </a:solidFill>
                <a:latin typeface="Consolas" panose="020B0609020204030204" pitchFamily="49" charset="0"/>
              </a:rPr>
              <a:t>c.style,sum</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c.cost</a:t>
            </a:r>
            <a:r>
              <a:rPr lang="en-US" sz="1800" dirty="0">
                <a:solidFill>
                  <a:schemeClr val="bg1">
                    <a:lumMod val="95000"/>
                  </a:schemeClr>
                </a:solidFill>
                <a:latin typeface="Consolas" panose="020B0609020204030204" pitchFamily="49" charset="0"/>
              </a:rPr>
              <a:t>_$) as </a:t>
            </a:r>
            <a:r>
              <a:rPr lang="en-US" sz="1800" dirty="0" err="1">
                <a:solidFill>
                  <a:schemeClr val="bg1">
                    <a:lumMod val="95000"/>
                  </a:schemeClr>
                </a:solidFill>
                <a:latin typeface="Consolas" panose="020B0609020204030204" pitchFamily="49" charset="0"/>
              </a:rPr>
              <a:t>total_revenue</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sales as s inner join cars as c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salespersons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s.salesman_id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where </a:t>
            </a:r>
            <a:r>
              <a:rPr lang="en-US" sz="1800" dirty="0" err="1">
                <a:solidFill>
                  <a:schemeClr val="bg1">
                    <a:lumMod val="95000"/>
                  </a:schemeClr>
                </a:solidFill>
                <a:latin typeface="Consolas" panose="020B0609020204030204" pitchFamily="49" charset="0"/>
              </a:rPr>
              <a:t>datepart</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yy,s.purchase_date</a:t>
            </a:r>
            <a:r>
              <a:rPr lang="en-US" sz="1800" dirty="0">
                <a:solidFill>
                  <a:schemeClr val="bg1">
                    <a:lumMod val="95000"/>
                  </a:schemeClr>
                </a:solidFill>
                <a:latin typeface="Consolas" panose="020B0609020204030204" pitchFamily="49" charset="0"/>
              </a:rPr>
              <a:t>)=2022 </a:t>
            </a:r>
          </a:p>
          <a:p>
            <a:r>
              <a:rPr lang="en-US" sz="1800" dirty="0">
                <a:solidFill>
                  <a:schemeClr val="bg1">
                    <a:lumMod val="95000"/>
                  </a:schemeClr>
                </a:solidFill>
                <a:latin typeface="Consolas" panose="020B0609020204030204" pitchFamily="49" charset="0"/>
              </a:rPr>
              <a:t>and </a:t>
            </a:r>
            <a:r>
              <a:rPr lang="en-US" sz="1800" dirty="0" err="1">
                <a:solidFill>
                  <a:schemeClr val="bg1">
                    <a:lumMod val="95000"/>
                  </a:schemeClr>
                </a:solidFill>
                <a:latin typeface="Consolas" panose="020B0609020204030204" pitchFamily="49" charset="0"/>
              </a:rPr>
              <a:t>c.style</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suv</a:t>
            </a:r>
            <a:r>
              <a:rPr lang="en-US" sz="1800" dirty="0">
                <a:solidFill>
                  <a:schemeClr val="bg1">
                    <a:lumMod val="95000"/>
                  </a:schemeClr>
                </a:solidFill>
                <a:latin typeface="Consolas" panose="020B0609020204030204" pitchFamily="49" charset="0"/>
              </a:rPr>
              <a:t>'</a:t>
            </a: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c.style</a:t>
            </a:r>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17E50915-6348-475B-B97C-7F5521531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518" y="4134715"/>
            <a:ext cx="2718306" cy="1217214"/>
          </a:xfrm>
          <a:prstGeom prst="rect">
            <a:avLst/>
          </a:prstGeom>
        </p:spPr>
      </p:pic>
    </p:spTree>
    <p:extLst>
      <p:ext uri="{BB962C8B-B14F-4D97-AF65-F5344CB8AC3E}">
        <p14:creationId xmlns:p14="http://schemas.microsoft.com/office/powerpoint/2010/main" val="94654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7B409-2EBF-47AE-99B9-AD875E14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EDCEA20-9E44-4A24-955C-75804FBB629D}"/>
              </a:ext>
            </a:extLst>
          </p:cNvPr>
          <p:cNvSpPr txBox="1"/>
          <p:nvPr/>
        </p:nvSpPr>
        <p:spPr>
          <a:xfrm>
            <a:off x="367553" y="376535"/>
            <a:ext cx="11483788" cy="3139321"/>
          </a:xfrm>
          <a:prstGeom prst="rect">
            <a:avLst/>
          </a:prstGeom>
          <a:noFill/>
        </p:spPr>
        <p:txBody>
          <a:bodyPr wrap="square">
            <a:spAutoFit/>
          </a:bodyPr>
          <a:lstStyle/>
          <a:p>
            <a:r>
              <a:rPr lang="en-US" sz="1800" dirty="0">
                <a:solidFill>
                  <a:schemeClr val="bg1"/>
                </a:solidFill>
                <a:latin typeface="Consolas" panose="020B0609020204030204" pitchFamily="49" charset="0"/>
              </a:rPr>
              <a:t>9. What is the name and city of the salesperson who sold the most number of cars in the year 2023?</a:t>
            </a:r>
          </a:p>
          <a:p>
            <a:endParaRPr lang="en-US" dirty="0">
              <a:solidFill>
                <a:schemeClr val="bg1"/>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top 1 </a:t>
            </a:r>
            <a:r>
              <a:rPr lang="en-US" sz="1800" dirty="0" err="1">
                <a:solidFill>
                  <a:schemeClr val="bg1">
                    <a:lumMod val="95000"/>
                  </a:schemeClr>
                </a:solidFill>
                <a:latin typeface="Consolas" panose="020B0609020204030204" pitchFamily="49" charset="0"/>
              </a:rPr>
              <a:t>s.name,s.city,count</a:t>
            </a:r>
            <a:r>
              <a:rPr lang="en-US" sz="1800" dirty="0">
                <a:solidFill>
                  <a:schemeClr val="bg1">
                    <a:lumMod val="95000"/>
                  </a:schemeClr>
                </a:solidFill>
                <a:latin typeface="Consolas" panose="020B0609020204030204" pitchFamily="49" charset="0"/>
              </a:rPr>
              <a:t>(*) as  sold </a:t>
            </a:r>
          </a:p>
          <a:p>
            <a:r>
              <a:rPr lang="en-US" sz="1800" dirty="0">
                <a:solidFill>
                  <a:schemeClr val="bg1">
                    <a:lumMod val="95000"/>
                  </a:schemeClr>
                </a:solidFill>
                <a:latin typeface="Consolas" panose="020B0609020204030204" pitchFamily="49" charset="0"/>
              </a:rPr>
              <a:t>from salespersons as s</a:t>
            </a:r>
          </a:p>
          <a:p>
            <a:r>
              <a:rPr lang="en-US" sz="1800" dirty="0">
                <a:solidFill>
                  <a:schemeClr val="bg1">
                    <a:lumMod val="95000"/>
                  </a:schemeClr>
                </a:solidFill>
                <a:latin typeface="Consolas" panose="020B0609020204030204" pitchFamily="49" charset="0"/>
              </a:rPr>
              <a:t> inner join sales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cars as c on </a:t>
            </a:r>
            <a:r>
              <a:rPr lang="en-US" sz="1800" dirty="0" err="1">
                <a:solidFill>
                  <a:schemeClr val="bg1">
                    <a:lumMod val="95000"/>
                  </a:schemeClr>
                </a:solidFill>
                <a:latin typeface="Consolas" panose="020B0609020204030204" pitchFamily="49" charset="0"/>
              </a:rPr>
              <a:t>sa.car_id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where DATEPART(</a:t>
            </a:r>
            <a:r>
              <a:rPr lang="en-US" sz="1800" dirty="0" err="1">
                <a:solidFill>
                  <a:schemeClr val="bg1">
                    <a:lumMod val="95000"/>
                  </a:schemeClr>
                </a:solidFill>
                <a:latin typeface="Consolas" panose="020B0609020204030204" pitchFamily="49" charset="0"/>
              </a:rPr>
              <a:t>yy,sa.purchase_date</a:t>
            </a:r>
            <a:r>
              <a:rPr lang="en-US" sz="1800" dirty="0">
                <a:solidFill>
                  <a:schemeClr val="bg1">
                    <a:lumMod val="95000"/>
                  </a:schemeClr>
                </a:solidFill>
                <a:latin typeface="Consolas" panose="020B0609020204030204" pitchFamily="49" charset="0"/>
              </a:rPr>
              <a:t>)=2023</a:t>
            </a: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s.name,s.city</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order by sold desc</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CAA86A59-4A1D-44DE-A381-7AFFB1276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438" y="986119"/>
            <a:ext cx="3074738" cy="1515034"/>
          </a:xfrm>
          <a:prstGeom prst="rect">
            <a:avLst/>
          </a:prstGeom>
        </p:spPr>
      </p:pic>
      <p:sp>
        <p:nvSpPr>
          <p:cNvPr id="8" name="TextBox 7">
            <a:extLst>
              <a:ext uri="{FF2B5EF4-FFF2-40B4-BE49-F238E27FC236}">
                <a16:creationId xmlns:a16="http://schemas.microsoft.com/office/drawing/2014/main" id="{8653F39B-5EE3-4DB4-8028-F69DF98712AD}"/>
              </a:ext>
            </a:extLst>
          </p:cNvPr>
          <p:cNvSpPr txBox="1"/>
          <p:nvPr/>
        </p:nvSpPr>
        <p:spPr>
          <a:xfrm>
            <a:off x="367553" y="3718679"/>
            <a:ext cx="11681012" cy="2862322"/>
          </a:xfrm>
          <a:prstGeom prst="rect">
            <a:avLst/>
          </a:prstGeom>
          <a:noFill/>
        </p:spPr>
        <p:txBody>
          <a:bodyPr wrap="square">
            <a:spAutoFit/>
          </a:bodyPr>
          <a:lstStyle/>
          <a:p>
            <a:r>
              <a:rPr lang="en-US" sz="1800" dirty="0">
                <a:solidFill>
                  <a:schemeClr val="bg1">
                    <a:lumMod val="95000"/>
                  </a:schemeClr>
                </a:solidFill>
                <a:latin typeface="Consolas" panose="020B0609020204030204" pitchFamily="49" charset="0"/>
              </a:rPr>
              <a:t>10. What is the name and age of the salesperson who generated the highest revenue in the year 2022?</a:t>
            </a:r>
          </a:p>
          <a:p>
            <a:r>
              <a:rPr lang="en-US" sz="1800" dirty="0">
                <a:solidFill>
                  <a:schemeClr val="bg1">
                    <a:lumMod val="95000"/>
                  </a:schemeClr>
                </a:solidFill>
                <a:latin typeface="Consolas" panose="020B0609020204030204" pitchFamily="49" charset="0"/>
              </a:rPr>
              <a:t>select top 1 </a:t>
            </a:r>
            <a:r>
              <a:rPr lang="en-US" sz="1800" dirty="0" err="1">
                <a:solidFill>
                  <a:schemeClr val="bg1">
                    <a:lumMod val="95000"/>
                  </a:schemeClr>
                </a:solidFill>
                <a:latin typeface="Consolas" panose="020B0609020204030204" pitchFamily="49" charset="0"/>
              </a:rPr>
              <a:t>s.name,s.age</a:t>
            </a:r>
            <a:r>
              <a:rPr lang="en-US" sz="1800" dirty="0">
                <a:solidFill>
                  <a:schemeClr val="bg1">
                    <a:lumMod val="95000"/>
                  </a:schemeClr>
                </a:solidFill>
                <a:latin typeface="Consolas" panose="020B0609020204030204" pitchFamily="49" charset="0"/>
              </a:rPr>
              <a:t>,</a:t>
            </a:r>
          </a:p>
          <a:p>
            <a:r>
              <a:rPr lang="en-US" sz="1800" dirty="0">
                <a:solidFill>
                  <a:schemeClr val="bg1">
                    <a:lumMod val="95000"/>
                  </a:schemeClr>
                </a:solidFill>
                <a:latin typeface="Consolas" panose="020B0609020204030204" pitchFamily="49" charset="0"/>
              </a:rPr>
              <a:t>sum(</a:t>
            </a:r>
            <a:r>
              <a:rPr lang="en-US" sz="1800" dirty="0" err="1">
                <a:solidFill>
                  <a:schemeClr val="bg1">
                    <a:lumMod val="95000"/>
                  </a:schemeClr>
                </a:solidFill>
                <a:latin typeface="Consolas" panose="020B0609020204030204" pitchFamily="49" charset="0"/>
              </a:rPr>
              <a:t>c.cost</a:t>
            </a:r>
            <a:r>
              <a:rPr lang="en-US" sz="1800" dirty="0">
                <a:solidFill>
                  <a:schemeClr val="bg1">
                    <a:lumMod val="95000"/>
                  </a:schemeClr>
                </a:solidFill>
                <a:latin typeface="Consolas" panose="020B0609020204030204" pitchFamily="49" charset="0"/>
              </a:rPr>
              <a:t>_$) as </a:t>
            </a:r>
            <a:r>
              <a:rPr lang="en-US" sz="1800" dirty="0" err="1">
                <a:solidFill>
                  <a:schemeClr val="bg1">
                    <a:lumMod val="95000"/>
                  </a:schemeClr>
                </a:solidFill>
                <a:latin typeface="Consolas" panose="020B0609020204030204" pitchFamily="49" charset="0"/>
              </a:rPr>
              <a:t>highest_revenue</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salespersons as s inner join sales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cars as c on </a:t>
            </a:r>
            <a:r>
              <a:rPr lang="en-US" sz="1800" dirty="0" err="1">
                <a:solidFill>
                  <a:schemeClr val="bg1">
                    <a:lumMod val="95000"/>
                  </a:schemeClr>
                </a:solidFill>
                <a:latin typeface="Consolas" panose="020B0609020204030204" pitchFamily="49" charset="0"/>
              </a:rPr>
              <a:t>sa.car_id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where DATEPART(</a:t>
            </a:r>
            <a:r>
              <a:rPr lang="en-US" sz="1800" dirty="0" err="1">
                <a:solidFill>
                  <a:schemeClr val="bg1">
                    <a:lumMod val="95000"/>
                  </a:schemeClr>
                </a:solidFill>
                <a:latin typeface="Consolas" panose="020B0609020204030204" pitchFamily="49" charset="0"/>
              </a:rPr>
              <a:t>yy,sa.purchase_date</a:t>
            </a:r>
            <a:r>
              <a:rPr lang="en-US" sz="1800" dirty="0">
                <a:solidFill>
                  <a:schemeClr val="bg1">
                    <a:lumMod val="95000"/>
                  </a:schemeClr>
                </a:solidFill>
                <a:latin typeface="Consolas" panose="020B0609020204030204" pitchFamily="49" charset="0"/>
              </a:rPr>
              <a:t>)=2022</a:t>
            </a: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s.name,s.age</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order by </a:t>
            </a:r>
            <a:r>
              <a:rPr lang="en-US" sz="1800" dirty="0" err="1">
                <a:solidFill>
                  <a:schemeClr val="bg1">
                    <a:lumMod val="95000"/>
                  </a:schemeClr>
                </a:solidFill>
                <a:latin typeface="Consolas" panose="020B0609020204030204" pitchFamily="49" charset="0"/>
              </a:rPr>
              <a:t>highest_revenue</a:t>
            </a:r>
            <a:r>
              <a:rPr lang="en-US" sz="1800" dirty="0">
                <a:solidFill>
                  <a:schemeClr val="bg1">
                    <a:lumMod val="95000"/>
                  </a:schemeClr>
                </a:solidFill>
                <a:latin typeface="Consolas" panose="020B0609020204030204" pitchFamily="49" charset="0"/>
              </a:rPr>
              <a:t> desc</a:t>
            </a:r>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F3242972-9B27-4B40-8E52-8968D201D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950" y="4572000"/>
            <a:ext cx="2841225" cy="1443318"/>
          </a:xfrm>
          <a:prstGeom prst="rect">
            <a:avLst/>
          </a:prstGeom>
        </p:spPr>
      </p:pic>
    </p:spTree>
    <p:extLst>
      <p:ext uri="{BB962C8B-B14F-4D97-AF65-F5344CB8AC3E}">
        <p14:creationId xmlns:p14="http://schemas.microsoft.com/office/powerpoint/2010/main" val="305628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7B409-2EBF-47AE-99B9-AD875E14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4A4EF23-F78F-4B8A-A388-CB53D2310E60}"/>
              </a:ext>
            </a:extLst>
          </p:cNvPr>
          <p:cNvSpPr txBox="1"/>
          <p:nvPr/>
        </p:nvSpPr>
        <p:spPr>
          <a:xfrm>
            <a:off x="636494" y="448235"/>
            <a:ext cx="3227294" cy="461665"/>
          </a:xfrm>
          <a:prstGeom prst="rect">
            <a:avLst/>
          </a:prstGeom>
          <a:noFill/>
        </p:spPr>
        <p:txBody>
          <a:bodyPr wrap="square" rtlCol="0">
            <a:spAutoFit/>
          </a:bodyPr>
          <a:lstStyle/>
          <a:p>
            <a:r>
              <a:rPr lang="en-US" sz="2400" b="1" dirty="0"/>
              <a:t>Insights :</a:t>
            </a:r>
          </a:p>
        </p:txBody>
      </p:sp>
      <p:sp>
        <p:nvSpPr>
          <p:cNvPr id="4" name="TextBox 3">
            <a:extLst>
              <a:ext uri="{FF2B5EF4-FFF2-40B4-BE49-F238E27FC236}">
                <a16:creationId xmlns:a16="http://schemas.microsoft.com/office/drawing/2014/main" id="{00824836-4C9E-4345-A1A5-23D26519523A}"/>
              </a:ext>
            </a:extLst>
          </p:cNvPr>
          <p:cNvSpPr txBox="1"/>
          <p:nvPr/>
        </p:nvSpPr>
        <p:spPr>
          <a:xfrm>
            <a:off x="636494" y="1219200"/>
            <a:ext cx="8417859"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Among  all the salespeople ,Tom Lee has sold the highest number of cars.</a:t>
            </a:r>
          </a:p>
          <a:p>
            <a:endParaRPr lang="en-US" dirty="0"/>
          </a:p>
          <a:p>
            <a:pPr marL="285750" indent="-285750">
              <a:buFont typeface="Wingdings" panose="05000000000000000000" pitchFamily="2" charset="2"/>
              <a:buChar char="§"/>
            </a:pPr>
            <a:r>
              <a:rPr lang="en-US" dirty="0"/>
              <a:t>The highest revenue $253,000 was generated by Tom Lee.</a:t>
            </a:r>
          </a:p>
          <a:p>
            <a:endParaRPr lang="en-US" dirty="0"/>
          </a:p>
          <a:p>
            <a:pPr marL="285750" indent="-285750">
              <a:buFont typeface="Wingdings" panose="05000000000000000000" pitchFamily="2" charset="2"/>
              <a:buChar char="§"/>
            </a:pPr>
            <a:r>
              <a:rPr lang="en-US" dirty="0"/>
              <a:t>The X5 car type generate the highest revenue.</a:t>
            </a:r>
          </a:p>
          <a:p>
            <a:endParaRPr lang="en-US" dirty="0"/>
          </a:p>
          <a:p>
            <a:pPr marL="285750" indent="-285750">
              <a:buFont typeface="Wingdings" panose="05000000000000000000" pitchFamily="2" charset="2"/>
              <a:buChar char="§"/>
            </a:pPr>
            <a:r>
              <a:rPr lang="en-US" dirty="0"/>
              <a:t>Hatchback cars have generated $1,000,000 in revenue.</a:t>
            </a:r>
          </a:p>
          <a:p>
            <a:endParaRPr lang="en-US" dirty="0"/>
          </a:p>
          <a:p>
            <a:pPr marL="285750" indent="-285750">
              <a:buFont typeface="Wingdings" panose="05000000000000000000" pitchFamily="2" charset="2"/>
              <a:buChar char="§"/>
            </a:pPr>
            <a:r>
              <a:rPr lang="en-US" dirty="0"/>
              <a:t>SUV cars have generated $1,000,000in revenue.</a:t>
            </a:r>
          </a:p>
          <a:p>
            <a:endParaRPr lang="en-US" dirty="0"/>
          </a:p>
          <a:p>
            <a:pPr marL="285750" indent="-285750">
              <a:buFont typeface="Wingdings" panose="05000000000000000000" pitchFamily="2" charset="2"/>
              <a:buChar char="§"/>
            </a:pPr>
            <a:r>
              <a:rPr lang="en-US" dirty="0"/>
              <a:t>In 2023,The most number of cars were sold from Seattle.</a:t>
            </a:r>
          </a:p>
          <a:p>
            <a:endParaRPr lang="en-US" dirty="0"/>
          </a:p>
          <a:p>
            <a:pPr marL="285750" indent="-285750">
              <a:buFont typeface="Wingdings" panose="05000000000000000000" pitchFamily="2" charset="2"/>
              <a:buChar char="§"/>
            </a:pPr>
            <a:r>
              <a:rPr lang="en-US" dirty="0"/>
              <a:t>$116,000 was the highest revenue generated by Emily Wong in the year 2022</a:t>
            </a:r>
          </a:p>
        </p:txBody>
      </p:sp>
    </p:spTree>
    <p:extLst>
      <p:ext uri="{BB962C8B-B14F-4D97-AF65-F5344CB8AC3E}">
        <p14:creationId xmlns:p14="http://schemas.microsoft.com/office/powerpoint/2010/main" val="414168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E043AA8-1361-447A-B43B-AED8DAC23EB8}"/>
              </a:ext>
            </a:extLst>
          </p:cNvPr>
          <p:cNvSpPr txBox="1"/>
          <p:nvPr/>
        </p:nvSpPr>
        <p:spPr>
          <a:xfrm>
            <a:off x="484094" y="304055"/>
            <a:ext cx="3191436" cy="400110"/>
          </a:xfrm>
          <a:prstGeom prst="rect">
            <a:avLst/>
          </a:prstGeom>
          <a:noFill/>
        </p:spPr>
        <p:txBody>
          <a:bodyPr wrap="square" rtlCol="0">
            <a:spAutoFit/>
          </a:bodyPr>
          <a:lstStyle/>
          <a:p>
            <a:r>
              <a:rPr lang="en-US" sz="2000" b="1" dirty="0">
                <a:solidFill>
                  <a:schemeClr val="tx1">
                    <a:lumMod val="85000"/>
                    <a:lumOff val="15000"/>
                  </a:schemeClr>
                </a:solidFill>
              </a:rPr>
              <a:t>Introduction :</a:t>
            </a:r>
          </a:p>
        </p:txBody>
      </p:sp>
      <p:sp>
        <p:nvSpPr>
          <p:cNvPr id="5" name="TextBox 4">
            <a:extLst>
              <a:ext uri="{FF2B5EF4-FFF2-40B4-BE49-F238E27FC236}">
                <a16:creationId xmlns:a16="http://schemas.microsoft.com/office/drawing/2014/main" id="{33279C83-A449-42AE-BFCF-59F75CD02344}"/>
              </a:ext>
            </a:extLst>
          </p:cNvPr>
          <p:cNvSpPr txBox="1"/>
          <p:nvPr/>
        </p:nvSpPr>
        <p:spPr>
          <a:xfrm>
            <a:off x="376518" y="815788"/>
            <a:ext cx="9619129" cy="646331"/>
          </a:xfrm>
          <a:prstGeom prst="rect">
            <a:avLst/>
          </a:prstGeom>
          <a:noFill/>
        </p:spPr>
        <p:txBody>
          <a:bodyPr wrap="square" rtlCol="0">
            <a:spAutoFit/>
          </a:bodyPr>
          <a:lstStyle/>
          <a:p>
            <a:r>
              <a:rPr lang="en-US" b="0" i="0" dirty="0">
                <a:solidFill>
                  <a:srgbClr val="000000"/>
                </a:solidFill>
                <a:effectLst/>
                <a:latin typeface="Raleway" pitchFamily="2" charset="0"/>
              </a:rPr>
              <a:t>Steve runs a top-end car showroom but his data analyst has just quit and left him without his crucial insights</a:t>
            </a:r>
            <a:endParaRPr lang="en-US" dirty="0"/>
          </a:p>
        </p:txBody>
      </p:sp>
      <p:sp>
        <p:nvSpPr>
          <p:cNvPr id="6" name="TextBox 5">
            <a:extLst>
              <a:ext uri="{FF2B5EF4-FFF2-40B4-BE49-F238E27FC236}">
                <a16:creationId xmlns:a16="http://schemas.microsoft.com/office/drawing/2014/main" id="{177A7CA1-A49B-4767-9D6B-6DDDD2869F51}"/>
              </a:ext>
            </a:extLst>
          </p:cNvPr>
          <p:cNvSpPr txBox="1"/>
          <p:nvPr/>
        </p:nvSpPr>
        <p:spPr>
          <a:xfrm>
            <a:off x="484094" y="1685365"/>
            <a:ext cx="5307106" cy="1200329"/>
          </a:xfrm>
          <a:prstGeom prst="rect">
            <a:avLst/>
          </a:prstGeom>
          <a:noFill/>
        </p:spPr>
        <p:txBody>
          <a:bodyPr wrap="square" rtlCol="0">
            <a:spAutoFit/>
          </a:bodyPr>
          <a:lstStyle/>
          <a:p>
            <a:pPr algn="l"/>
            <a:r>
              <a:rPr lang="en-US" b="1" i="0" dirty="0">
                <a:solidFill>
                  <a:srgbClr val="000000"/>
                </a:solidFill>
                <a:effectLst/>
                <a:latin typeface="Raleway" pitchFamily="2" charset="0"/>
              </a:rPr>
              <a:t>Tables</a:t>
            </a:r>
          </a:p>
          <a:p>
            <a:pPr algn="l"/>
            <a:r>
              <a:rPr lang="en-US" b="0" i="0" dirty="0">
                <a:solidFill>
                  <a:srgbClr val="000000"/>
                </a:solidFill>
                <a:effectLst/>
                <a:latin typeface="Raleway" pitchFamily="2" charset="0"/>
              </a:rPr>
              <a:t>Here are the tables you will be </a:t>
            </a:r>
          </a:p>
          <a:p>
            <a:pPr algn="l"/>
            <a:r>
              <a:rPr lang="en-US" b="0" i="0" dirty="0">
                <a:solidFill>
                  <a:srgbClr val="000000"/>
                </a:solidFill>
                <a:effectLst/>
                <a:latin typeface="Raleway" pitchFamily="2" charset="0"/>
              </a:rPr>
              <a:t>using</a:t>
            </a:r>
          </a:p>
          <a:p>
            <a:endParaRPr lang="en-US" dirty="0"/>
          </a:p>
        </p:txBody>
      </p:sp>
      <p:pic>
        <p:nvPicPr>
          <p:cNvPr id="8" name="Picture 7">
            <a:extLst>
              <a:ext uri="{FF2B5EF4-FFF2-40B4-BE49-F238E27FC236}">
                <a16:creationId xmlns:a16="http://schemas.microsoft.com/office/drawing/2014/main" id="{E901DB45-6DAC-470B-850A-586128B31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550" y="1884867"/>
            <a:ext cx="7773074" cy="4740051"/>
          </a:xfrm>
          <a:prstGeom prst="rect">
            <a:avLst/>
          </a:prstGeom>
        </p:spPr>
      </p:pic>
    </p:spTree>
    <p:extLst>
      <p:ext uri="{BB962C8B-B14F-4D97-AF65-F5344CB8AC3E}">
        <p14:creationId xmlns:p14="http://schemas.microsoft.com/office/powerpoint/2010/main" val="242701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73BFD6C-17EB-4234-9ED3-B96779AE9E73}"/>
              </a:ext>
            </a:extLst>
          </p:cNvPr>
          <p:cNvSpPr txBox="1"/>
          <p:nvPr/>
        </p:nvSpPr>
        <p:spPr>
          <a:xfrm>
            <a:off x="215153" y="206188"/>
            <a:ext cx="11779623" cy="6463308"/>
          </a:xfrm>
          <a:prstGeom prst="rect">
            <a:avLst/>
          </a:prstGeom>
          <a:noFill/>
        </p:spPr>
        <p:txBody>
          <a:bodyPr wrap="square" rtlCol="0">
            <a:spAutoFit/>
          </a:bodyPr>
          <a:lstStyle/>
          <a:p>
            <a:r>
              <a:rPr lang="en-US" b="0" i="0" dirty="0">
                <a:solidFill>
                  <a:schemeClr val="bg1"/>
                </a:solidFill>
                <a:effectLst/>
                <a:latin typeface="Raleway" pitchFamily="2" charset="0"/>
              </a:rPr>
              <a:t>CREATE TABLE cars (</a:t>
            </a:r>
            <a:r>
              <a:rPr lang="en-US" b="0" i="0" dirty="0" err="1">
                <a:solidFill>
                  <a:schemeClr val="bg1"/>
                </a:solidFill>
                <a:effectLst/>
                <a:latin typeface="Raleway" pitchFamily="2" charset="0"/>
              </a:rPr>
              <a:t>car_id</a:t>
            </a:r>
            <a:r>
              <a:rPr lang="en-US" b="0" i="0" dirty="0">
                <a:solidFill>
                  <a:schemeClr val="bg1"/>
                </a:solidFill>
                <a:effectLst/>
                <a:latin typeface="Raleway" pitchFamily="2" charset="0"/>
              </a:rPr>
              <a:t> INT PRIMARY </a:t>
            </a:r>
            <a:r>
              <a:rPr lang="en-US" b="0" i="0" dirty="0" err="1">
                <a:solidFill>
                  <a:schemeClr val="bg1"/>
                </a:solidFill>
                <a:effectLst/>
                <a:latin typeface="Raleway" pitchFamily="2" charset="0"/>
              </a:rPr>
              <a:t>KEY,make</a:t>
            </a:r>
            <a:r>
              <a:rPr lang="en-US" b="0" i="0" dirty="0">
                <a:solidFill>
                  <a:schemeClr val="bg1"/>
                </a:solidFill>
                <a:effectLst/>
                <a:latin typeface="Raleway" pitchFamily="2" charset="0"/>
              </a:rPr>
              <a:t> VARCHAR(50),type VARCHAR(50),style VARCHAR(50),</a:t>
            </a:r>
            <a:br>
              <a:rPr lang="en-US" dirty="0">
                <a:solidFill>
                  <a:schemeClr val="bg1"/>
                </a:solidFill>
              </a:rPr>
            </a:br>
            <a:r>
              <a:rPr lang="en-US" b="0" i="0" dirty="0">
                <a:solidFill>
                  <a:schemeClr val="bg1"/>
                </a:solidFill>
                <a:effectLst/>
                <a:latin typeface="Raleway" pitchFamily="2" charset="0"/>
              </a:rPr>
              <a:t>cost_$ INT</a:t>
            </a:r>
            <a:br>
              <a:rPr lang="en-US" dirty="0">
                <a:solidFill>
                  <a:schemeClr val="bg1"/>
                </a:solidFill>
              </a:rPr>
            </a:br>
            <a:r>
              <a:rPr lang="en-US" b="0" i="0" dirty="0">
                <a:solidFill>
                  <a:schemeClr val="bg1"/>
                </a:solidFill>
                <a:effectLst/>
                <a:latin typeface="Raleway" pitchFamily="2" charset="0"/>
              </a:rPr>
              <a:t>);</a:t>
            </a:r>
            <a:br>
              <a:rPr lang="en-US" dirty="0">
                <a:solidFill>
                  <a:schemeClr val="bg1"/>
                </a:solidFill>
              </a:rPr>
            </a:br>
            <a:br>
              <a:rPr lang="en-US" dirty="0">
                <a:solidFill>
                  <a:schemeClr val="bg1"/>
                </a:solidFill>
              </a:rPr>
            </a:br>
            <a:r>
              <a:rPr lang="en-US" b="0" i="0" dirty="0">
                <a:solidFill>
                  <a:schemeClr val="bg1"/>
                </a:solidFill>
                <a:effectLst/>
                <a:latin typeface="Raleway" pitchFamily="2" charset="0"/>
              </a:rPr>
              <a:t>INSERT INTO cars (</a:t>
            </a:r>
            <a:r>
              <a:rPr lang="en-US" b="0" i="0" dirty="0" err="1">
                <a:solidFill>
                  <a:schemeClr val="bg1"/>
                </a:solidFill>
                <a:effectLst/>
                <a:latin typeface="Raleway" pitchFamily="2" charset="0"/>
              </a:rPr>
              <a:t>car_id</a:t>
            </a:r>
            <a:r>
              <a:rPr lang="en-US" b="0" i="0" dirty="0">
                <a:solidFill>
                  <a:schemeClr val="bg1"/>
                </a:solidFill>
                <a:effectLst/>
                <a:latin typeface="Raleway" pitchFamily="2" charset="0"/>
              </a:rPr>
              <a:t>, make, type, style, cost_$) VALUES (1, 'Honda', 'Civic', 'Sedan', 30000),</a:t>
            </a:r>
            <a:br>
              <a:rPr lang="en-US" dirty="0">
                <a:solidFill>
                  <a:schemeClr val="bg1"/>
                </a:solidFill>
              </a:rPr>
            </a:br>
            <a:r>
              <a:rPr lang="en-US" b="0" i="0" dirty="0">
                <a:solidFill>
                  <a:schemeClr val="bg1"/>
                </a:solidFill>
                <a:effectLst/>
                <a:latin typeface="Raleway" pitchFamily="2" charset="0"/>
              </a:rPr>
              <a:t>(2, 'Toyota', 'Corolla', 'Hatchback', 25000),(3, 'Ford', 'Explorer', 'SUV', 40000),(4, 'Chevrolet', 'Camaro', 'Coupe', 36000),(5, 'BMW', 'X5', 'SUV', 55000),(6, 'Audi', 'A4', 'Sedan', 48000),(7, 'Mercedes', 'C-Class', 'Coupe', 60000),</a:t>
            </a:r>
            <a:br>
              <a:rPr lang="en-US" dirty="0">
                <a:solidFill>
                  <a:schemeClr val="bg1"/>
                </a:solidFill>
              </a:rPr>
            </a:br>
            <a:r>
              <a:rPr lang="en-US" b="0" i="0" dirty="0">
                <a:solidFill>
                  <a:schemeClr val="bg1"/>
                </a:solidFill>
                <a:effectLst/>
                <a:latin typeface="Raleway" pitchFamily="2" charset="0"/>
              </a:rPr>
              <a:t>(8, 'Nissan', 'Altima', 'Sedan', 26000);</a:t>
            </a:r>
          </a:p>
          <a:p>
            <a:endParaRPr lang="en-US" dirty="0">
              <a:solidFill>
                <a:schemeClr val="bg1"/>
              </a:solidFill>
              <a:latin typeface="Raleway" pitchFamily="2" charset="0"/>
            </a:endParaRPr>
          </a:p>
          <a:p>
            <a:r>
              <a:rPr lang="en-US" b="0" i="0" dirty="0">
                <a:solidFill>
                  <a:schemeClr val="bg1"/>
                </a:solidFill>
                <a:effectLst/>
                <a:latin typeface="Raleway" pitchFamily="2" charset="0"/>
              </a:rPr>
              <a:t>--------------------</a:t>
            </a:r>
          </a:p>
          <a:p>
            <a:endParaRPr lang="en-US" dirty="0">
              <a:solidFill>
                <a:schemeClr val="bg1"/>
              </a:solidFill>
              <a:latin typeface="Raleway" pitchFamily="2" charset="0"/>
            </a:endParaRPr>
          </a:p>
          <a:p>
            <a:r>
              <a:rPr lang="en-US" b="0" i="0" dirty="0">
                <a:solidFill>
                  <a:schemeClr val="bg1"/>
                </a:solidFill>
                <a:effectLst/>
                <a:latin typeface="Raleway" pitchFamily="2" charset="0"/>
              </a:rPr>
              <a:t>CREATE TABLE salespersons (</a:t>
            </a:r>
            <a:r>
              <a:rPr lang="en-US" b="0" i="0" dirty="0" err="1">
                <a:solidFill>
                  <a:schemeClr val="bg1"/>
                </a:solidFill>
                <a:effectLst/>
                <a:latin typeface="Raleway" pitchFamily="2" charset="0"/>
              </a:rPr>
              <a:t>salesman_id</a:t>
            </a:r>
            <a:r>
              <a:rPr lang="en-US" b="0" i="0" dirty="0">
                <a:solidFill>
                  <a:schemeClr val="bg1"/>
                </a:solidFill>
                <a:effectLst/>
                <a:latin typeface="Raleway" pitchFamily="2" charset="0"/>
              </a:rPr>
              <a:t> INT PRIMARY </a:t>
            </a:r>
            <a:r>
              <a:rPr lang="en-US" b="0" i="0" dirty="0" err="1">
                <a:solidFill>
                  <a:schemeClr val="bg1"/>
                </a:solidFill>
                <a:effectLst/>
                <a:latin typeface="Raleway" pitchFamily="2" charset="0"/>
              </a:rPr>
              <a:t>KEY,name</a:t>
            </a:r>
            <a:r>
              <a:rPr lang="en-US" b="0" i="0" dirty="0">
                <a:solidFill>
                  <a:schemeClr val="bg1"/>
                </a:solidFill>
                <a:effectLst/>
                <a:latin typeface="Raleway" pitchFamily="2" charset="0"/>
              </a:rPr>
              <a:t> VARCHAR(50),age </a:t>
            </a:r>
            <a:r>
              <a:rPr lang="en-US" b="0" i="0" dirty="0" err="1">
                <a:solidFill>
                  <a:schemeClr val="bg1"/>
                </a:solidFill>
                <a:effectLst/>
                <a:latin typeface="Raleway" pitchFamily="2" charset="0"/>
              </a:rPr>
              <a:t>INT,city</a:t>
            </a:r>
            <a:r>
              <a:rPr lang="en-US" b="0" i="0" dirty="0">
                <a:solidFill>
                  <a:schemeClr val="bg1"/>
                </a:solidFill>
                <a:effectLst/>
                <a:latin typeface="Raleway" pitchFamily="2" charset="0"/>
              </a:rPr>
              <a:t> VARCHAR(50));</a:t>
            </a:r>
            <a:br>
              <a:rPr lang="en-US" dirty="0">
                <a:solidFill>
                  <a:schemeClr val="bg1"/>
                </a:solidFill>
              </a:rPr>
            </a:br>
            <a:br>
              <a:rPr lang="en-US" dirty="0">
                <a:solidFill>
                  <a:schemeClr val="bg1"/>
                </a:solidFill>
              </a:rPr>
            </a:br>
            <a:r>
              <a:rPr lang="en-US" b="0" i="0" dirty="0">
                <a:solidFill>
                  <a:schemeClr val="bg1"/>
                </a:solidFill>
                <a:effectLst/>
                <a:latin typeface="Raleway" pitchFamily="2" charset="0"/>
              </a:rPr>
              <a:t>INSERT INTO salespersons (</a:t>
            </a:r>
            <a:r>
              <a:rPr lang="en-US" b="0" i="0" dirty="0" err="1">
                <a:solidFill>
                  <a:schemeClr val="bg1"/>
                </a:solidFill>
                <a:effectLst/>
                <a:latin typeface="Raleway" pitchFamily="2" charset="0"/>
              </a:rPr>
              <a:t>salesman_id</a:t>
            </a:r>
            <a:r>
              <a:rPr lang="en-US" b="0" i="0" dirty="0">
                <a:solidFill>
                  <a:schemeClr val="bg1"/>
                </a:solidFill>
                <a:effectLst/>
                <a:latin typeface="Raleway" pitchFamily="2" charset="0"/>
              </a:rPr>
              <a:t>, name, age, city) VALUES (1, 'John Smith', 28, 'New York'),</a:t>
            </a:r>
            <a:br>
              <a:rPr lang="en-US" dirty="0">
                <a:solidFill>
                  <a:schemeClr val="bg1"/>
                </a:solidFill>
              </a:rPr>
            </a:br>
            <a:r>
              <a:rPr lang="en-US" b="0" i="0" dirty="0">
                <a:solidFill>
                  <a:schemeClr val="bg1"/>
                </a:solidFill>
                <a:effectLst/>
                <a:latin typeface="Raleway" pitchFamily="2" charset="0"/>
              </a:rPr>
              <a:t>(2, 'Emily Wong', 35, 'San Fran'),(3, 'Tom Lee', 42, 'Seattle'),(4, 'Lucy Chen', 31, 'LA’);</a:t>
            </a:r>
          </a:p>
          <a:p>
            <a:endParaRPr lang="en-US" dirty="0">
              <a:solidFill>
                <a:schemeClr val="bg1"/>
              </a:solidFill>
              <a:latin typeface="Raleway" pitchFamily="2" charset="0"/>
            </a:endParaRPr>
          </a:p>
          <a:p>
            <a:r>
              <a:rPr lang="en-US" b="0" i="0" dirty="0">
                <a:solidFill>
                  <a:schemeClr val="bg1"/>
                </a:solidFill>
                <a:effectLst/>
                <a:latin typeface="Raleway" pitchFamily="2" charset="0"/>
              </a:rPr>
              <a:t>--------------------</a:t>
            </a:r>
            <a:endParaRPr lang="en-US" dirty="0">
              <a:solidFill>
                <a:schemeClr val="bg1"/>
              </a:solidFill>
              <a:latin typeface="Raleway" pitchFamily="2" charset="0"/>
            </a:endParaRPr>
          </a:p>
          <a:p>
            <a:endParaRPr lang="en-US" dirty="0">
              <a:solidFill>
                <a:schemeClr val="bg1"/>
              </a:solidFill>
              <a:latin typeface="Raleway" pitchFamily="2" charset="0"/>
            </a:endParaRPr>
          </a:p>
          <a:p>
            <a:r>
              <a:rPr lang="en-US" b="0" i="0" dirty="0">
                <a:solidFill>
                  <a:schemeClr val="bg1">
                    <a:lumMod val="95000"/>
                  </a:schemeClr>
                </a:solidFill>
                <a:effectLst/>
                <a:latin typeface="Raleway" pitchFamily="2" charset="0"/>
              </a:rPr>
              <a:t>CREATE TABLE sales (</a:t>
            </a:r>
            <a:r>
              <a:rPr lang="en-US" b="0" i="0" dirty="0" err="1">
                <a:solidFill>
                  <a:schemeClr val="bg1">
                    <a:lumMod val="95000"/>
                  </a:schemeClr>
                </a:solidFill>
                <a:effectLst/>
                <a:latin typeface="Raleway" pitchFamily="2" charset="0"/>
              </a:rPr>
              <a:t>sale_id</a:t>
            </a:r>
            <a:r>
              <a:rPr lang="en-US" b="0" i="0" dirty="0">
                <a:solidFill>
                  <a:schemeClr val="bg1">
                    <a:lumMod val="95000"/>
                  </a:schemeClr>
                </a:solidFill>
                <a:effectLst/>
                <a:latin typeface="Raleway" pitchFamily="2" charset="0"/>
              </a:rPr>
              <a:t> INT PRIMARY </a:t>
            </a:r>
            <a:r>
              <a:rPr lang="en-US" b="0" i="0" dirty="0" err="1">
                <a:solidFill>
                  <a:schemeClr val="bg1">
                    <a:lumMod val="95000"/>
                  </a:schemeClr>
                </a:solidFill>
                <a:effectLst/>
                <a:latin typeface="Raleway" pitchFamily="2" charset="0"/>
              </a:rPr>
              <a:t>KEY,car_id</a:t>
            </a:r>
            <a:r>
              <a:rPr lang="en-US" b="0" i="0" dirty="0">
                <a:solidFill>
                  <a:schemeClr val="bg1">
                    <a:lumMod val="95000"/>
                  </a:schemeClr>
                </a:solidFill>
                <a:effectLst/>
                <a:latin typeface="Raleway" pitchFamily="2" charset="0"/>
              </a:rPr>
              <a:t> </a:t>
            </a:r>
            <a:r>
              <a:rPr lang="en-US" b="0" i="0" dirty="0" err="1">
                <a:solidFill>
                  <a:schemeClr val="bg1">
                    <a:lumMod val="95000"/>
                  </a:schemeClr>
                </a:solidFill>
                <a:effectLst/>
                <a:latin typeface="Raleway" pitchFamily="2" charset="0"/>
              </a:rPr>
              <a:t>INT,salesman_id</a:t>
            </a:r>
            <a:r>
              <a:rPr lang="en-US" b="0" i="0" dirty="0">
                <a:solidFill>
                  <a:schemeClr val="bg1">
                    <a:lumMod val="95000"/>
                  </a:schemeClr>
                </a:solidFill>
                <a:effectLst/>
                <a:latin typeface="Raleway" pitchFamily="2" charset="0"/>
              </a:rPr>
              <a:t> </a:t>
            </a:r>
            <a:r>
              <a:rPr lang="en-US" b="0" i="0" dirty="0" err="1">
                <a:solidFill>
                  <a:schemeClr val="bg1">
                    <a:lumMod val="95000"/>
                  </a:schemeClr>
                </a:solidFill>
                <a:effectLst/>
                <a:latin typeface="Raleway" pitchFamily="2" charset="0"/>
              </a:rPr>
              <a:t>INT,purchase_date</a:t>
            </a:r>
            <a:r>
              <a:rPr lang="en-US" b="0" i="0" dirty="0">
                <a:solidFill>
                  <a:schemeClr val="bg1">
                    <a:lumMod val="95000"/>
                  </a:schemeClr>
                </a:solidFill>
                <a:effectLst/>
                <a:latin typeface="Raleway" pitchFamily="2" charset="0"/>
              </a:rPr>
              <a:t> DATE,</a:t>
            </a:r>
            <a:br>
              <a:rPr lang="en-US" dirty="0">
                <a:solidFill>
                  <a:schemeClr val="bg1">
                    <a:lumMod val="95000"/>
                  </a:schemeClr>
                </a:solidFill>
              </a:rPr>
            </a:br>
            <a:r>
              <a:rPr lang="en-US" b="0" i="0" dirty="0">
                <a:solidFill>
                  <a:schemeClr val="bg1">
                    <a:lumMod val="95000"/>
                  </a:schemeClr>
                </a:solidFill>
                <a:effectLst/>
                <a:latin typeface="Raleway" pitchFamily="2" charset="0"/>
              </a:rPr>
              <a:t>FOREIGN KEY (</a:t>
            </a:r>
            <a:r>
              <a:rPr lang="en-US" b="0" i="0" dirty="0" err="1">
                <a:solidFill>
                  <a:schemeClr val="bg1">
                    <a:lumMod val="95000"/>
                  </a:schemeClr>
                </a:solidFill>
                <a:effectLst/>
                <a:latin typeface="Raleway" pitchFamily="2" charset="0"/>
              </a:rPr>
              <a:t>car_id</a:t>
            </a:r>
            <a:r>
              <a:rPr lang="en-US" b="0" i="0" dirty="0">
                <a:solidFill>
                  <a:schemeClr val="bg1">
                    <a:lumMod val="95000"/>
                  </a:schemeClr>
                </a:solidFill>
                <a:effectLst/>
                <a:latin typeface="Raleway" pitchFamily="2" charset="0"/>
              </a:rPr>
              <a:t>) REFERENCES cars(</a:t>
            </a:r>
            <a:r>
              <a:rPr lang="en-US" b="0" i="0" dirty="0" err="1">
                <a:solidFill>
                  <a:schemeClr val="bg1">
                    <a:lumMod val="95000"/>
                  </a:schemeClr>
                </a:solidFill>
                <a:effectLst/>
                <a:latin typeface="Raleway" pitchFamily="2" charset="0"/>
              </a:rPr>
              <a:t>car_id</a:t>
            </a:r>
            <a:r>
              <a:rPr lang="en-US" b="0" i="0" dirty="0">
                <a:solidFill>
                  <a:schemeClr val="bg1">
                    <a:lumMod val="95000"/>
                  </a:schemeClr>
                </a:solidFill>
                <a:effectLst/>
                <a:latin typeface="Raleway" pitchFamily="2" charset="0"/>
              </a:rPr>
              <a:t>),FOREIGN KEY (</a:t>
            </a:r>
            <a:r>
              <a:rPr lang="en-US" b="0" i="0" dirty="0" err="1">
                <a:solidFill>
                  <a:schemeClr val="bg1">
                    <a:lumMod val="95000"/>
                  </a:schemeClr>
                </a:solidFill>
                <a:effectLst/>
                <a:latin typeface="Raleway" pitchFamily="2" charset="0"/>
              </a:rPr>
              <a:t>salesman_id</a:t>
            </a:r>
            <a:r>
              <a:rPr lang="en-US" b="0" i="0" dirty="0">
                <a:solidFill>
                  <a:schemeClr val="bg1">
                    <a:lumMod val="95000"/>
                  </a:schemeClr>
                </a:solidFill>
                <a:effectLst/>
                <a:latin typeface="Raleway" pitchFamily="2" charset="0"/>
              </a:rPr>
              <a:t>) REFERENCES salespersons(</a:t>
            </a:r>
            <a:r>
              <a:rPr lang="en-US" b="0" i="0" dirty="0" err="1">
                <a:solidFill>
                  <a:schemeClr val="bg1">
                    <a:lumMod val="95000"/>
                  </a:schemeClr>
                </a:solidFill>
                <a:effectLst/>
                <a:latin typeface="Raleway" pitchFamily="2" charset="0"/>
              </a:rPr>
              <a:t>salesman_id</a:t>
            </a:r>
            <a:r>
              <a:rPr lang="en-US" b="0" i="0" dirty="0">
                <a:solidFill>
                  <a:schemeClr val="bg1">
                    <a:lumMod val="95000"/>
                  </a:schemeClr>
                </a:solidFill>
                <a:effectLst/>
                <a:latin typeface="Raleway" pitchFamily="2" charset="0"/>
              </a:rPr>
              <a:t>));</a:t>
            </a:r>
            <a:br>
              <a:rPr lang="en-US" dirty="0"/>
            </a:br>
            <a:endParaRPr lang="en-US" dirty="0">
              <a:solidFill>
                <a:schemeClr val="tx1">
                  <a:lumMod val="95000"/>
                  <a:lumOff val="5000"/>
                </a:schemeClr>
              </a:solidFill>
            </a:endParaRPr>
          </a:p>
        </p:txBody>
      </p:sp>
    </p:spTree>
    <p:extLst>
      <p:ext uri="{BB962C8B-B14F-4D97-AF65-F5344CB8AC3E}">
        <p14:creationId xmlns:p14="http://schemas.microsoft.com/office/powerpoint/2010/main" val="291354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EDB9AF2-3E76-4413-B92A-B5EDEA1E3C0D}"/>
              </a:ext>
            </a:extLst>
          </p:cNvPr>
          <p:cNvSpPr txBox="1"/>
          <p:nvPr/>
        </p:nvSpPr>
        <p:spPr>
          <a:xfrm>
            <a:off x="439271" y="233082"/>
            <a:ext cx="11367247" cy="1477328"/>
          </a:xfrm>
          <a:prstGeom prst="rect">
            <a:avLst/>
          </a:prstGeom>
          <a:noFill/>
        </p:spPr>
        <p:txBody>
          <a:bodyPr wrap="square" rtlCol="0">
            <a:spAutoFit/>
          </a:bodyPr>
          <a:lstStyle/>
          <a:p>
            <a:r>
              <a:rPr lang="en-US" b="0" i="0" dirty="0">
                <a:solidFill>
                  <a:schemeClr val="bg1">
                    <a:lumMod val="95000"/>
                  </a:schemeClr>
                </a:solidFill>
                <a:effectLst/>
                <a:latin typeface="Raleway" pitchFamily="2" charset="0"/>
              </a:rPr>
              <a:t>INSERT INTO sales (</a:t>
            </a:r>
            <a:r>
              <a:rPr lang="en-US" b="0" i="0" dirty="0" err="1">
                <a:solidFill>
                  <a:schemeClr val="bg1">
                    <a:lumMod val="95000"/>
                  </a:schemeClr>
                </a:solidFill>
                <a:effectLst/>
                <a:latin typeface="Raleway" pitchFamily="2" charset="0"/>
              </a:rPr>
              <a:t>sale_id</a:t>
            </a:r>
            <a:r>
              <a:rPr lang="en-US" b="0" i="0" dirty="0">
                <a:solidFill>
                  <a:schemeClr val="bg1">
                    <a:lumMod val="95000"/>
                  </a:schemeClr>
                </a:solidFill>
                <a:effectLst/>
                <a:latin typeface="Raleway" pitchFamily="2" charset="0"/>
              </a:rPr>
              <a:t>, </a:t>
            </a:r>
            <a:r>
              <a:rPr lang="en-US" b="0" i="0" dirty="0" err="1">
                <a:solidFill>
                  <a:schemeClr val="bg1">
                    <a:lumMod val="95000"/>
                  </a:schemeClr>
                </a:solidFill>
                <a:effectLst/>
                <a:latin typeface="Raleway" pitchFamily="2" charset="0"/>
              </a:rPr>
              <a:t>car_id</a:t>
            </a:r>
            <a:r>
              <a:rPr lang="en-US" b="0" i="0" dirty="0">
                <a:solidFill>
                  <a:schemeClr val="bg1">
                    <a:lumMod val="95000"/>
                  </a:schemeClr>
                </a:solidFill>
                <a:effectLst/>
                <a:latin typeface="Raleway" pitchFamily="2" charset="0"/>
              </a:rPr>
              <a:t>, </a:t>
            </a:r>
            <a:r>
              <a:rPr lang="en-US" b="0" i="0" dirty="0" err="1">
                <a:solidFill>
                  <a:schemeClr val="bg1">
                    <a:lumMod val="95000"/>
                  </a:schemeClr>
                </a:solidFill>
                <a:effectLst/>
                <a:latin typeface="Raleway" pitchFamily="2" charset="0"/>
              </a:rPr>
              <a:t>salesman_id</a:t>
            </a:r>
            <a:r>
              <a:rPr lang="en-US" b="0" i="0" dirty="0">
                <a:solidFill>
                  <a:schemeClr val="bg1">
                    <a:lumMod val="95000"/>
                  </a:schemeClr>
                </a:solidFill>
                <a:effectLst/>
                <a:latin typeface="Raleway" pitchFamily="2" charset="0"/>
              </a:rPr>
              <a:t>, </a:t>
            </a:r>
            <a:r>
              <a:rPr lang="en-US" b="0" i="0" dirty="0" err="1">
                <a:solidFill>
                  <a:schemeClr val="bg1">
                    <a:lumMod val="95000"/>
                  </a:schemeClr>
                </a:solidFill>
                <a:effectLst/>
                <a:latin typeface="Raleway" pitchFamily="2" charset="0"/>
              </a:rPr>
              <a:t>purchase_date</a:t>
            </a:r>
            <a:r>
              <a:rPr lang="en-US" b="0" i="0" dirty="0">
                <a:solidFill>
                  <a:schemeClr val="bg1">
                    <a:lumMod val="95000"/>
                  </a:schemeClr>
                </a:solidFill>
                <a:effectLst/>
                <a:latin typeface="Raleway" pitchFamily="2" charset="0"/>
              </a:rPr>
              <a:t>) VALUES (1, 1, 1, '2021-01-01'),(2, 3, 3, '2021-02-03'),(3, 2, 2, '2021-02-10'),(4, 5, 4, '2021-03-01'),(5, 8, 1, '2021-04-02'),(6, 2, 1, '2021-05-05'),(7, 4, 2, '2021-06-07'),(8, 5, 3, '2021-07-09'),(9, 2, 4, '2022-01-01'),(10, 1, 3, '2022-02-03'),(11, 8, 2, '2022-02-10'),(12, 7, 2, '2022-03-01'),(13, 5, 3, '2022-04-02'),(14, 3, 1, '2022-05-05'),(15, 5, 4, '2022-06-07'),(16, 1, 2, '2022-07-09'),(17, 2, 3, '2023-01-01'),(18, 6, 3, '2023-02-03'),(19, 7, 1, '2023-02-10'),(20, 4, 4, '2023-03-01');</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F20B01BB-53BB-4C4E-9D59-ECEAA29AEA18}"/>
              </a:ext>
            </a:extLst>
          </p:cNvPr>
          <p:cNvSpPr txBox="1"/>
          <p:nvPr/>
        </p:nvSpPr>
        <p:spPr>
          <a:xfrm>
            <a:off x="439271" y="2097741"/>
            <a:ext cx="4347882" cy="400110"/>
          </a:xfrm>
          <a:prstGeom prst="rect">
            <a:avLst/>
          </a:prstGeom>
          <a:noFill/>
        </p:spPr>
        <p:txBody>
          <a:bodyPr wrap="square" rtlCol="0">
            <a:spAutoFit/>
          </a:bodyPr>
          <a:lstStyle/>
          <a:p>
            <a:r>
              <a:rPr lang="en-US" sz="2000" dirty="0"/>
              <a:t>ER Diagram :</a:t>
            </a:r>
          </a:p>
        </p:txBody>
      </p:sp>
      <p:pic>
        <p:nvPicPr>
          <p:cNvPr id="6" name="Picture 5">
            <a:extLst>
              <a:ext uri="{FF2B5EF4-FFF2-40B4-BE49-F238E27FC236}">
                <a16:creationId xmlns:a16="http://schemas.microsoft.com/office/drawing/2014/main" id="{25265120-5818-4E8E-8B75-E27BB3863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784" y="2195909"/>
            <a:ext cx="7605419" cy="4480948"/>
          </a:xfrm>
          <a:prstGeom prst="rect">
            <a:avLst/>
          </a:prstGeom>
        </p:spPr>
      </p:pic>
    </p:spTree>
    <p:extLst>
      <p:ext uri="{BB962C8B-B14F-4D97-AF65-F5344CB8AC3E}">
        <p14:creationId xmlns:p14="http://schemas.microsoft.com/office/powerpoint/2010/main" val="401115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C1C6DF3-92D2-4C21-AB56-FCED3C8E7FFA}"/>
              </a:ext>
            </a:extLst>
          </p:cNvPr>
          <p:cNvSpPr txBox="1"/>
          <p:nvPr/>
        </p:nvSpPr>
        <p:spPr>
          <a:xfrm>
            <a:off x="430306" y="277906"/>
            <a:ext cx="11331388" cy="7048083"/>
          </a:xfrm>
          <a:prstGeom prst="rect">
            <a:avLst/>
          </a:prstGeom>
          <a:noFill/>
        </p:spPr>
        <p:txBody>
          <a:bodyPr wrap="square" rtlCol="0">
            <a:spAutoFit/>
          </a:bodyPr>
          <a:lstStyle/>
          <a:p>
            <a:r>
              <a:rPr lang="en-US" sz="2000" dirty="0">
                <a:solidFill>
                  <a:schemeClr val="tx1">
                    <a:lumMod val="95000"/>
                    <a:lumOff val="5000"/>
                  </a:schemeClr>
                </a:solidFill>
              </a:rPr>
              <a:t>Objective:</a:t>
            </a:r>
          </a:p>
          <a:p>
            <a:r>
              <a:rPr lang="en-US" b="0" i="0" dirty="0">
                <a:solidFill>
                  <a:srgbClr val="374151"/>
                </a:solidFill>
                <a:effectLst/>
                <a:latin typeface="Söhne"/>
              </a:rPr>
              <a:t>Steve's Car Showroom wants insights from the given data. My primary responsibility is to identify key insights based on specific questions, analyze the business, and provide recommendations for improvement. This includes determining which cars generate the highest and lowest revenue.</a:t>
            </a:r>
          </a:p>
          <a:p>
            <a:endParaRPr lang="en-US" dirty="0">
              <a:solidFill>
                <a:srgbClr val="374151"/>
              </a:solidFill>
              <a:latin typeface="Söhne"/>
            </a:endParaRPr>
          </a:p>
          <a:p>
            <a:pPr marL="342900" indent="-342900">
              <a:buAutoNum type="arabicPeriod"/>
            </a:pPr>
            <a:r>
              <a:rPr lang="en-US" sz="1800" dirty="0">
                <a:solidFill>
                  <a:schemeClr val="bg1">
                    <a:lumMod val="95000"/>
                  </a:schemeClr>
                </a:solidFill>
                <a:latin typeface="Consolas" panose="020B0609020204030204" pitchFamily="49" charset="0"/>
              </a:rPr>
              <a:t>What are the details of all cars purchased in the year 2022?</a:t>
            </a:r>
          </a:p>
          <a:p>
            <a:pPr marL="342900" indent="-342900">
              <a:buAutoNum type="arabicPeriod"/>
            </a:pPr>
            <a:endParaRPr lang="en-US" b="0" i="0" dirty="0">
              <a:solidFill>
                <a:schemeClr val="bg1">
                  <a:lumMod val="95000"/>
                </a:schemeClr>
              </a:solidFill>
              <a:effectLst/>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 from cars as c </a:t>
            </a:r>
          </a:p>
          <a:p>
            <a:r>
              <a:rPr lang="en-US" sz="1800" dirty="0">
                <a:solidFill>
                  <a:schemeClr val="bg1">
                    <a:lumMod val="95000"/>
                  </a:schemeClr>
                </a:solidFill>
                <a:latin typeface="Consolas" panose="020B0609020204030204" pitchFamily="49" charset="0"/>
              </a:rPr>
              <a:t>Inner join sales as s on </a:t>
            </a:r>
          </a:p>
          <a:p>
            <a:r>
              <a:rPr lang="en-US" sz="1800" dirty="0" err="1">
                <a:solidFill>
                  <a:schemeClr val="bg1">
                    <a:lumMod val="95000"/>
                  </a:schemeClr>
                </a:solidFill>
                <a:latin typeface="Consolas" panose="020B0609020204030204" pitchFamily="49" charset="0"/>
              </a:rPr>
              <a:t>c.car_id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 where </a:t>
            </a:r>
          </a:p>
          <a:p>
            <a:r>
              <a:rPr lang="en-US" sz="1800" dirty="0">
                <a:solidFill>
                  <a:schemeClr val="bg1">
                    <a:lumMod val="95000"/>
                  </a:schemeClr>
                </a:solidFill>
                <a:latin typeface="Consolas" panose="020B0609020204030204" pitchFamily="49" charset="0"/>
              </a:rPr>
              <a:t>DATEPART(</a:t>
            </a:r>
            <a:r>
              <a:rPr lang="en-US" sz="1800" dirty="0" err="1">
                <a:solidFill>
                  <a:schemeClr val="bg1">
                    <a:lumMod val="95000"/>
                  </a:schemeClr>
                </a:solidFill>
                <a:latin typeface="Consolas" panose="020B0609020204030204" pitchFamily="49" charset="0"/>
              </a:rPr>
              <a:t>yy,purchase_date</a:t>
            </a:r>
            <a:r>
              <a:rPr lang="en-US" sz="1800" dirty="0">
                <a:solidFill>
                  <a:schemeClr val="bg1">
                    <a:lumMod val="95000"/>
                  </a:schemeClr>
                </a:solidFill>
                <a:latin typeface="Consolas" panose="020B0609020204030204" pitchFamily="49" charset="0"/>
              </a:rPr>
              <a:t>)=2022</a:t>
            </a:r>
          </a:p>
          <a:p>
            <a:r>
              <a:rPr lang="en-US" sz="1800" dirty="0">
                <a:solidFill>
                  <a:schemeClr val="bg1">
                    <a:lumMod val="95000"/>
                  </a:schemeClr>
                </a:solidFill>
                <a:latin typeface="Consolas" panose="020B0609020204030204" pitchFamily="49" charset="0"/>
              </a:rPr>
              <a:t>order by  </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(or)</a:t>
            </a:r>
          </a:p>
          <a:p>
            <a:endParaRPr lang="en-US" sz="1800" dirty="0">
              <a:solidFill>
                <a:srgbClr val="000000"/>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 from cars as c </a:t>
            </a:r>
          </a:p>
          <a:p>
            <a:r>
              <a:rPr lang="en-US" sz="1800" dirty="0">
                <a:solidFill>
                  <a:schemeClr val="bg1">
                    <a:lumMod val="95000"/>
                  </a:schemeClr>
                </a:solidFill>
                <a:latin typeface="Consolas" panose="020B0609020204030204" pitchFamily="49" charset="0"/>
              </a:rPr>
              <a:t>inner join sales as s on </a:t>
            </a:r>
          </a:p>
          <a:p>
            <a:r>
              <a:rPr lang="en-US" sz="1800" dirty="0" err="1">
                <a:solidFill>
                  <a:schemeClr val="bg1">
                    <a:lumMod val="95000"/>
                  </a:schemeClr>
                </a:solidFill>
                <a:latin typeface="Consolas" panose="020B0609020204030204" pitchFamily="49" charset="0"/>
              </a:rPr>
              <a:t>c.car_id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 where </a:t>
            </a:r>
          </a:p>
          <a:p>
            <a:r>
              <a:rPr lang="en-US" sz="1800" dirty="0" err="1">
                <a:solidFill>
                  <a:schemeClr val="bg1">
                    <a:lumMod val="95000"/>
                  </a:schemeClr>
                </a:solidFill>
                <a:latin typeface="Consolas" panose="020B0609020204030204" pitchFamily="49" charset="0"/>
              </a:rPr>
              <a:t>purchase_date</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 between '2022-01-01' and '2022-12-31'</a:t>
            </a:r>
          </a:p>
          <a:p>
            <a:r>
              <a:rPr lang="en-US" sz="1800" dirty="0">
                <a:solidFill>
                  <a:schemeClr val="bg1">
                    <a:lumMod val="95000"/>
                  </a:schemeClr>
                </a:solidFill>
                <a:latin typeface="Consolas" panose="020B0609020204030204" pitchFamily="49" charset="0"/>
              </a:rPr>
              <a:t>order by  </a:t>
            </a:r>
            <a:r>
              <a:rPr lang="en-US" sz="1800" dirty="0" err="1">
                <a:solidFill>
                  <a:schemeClr val="bg1">
                    <a:lumMod val="95000"/>
                  </a:schemeClr>
                </a:solidFill>
                <a:latin typeface="Consolas" panose="020B0609020204030204" pitchFamily="49" charset="0"/>
              </a:rPr>
              <a:t>c.car_id</a:t>
            </a:r>
            <a:endParaRPr lang="en-US" b="0" i="0" dirty="0">
              <a:solidFill>
                <a:schemeClr val="bg1">
                  <a:lumMod val="95000"/>
                </a:schemeClr>
              </a:solidFill>
              <a:effectLst/>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p>
        </p:txBody>
      </p:sp>
      <p:pic>
        <p:nvPicPr>
          <p:cNvPr id="5" name="Picture 4">
            <a:extLst>
              <a:ext uri="{FF2B5EF4-FFF2-40B4-BE49-F238E27FC236}">
                <a16:creationId xmlns:a16="http://schemas.microsoft.com/office/drawing/2014/main" id="{2C6F274D-A967-428E-851E-5C13090B2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125" y="2545976"/>
            <a:ext cx="4854361" cy="2453479"/>
          </a:xfrm>
          <a:prstGeom prst="rect">
            <a:avLst/>
          </a:prstGeom>
        </p:spPr>
      </p:pic>
    </p:spTree>
    <p:extLst>
      <p:ext uri="{BB962C8B-B14F-4D97-AF65-F5344CB8AC3E}">
        <p14:creationId xmlns:p14="http://schemas.microsoft.com/office/powerpoint/2010/main" val="370551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BC657B3-CBA9-4F03-911D-2C29C0A3157F}"/>
              </a:ext>
            </a:extLst>
          </p:cNvPr>
          <p:cNvSpPr txBox="1"/>
          <p:nvPr/>
        </p:nvSpPr>
        <p:spPr>
          <a:xfrm>
            <a:off x="237564" y="735106"/>
            <a:ext cx="11716871" cy="4524315"/>
          </a:xfrm>
          <a:prstGeom prst="rect">
            <a:avLst/>
          </a:prstGeom>
          <a:noFill/>
        </p:spPr>
        <p:txBody>
          <a:bodyPr wrap="square" rtlCol="0">
            <a:spAutoFit/>
          </a:bodyPr>
          <a:lstStyle/>
          <a:p>
            <a:r>
              <a:rPr lang="en-US" sz="1800" dirty="0">
                <a:solidFill>
                  <a:schemeClr val="bg1">
                    <a:lumMod val="95000"/>
                  </a:schemeClr>
                </a:solidFill>
                <a:latin typeface="Consolas" panose="020B0609020204030204" pitchFamily="49" charset="0"/>
              </a:rPr>
              <a:t>/*2. What is the total number of cars sold by each salesperson?*/</a:t>
            </a:r>
          </a:p>
          <a:p>
            <a:r>
              <a:rPr lang="en-US" sz="1800" dirty="0">
                <a:solidFill>
                  <a:schemeClr val="bg1">
                    <a:lumMod val="95000"/>
                  </a:schemeClr>
                </a:solidFill>
                <a:latin typeface="Consolas" panose="020B0609020204030204" pitchFamily="49" charset="0"/>
              </a:rPr>
              <a:t>select </a:t>
            </a:r>
          </a:p>
          <a:p>
            <a:r>
              <a:rPr lang="en-US" sz="1800" dirty="0" err="1">
                <a:solidFill>
                  <a:schemeClr val="bg1">
                    <a:lumMod val="95000"/>
                  </a:schemeClr>
                </a:solidFill>
                <a:latin typeface="Consolas" panose="020B0609020204030204" pitchFamily="49" charset="0"/>
              </a:rPr>
              <a:t>s.salesman_id,s.name,count</a:t>
            </a:r>
            <a:r>
              <a:rPr lang="en-US" sz="1800" dirty="0">
                <a:solidFill>
                  <a:schemeClr val="bg1">
                    <a:lumMod val="95000"/>
                  </a:schemeClr>
                </a:solidFill>
                <a:latin typeface="Consolas" panose="020B0609020204030204" pitchFamily="49" charset="0"/>
              </a:rPr>
              <a:t>(*) as </a:t>
            </a:r>
            <a:r>
              <a:rPr lang="en-US" sz="1800" dirty="0" err="1">
                <a:solidFill>
                  <a:schemeClr val="bg1">
                    <a:lumMod val="95000"/>
                  </a:schemeClr>
                </a:solidFill>
                <a:latin typeface="Consolas" panose="020B0609020204030204" pitchFamily="49" charset="0"/>
              </a:rPr>
              <a:t>number_of_cars</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salespersons as s </a:t>
            </a:r>
          </a:p>
          <a:p>
            <a:r>
              <a:rPr lang="en-US" sz="1800" dirty="0">
                <a:solidFill>
                  <a:schemeClr val="bg1">
                    <a:lumMod val="95000"/>
                  </a:schemeClr>
                </a:solidFill>
                <a:latin typeface="Consolas" panose="020B0609020204030204" pitchFamily="49" charset="0"/>
              </a:rPr>
              <a:t>inner join sales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on</a:t>
            </a:r>
          </a:p>
          <a:p>
            <a:r>
              <a:rPr lang="en-US" sz="1800" dirty="0">
                <a:solidFill>
                  <a:schemeClr val="bg1">
                    <a:lumMod val="95000"/>
                  </a:schemeClr>
                </a:solidFill>
                <a:latin typeface="Consolas" panose="020B0609020204030204" pitchFamily="49" charset="0"/>
              </a:rPr>
              <a:t> </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sa.salesman_id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s.salesman_id,s.name</a:t>
            </a:r>
            <a:endParaRPr lang="en-US" sz="1800" dirty="0">
              <a:solidFill>
                <a:schemeClr val="bg1">
                  <a:lumMod val="95000"/>
                </a:schemeClr>
              </a:solidFill>
              <a:latin typeface="Consolas" panose="020B0609020204030204" pitchFamily="49" charset="0"/>
            </a:endParaRPr>
          </a:p>
          <a:p>
            <a:endParaRPr lang="en-US"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     </a:t>
            </a:r>
            <a:r>
              <a:rPr lang="en-US" sz="1800" dirty="0">
                <a:latin typeface="Consolas" panose="020B0609020204030204" pitchFamily="49" charset="0"/>
              </a:rPr>
              <a:t>(or)</a:t>
            </a:r>
          </a:p>
          <a:p>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p>
          <a:p>
            <a:r>
              <a:rPr lang="en-US" sz="1800" dirty="0">
                <a:solidFill>
                  <a:schemeClr val="bg1">
                    <a:lumMod val="95000"/>
                  </a:schemeClr>
                </a:solidFill>
                <a:latin typeface="Consolas" panose="020B0609020204030204" pitchFamily="49" charset="0"/>
              </a:rPr>
              <a:t>count(</a:t>
            </a:r>
            <a:r>
              <a:rPr lang="en-US" sz="1800" dirty="0" err="1">
                <a:solidFill>
                  <a:schemeClr val="bg1">
                    <a:lumMod val="95000"/>
                  </a:schemeClr>
                </a:solidFill>
                <a:latin typeface="Consolas" panose="020B0609020204030204" pitchFamily="49" charset="0"/>
              </a:rPr>
              <a:t>sa.car_id</a:t>
            </a:r>
            <a:r>
              <a:rPr lang="en-US" sz="1800" dirty="0">
                <a:solidFill>
                  <a:schemeClr val="bg1">
                    <a:lumMod val="95000"/>
                  </a:schemeClr>
                </a:solidFill>
                <a:latin typeface="Consolas" panose="020B0609020204030204" pitchFamily="49" charset="0"/>
              </a:rPr>
              <a:t>) over(partition by </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as </a:t>
            </a:r>
            <a:r>
              <a:rPr lang="en-US" sz="1800" dirty="0" err="1">
                <a:solidFill>
                  <a:schemeClr val="bg1">
                    <a:lumMod val="95000"/>
                  </a:schemeClr>
                </a:solidFill>
                <a:latin typeface="Consolas" panose="020B0609020204030204" pitchFamily="49" charset="0"/>
              </a:rPr>
              <a:t>total_cars_sold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from salespersons as s </a:t>
            </a:r>
          </a:p>
          <a:p>
            <a:r>
              <a:rPr lang="en-US" sz="1800" dirty="0">
                <a:solidFill>
                  <a:schemeClr val="bg1">
                    <a:lumMod val="95000"/>
                  </a:schemeClr>
                </a:solidFill>
                <a:latin typeface="Consolas" panose="020B0609020204030204" pitchFamily="49" charset="0"/>
              </a:rPr>
              <a:t>inner join sales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on </a:t>
            </a:r>
          </a:p>
          <a:p>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sa.salesman_id</a:t>
            </a:r>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B980068F-A55D-4DC6-97FD-3233E532E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784" y="1183341"/>
            <a:ext cx="3287687" cy="3334871"/>
          </a:xfrm>
          <a:prstGeom prst="rect">
            <a:avLst/>
          </a:prstGeom>
        </p:spPr>
      </p:pic>
    </p:spTree>
    <p:extLst>
      <p:ext uri="{BB962C8B-B14F-4D97-AF65-F5344CB8AC3E}">
        <p14:creationId xmlns:p14="http://schemas.microsoft.com/office/powerpoint/2010/main" val="17004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399459-20AE-4358-B50A-884D811B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B35765E-29EF-4F81-AEDA-87A9C7068059}"/>
              </a:ext>
            </a:extLst>
          </p:cNvPr>
          <p:cNvSpPr txBox="1"/>
          <p:nvPr/>
        </p:nvSpPr>
        <p:spPr>
          <a:xfrm>
            <a:off x="277906" y="914400"/>
            <a:ext cx="11376212" cy="4801314"/>
          </a:xfrm>
          <a:prstGeom prst="rect">
            <a:avLst/>
          </a:prstGeom>
          <a:noFill/>
        </p:spPr>
        <p:txBody>
          <a:bodyPr wrap="square" rtlCol="0">
            <a:spAutoFit/>
          </a:bodyPr>
          <a:lstStyle/>
          <a:p>
            <a:r>
              <a:rPr lang="en-US" sz="1800" dirty="0">
                <a:solidFill>
                  <a:schemeClr val="bg1">
                    <a:lumMod val="95000"/>
                  </a:schemeClr>
                </a:solidFill>
                <a:latin typeface="Consolas" panose="020B0609020204030204" pitchFamily="49" charset="0"/>
              </a:rPr>
              <a:t>3. What is the total revenue generated by each salesperson?</a:t>
            </a:r>
          </a:p>
          <a:p>
            <a:endParaRPr lang="en-US"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p>
          <a:p>
            <a:r>
              <a:rPr lang="en-US" sz="1800" dirty="0" err="1">
                <a:solidFill>
                  <a:schemeClr val="bg1">
                    <a:lumMod val="95000"/>
                  </a:schemeClr>
                </a:solidFill>
                <a:latin typeface="Consolas" panose="020B0609020204030204" pitchFamily="49" charset="0"/>
              </a:rPr>
              <a:t>sa.name,sum</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c.cost</a:t>
            </a:r>
            <a:r>
              <a:rPr lang="en-US" sz="1800" dirty="0">
                <a:solidFill>
                  <a:schemeClr val="bg1">
                    <a:lumMod val="95000"/>
                  </a:schemeClr>
                </a:solidFill>
                <a:latin typeface="Consolas" panose="020B0609020204030204" pitchFamily="49" charset="0"/>
              </a:rPr>
              <a:t>_$) as </a:t>
            </a:r>
            <a:r>
              <a:rPr lang="en-US" sz="1800" dirty="0" err="1">
                <a:solidFill>
                  <a:schemeClr val="bg1">
                    <a:lumMod val="95000"/>
                  </a:schemeClr>
                </a:solidFill>
                <a:latin typeface="Consolas" panose="020B0609020204030204" pitchFamily="49" charset="0"/>
              </a:rPr>
              <a:t>total_revenue</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salespersons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sales as s on </a:t>
            </a:r>
          </a:p>
          <a:p>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cars as c 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sa.salesman_id,sa.name</a:t>
            </a:r>
            <a:endParaRPr lang="en-US" sz="1800" dirty="0">
              <a:solidFill>
                <a:schemeClr val="bg1">
                  <a:lumMod val="95000"/>
                </a:schemeClr>
              </a:solidFill>
              <a:latin typeface="Consolas" panose="020B0609020204030204" pitchFamily="49" charset="0"/>
            </a:endParaRPr>
          </a:p>
          <a:p>
            <a:endParaRPr lang="en-US" sz="1800" dirty="0">
              <a:solidFill>
                <a:schemeClr val="bg1">
                  <a:lumMod val="95000"/>
                </a:schemeClr>
              </a:solidFill>
              <a:latin typeface="Consolas" panose="020B0609020204030204" pitchFamily="49" charset="0"/>
            </a:endParaRPr>
          </a:p>
          <a:p>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r>
              <a:rPr lang="en-US" sz="1800" dirty="0" err="1">
                <a:solidFill>
                  <a:schemeClr val="bg1">
                    <a:lumMod val="95000"/>
                  </a:schemeClr>
                </a:solidFill>
                <a:latin typeface="Consolas" panose="020B0609020204030204" pitchFamily="49" charset="0"/>
              </a:rPr>
              <a:t>sa.salesman_id,sa.name</a:t>
            </a:r>
            <a:r>
              <a:rPr lang="en-US" sz="1800" dirty="0">
                <a:solidFill>
                  <a:schemeClr val="bg1">
                    <a:lumMod val="95000"/>
                  </a:schemeClr>
                </a:solidFill>
                <a:latin typeface="Consolas" panose="020B0609020204030204" pitchFamily="49" charset="0"/>
              </a:rPr>
              <a:t>,</a:t>
            </a:r>
          </a:p>
          <a:p>
            <a:r>
              <a:rPr lang="en-US" sz="1800" dirty="0">
                <a:solidFill>
                  <a:schemeClr val="bg1">
                    <a:lumMod val="95000"/>
                  </a:schemeClr>
                </a:solidFill>
                <a:latin typeface="Consolas" panose="020B0609020204030204" pitchFamily="49" charset="0"/>
              </a:rPr>
              <a:t>sum(</a:t>
            </a:r>
            <a:r>
              <a:rPr lang="en-US" sz="1800" dirty="0" err="1">
                <a:solidFill>
                  <a:schemeClr val="bg1">
                    <a:lumMod val="95000"/>
                  </a:schemeClr>
                </a:solidFill>
                <a:latin typeface="Consolas" panose="020B0609020204030204" pitchFamily="49" charset="0"/>
              </a:rPr>
              <a:t>c.cost</a:t>
            </a:r>
            <a:r>
              <a:rPr lang="en-US" sz="1800" dirty="0">
                <a:solidFill>
                  <a:schemeClr val="bg1">
                    <a:lumMod val="95000"/>
                  </a:schemeClr>
                </a:solidFill>
                <a:latin typeface="Consolas" panose="020B0609020204030204" pitchFamily="49" charset="0"/>
              </a:rPr>
              <a:t>_$) over (partition by </a:t>
            </a:r>
            <a:r>
              <a:rPr lang="en-US" sz="1800" dirty="0" err="1">
                <a:solidFill>
                  <a:schemeClr val="bg1">
                    <a:lumMod val="95000"/>
                  </a:schemeClr>
                </a:solidFill>
                <a:latin typeface="Consolas" panose="020B0609020204030204" pitchFamily="49" charset="0"/>
              </a:rPr>
              <a:t>sa.salesman_id,sa.name</a:t>
            </a:r>
            <a:r>
              <a:rPr lang="en-US" sz="1800" dirty="0">
                <a:solidFill>
                  <a:schemeClr val="bg1">
                    <a:lumMod val="95000"/>
                  </a:schemeClr>
                </a:solidFill>
                <a:latin typeface="Consolas" panose="020B0609020204030204" pitchFamily="49" charset="0"/>
              </a:rPr>
              <a:t> ) as </a:t>
            </a:r>
            <a:r>
              <a:rPr lang="en-US" sz="1800" dirty="0" err="1">
                <a:solidFill>
                  <a:schemeClr val="bg1">
                    <a:lumMod val="95000"/>
                  </a:schemeClr>
                </a:solidFill>
                <a:latin typeface="Consolas" panose="020B0609020204030204" pitchFamily="49" charset="0"/>
              </a:rPr>
              <a:t>total_revenue</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from salespersons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sales as s on</a:t>
            </a:r>
          </a:p>
          <a:p>
            <a:r>
              <a:rPr lang="en-US" sz="1800" dirty="0">
                <a:solidFill>
                  <a:schemeClr val="bg1">
                    <a:lumMod val="95000"/>
                  </a:schemeClr>
                </a:solidFill>
                <a:latin typeface="Consolas" panose="020B0609020204030204" pitchFamily="49" charset="0"/>
              </a:rPr>
              <a:t> </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cars as c 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dirty="0">
              <a:solidFill>
                <a:schemeClr val="bg1">
                  <a:lumMod val="95000"/>
                </a:schemeClr>
              </a:solidFill>
            </a:endParaRPr>
          </a:p>
        </p:txBody>
      </p:sp>
      <p:pic>
        <p:nvPicPr>
          <p:cNvPr id="5" name="Picture 4">
            <a:extLst>
              <a:ext uri="{FF2B5EF4-FFF2-40B4-BE49-F238E27FC236}">
                <a16:creationId xmlns:a16="http://schemas.microsoft.com/office/drawing/2014/main" id="{5B7D1146-E67F-4B4C-BA67-7883CED93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451" y="1443318"/>
            <a:ext cx="3482667" cy="2130057"/>
          </a:xfrm>
          <a:prstGeom prst="rect">
            <a:avLst/>
          </a:prstGeom>
        </p:spPr>
      </p:pic>
    </p:spTree>
    <p:extLst>
      <p:ext uri="{BB962C8B-B14F-4D97-AF65-F5344CB8AC3E}">
        <p14:creationId xmlns:p14="http://schemas.microsoft.com/office/powerpoint/2010/main" val="411744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7B409-2EBF-47AE-99B9-AD875E14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937D2A64-4FD6-4A65-92D7-5AAB8DE1F528}"/>
              </a:ext>
            </a:extLst>
          </p:cNvPr>
          <p:cNvSpPr txBox="1"/>
          <p:nvPr/>
        </p:nvSpPr>
        <p:spPr>
          <a:xfrm>
            <a:off x="322729" y="251012"/>
            <a:ext cx="11681012" cy="2031325"/>
          </a:xfrm>
          <a:prstGeom prst="rect">
            <a:avLst/>
          </a:prstGeom>
          <a:noFill/>
        </p:spPr>
        <p:txBody>
          <a:bodyPr wrap="square" rtlCol="0">
            <a:spAutoFit/>
          </a:bodyPr>
          <a:lstStyle/>
          <a:p>
            <a:r>
              <a:rPr lang="en-US" sz="1800" dirty="0">
                <a:solidFill>
                  <a:schemeClr val="bg1">
                    <a:lumMod val="95000"/>
                  </a:schemeClr>
                </a:solidFill>
                <a:latin typeface="Consolas" panose="020B0609020204030204" pitchFamily="49" charset="0"/>
              </a:rPr>
              <a:t>4. What are the details of the cars sold by each salesperson?</a:t>
            </a:r>
          </a:p>
          <a:p>
            <a:endParaRPr lang="en-US"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r>
              <a:rPr lang="en-US" sz="1800" dirty="0" err="1">
                <a:solidFill>
                  <a:schemeClr val="bg1">
                    <a:lumMod val="95000"/>
                  </a:schemeClr>
                </a:solidFill>
                <a:latin typeface="Consolas" panose="020B0609020204030204" pitchFamily="49" charset="0"/>
              </a:rPr>
              <a:t>sa.salesman_id,sa.name</a:t>
            </a:r>
            <a:r>
              <a:rPr lang="en-US" sz="1800" dirty="0">
                <a:solidFill>
                  <a:schemeClr val="bg1">
                    <a:lumMod val="95000"/>
                  </a:schemeClr>
                </a:solidFill>
                <a:latin typeface="Consolas" panose="020B0609020204030204" pitchFamily="49" charset="0"/>
              </a:rPr>
              <a:t>,</a:t>
            </a:r>
          </a:p>
          <a:p>
            <a:r>
              <a:rPr lang="en-US" sz="1800" dirty="0" err="1">
                <a:solidFill>
                  <a:schemeClr val="bg1">
                    <a:lumMod val="95000"/>
                  </a:schemeClr>
                </a:solidFill>
                <a:latin typeface="Consolas" panose="020B0609020204030204" pitchFamily="49" charset="0"/>
              </a:rPr>
              <a:t>s.car_id,c.make,c.style,c.type,c.cost</a:t>
            </a:r>
            <a:r>
              <a:rPr lang="en-US" sz="1800" dirty="0">
                <a:solidFill>
                  <a:schemeClr val="bg1">
                    <a:lumMod val="95000"/>
                  </a:schemeClr>
                </a:solidFill>
                <a:latin typeface="Consolas" panose="020B0609020204030204" pitchFamily="49" charset="0"/>
              </a:rPr>
              <a:t>_$</a:t>
            </a:r>
          </a:p>
          <a:p>
            <a:r>
              <a:rPr lang="en-US" sz="1800" dirty="0">
                <a:solidFill>
                  <a:schemeClr val="bg1">
                    <a:lumMod val="95000"/>
                  </a:schemeClr>
                </a:solidFill>
                <a:latin typeface="Consolas" panose="020B0609020204030204" pitchFamily="49" charset="0"/>
              </a:rPr>
              <a:t>from salespersons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inner join  sales as s</a:t>
            </a:r>
          </a:p>
          <a:p>
            <a:r>
              <a:rPr lang="en-US" sz="1800" dirty="0">
                <a:solidFill>
                  <a:schemeClr val="bg1">
                    <a:lumMod val="95000"/>
                  </a:schemeClr>
                </a:solidFill>
                <a:latin typeface="Consolas" panose="020B0609020204030204" pitchFamily="49" charset="0"/>
              </a:rPr>
              <a:t> on </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s.salesman_id</a:t>
            </a:r>
            <a:r>
              <a:rPr lang="en-US" sz="1800" dirty="0">
                <a:solidFill>
                  <a:schemeClr val="bg1">
                    <a:lumMod val="95000"/>
                  </a:schemeClr>
                </a:solidFill>
                <a:latin typeface="Consolas" panose="020B0609020204030204" pitchFamily="49" charset="0"/>
              </a:rPr>
              <a:t> inner join cars as c 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order by </a:t>
            </a:r>
            <a:r>
              <a:rPr lang="en-US" sz="1800" dirty="0" err="1">
                <a:solidFill>
                  <a:schemeClr val="bg1">
                    <a:lumMod val="95000"/>
                  </a:schemeClr>
                </a:solidFill>
                <a:latin typeface="Consolas" panose="020B0609020204030204" pitchFamily="49" charset="0"/>
              </a:rPr>
              <a:t>sa.salesman_id</a:t>
            </a:r>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951719BC-E9F9-475E-8202-F0DD6BEBA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63" y="2660800"/>
            <a:ext cx="9329077" cy="3946188"/>
          </a:xfrm>
          <a:prstGeom prst="rect">
            <a:avLst/>
          </a:prstGeom>
        </p:spPr>
      </p:pic>
    </p:spTree>
    <p:extLst>
      <p:ext uri="{BB962C8B-B14F-4D97-AF65-F5344CB8AC3E}">
        <p14:creationId xmlns:p14="http://schemas.microsoft.com/office/powerpoint/2010/main" val="190850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7B409-2EBF-47AE-99B9-AD875E148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01D0098-A547-425B-8B5E-5786E2541BDC}"/>
              </a:ext>
            </a:extLst>
          </p:cNvPr>
          <p:cNvSpPr txBox="1"/>
          <p:nvPr/>
        </p:nvSpPr>
        <p:spPr>
          <a:xfrm>
            <a:off x="340658" y="279738"/>
            <a:ext cx="7844117" cy="2031325"/>
          </a:xfrm>
          <a:prstGeom prst="rect">
            <a:avLst/>
          </a:prstGeom>
          <a:noFill/>
        </p:spPr>
        <p:txBody>
          <a:bodyPr wrap="square">
            <a:spAutoFit/>
          </a:bodyPr>
          <a:lstStyle/>
          <a:p>
            <a:r>
              <a:rPr lang="en-US" sz="1800" dirty="0">
                <a:solidFill>
                  <a:schemeClr val="bg1">
                    <a:lumMod val="95000"/>
                  </a:schemeClr>
                </a:solidFill>
                <a:latin typeface="Consolas" panose="020B0609020204030204" pitchFamily="49" charset="0"/>
              </a:rPr>
              <a:t>5. What is the total revenue generated by each car type?</a:t>
            </a:r>
          </a:p>
          <a:p>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a:t>
            </a:r>
            <a:r>
              <a:rPr lang="en-US" sz="1800" dirty="0" err="1">
                <a:solidFill>
                  <a:schemeClr val="bg1">
                    <a:lumMod val="95000"/>
                  </a:schemeClr>
                </a:solidFill>
                <a:latin typeface="Consolas" panose="020B0609020204030204" pitchFamily="49" charset="0"/>
              </a:rPr>
              <a:t>c.type,sum</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c.cost</a:t>
            </a:r>
            <a:r>
              <a:rPr lang="en-US" sz="1800" dirty="0">
                <a:solidFill>
                  <a:schemeClr val="bg1">
                    <a:lumMod val="95000"/>
                  </a:schemeClr>
                </a:solidFill>
                <a:latin typeface="Consolas" panose="020B0609020204030204" pitchFamily="49" charset="0"/>
              </a:rPr>
              <a:t>_$)  as </a:t>
            </a:r>
            <a:r>
              <a:rPr lang="en-US" sz="1800" dirty="0" err="1">
                <a:solidFill>
                  <a:schemeClr val="bg1">
                    <a:lumMod val="95000"/>
                  </a:schemeClr>
                </a:solidFill>
                <a:latin typeface="Consolas" panose="020B0609020204030204" pitchFamily="49" charset="0"/>
              </a:rPr>
              <a:t>total_revenue</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 from sales as s inner join cars as c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group by </a:t>
            </a:r>
            <a:r>
              <a:rPr lang="en-US" sz="1800" dirty="0" err="1">
                <a:solidFill>
                  <a:schemeClr val="bg1">
                    <a:lumMod val="95000"/>
                  </a:schemeClr>
                </a:solidFill>
                <a:latin typeface="Consolas" panose="020B0609020204030204" pitchFamily="49" charset="0"/>
              </a:rPr>
              <a:t>c.type</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order by </a:t>
            </a:r>
            <a:r>
              <a:rPr lang="en-US" sz="1800" dirty="0" err="1">
                <a:solidFill>
                  <a:schemeClr val="bg1">
                    <a:lumMod val="95000"/>
                  </a:schemeClr>
                </a:solidFill>
                <a:latin typeface="Consolas" panose="020B0609020204030204" pitchFamily="49" charset="0"/>
              </a:rPr>
              <a:t>total_revenue</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068B80B9-D724-4F8F-A7A6-9A0FA538A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279738"/>
            <a:ext cx="1938009" cy="2337956"/>
          </a:xfrm>
          <a:prstGeom prst="rect">
            <a:avLst/>
          </a:prstGeom>
        </p:spPr>
      </p:pic>
      <p:sp>
        <p:nvSpPr>
          <p:cNvPr id="8" name="TextBox 7">
            <a:extLst>
              <a:ext uri="{FF2B5EF4-FFF2-40B4-BE49-F238E27FC236}">
                <a16:creationId xmlns:a16="http://schemas.microsoft.com/office/drawing/2014/main" id="{D45675D3-AABC-4EE4-AD46-D6EE4C8FED9C}"/>
              </a:ext>
            </a:extLst>
          </p:cNvPr>
          <p:cNvSpPr txBox="1"/>
          <p:nvPr/>
        </p:nvSpPr>
        <p:spPr>
          <a:xfrm>
            <a:off x="340657" y="2893141"/>
            <a:ext cx="11259671" cy="2585323"/>
          </a:xfrm>
          <a:prstGeom prst="rect">
            <a:avLst/>
          </a:prstGeom>
          <a:noFill/>
        </p:spPr>
        <p:txBody>
          <a:bodyPr wrap="square">
            <a:spAutoFit/>
          </a:bodyPr>
          <a:lstStyle/>
          <a:p>
            <a:r>
              <a:rPr lang="en-US" sz="1800" dirty="0">
                <a:solidFill>
                  <a:srgbClr val="008000"/>
                </a:solidFill>
                <a:latin typeface="Consolas" panose="020B0609020204030204" pitchFamily="49" charset="0"/>
              </a:rPr>
              <a:t> </a:t>
            </a:r>
            <a:r>
              <a:rPr lang="en-US" sz="1800" dirty="0">
                <a:solidFill>
                  <a:schemeClr val="bg1">
                    <a:lumMod val="95000"/>
                  </a:schemeClr>
                </a:solidFill>
                <a:latin typeface="Consolas" panose="020B0609020204030204" pitchFamily="49" charset="0"/>
              </a:rPr>
              <a:t>6. What are the details of the cars sold in the year 2021 by salesperson 'Emily Wong’ ?</a:t>
            </a:r>
          </a:p>
          <a:p>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select * </a:t>
            </a:r>
          </a:p>
          <a:p>
            <a:r>
              <a:rPr lang="en-US" sz="1800" dirty="0">
                <a:solidFill>
                  <a:schemeClr val="bg1">
                    <a:lumMod val="95000"/>
                  </a:schemeClr>
                </a:solidFill>
                <a:latin typeface="Consolas" panose="020B0609020204030204" pitchFamily="49" charset="0"/>
              </a:rPr>
              <a:t>from sales as s inner join cars as c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s.car_id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c.car_id</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inner join salespersons as </a:t>
            </a:r>
            <a:r>
              <a:rPr lang="en-US" sz="1800" dirty="0" err="1">
                <a:solidFill>
                  <a:schemeClr val="bg1">
                    <a:lumMod val="95000"/>
                  </a:schemeClr>
                </a:solidFill>
                <a:latin typeface="Consolas" panose="020B0609020204030204" pitchFamily="49" charset="0"/>
              </a:rPr>
              <a:t>sa</a:t>
            </a:r>
            <a:r>
              <a:rPr lang="en-US" sz="1800" dirty="0">
                <a:solidFill>
                  <a:schemeClr val="bg1">
                    <a:lumMod val="95000"/>
                  </a:schemeClr>
                </a:solidFill>
                <a:latin typeface="Consolas" panose="020B0609020204030204" pitchFamily="49" charset="0"/>
              </a:rPr>
              <a:t> </a:t>
            </a:r>
          </a:p>
          <a:p>
            <a:r>
              <a:rPr lang="en-US" sz="1800" dirty="0">
                <a:solidFill>
                  <a:schemeClr val="bg1">
                    <a:lumMod val="95000"/>
                  </a:schemeClr>
                </a:solidFill>
                <a:latin typeface="Consolas" panose="020B0609020204030204" pitchFamily="49" charset="0"/>
              </a:rPr>
              <a:t>on </a:t>
            </a:r>
            <a:r>
              <a:rPr lang="en-US" sz="1800" dirty="0" err="1">
                <a:solidFill>
                  <a:schemeClr val="bg1">
                    <a:lumMod val="95000"/>
                  </a:schemeClr>
                </a:solidFill>
                <a:latin typeface="Consolas" panose="020B0609020204030204" pitchFamily="49" charset="0"/>
              </a:rPr>
              <a:t>sa.salesman_id</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s.salesman_id</a:t>
            </a:r>
            <a:endParaRPr lang="en-US" sz="1800" dirty="0">
              <a:solidFill>
                <a:schemeClr val="bg1">
                  <a:lumMod val="95000"/>
                </a:schemeClr>
              </a:solidFill>
              <a:latin typeface="Consolas" panose="020B0609020204030204" pitchFamily="49" charset="0"/>
            </a:endParaRPr>
          </a:p>
          <a:p>
            <a:r>
              <a:rPr lang="en-US" sz="1800" dirty="0">
                <a:solidFill>
                  <a:schemeClr val="bg1">
                    <a:lumMod val="95000"/>
                  </a:schemeClr>
                </a:solidFill>
                <a:latin typeface="Consolas" panose="020B0609020204030204" pitchFamily="49" charset="0"/>
              </a:rPr>
              <a:t>where </a:t>
            </a:r>
            <a:r>
              <a:rPr lang="en-US" sz="1800" dirty="0" err="1">
                <a:solidFill>
                  <a:schemeClr val="bg1">
                    <a:lumMod val="95000"/>
                  </a:schemeClr>
                </a:solidFill>
                <a:latin typeface="Consolas" panose="020B0609020204030204" pitchFamily="49" charset="0"/>
              </a:rPr>
              <a:t>datepart</a:t>
            </a:r>
            <a:r>
              <a:rPr lang="en-US" sz="1800" dirty="0">
                <a:solidFill>
                  <a:schemeClr val="bg1">
                    <a:lumMod val="95000"/>
                  </a:schemeClr>
                </a:solidFill>
                <a:latin typeface="Consolas" panose="020B0609020204030204" pitchFamily="49" charset="0"/>
              </a:rPr>
              <a:t>(</a:t>
            </a:r>
            <a:r>
              <a:rPr lang="en-US" sz="1800" dirty="0" err="1">
                <a:solidFill>
                  <a:schemeClr val="bg1">
                    <a:lumMod val="95000"/>
                  </a:schemeClr>
                </a:solidFill>
                <a:latin typeface="Consolas" panose="020B0609020204030204" pitchFamily="49" charset="0"/>
              </a:rPr>
              <a:t>yy,s.purchase_date</a:t>
            </a:r>
            <a:r>
              <a:rPr lang="en-US" sz="1800" dirty="0">
                <a:solidFill>
                  <a:schemeClr val="bg1">
                    <a:lumMod val="95000"/>
                  </a:schemeClr>
                </a:solidFill>
                <a:latin typeface="Consolas" panose="020B0609020204030204" pitchFamily="49" charset="0"/>
              </a:rPr>
              <a:t>)=2021</a:t>
            </a:r>
          </a:p>
          <a:p>
            <a:r>
              <a:rPr lang="en-US" sz="1800" dirty="0">
                <a:solidFill>
                  <a:schemeClr val="bg1">
                    <a:lumMod val="95000"/>
                  </a:schemeClr>
                </a:solidFill>
                <a:latin typeface="Consolas" panose="020B0609020204030204" pitchFamily="49" charset="0"/>
              </a:rPr>
              <a:t> and sa.name='Emily </a:t>
            </a:r>
            <a:r>
              <a:rPr lang="en-US" sz="1800" dirty="0" err="1">
                <a:solidFill>
                  <a:schemeClr val="bg1">
                    <a:lumMod val="95000"/>
                  </a:schemeClr>
                </a:solidFill>
                <a:latin typeface="Consolas" panose="020B0609020204030204" pitchFamily="49" charset="0"/>
              </a:rPr>
              <a:t>wong</a:t>
            </a:r>
            <a:r>
              <a:rPr lang="en-US" sz="1800" dirty="0">
                <a:solidFill>
                  <a:schemeClr val="bg1">
                    <a:lumMod val="95000"/>
                  </a:schemeClr>
                </a:solidFill>
                <a:latin typeface="Consolas" panose="020B0609020204030204" pitchFamily="49" charset="0"/>
              </a:rPr>
              <a:t>'</a:t>
            </a:r>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0A2DAD74-BB96-458D-A425-7CB15C7B43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57" y="5510835"/>
            <a:ext cx="11331390" cy="1248553"/>
          </a:xfrm>
          <a:prstGeom prst="rect">
            <a:avLst/>
          </a:prstGeom>
        </p:spPr>
      </p:pic>
    </p:spTree>
    <p:extLst>
      <p:ext uri="{BB962C8B-B14F-4D97-AF65-F5344CB8AC3E}">
        <p14:creationId xmlns:p14="http://schemas.microsoft.com/office/powerpoint/2010/main" val="218230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1610</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Consolas</vt:lpstr>
      <vt:lpstr>Raleway</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 Pradhan</dc:creator>
  <cp:lastModifiedBy>Jnanaranjan Pradhan</cp:lastModifiedBy>
  <cp:revision>10</cp:revision>
  <dcterms:created xsi:type="dcterms:W3CDTF">2024-01-03T13:03:20Z</dcterms:created>
  <dcterms:modified xsi:type="dcterms:W3CDTF">2024-01-03T14:50:21Z</dcterms:modified>
</cp:coreProperties>
</file>