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71C-2961-4839-9E28-ED2A662794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0ECAC-2F19-4842-A4A2-FD1A03F59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9E19BB-E7E8-40E6-BD40-E04012BC3FB4}"/>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5" name="Footer Placeholder 4">
            <a:extLst>
              <a:ext uri="{FF2B5EF4-FFF2-40B4-BE49-F238E27FC236}">
                <a16:creationId xmlns:a16="http://schemas.microsoft.com/office/drawing/2014/main" id="{49A84E30-3B1D-41EC-AEDB-6BC0BCBBF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B139F-F990-4502-ADE0-BF727138D780}"/>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224967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09EB-3FC4-404F-A445-C0B8D475CB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21F21-B3D8-438D-ABDA-44A3A9E43F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A3589-240D-4578-8F9B-5FFB2752A1A9}"/>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5" name="Footer Placeholder 4">
            <a:extLst>
              <a:ext uri="{FF2B5EF4-FFF2-40B4-BE49-F238E27FC236}">
                <a16:creationId xmlns:a16="http://schemas.microsoft.com/office/drawing/2014/main" id="{A4471778-0E23-4D99-89CF-26555DEBB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F3093-9CBA-4CC3-946A-F9466A2288BE}"/>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307060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BA43C-FC9C-4DFF-A720-6B8562C90E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2CBDA-35AA-4D84-B3B6-6845D3F7E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46168-CA47-4C2D-9CFD-9C8044E6FA9D}"/>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5" name="Footer Placeholder 4">
            <a:extLst>
              <a:ext uri="{FF2B5EF4-FFF2-40B4-BE49-F238E27FC236}">
                <a16:creationId xmlns:a16="http://schemas.microsoft.com/office/drawing/2014/main" id="{C409B93C-EF9B-481F-8FC0-D705437FE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CA438-E8FE-4ACF-82E8-CCBD156A2BFA}"/>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18116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1D95-DAB4-4198-92B9-B83C48BE0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E30AA-AD2D-49B1-B15A-3DFF3F7EA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EC133-C29E-4D25-9498-D14773F41EFE}"/>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5" name="Footer Placeholder 4">
            <a:extLst>
              <a:ext uri="{FF2B5EF4-FFF2-40B4-BE49-F238E27FC236}">
                <a16:creationId xmlns:a16="http://schemas.microsoft.com/office/drawing/2014/main" id="{2CFEA025-B38E-421A-9D38-8675B0540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5852-59A9-46ED-8DD6-EE3CA5FFDA88}"/>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7561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8557-AC5B-4831-BE44-48855FE458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7CBBC-4810-4BF2-9BAC-580A4A0FD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01F46-4847-4A25-AD0E-A812F3532DF3}"/>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5" name="Footer Placeholder 4">
            <a:extLst>
              <a:ext uri="{FF2B5EF4-FFF2-40B4-BE49-F238E27FC236}">
                <a16:creationId xmlns:a16="http://schemas.microsoft.com/office/drawing/2014/main" id="{B9DF7D80-6F7C-4F2A-8C48-370BAE15D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0B151-6F04-4DC9-9527-BB666FED3E3F}"/>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378073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508C-7AC9-4C5B-A57F-7CD5381FE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0805-708C-4FA8-8F17-4CF1730F7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78A2E2-D897-48DE-843E-402D11960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69B5CB-5D62-4BCF-8489-1E747795548C}"/>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6" name="Footer Placeholder 5">
            <a:extLst>
              <a:ext uri="{FF2B5EF4-FFF2-40B4-BE49-F238E27FC236}">
                <a16:creationId xmlns:a16="http://schemas.microsoft.com/office/drawing/2014/main" id="{C7D3A64B-67C6-468C-81C0-02E3A54BD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9206A-1EA4-47D5-A041-1FBB1E2342F2}"/>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90664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A5E6-F193-4583-9271-FABC57955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3638F0-D6CF-4AEE-BDE1-53325F6D7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BED163-238E-438F-8193-0BB5EEE38F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823A65-A843-438D-A198-639EA3D87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62D01-9BB9-4168-8EFE-26AEE79F9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96F076-40EF-4CBA-A08C-BD402D9DE648}"/>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8" name="Footer Placeholder 7">
            <a:extLst>
              <a:ext uri="{FF2B5EF4-FFF2-40B4-BE49-F238E27FC236}">
                <a16:creationId xmlns:a16="http://schemas.microsoft.com/office/drawing/2014/main" id="{C5797021-E71A-434B-AC09-D57C2F52C8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7295F9-C48C-418A-81EA-A0AE3328155A}"/>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103188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A61B-3D55-43F6-9BAE-9CA95C1F50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8D88B-3808-4F95-8DBA-D2846059CBF7}"/>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4" name="Footer Placeholder 3">
            <a:extLst>
              <a:ext uri="{FF2B5EF4-FFF2-40B4-BE49-F238E27FC236}">
                <a16:creationId xmlns:a16="http://schemas.microsoft.com/office/drawing/2014/main" id="{173A8669-14CF-44E6-A86E-E101249DA9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DB2B6D-B94B-4DB1-93BB-A9103E41BE99}"/>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215531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5EFAC-1BAC-4DB8-84A8-0F944868A771}"/>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3" name="Footer Placeholder 2">
            <a:extLst>
              <a:ext uri="{FF2B5EF4-FFF2-40B4-BE49-F238E27FC236}">
                <a16:creationId xmlns:a16="http://schemas.microsoft.com/office/drawing/2014/main" id="{683539B5-8E03-4AF2-9A68-69E8F7DFF1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FFF73B-9E89-49D6-91FA-184CE94A35BE}"/>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244202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66C-80E1-44E2-90B8-E902F72B2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B9917-41BD-409A-8161-D2475EA78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6A605C-1FCC-4E78-93B3-C4BCA6C44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68B1A-AC68-4DF1-9698-49D160EE134D}"/>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6" name="Footer Placeholder 5">
            <a:extLst>
              <a:ext uri="{FF2B5EF4-FFF2-40B4-BE49-F238E27FC236}">
                <a16:creationId xmlns:a16="http://schemas.microsoft.com/office/drawing/2014/main" id="{A2F5994B-9B37-4089-90DC-3E58C4816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1E78C-7744-463B-87E6-3F97099A32D4}"/>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256152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0F54-7DBD-4CE5-8A1A-82E37DAE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D7B99-8150-46F4-90A6-A78B5003C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81C9A-7628-49EF-99F7-863678D5A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5E9B6-9E91-4FD9-BD38-8C408755E195}"/>
              </a:ext>
            </a:extLst>
          </p:cNvPr>
          <p:cNvSpPr>
            <a:spLocks noGrp="1"/>
          </p:cNvSpPr>
          <p:nvPr>
            <p:ph type="dt" sz="half" idx="10"/>
          </p:nvPr>
        </p:nvSpPr>
        <p:spPr/>
        <p:txBody>
          <a:bodyPr/>
          <a:lstStyle/>
          <a:p>
            <a:fld id="{62E953D5-0934-4CAC-A8D7-629A107EBA3A}" type="datetimeFigureOut">
              <a:rPr lang="en-US" smtClean="0"/>
              <a:t>9/28/2023</a:t>
            </a:fld>
            <a:endParaRPr lang="en-US"/>
          </a:p>
        </p:txBody>
      </p:sp>
      <p:sp>
        <p:nvSpPr>
          <p:cNvPr id="6" name="Footer Placeholder 5">
            <a:extLst>
              <a:ext uri="{FF2B5EF4-FFF2-40B4-BE49-F238E27FC236}">
                <a16:creationId xmlns:a16="http://schemas.microsoft.com/office/drawing/2014/main" id="{CB87E7D4-05BF-4BB0-822E-97733DC45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80829-3E11-4DC5-9308-CDB31632D29B}"/>
              </a:ext>
            </a:extLst>
          </p:cNvPr>
          <p:cNvSpPr>
            <a:spLocks noGrp="1"/>
          </p:cNvSpPr>
          <p:nvPr>
            <p:ph type="sldNum" sz="quarter" idx="12"/>
          </p:nvPr>
        </p:nvSpPr>
        <p:spPr/>
        <p:txBody>
          <a:bodyPr/>
          <a:lstStyle/>
          <a:p>
            <a:fld id="{CDEF4F07-C2E9-4E0B-BDB9-50BFB459748A}" type="slidenum">
              <a:rPr lang="en-US" smtClean="0"/>
              <a:t>‹#›</a:t>
            </a:fld>
            <a:endParaRPr lang="en-US"/>
          </a:p>
        </p:txBody>
      </p:sp>
    </p:spTree>
    <p:extLst>
      <p:ext uri="{BB962C8B-B14F-4D97-AF65-F5344CB8AC3E}">
        <p14:creationId xmlns:p14="http://schemas.microsoft.com/office/powerpoint/2010/main" val="157541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61D74-6B21-4760-841B-574C9BA17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D3616F-C7D7-4FC9-B851-146C961C0D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BFFC-27B2-446C-B552-FE37632FBC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953D5-0934-4CAC-A8D7-629A107EBA3A}" type="datetimeFigureOut">
              <a:rPr lang="en-US" smtClean="0"/>
              <a:t>9/28/2023</a:t>
            </a:fld>
            <a:endParaRPr lang="en-US"/>
          </a:p>
        </p:txBody>
      </p:sp>
      <p:sp>
        <p:nvSpPr>
          <p:cNvPr id="5" name="Footer Placeholder 4">
            <a:extLst>
              <a:ext uri="{FF2B5EF4-FFF2-40B4-BE49-F238E27FC236}">
                <a16:creationId xmlns:a16="http://schemas.microsoft.com/office/drawing/2014/main" id="{56B72D7C-E6F4-499D-BAB9-51F902101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90C64-7810-4575-BAC2-0DD863290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F4F07-C2E9-4E0B-BDB9-50BFB459748A}" type="slidenum">
              <a:rPr lang="en-US" smtClean="0"/>
              <a:t>‹#›</a:t>
            </a:fld>
            <a:endParaRPr lang="en-US"/>
          </a:p>
        </p:txBody>
      </p:sp>
    </p:spTree>
    <p:extLst>
      <p:ext uri="{BB962C8B-B14F-4D97-AF65-F5344CB8AC3E}">
        <p14:creationId xmlns:p14="http://schemas.microsoft.com/office/powerpoint/2010/main" val="2989084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www.novypro.com/project/-sales-dashboard-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20F2AF-622B-4F99-B3B3-ABDE869F8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B54001B-3D27-40A6-BB1D-9DECD0C9E5B7}"/>
              </a:ext>
            </a:extLst>
          </p:cNvPr>
          <p:cNvSpPr txBox="1"/>
          <p:nvPr/>
        </p:nvSpPr>
        <p:spPr>
          <a:xfrm>
            <a:off x="3790950" y="1038225"/>
            <a:ext cx="3714750" cy="1754326"/>
          </a:xfrm>
          <a:prstGeom prst="rect">
            <a:avLst/>
          </a:prstGeom>
          <a:noFill/>
        </p:spPr>
        <p:txBody>
          <a:bodyPr wrap="square" rtlCol="0">
            <a:spAutoFit/>
          </a:bodyPr>
          <a:lstStyle/>
          <a:p>
            <a:pPr algn="ctr"/>
            <a:r>
              <a:rPr lang="en-US" sz="5400" b="1" dirty="0">
                <a:solidFill>
                  <a:schemeClr val="bg1"/>
                </a:solidFill>
              </a:rPr>
              <a:t>Sales Dashboard</a:t>
            </a:r>
          </a:p>
        </p:txBody>
      </p:sp>
      <p:sp>
        <p:nvSpPr>
          <p:cNvPr id="7" name="TextBox 6">
            <a:extLst>
              <a:ext uri="{FF2B5EF4-FFF2-40B4-BE49-F238E27FC236}">
                <a16:creationId xmlns:a16="http://schemas.microsoft.com/office/drawing/2014/main" id="{90EAC07F-DE50-4DBD-89AC-F43F729E76C8}"/>
              </a:ext>
            </a:extLst>
          </p:cNvPr>
          <p:cNvSpPr txBox="1"/>
          <p:nvPr/>
        </p:nvSpPr>
        <p:spPr>
          <a:xfrm>
            <a:off x="8505825" y="4867275"/>
            <a:ext cx="3486150" cy="707886"/>
          </a:xfrm>
          <a:prstGeom prst="rect">
            <a:avLst/>
          </a:prstGeom>
          <a:noFill/>
        </p:spPr>
        <p:txBody>
          <a:bodyPr wrap="square" rtlCol="0">
            <a:spAutoFit/>
          </a:bodyPr>
          <a:lstStyle/>
          <a:p>
            <a:pPr algn="ctr"/>
            <a:r>
              <a:rPr lang="en-US" sz="4000" b="1" dirty="0">
                <a:solidFill>
                  <a:schemeClr val="bg1">
                    <a:lumMod val="85000"/>
                  </a:schemeClr>
                </a:solidFill>
              </a:rPr>
              <a:t>Domain :Retail</a:t>
            </a:r>
            <a:endParaRPr lang="en-US" sz="4000" b="1" dirty="0"/>
          </a:p>
        </p:txBody>
      </p:sp>
      <p:sp>
        <p:nvSpPr>
          <p:cNvPr id="8" name="TextBox 7">
            <a:extLst>
              <a:ext uri="{FF2B5EF4-FFF2-40B4-BE49-F238E27FC236}">
                <a16:creationId xmlns:a16="http://schemas.microsoft.com/office/drawing/2014/main" id="{11547720-4A9E-4D2A-9F76-AE2150A197AD}"/>
              </a:ext>
            </a:extLst>
          </p:cNvPr>
          <p:cNvSpPr txBox="1"/>
          <p:nvPr/>
        </p:nvSpPr>
        <p:spPr>
          <a:xfrm>
            <a:off x="7867650" y="5829300"/>
            <a:ext cx="4324350" cy="707886"/>
          </a:xfrm>
          <a:prstGeom prst="rect">
            <a:avLst/>
          </a:prstGeom>
          <a:noFill/>
        </p:spPr>
        <p:txBody>
          <a:bodyPr wrap="square" rtlCol="0">
            <a:spAutoFit/>
          </a:bodyPr>
          <a:lstStyle/>
          <a:p>
            <a:pPr algn="ctr"/>
            <a:r>
              <a:rPr lang="en-US" sz="2000" b="1" dirty="0">
                <a:solidFill>
                  <a:schemeClr val="bg1">
                    <a:lumMod val="85000"/>
                  </a:schemeClr>
                </a:solidFill>
              </a:rPr>
              <a:t>Designed &amp; Presented By</a:t>
            </a:r>
          </a:p>
          <a:p>
            <a:pPr algn="ctr"/>
            <a:r>
              <a:rPr lang="en-US" sz="2000" b="1" dirty="0">
                <a:solidFill>
                  <a:schemeClr val="bg1">
                    <a:lumMod val="85000"/>
                  </a:schemeClr>
                </a:solidFill>
              </a:rPr>
              <a:t>     Jnanaranjan Pradhan (Data Analyst</a:t>
            </a:r>
            <a:r>
              <a:rPr lang="en-US" dirty="0">
                <a:solidFill>
                  <a:schemeClr val="bg1">
                    <a:lumMod val="85000"/>
                  </a:schemeClr>
                </a:solidFill>
              </a:rPr>
              <a:t>)</a:t>
            </a:r>
            <a:endParaRPr lang="en-US" dirty="0"/>
          </a:p>
        </p:txBody>
      </p:sp>
    </p:spTree>
    <p:extLst>
      <p:ext uri="{BB962C8B-B14F-4D97-AF65-F5344CB8AC3E}">
        <p14:creationId xmlns:p14="http://schemas.microsoft.com/office/powerpoint/2010/main" val="98094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E45A5-61B4-44A5-9F79-4DAAB7B5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50" y="297106"/>
            <a:ext cx="4941675" cy="2846144"/>
          </a:xfrm>
          <a:prstGeom prst="rect">
            <a:avLst/>
          </a:prstGeom>
        </p:spPr>
      </p:pic>
      <p:sp>
        <p:nvSpPr>
          <p:cNvPr id="4" name="TextBox 3">
            <a:extLst>
              <a:ext uri="{FF2B5EF4-FFF2-40B4-BE49-F238E27FC236}">
                <a16:creationId xmlns:a16="http://schemas.microsoft.com/office/drawing/2014/main" id="{A388BCDD-FF8D-4602-90D9-5F014D92AD01}"/>
              </a:ext>
            </a:extLst>
          </p:cNvPr>
          <p:cNvSpPr txBox="1"/>
          <p:nvPr/>
        </p:nvSpPr>
        <p:spPr>
          <a:xfrm>
            <a:off x="5829300" y="981514"/>
            <a:ext cx="5753100" cy="1477328"/>
          </a:xfrm>
          <a:prstGeom prst="rect">
            <a:avLst/>
          </a:prstGeom>
          <a:noFill/>
        </p:spPr>
        <p:txBody>
          <a:bodyPr wrap="square" rtlCol="0">
            <a:spAutoFit/>
          </a:bodyPr>
          <a:lstStyle/>
          <a:p>
            <a:r>
              <a:rPr lang="en-US" b="0" i="0" dirty="0">
                <a:solidFill>
                  <a:srgbClr val="374151"/>
                </a:solidFill>
                <a:effectLst/>
                <a:latin typeface="Söhne"/>
              </a:rPr>
              <a:t>In the donut chart, we determined the total revenue based on channels. The retail channel contributed 46.19% of the total revenue, surpassing other channels. In contrast, the online channel generated a lower profit, accounting for only 21.46%.</a:t>
            </a:r>
            <a:endParaRPr lang="en-US" dirty="0"/>
          </a:p>
        </p:txBody>
      </p:sp>
      <p:pic>
        <p:nvPicPr>
          <p:cNvPr id="6" name="Picture 5">
            <a:extLst>
              <a:ext uri="{FF2B5EF4-FFF2-40B4-BE49-F238E27FC236}">
                <a16:creationId xmlns:a16="http://schemas.microsoft.com/office/drawing/2014/main" id="{605C700D-227A-47DE-BBCA-76EC0C3B8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50" y="4106175"/>
            <a:ext cx="5008350" cy="2504174"/>
          </a:xfrm>
          <a:prstGeom prst="rect">
            <a:avLst/>
          </a:prstGeom>
        </p:spPr>
      </p:pic>
      <p:sp>
        <p:nvSpPr>
          <p:cNvPr id="7" name="TextBox 6">
            <a:extLst>
              <a:ext uri="{FF2B5EF4-FFF2-40B4-BE49-F238E27FC236}">
                <a16:creationId xmlns:a16="http://schemas.microsoft.com/office/drawing/2014/main" id="{0E55AA6F-93FC-4BBD-A67C-7681986282F1}"/>
              </a:ext>
            </a:extLst>
          </p:cNvPr>
          <p:cNvSpPr txBox="1"/>
          <p:nvPr/>
        </p:nvSpPr>
        <p:spPr>
          <a:xfrm>
            <a:off x="5829300" y="4399158"/>
            <a:ext cx="5753100" cy="1477328"/>
          </a:xfrm>
          <a:prstGeom prst="rect">
            <a:avLst/>
          </a:prstGeom>
          <a:noFill/>
        </p:spPr>
        <p:txBody>
          <a:bodyPr wrap="square" rtlCol="0">
            <a:spAutoFit/>
          </a:bodyPr>
          <a:lstStyle/>
          <a:p>
            <a:r>
              <a:rPr lang="en-US" b="0" i="0" dirty="0">
                <a:solidFill>
                  <a:srgbClr val="374151"/>
                </a:solidFill>
                <a:effectLst/>
                <a:latin typeface="Söhne"/>
              </a:rPr>
              <a:t>In the stacked bar chart, we analyzed the total revenue based on product names. Products 1968 and 2445 contributed more revenue compared to other products, while products 2233 and 2026 generated less profit compared to the other products.</a:t>
            </a:r>
            <a:endParaRPr lang="en-US" dirty="0"/>
          </a:p>
        </p:txBody>
      </p:sp>
    </p:spTree>
    <p:extLst>
      <p:ext uri="{BB962C8B-B14F-4D97-AF65-F5344CB8AC3E}">
        <p14:creationId xmlns:p14="http://schemas.microsoft.com/office/powerpoint/2010/main" val="7216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59E83-6A37-47FC-97F5-D668D0089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23" y="325702"/>
            <a:ext cx="4762824" cy="2322247"/>
          </a:xfrm>
          <a:prstGeom prst="rect">
            <a:avLst/>
          </a:prstGeom>
        </p:spPr>
      </p:pic>
      <p:sp>
        <p:nvSpPr>
          <p:cNvPr id="4" name="TextBox 3">
            <a:extLst>
              <a:ext uri="{FF2B5EF4-FFF2-40B4-BE49-F238E27FC236}">
                <a16:creationId xmlns:a16="http://schemas.microsoft.com/office/drawing/2014/main" id="{EDA438E4-D1BE-4277-A4FC-3D69061DD2CB}"/>
              </a:ext>
            </a:extLst>
          </p:cNvPr>
          <p:cNvSpPr txBox="1"/>
          <p:nvPr/>
        </p:nvSpPr>
        <p:spPr>
          <a:xfrm>
            <a:off x="6019799" y="676275"/>
            <a:ext cx="5665577" cy="1477328"/>
          </a:xfrm>
          <a:prstGeom prst="rect">
            <a:avLst/>
          </a:prstGeom>
          <a:noFill/>
        </p:spPr>
        <p:txBody>
          <a:bodyPr wrap="square" rtlCol="0">
            <a:spAutoFit/>
          </a:bodyPr>
          <a:lstStyle/>
          <a:p>
            <a:r>
              <a:rPr lang="en-US" b="0" i="0" dirty="0">
                <a:solidFill>
                  <a:srgbClr val="374151"/>
                </a:solidFill>
                <a:effectLst/>
                <a:latin typeface="Söhne"/>
              </a:rPr>
              <a:t>In the stacked bar chart, we calculated the total revenue based on product groups. Wheat flour generated the highest revenue, followed by oil, compared to other product groups. In contrast, liquor products yielded lower profits compared to other product groups</a:t>
            </a:r>
            <a:endParaRPr lang="en-US" dirty="0"/>
          </a:p>
        </p:txBody>
      </p:sp>
      <p:pic>
        <p:nvPicPr>
          <p:cNvPr id="6" name="Picture 5">
            <a:extLst>
              <a:ext uri="{FF2B5EF4-FFF2-40B4-BE49-F238E27FC236}">
                <a16:creationId xmlns:a16="http://schemas.microsoft.com/office/drawing/2014/main" id="{7D8EA9CF-CB7D-4C3F-A489-F07C427FE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23" y="3806139"/>
            <a:ext cx="4762824" cy="2527986"/>
          </a:xfrm>
          <a:prstGeom prst="rect">
            <a:avLst/>
          </a:prstGeom>
        </p:spPr>
      </p:pic>
      <p:sp>
        <p:nvSpPr>
          <p:cNvPr id="7" name="TextBox 6">
            <a:extLst>
              <a:ext uri="{FF2B5EF4-FFF2-40B4-BE49-F238E27FC236}">
                <a16:creationId xmlns:a16="http://schemas.microsoft.com/office/drawing/2014/main" id="{29288144-3333-40CD-8DE6-CC04958ECC8C}"/>
              </a:ext>
            </a:extLst>
          </p:cNvPr>
          <p:cNvSpPr txBox="1"/>
          <p:nvPr/>
        </p:nvSpPr>
        <p:spPr>
          <a:xfrm>
            <a:off x="6019798" y="4002469"/>
            <a:ext cx="5665577" cy="1754326"/>
          </a:xfrm>
          <a:prstGeom prst="rect">
            <a:avLst/>
          </a:prstGeom>
          <a:noFill/>
        </p:spPr>
        <p:txBody>
          <a:bodyPr wrap="square" rtlCol="0">
            <a:spAutoFit/>
          </a:bodyPr>
          <a:lstStyle/>
          <a:p>
            <a:r>
              <a:rPr lang="en-US" b="0" i="0" dirty="0">
                <a:solidFill>
                  <a:srgbClr val="374151"/>
                </a:solidFill>
                <a:effectLst/>
                <a:latin typeface="Söhne"/>
              </a:rPr>
              <a:t>In the stacked bar chart, we analyzed the total revenue based on salespersons. Carla Ferreira sold more products and generated higher revenue for the company. In contrast, Leonardo Cardoso sold fewer products compared to other salespersons and contributed less profit to the company.</a:t>
            </a:r>
            <a:endParaRPr lang="en-US" dirty="0"/>
          </a:p>
        </p:txBody>
      </p:sp>
    </p:spTree>
    <p:extLst>
      <p:ext uri="{BB962C8B-B14F-4D97-AF65-F5344CB8AC3E}">
        <p14:creationId xmlns:p14="http://schemas.microsoft.com/office/powerpoint/2010/main" val="280615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C7D3D-ACBB-4C86-BB07-25B59E0E0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71" y="352360"/>
            <a:ext cx="4798754" cy="2652858"/>
          </a:xfrm>
          <a:prstGeom prst="rect">
            <a:avLst/>
          </a:prstGeom>
        </p:spPr>
      </p:pic>
      <p:sp>
        <p:nvSpPr>
          <p:cNvPr id="4" name="TextBox 3">
            <a:extLst>
              <a:ext uri="{FF2B5EF4-FFF2-40B4-BE49-F238E27FC236}">
                <a16:creationId xmlns:a16="http://schemas.microsoft.com/office/drawing/2014/main" id="{5F652D26-F1ED-463D-A645-C4BE58AA8EF4}"/>
              </a:ext>
            </a:extLst>
          </p:cNvPr>
          <p:cNvSpPr txBox="1"/>
          <p:nvPr/>
        </p:nvSpPr>
        <p:spPr>
          <a:xfrm>
            <a:off x="6000750" y="990600"/>
            <a:ext cx="5553075" cy="1200329"/>
          </a:xfrm>
          <a:prstGeom prst="rect">
            <a:avLst/>
          </a:prstGeom>
          <a:noFill/>
        </p:spPr>
        <p:txBody>
          <a:bodyPr wrap="square" rtlCol="0">
            <a:spAutoFit/>
          </a:bodyPr>
          <a:lstStyle/>
          <a:p>
            <a:r>
              <a:rPr lang="en-US" b="0" i="0" dirty="0">
                <a:solidFill>
                  <a:srgbClr val="374151"/>
                </a:solidFill>
                <a:effectLst/>
                <a:latin typeface="Söhne"/>
              </a:rPr>
              <a:t>In the donut chart, we determined the total revenue based on managers. Manager Gabriel Azevedo generated more revenue compared to Victor Castro for the company.</a:t>
            </a:r>
            <a:endParaRPr lang="en-US" dirty="0"/>
          </a:p>
        </p:txBody>
      </p:sp>
      <p:pic>
        <p:nvPicPr>
          <p:cNvPr id="6" name="Picture 5">
            <a:extLst>
              <a:ext uri="{FF2B5EF4-FFF2-40B4-BE49-F238E27FC236}">
                <a16:creationId xmlns:a16="http://schemas.microsoft.com/office/drawing/2014/main" id="{E4FC4BAF-8B76-4A1A-B952-6D0104CD3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70" y="4049948"/>
            <a:ext cx="3581710" cy="1882303"/>
          </a:xfrm>
          <a:prstGeom prst="rect">
            <a:avLst/>
          </a:prstGeom>
        </p:spPr>
      </p:pic>
      <p:pic>
        <p:nvPicPr>
          <p:cNvPr id="8" name="Picture 7">
            <a:extLst>
              <a:ext uri="{FF2B5EF4-FFF2-40B4-BE49-F238E27FC236}">
                <a16:creationId xmlns:a16="http://schemas.microsoft.com/office/drawing/2014/main" id="{EFFBEE34-1F6A-4259-8977-4C1C541AA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526" y="3186401"/>
            <a:ext cx="5111799" cy="3528724"/>
          </a:xfrm>
          <a:prstGeom prst="rect">
            <a:avLst/>
          </a:prstGeom>
        </p:spPr>
      </p:pic>
      <p:pic>
        <p:nvPicPr>
          <p:cNvPr id="10" name="Picture 9">
            <a:extLst>
              <a:ext uri="{FF2B5EF4-FFF2-40B4-BE49-F238E27FC236}">
                <a16:creationId xmlns:a16="http://schemas.microsoft.com/office/drawing/2014/main" id="{D31B8DF3-496E-49F6-B670-18CC8BA0D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100675"/>
            <a:ext cx="5553075" cy="3528725"/>
          </a:xfrm>
          <a:prstGeom prst="rect">
            <a:avLst/>
          </a:prstGeom>
        </p:spPr>
      </p:pic>
    </p:spTree>
    <p:extLst>
      <p:ext uri="{BB962C8B-B14F-4D97-AF65-F5344CB8AC3E}">
        <p14:creationId xmlns:p14="http://schemas.microsoft.com/office/powerpoint/2010/main" val="173240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4C9DE-045E-424E-B9D6-A81E07C13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220013"/>
            <a:ext cx="11544299" cy="6448594"/>
          </a:xfrm>
          <a:prstGeom prst="rect">
            <a:avLst/>
          </a:prstGeom>
        </p:spPr>
      </p:pic>
    </p:spTree>
    <p:extLst>
      <p:ext uri="{BB962C8B-B14F-4D97-AF65-F5344CB8AC3E}">
        <p14:creationId xmlns:p14="http://schemas.microsoft.com/office/powerpoint/2010/main" val="173147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195B44-4899-4CC3-9748-71D3B21F15F6}"/>
              </a:ext>
            </a:extLst>
          </p:cNvPr>
          <p:cNvSpPr txBox="1"/>
          <p:nvPr/>
        </p:nvSpPr>
        <p:spPr>
          <a:xfrm>
            <a:off x="438150" y="381000"/>
            <a:ext cx="4733925" cy="369332"/>
          </a:xfrm>
          <a:prstGeom prst="rect">
            <a:avLst/>
          </a:prstGeom>
          <a:noFill/>
        </p:spPr>
        <p:txBody>
          <a:bodyPr wrap="square" rtlCol="0">
            <a:spAutoFit/>
          </a:bodyPr>
          <a:lstStyle/>
          <a:p>
            <a:r>
              <a:rPr lang="en-US" b="0" i="0" dirty="0">
                <a:solidFill>
                  <a:srgbClr val="374151"/>
                </a:solidFill>
                <a:effectLst/>
                <a:latin typeface="Söhne"/>
              </a:rPr>
              <a:t>To improve the revenue from sales :</a:t>
            </a:r>
            <a:endParaRPr lang="en-US" dirty="0"/>
          </a:p>
        </p:txBody>
      </p:sp>
      <p:sp>
        <p:nvSpPr>
          <p:cNvPr id="3" name="TextBox 2">
            <a:extLst>
              <a:ext uri="{FF2B5EF4-FFF2-40B4-BE49-F238E27FC236}">
                <a16:creationId xmlns:a16="http://schemas.microsoft.com/office/drawing/2014/main" id="{5123F043-F56E-4456-BB3A-AAFA1EF5E7A5}"/>
              </a:ext>
            </a:extLst>
          </p:cNvPr>
          <p:cNvSpPr txBox="1"/>
          <p:nvPr/>
        </p:nvSpPr>
        <p:spPr>
          <a:xfrm>
            <a:off x="962025" y="1095375"/>
            <a:ext cx="10487025" cy="6463308"/>
          </a:xfrm>
          <a:prstGeom prst="rect">
            <a:avLst/>
          </a:prstGeom>
          <a:noFill/>
        </p:spPr>
        <p:txBody>
          <a:bodyPr wrap="square" rtlCol="0">
            <a:spAutoFit/>
          </a:bodyPr>
          <a:lstStyle/>
          <a:p>
            <a:pPr algn="l"/>
            <a:r>
              <a:rPr lang="en-US" b="1" i="0" dirty="0">
                <a:solidFill>
                  <a:srgbClr val="374151"/>
                </a:solidFill>
                <a:effectLst/>
                <a:latin typeface="Söhne"/>
              </a:rPr>
              <a:t>Understand Your Customers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Take time to understand your customers' needs, preferences, and pain points.</a:t>
            </a:r>
          </a:p>
          <a:p>
            <a:pPr algn="l">
              <a:buFont typeface="Arial" panose="020B0604020202020204" pitchFamily="34" charset="0"/>
              <a:buChar char="•"/>
            </a:pPr>
            <a:r>
              <a:rPr lang="en-US" b="0" i="0" dirty="0">
                <a:solidFill>
                  <a:srgbClr val="374151"/>
                </a:solidFill>
                <a:effectLst/>
                <a:latin typeface="Söhne"/>
              </a:rPr>
              <a:t>Create buyer personas to tailor your products or services to specific customer segments.</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Product/Service Enhancement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Continuously improve your products or services based on customer feedback.</a:t>
            </a:r>
          </a:p>
          <a:p>
            <a:pPr algn="l">
              <a:buFont typeface="Arial" panose="020B0604020202020204" pitchFamily="34" charset="0"/>
              <a:buChar char="•"/>
            </a:pPr>
            <a:r>
              <a:rPr lang="en-US" b="0" i="0" dirty="0">
                <a:solidFill>
                  <a:srgbClr val="374151"/>
                </a:solidFill>
                <a:effectLst/>
                <a:latin typeface="Söhne"/>
              </a:rPr>
              <a:t>Innovate and stay ahead of market trends to offer unique value.</a:t>
            </a:r>
          </a:p>
          <a:p>
            <a:pPr algn="l">
              <a:buFont typeface="Arial" panose="020B0604020202020204" pitchFamily="34" charset="0"/>
              <a:buChar char="•"/>
            </a:pPr>
            <a:endParaRPr lang="en-US" dirty="0">
              <a:solidFill>
                <a:srgbClr val="374151"/>
              </a:solidFill>
              <a:latin typeface="Söhne"/>
            </a:endParaRPr>
          </a:p>
          <a:p>
            <a:pPr algn="l"/>
            <a:r>
              <a:rPr lang="en-US" b="1" i="0" dirty="0">
                <a:solidFill>
                  <a:srgbClr val="374151"/>
                </a:solidFill>
                <a:effectLst/>
                <a:latin typeface="Söhne"/>
              </a:rPr>
              <a:t>Pricing Strategies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Analyze your pricing strategy. It may be beneficial to re-evaluate your pricing structure to maximize profitability.</a:t>
            </a:r>
          </a:p>
          <a:p>
            <a:pPr algn="l">
              <a:buFont typeface="Arial" panose="020B0604020202020204" pitchFamily="34" charset="0"/>
              <a:buChar char="•"/>
            </a:pPr>
            <a:r>
              <a:rPr lang="en-US" b="0" i="0" dirty="0">
                <a:solidFill>
                  <a:srgbClr val="374151"/>
                </a:solidFill>
                <a:effectLst/>
                <a:latin typeface="Söhne"/>
              </a:rPr>
              <a:t>Consider offering tiered pricing options to cater to different customer segments.</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Sales and Marketing Alignment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Ensure that your sales and marketing teams work together effectively.</a:t>
            </a:r>
          </a:p>
          <a:p>
            <a:pPr algn="l">
              <a:buFont typeface="Arial" panose="020B0604020202020204" pitchFamily="34" charset="0"/>
              <a:buChar char="•"/>
            </a:pPr>
            <a:r>
              <a:rPr lang="en-US" b="0" i="0" dirty="0">
                <a:solidFill>
                  <a:srgbClr val="374151"/>
                </a:solidFill>
                <a:effectLst/>
                <a:latin typeface="Söhne"/>
              </a:rPr>
              <a:t>Use marketing to generate high-quality leads that align with your ideal customer profiles.</a:t>
            </a:r>
          </a:p>
          <a:p>
            <a:pPr algn="l">
              <a:buFont typeface="Arial" panose="020B0604020202020204" pitchFamily="34" charset="0"/>
              <a:buChar char="•"/>
            </a:pPr>
            <a:endParaRPr lang="en-US" dirty="0">
              <a:solidFill>
                <a:srgbClr val="374151"/>
              </a:solidFill>
              <a:latin typeface="Söhne"/>
            </a:endParaRPr>
          </a:p>
          <a:p>
            <a:pPr algn="l"/>
            <a:r>
              <a:rPr lang="en-US" b="1" i="0" dirty="0">
                <a:solidFill>
                  <a:srgbClr val="374151"/>
                </a:solidFill>
                <a:effectLst/>
                <a:latin typeface="Söhne"/>
              </a:rPr>
              <a:t>Sales Training and Development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Invest in sales training programs to enhance the skills of your sales team.</a:t>
            </a:r>
          </a:p>
          <a:p>
            <a:pPr algn="l">
              <a:buFont typeface="Arial" panose="020B0604020202020204" pitchFamily="34" charset="0"/>
              <a:buChar char="•"/>
            </a:pPr>
            <a:r>
              <a:rPr lang="en-US" b="0" i="0" dirty="0">
                <a:solidFill>
                  <a:srgbClr val="374151"/>
                </a:solidFill>
                <a:effectLst/>
                <a:latin typeface="Söhne"/>
              </a:rPr>
              <a:t>Equip your team with the knowledge and tools to address customer needs effectively.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00886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52A7E-06E7-44F3-9F30-BA34F52BE387}"/>
              </a:ext>
            </a:extLst>
          </p:cNvPr>
          <p:cNvSpPr txBox="1"/>
          <p:nvPr/>
        </p:nvSpPr>
        <p:spPr>
          <a:xfrm>
            <a:off x="590550" y="476250"/>
            <a:ext cx="11096625" cy="5632311"/>
          </a:xfrm>
          <a:prstGeom prst="rect">
            <a:avLst/>
          </a:prstGeom>
          <a:noFill/>
        </p:spPr>
        <p:txBody>
          <a:bodyPr wrap="square" rtlCol="0">
            <a:spAutoFit/>
          </a:bodyPr>
          <a:lstStyle/>
          <a:p>
            <a:pPr algn="l"/>
            <a:r>
              <a:rPr lang="en-US" b="1" i="0" dirty="0">
                <a:solidFill>
                  <a:srgbClr val="374151"/>
                </a:solidFill>
                <a:effectLst/>
                <a:latin typeface="Söhne"/>
              </a:rPr>
              <a:t>Customer Relationship Management (CRM)</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Implement a CRM system to track and manage customer interactions.</a:t>
            </a:r>
          </a:p>
          <a:p>
            <a:pPr algn="l">
              <a:buFont typeface="Arial" panose="020B0604020202020204" pitchFamily="34" charset="0"/>
              <a:buChar char="•"/>
            </a:pPr>
            <a:r>
              <a:rPr lang="en-US" b="0" i="0" dirty="0">
                <a:solidFill>
                  <a:srgbClr val="374151"/>
                </a:solidFill>
                <a:effectLst/>
                <a:latin typeface="Söhne"/>
              </a:rPr>
              <a:t>Use CRM data to personalize sales approaches and improve customer relationships.</a:t>
            </a:r>
          </a:p>
          <a:p>
            <a:endParaRPr lang="en-US" dirty="0"/>
          </a:p>
          <a:p>
            <a:pPr algn="l"/>
            <a:r>
              <a:rPr lang="en-US" b="1" i="0" dirty="0">
                <a:solidFill>
                  <a:srgbClr val="374151"/>
                </a:solidFill>
                <a:effectLst/>
                <a:latin typeface="Söhne"/>
              </a:rPr>
              <a:t>Lead Generation</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Invest in lead generation strategies such as content marketing, social media marketing, and SEO.</a:t>
            </a:r>
          </a:p>
          <a:p>
            <a:pPr algn="l">
              <a:buFont typeface="Arial" panose="020B0604020202020204" pitchFamily="34" charset="0"/>
              <a:buChar char="•"/>
            </a:pPr>
            <a:r>
              <a:rPr lang="en-US" b="0" i="0" dirty="0">
                <a:solidFill>
                  <a:srgbClr val="374151"/>
                </a:solidFill>
                <a:effectLst/>
                <a:latin typeface="Söhne"/>
              </a:rPr>
              <a:t>Optimize your website to convert visitors into leads.</a:t>
            </a:r>
          </a:p>
          <a:p>
            <a:endParaRPr lang="en-US" dirty="0"/>
          </a:p>
          <a:p>
            <a:pPr algn="l"/>
            <a:r>
              <a:rPr lang="en-US" b="1" i="0" dirty="0">
                <a:solidFill>
                  <a:srgbClr val="374151"/>
                </a:solidFill>
                <a:effectLst/>
                <a:latin typeface="Söhne"/>
              </a:rPr>
              <a:t>Customer Retention</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Focus on retaining existing customers, as it's often more cost-effective than acquiring new ones.</a:t>
            </a:r>
          </a:p>
          <a:p>
            <a:pPr algn="l">
              <a:buFont typeface="Arial" panose="020B0604020202020204" pitchFamily="34" charset="0"/>
              <a:buChar char="•"/>
            </a:pPr>
            <a:r>
              <a:rPr lang="en-US" b="0" i="0" dirty="0">
                <a:solidFill>
                  <a:srgbClr val="374151"/>
                </a:solidFill>
                <a:effectLst/>
                <a:latin typeface="Söhne"/>
              </a:rPr>
              <a:t>Develop loyalty programs and offer exceptional customer service.</a:t>
            </a:r>
          </a:p>
          <a:p>
            <a:endParaRPr lang="en-US" dirty="0"/>
          </a:p>
          <a:p>
            <a:pPr algn="l"/>
            <a:r>
              <a:rPr lang="en-US" b="1" i="0" dirty="0">
                <a:solidFill>
                  <a:srgbClr val="374151"/>
                </a:solidFill>
                <a:effectLst/>
                <a:latin typeface="Söhne"/>
              </a:rPr>
              <a:t>Expand Your Market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Consider expanding to new geographic regions or demographic segments.</a:t>
            </a:r>
          </a:p>
          <a:p>
            <a:pPr algn="l">
              <a:buFont typeface="Arial" panose="020B0604020202020204" pitchFamily="34" charset="0"/>
              <a:buChar char="•"/>
            </a:pPr>
            <a:r>
              <a:rPr lang="en-US" b="0" i="0" dirty="0">
                <a:solidFill>
                  <a:srgbClr val="374151"/>
                </a:solidFill>
                <a:effectLst/>
                <a:latin typeface="Söhne"/>
              </a:rPr>
              <a:t>Research and enter new markets strategically.</a:t>
            </a:r>
          </a:p>
          <a:p>
            <a:endParaRPr lang="en-US" dirty="0"/>
          </a:p>
          <a:p>
            <a:pPr algn="l"/>
            <a:r>
              <a:rPr lang="en-US" b="1" i="0" dirty="0">
                <a:solidFill>
                  <a:srgbClr val="374151"/>
                </a:solidFill>
                <a:effectLst/>
                <a:latin typeface="Söhne"/>
              </a:rPr>
              <a:t>Networking and Partnerships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Build strategic partnerships with other businesses to reach new audiences.</a:t>
            </a:r>
          </a:p>
          <a:p>
            <a:pPr algn="l">
              <a:buFont typeface="Arial" panose="020B0604020202020204" pitchFamily="34" charset="0"/>
              <a:buChar char="•"/>
            </a:pPr>
            <a:r>
              <a:rPr lang="en-US" b="0" i="0" dirty="0">
                <a:solidFill>
                  <a:srgbClr val="374151"/>
                </a:solidFill>
                <a:effectLst/>
                <a:latin typeface="Söhne"/>
              </a:rPr>
              <a:t>Attend industry events and network with potential clients and partners.</a:t>
            </a:r>
          </a:p>
          <a:p>
            <a:endParaRPr lang="en-US" dirty="0"/>
          </a:p>
        </p:txBody>
      </p:sp>
    </p:spTree>
    <p:extLst>
      <p:ext uri="{BB962C8B-B14F-4D97-AF65-F5344CB8AC3E}">
        <p14:creationId xmlns:p14="http://schemas.microsoft.com/office/powerpoint/2010/main" val="140372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2568A-91CD-4541-9789-B9E98C9284F1}"/>
              </a:ext>
            </a:extLst>
          </p:cNvPr>
          <p:cNvSpPr txBox="1"/>
          <p:nvPr/>
        </p:nvSpPr>
        <p:spPr>
          <a:xfrm>
            <a:off x="723900" y="742950"/>
            <a:ext cx="10744200" cy="2585323"/>
          </a:xfrm>
          <a:prstGeom prst="rect">
            <a:avLst/>
          </a:prstGeom>
          <a:noFill/>
        </p:spPr>
        <p:txBody>
          <a:bodyPr wrap="square" rtlCol="0">
            <a:spAutoFit/>
          </a:bodyPr>
          <a:lstStyle/>
          <a:p>
            <a:pPr algn="l"/>
            <a:r>
              <a:rPr lang="en-US" b="1" i="0" dirty="0">
                <a:solidFill>
                  <a:srgbClr val="374151"/>
                </a:solidFill>
                <a:effectLst/>
                <a:latin typeface="Söhne"/>
              </a:rPr>
              <a:t>Continuous Improvement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Regularly review and adjust your sales strategies based on performance metrics.</a:t>
            </a:r>
          </a:p>
          <a:p>
            <a:pPr algn="l">
              <a:buFont typeface="Arial" panose="020B0604020202020204" pitchFamily="34" charset="0"/>
              <a:buChar char="•"/>
            </a:pPr>
            <a:r>
              <a:rPr lang="en-US" b="0" i="0" dirty="0">
                <a:solidFill>
                  <a:srgbClr val="374151"/>
                </a:solidFill>
                <a:effectLst/>
                <a:latin typeface="Söhne"/>
              </a:rPr>
              <a:t>Foster a culture of continuous improvement within your sales team.</a:t>
            </a:r>
          </a:p>
          <a:p>
            <a:pPr algn="l">
              <a:buFont typeface="Arial" panose="020B0604020202020204" pitchFamily="34" charset="0"/>
              <a:buChar char="•"/>
            </a:pPr>
            <a:endParaRPr lang="en-US" dirty="0">
              <a:solidFill>
                <a:srgbClr val="374151"/>
              </a:solidFill>
              <a:latin typeface="Söhne"/>
            </a:endParaRPr>
          </a:p>
          <a:p>
            <a:pPr algn="l"/>
            <a:r>
              <a:rPr lang="en-US" b="1" i="0" dirty="0">
                <a:solidFill>
                  <a:srgbClr val="374151"/>
                </a:solidFill>
                <a:effectLst/>
                <a:latin typeface="Söhne"/>
              </a:rPr>
              <a:t>Customer Feedback</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Solicit and act on customer feedback to make necessary improvements.</a:t>
            </a:r>
          </a:p>
          <a:p>
            <a:pPr algn="l">
              <a:buFont typeface="Arial" panose="020B0604020202020204" pitchFamily="34" charset="0"/>
              <a:buChar char="•"/>
            </a:pPr>
            <a:r>
              <a:rPr lang="en-US" b="0" i="0" dirty="0">
                <a:solidFill>
                  <a:srgbClr val="374151"/>
                </a:solidFill>
                <a:effectLst/>
                <a:latin typeface="Söhne"/>
              </a:rPr>
              <a:t>Show customers that you value their opinions and are committed to meeting their needs.</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51674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EAC91-E7B8-4CD2-A365-87DBDF284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4" name="TextBox 3">
            <a:extLst>
              <a:ext uri="{FF2B5EF4-FFF2-40B4-BE49-F238E27FC236}">
                <a16:creationId xmlns:a16="http://schemas.microsoft.com/office/drawing/2014/main" id="{61F24F8A-9099-46A9-AF1C-BFE47DAD3248}"/>
              </a:ext>
            </a:extLst>
          </p:cNvPr>
          <p:cNvSpPr txBox="1"/>
          <p:nvPr/>
        </p:nvSpPr>
        <p:spPr>
          <a:xfrm>
            <a:off x="1" y="1447800"/>
            <a:ext cx="12192000" cy="800219"/>
          </a:xfrm>
          <a:prstGeom prst="rect">
            <a:avLst/>
          </a:prstGeom>
          <a:noFill/>
        </p:spPr>
        <p:txBody>
          <a:bodyPr wrap="square" rtlCol="0">
            <a:spAutoFit/>
          </a:bodyPr>
          <a:lstStyle/>
          <a:p>
            <a:pPr algn="ctr"/>
            <a:r>
              <a:rPr lang="en-US" sz="2800" b="1" dirty="0"/>
              <a:t>Thanks You</a:t>
            </a:r>
          </a:p>
          <a:p>
            <a:endParaRPr lang="en-US" dirty="0"/>
          </a:p>
        </p:txBody>
      </p:sp>
      <p:sp>
        <p:nvSpPr>
          <p:cNvPr id="5" name="TextBox 4">
            <a:extLst>
              <a:ext uri="{FF2B5EF4-FFF2-40B4-BE49-F238E27FC236}">
                <a16:creationId xmlns:a16="http://schemas.microsoft.com/office/drawing/2014/main" id="{990B1628-CEFF-4017-A4A5-08C50A6057B7}"/>
              </a:ext>
            </a:extLst>
          </p:cNvPr>
          <p:cNvSpPr txBox="1"/>
          <p:nvPr/>
        </p:nvSpPr>
        <p:spPr>
          <a:xfrm>
            <a:off x="-1" y="2809875"/>
            <a:ext cx="12192001" cy="1661993"/>
          </a:xfrm>
          <a:prstGeom prst="rect">
            <a:avLst/>
          </a:prstGeom>
          <a:noFill/>
        </p:spPr>
        <p:txBody>
          <a:bodyPr wrap="square" rtlCol="0">
            <a:spAutoFit/>
          </a:bodyPr>
          <a:lstStyle/>
          <a:p>
            <a:pPr algn="ctr"/>
            <a:r>
              <a:rPr lang="en-US" sz="2400" b="1" i="0" dirty="0">
                <a:solidFill>
                  <a:schemeClr val="bg1"/>
                </a:solidFill>
                <a:effectLst/>
                <a:latin typeface="Söhne"/>
              </a:rPr>
              <a:t>If you want to view my live dashboard, please click on the 'Live Dashboard' link below</a:t>
            </a:r>
            <a:r>
              <a:rPr lang="en-US" sz="1800" b="1" i="0" dirty="0">
                <a:solidFill>
                  <a:schemeClr val="bg1"/>
                </a:solidFill>
                <a:effectLst/>
                <a:latin typeface="Söhne"/>
              </a:rPr>
              <a:t>:</a:t>
            </a:r>
          </a:p>
          <a:p>
            <a:pPr algn="ctr"/>
            <a:endParaRPr lang="en-US" b="1" dirty="0">
              <a:solidFill>
                <a:schemeClr val="bg1"/>
              </a:solidFill>
              <a:latin typeface="Söhne"/>
            </a:endParaRPr>
          </a:p>
          <a:p>
            <a:pPr algn="ctr"/>
            <a:endParaRPr lang="en-US" sz="1800" b="1" i="0" dirty="0">
              <a:solidFill>
                <a:schemeClr val="bg1"/>
              </a:solidFill>
              <a:effectLst/>
              <a:latin typeface="Söhne"/>
            </a:endParaRPr>
          </a:p>
          <a:p>
            <a:pPr algn="ctr"/>
            <a:r>
              <a:rPr lang="en-US" sz="2400" b="1" i="0" u="sng" dirty="0">
                <a:solidFill>
                  <a:schemeClr val="bg1"/>
                </a:solidFill>
                <a:effectLst/>
                <a:latin typeface="Söhne"/>
                <a:hlinkClick r:id="rId4"/>
              </a:rPr>
              <a:t>Live Dashboard</a:t>
            </a:r>
            <a:endParaRPr lang="en-US" sz="2400" b="1" i="0" u="sng" dirty="0">
              <a:solidFill>
                <a:schemeClr val="bg1"/>
              </a:solidFill>
              <a:effectLst/>
              <a:latin typeface="Söhne"/>
            </a:endParaRPr>
          </a:p>
          <a:p>
            <a:pPr algn="ctr"/>
            <a:endParaRPr lang="en-US" sz="1800" b="1" i="0" dirty="0">
              <a:solidFill>
                <a:schemeClr val="bg1"/>
              </a:solidFill>
              <a:effectLst/>
              <a:latin typeface="Söhne"/>
            </a:endParaRPr>
          </a:p>
        </p:txBody>
      </p:sp>
    </p:spTree>
    <p:extLst>
      <p:ext uri="{BB962C8B-B14F-4D97-AF65-F5344CB8AC3E}">
        <p14:creationId xmlns:p14="http://schemas.microsoft.com/office/powerpoint/2010/main" val="96248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F3DE9-1468-4361-8D7D-2AEE43EC65FF}"/>
              </a:ext>
            </a:extLst>
          </p:cNvPr>
          <p:cNvSpPr txBox="1"/>
          <p:nvPr/>
        </p:nvSpPr>
        <p:spPr>
          <a:xfrm>
            <a:off x="828675" y="1124783"/>
            <a:ext cx="11239500" cy="4524315"/>
          </a:xfrm>
          <a:prstGeom prst="rect">
            <a:avLst/>
          </a:prstGeom>
          <a:noFill/>
        </p:spPr>
        <p:txBody>
          <a:bodyPr wrap="square" rtlCol="0">
            <a:spAutoFit/>
          </a:bodyPr>
          <a:lstStyle/>
          <a:p>
            <a:endParaRPr lang="en-US" b="0" i="0" dirty="0">
              <a:solidFill>
                <a:srgbClr val="374151"/>
              </a:solidFill>
              <a:effectLst/>
              <a:latin typeface="Söhne"/>
            </a:endParaRPr>
          </a:p>
          <a:p>
            <a:r>
              <a:rPr lang="en-US" b="0" i="0" dirty="0">
                <a:solidFill>
                  <a:srgbClr val="374151"/>
                </a:solidFill>
                <a:effectLst/>
                <a:latin typeface="Söhne"/>
              </a:rPr>
              <a:t>A Sales Management System is a set of tools, processes, and technologies designed to help businesses streamline and optimize their sales operations. It encompasses a wide range of functions and features aimed at improving sales team productivity, managing customer relationships, tracking sales performance, and ultimately driving revenue growth.</a:t>
            </a:r>
          </a:p>
          <a:p>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Describe the essential features of a Sales Management System, including:</a:t>
            </a:r>
          </a:p>
          <a:p>
            <a:pPr algn="l">
              <a:buFont typeface="Arial" panose="020B0604020202020204" pitchFamily="34" charset="0"/>
              <a:buChar char="•"/>
            </a:pPr>
            <a:r>
              <a:rPr lang="en-US" b="1" i="0" dirty="0">
                <a:solidFill>
                  <a:srgbClr val="374151"/>
                </a:solidFill>
                <a:effectLst/>
                <a:latin typeface="Söhne"/>
              </a:rPr>
              <a:t>Customer Relationship Management (CRM)</a:t>
            </a:r>
            <a:r>
              <a:rPr lang="en-US" b="0" i="0" dirty="0">
                <a:solidFill>
                  <a:srgbClr val="374151"/>
                </a:solidFill>
                <a:effectLst/>
                <a:latin typeface="Söhne"/>
              </a:rPr>
              <a:t>: Managing and organizing customer information and interactions.</a:t>
            </a:r>
          </a:p>
          <a:p>
            <a:pPr algn="l">
              <a:buFont typeface="Arial" panose="020B0604020202020204" pitchFamily="34" charset="0"/>
              <a:buChar char="•"/>
            </a:pPr>
            <a:r>
              <a:rPr lang="en-US" b="1" i="0" dirty="0">
                <a:solidFill>
                  <a:srgbClr val="374151"/>
                </a:solidFill>
                <a:effectLst/>
                <a:latin typeface="Söhne"/>
              </a:rPr>
              <a:t>Lead Management</a:t>
            </a:r>
            <a:r>
              <a:rPr lang="en-US" b="0" i="0" dirty="0">
                <a:solidFill>
                  <a:srgbClr val="374151"/>
                </a:solidFill>
                <a:effectLst/>
                <a:latin typeface="Söhne"/>
              </a:rPr>
              <a:t>: Capturing, qualifying, and nurturing leads.</a:t>
            </a:r>
          </a:p>
          <a:p>
            <a:pPr algn="l">
              <a:buFont typeface="Arial" panose="020B0604020202020204" pitchFamily="34" charset="0"/>
              <a:buChar char="•"/>
            </a:pPr>
            <a:r>
              <a:rPr lang="en-US" b="1" i="0" dirty="0">
                <a:solidFill>
                  <a:srgbClr val="374151"/>
                </a:solidFill>
                <a:effectLst/>
                <a:latin typeface="Söhne"/>
              </a:rPr>
              <a:t>Sales Pipeline Management</a:t>
            </a:r>
            <a:r>
              <a:rPr lang="en-US" b="0" i="0" dirty="0">
                <a:solidFill>
                  <a:srgbClr val="374151"/>
                </a:solidFill>
                <a:effectLst/>
                <a:latin typeface="Söhne"/>
              </a:rPr>
              <a:t>: Tracking sales opportunities through various stages.</a:t>
            </a:r>
          </a:p>
          <a:p>
            <a:pPr algn="l">
              <a:buFont typeface="Arial" panose="020B0604020202020204" pitchFamily="34" charset="0"/>
              <a:buChar char="•"/>
            </a:pPr>
            <a:r>
              <a:rPr lang="en-US" b="1" i="0" dirty="0">
                <a:solidFill>
                  <a:srgbClr val="374151"/>
                </a:solidFill>
                <a:effectLst/>
                <a:latin typeface="Söhne"/>
              </a:rPr>
              <a:t>Contact Management</a:t>
            </a:r>
            <a:r>
              <a:rPr lang="en-US" b="0" i="0" dirty="0">
                <a:solidFill>
                  <a:srgbClr val="374151"/>
                </a:solidFill>
                <a:effectLst/>
                <a:latin typeface="Söhne"/>
              </a:rPr>
              <a:t>: Managing contact information for leads and customers.</a:t>
            </a:r>
          </a:p>
          <a:p>
            <a:pPr algn="l">
              <a:buFont typeface="Arial" panose="020B0604020202020204" pitchFamily="34" charset="0"/>
              <a:buChar char="•"/>
            </a:pPr>
            <a:r>
              <a:rPr lang="en-US" b="1" i="0" dirty="0">
                <a:solidFill>
                  <a:srgbClr val="374151"/>
                </a:solidFill>
                <a:effectLst/>
                <a:latin typeface="Söhne"/>
              </a:rPr>
              <a:t>Sales Analytics</a:t>
            </a:r>
            <a:r>
              <a:rPr lang="en-US" b="0" i="0" dirty="0">
                <a:solidFill>
                  <a:srgbClr val="374151"/>
                </a:solidFill>
                <a:effectLst/>
                <a:latin typeface="Söhne"/>
              </a:rPr>
              <a:t>: Providing insights into sales performance.</a:t>
            </a:r>
          </a:p>
          <a:p>
            <a:pPr algn="l">
              <a:buFont typeface="Arial" panose="020B0604020202020204" pitchFamily="34" charset="0"/>
              <a:buChar char="•"/>
            </a:pPr>
            <a:r>
              <a:rPr lang="en-US" b="1" i="0" dirty="0">
                <a:solidFill>
                  <a:srgbClr val="374151"/>
                </a:solidFill>
                <a:effectLst/>
                <a:latin typeface="Söhne"/>
              </a:rPr>
              <a:t>Inventory and Product Management</a:t>
            </a:r>
            <a:r>
              <a:rPr lang="en-US" b="0" i="0" dirty="0">
                <a:solidFill>
                  <a:srgbClr val="374151"/>
                </a:solidFill>
                <a:effectLst/>
                <a:latin typeface="Söhne"/>
              </a:rPr>
              <a:t>: Managing product information and availability.</a:t>
            </a:r>
          </a:p>
          <a:p>
            <a:pPr algn="l">
              <a:buFont typeface="Arial" panose="020B0604020202020204" pitchFamily="34" charset="0"/>
              <a:buChar char="•"/>
            </a:pPr>
            <a:r>
              <a:rPr lang="en-US" b="1" i="0" dirty="0">
                <a:solidFill>
                  <a:srgbClr val="374151"/>
                </a:solidFill>
                <a:effectLst/>
                <a:latin typeface="Söhne"/>
              </a:rPr>
              <a:t>Reporting and Forecasting</a:t>
            </a:r>
            <a:r>
              <a:rPr lang="en-US" b="0" i="0" dirty="0">
                <a:solidFill>
                  <a:srgbClr val="374151"/>
                </a:solidFill>
                <a:effectLst/>
                <a:latin typeface="Söhne"/>
              </a:rPr>
              <a:t>: Generating reports and sales forecasts.</a:t>
            </a:r>
          </a:p>
          <a:p>
            <a:pPr algn="l">
              <a:buFont typeface="Arial" panose="020B0604020202020204" pitchFamily="34" charset="0"/>
              <a:buChar char="•"/>
            </a:pPr>
            <a:r>
              <a:rPr lang="en-US" b="1" i="0" dirty="0">
                <a:solidFill>
                  <a:srgbClr val="374151"/>
                </a:solidFill>
                <a:effectLst/>
                <a:latin typeface="Söhne"/>
              </a:rPr>
              <a:t>Task and Appointment Management</a:t>
            </a:r>
            <a:r>
              <a:rPr lang="en-US" b="0" i="0" dirty="0">
                <a:solidFill>
                  <a:srgbClr val="374151"/>
                </a:solidFill>
                <a:effectLst/>
                <a:latin typeface="Söhne"/>
              </a:rPr>
              <a:t>: Scheduling sales-related tasks and appointments.</a:t>
            </a:r>
          </a:p>
          <a:p>
            <a:pPr algn="l">
              <a:buFont typeface="Arial" panose="020B0604020202020204" pitchFamily="34" charset="0"/>
              <a:buChar char="•"/>
            </a:pPr>
            <a:r>
              <a:rPr lang="en-US" b="1" i="0" dirty="0">
                <a:solidFill>
                  <a:srgbClr val="374151"/>
                </a:solidFill>
                <a:effectLst/>
                <a:latin typeface="Söhne"/>
              </a:rPr>
              <a:t>Integration</a:t>
            </a:r>
            <a:r>
              <a:rPr lang="en-US" b="0" i="0" dirty="0">
                <a:solidFill>
                  <a:srgbClr val="374151"/>
                </a:solidFill>
                <a:effectLst/>
                <a:latin typeface="Söhne"/>
              </a:rPr>
              <a:t>: Compatibility with other business systems (e.g., accounting, marketing).</a:t>
            </a:r>
          </a:p>
          <a:p>
            <a:endParaRPr lang="en-US" dirty="0"/>
          </a:p>
        </p:txBody>
      </p:sp>
      <p:sp>
        <p:nvSpPr>
          <p:cNvPr id="4" name="TextBox 3">
            <a:extLst>
              <a:ext uri="{FF2B5EF4-FFF2-40B4-BE49-F238E27FC236}">
                <a16:creationId xmlns:a16="http://schemas.microsoft.com/office/drawing/2014/main" id="{D86FA04A-D2C5-4BC5-A214-016F65A45818}"/>
              </a:ext>
            </a:extLst>
          </p:cNvPr>
          <p:cNvSpPr txBox="1"/>
          <p:nvPr/>
        </p:nvSpPr>
        <p:spPr>
          <a:xfrm>
            <a:off x="609600" y="447675"/>
            <a:ext cx="4029075" cy="677108"/>
          </a:xfrm>
          <a:prstGeom prst="rect">
            <a:avLst/>
          </a:prstGeom>
          <a:noFill/>
        </p:spPr>
        <p:txBody>
          <a:bodyPr wrap="square" rtlCol="0">
            <a:spAutoFit/>
          </a:bodyPr>
          <a:lstStyle/>
          <a:p>
            <a:r>
              <a:rPr lang="en-US" sz="2000" b="1" dirty="0"/>
              <a:t>Business Model:</a:t>
            </a:r>
          </a:p>
          <a:p>
            <a:endParaRPr lang="en-US" dirty="0"/>
          </a:p>
        </p:txBody>
      </p:sp>
    </p:spTree>
    <p:extLst>
      <p:ext uri="{BB962C8B-B14F-4D97-AF65-F5344CB8AC3E}">
        <p14:creationId xmlns:p14="http://schemas.microsoft.com/office/powerpoint/2010/main" val="162412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30D04-F6A4-475C-801A-062F1CA68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blipFill>
            <a:blip r:embed="rId2"/>
            <a:stretch>
              <a:fillRect/>
            </a:stretch>
          </a:blipFill>
        </p:spPr>
      </p:pic>
      <p:sp>
        <p:nvSpPr>
          <p:cNvPr id="4" name="TextBox 3">
            <a:extLst>
              <a:ext uri="{FF2B5EF4-FFF2-40B4-BE49-F238E27FC236}">
                <a16:creationId xmlns:a16="http://schemas.microsoft.com/office/drawing/2014/main" id="{B127C582-0D45-428C-844D-BDB19A2258DD}"/>
              </a:ext>
            </a:extLst>
          </p:cNvPr>
          <p:cNvSpPr txBox="1"/>
          <p:nvPr/>
        </p:nvSpPr>
        <p:spPr>
          <a:xfrm>
            <a:off x="609600" y="352425"/>
            <a:ext cx="4105275" cy="677108"/>
          </a:xfrm>
          <a:prstGeom prst="rect">
            <a:avLst/>
          </a:prstGeom>
          <a:noFill/>
        </p:spPr>
        <p:txBody>
          <a:bodyPr wrap="square" rtlCol="0">
            <a:spAutoFit/>
          </a:bodyPr>
          <a:lstStyle/>
          <a:p>
            <a:r>
              <a:rPr lang="en-US" sz="2000" b="1" dirty="0"/>
              <a:t>Tools used</a:t>
            </a:r>
            <a:r>
              <a:rPr lang="en-US" sz="1800" b="1" dirty="0"/>
              <a:t>:</a:t>
            </a:r>
          </a:p>
          <a:p>
            <a:endParaRPr lang="en-US" dirty="0"/>
          </a:p>
        </p:txBody>
      </p:sp>
      <p:sp>
        <p:nvSpPr>
          <p:cNvPr id="5" name="TextBox 4">
            <a:extLst>
              <a:ext uri="{FF2B5EF4-FFF2-40B4-BE49-F238E27FC236}">
                <a16:creationId xmlns:a16="http://schemas.microsoft.com/office/drawing/2014/main" id="{CE2DC755-CBDD-4C0A-8878-F489AA6096CC}"/>
              </a:ext>
            </a:extLst>
          </p:cNvPr>
          <p:cNvSpPr txBox="1"/>
          <p:nvPr/>
        </p:nvSpPr>
        <p:spPr>
          <a:xfrm>
            <a:off x="1152527" y="766404"/>
            <a:ext cx="6324600" cy="2585323"/>
          </a:xfrm>
          <a:prstGeom prst="rect">
            <a:avLst/>
          </a:prstGeom>
          <a:noFill/>
        </p:spPr>
        <p:txBody>
          <a:bodyPr wrap="square" rtlCol="0">
            <a:spAutoFit/>
          </a:bodyPr>
          <a:lstStyle/>
          <a:p>
            <a:pPr marL="285750" indent="-285750">
              <a:buFont typeface="Wingdings" panose="05000000000000000000" pitchFamily="2" charset="2"/>
              <a:buChar char="Ø"/>
            </a:pPr>
            <a:r>
              <a:rPr lang="en-US" b="1" dirty="0"/>
              <a:t>Power BI Desktop</a:t>
            </a:r>
          </a:p>
          <a:p>
            <a:pPr marL="285750" indent="-285750">
              <a:buFont typeface="Wingdings" panose="05000000000000000000" pitchFamily="2" charset="2"/>
              <a:buChar char="Ø"/>
            </a:pPr>
            <a:r>
              <a:rPr lang="en-US" b="1" dirty="0"/>
              <a:t>SQL</a:t>
            </a:r>
          </a:p>
          <a:p>
            <a:pPr marL="285750" indent="-285750">
              <a:buFont typeface="Wingdings" panose="05000000000000000000" pitchFamily="2" charset="2"/>
              <a:buChar char="Ø"/>
            </a:pPr>
            <a:r>
              <a:rPr lang="en-US" b="1" dirty="0"/>
              <a:t>Excel</a:t>
            </a:r>
          </a:p>
          <a:p>
            <a:pPr marL="285750" indent="-285750">
              <a:buFont typeface="Wingdings" panose="05000000000000000000" pitchFamily="2" charset="2"/>
              <a:buChar char="Ø"/>
            </a:pPr>
            <a:r>
              <a:rPr lang="en-US" b="1" dirty="0"/>
              <a:t>Dax Studio(For Report Optimization)</a:t>
            </a:r>
          </a:p>
          <a:p>
            <a:pPr marL="285750" indent="-285750">
              <a:buFont typeface="Wingdings" panose="05000000000000000000" pitchFamily="2" charset="2"/>
              <a:buChar char="Ø"/>
            </a:pPr>
            <a:r>
              <a:rPr lang="en-US" b="1" dirty="0"/>
              <a:t>CHATGPT &amp; Google</a:t>
            </a:r>
          </a:p>
          <a:p>
            <a:pPr marL="285750" indent="-285750">
              <a:buFont typeface="Wingdings" panose="05000000000000000000" pitchFamily="2" charset="2"/>
              <a:buChar char="Ø"/>
            </a:pPr>
            <a:r>
              <a:rPr lang="en-US" b="1" dirty="0"/>
              <a:t>PowerPoint</a:t>
            </a:r>
          </a:p>
          <a:p>
            <a:pPr marL="285750" indent="-285750">
              <a:buFont typeface="Wingdings" panose="05000000000000000000" pitchFamily="2" charset="2"/>
              <a:buChar char="Ø"/>
            </a:pPr>
            <a:r>
              <a:rPr lang="en-US" b="1" dirty="0"/>
              <a:t>"Adobe.color.com " for choosing color</a:t>
            </a:r>
          </a:p>
          <a:p>
            <a:pPr marL="285750" indent="-285750">
              <a:buFont typeface="Wingdings" panose="05000000000000000000" pitchFamily="2" charset="2"/>
              <a:buChar char="Ø"/>
            </a:pPr>
            <a:r>
              <a:rPr lang="en-US" b="1" dirty="0"/>
              <a:t>"flaticon.com" for choosing the icon.</a:t>
            </a:r>
          </a:p>
          <a:p>
            <a:endParaRPr lang="en-US" dirty="0"/>
          </a:p>
        </p:txBody>
      </p:sp>
      <p:sp>
        <p:nvSpPr>
          <p:cNvPr id="6" name="TextBox 5">
            <a:extLst>
              <a:ext uri="{FF2B5EF4-FFF2-40B4-BE49-F238E27FC236}">
                <a16:creationId xmlns:a16="http://schemas.microsoft.com/office/drawing/2014/main" id="{FDE70413-55CF-45AE-BD99-190CAE981F2E}"/>
              </a:ext>
            </a:extLst>
          </p:cNvPr>
          <p:cNvSpPr txBox="1"/>
          <p:nvPr/>
        </p:nvSpPr>
        <p:spPr>
          <a:xfrm>
            <a:off x="609600" y="3429000"/>
            <a:ext cx="2190750" cy="400110"/>
          </a:xfrm>
          <a:prstGeom prst="rect">
            <a:avLst/>
          </a:prstGeom>
          <a:noFill/>
        </p:spPr>
        <p:txBody>
          <a:bodyPr wrap="square" rtlCol="0">
            <a:spAutoFit/>
          </a:bodyPr>
          <a:lstStyle/>
          <a:p>
            <a:r>
              <a:rPr lang="en-US" sz="2000" b="1" dirty="0"/>
              <a:t>About Table:</a:t>
            </a:r>
          </a:p>
        </p:txBody>
      </p:sp>
      <p:sp>
        <p:nvSpPr>
          <p:cNvPr id="7" name="TextBox 6">
            <a:extLst>
              <a:ext uri="{FF2B5EF4-FFF2-40B4-BE49-F238E27FC236}">
                <a16:creationId xmlns:a16="http://schemas.microsoft.com/office/drawing/2014/main" id="{3E5C233C-8505-448D-A907-F20CAAFD99C1}"/>
              </a:ext>
            </a:extLst>
          </p:cNvPr>
          <p:cNvSpPr txBox="1"/>
          <p:nvPr/>
        </p:nvSpPr>
        <p:spPr>
          <a:xfrm>
            <a:off x="1038225" y="3925493"/>
            <a:ext cx="10658475" cy="2585323"/>
          </a:xfrm>
          <a:prstGeom prst="rect">
            <a:avLst/>
          </a:prstGeom>
          <a:noFill/>
        </p:spPr>
        <p:txBody>
          <a:bodyPr wrap="square" rtlCol="0">
            <a:spAutoFit/>
          </a:bodyPr>
          <a:lstStyle/>
          <a:p>
            <a:r>
              <a:rPr lang="en-US" dirty="0"/>
              <a:t>Sales data Excel file :</a:t>
            </a:r>
          </a:p>
          <a:p>
            <a:r>
              <a:rPr lang="en-US" dirty="0"/>
              <a:t>First, we import the Sales data Excel file. This Excel file contains a single table named "Sheet1." We rename "Sheet1" to "Fact Table." Next, we clean the data by:</a:t>
            </a:r>
          </a:p>
          <a:p>
            <a:r>
              <a:rPr lang="en-US" dirty="0"/>
              <a:t>1.Removing unnecessary rows.</a:t>
            </a:r>
          </a:p>
          <a:p>
            <a:r>
              <a:rPr lang="en-US" dirty="0"/>
              <a:t>2.Using the "Use first row as header" option.</a:t>
            </a:r>
          </a:p>
          <a:p>
            <a:r>
              <a:rPr lang="en-US" dirty="0"/>
              <a:t>3.Detecting data types and changing them according to the data.</a:t>
            </a:r>
          </a:p>
          <a:p>
            <a:r>
              <a:rPr lang="en-US" dirty="0"/>
              <a:t>The "Fact Table" contain the following columns:orderid,orderNumber,productKey,SalesPersonKey,SelesPerson,SuperVisor,Manager,Channel,Quantity,</a:t>
            </a:r>
          </a:p>
          <a:p>
            <a:r>
              <a:rPr lang="en-US" dirty="0"/>
              <a:t>Unit Price.</a:t>
            </a:r>
          </a:p>
        </p:txBody>
      </p:sp>
    </p:spTree>
    <p:extLst>
      <p:ext uri="{BB962C8B-B14F-4D97-AF65-F5344CB8AC3E}">
        <p14:creationId xmlns:p14="http://schemas.microsoft.com/office/powerpoint/2010/main" val="145617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6340C-EB6B-4248-B924-0F7E845B4F5A}"/>
              </a:ext>
            </a:extLst>
          </p:cNvPr>
          <p:cNvSpPr txBox="1"/>
          <p:nvPr/>
        </p:nvSpPr>
        <p:spPr>
          <a:xfrm>
            <a:off x="457200" y="314325"/>
            <a:ext cx="11449050" cy="6740307"/>
          </a:xfrm>
          <a:prstGeom prst="rect">
            <a:avLst/>
          </a:prstGeom>
          <a:noFill/>
        </p:spPr>
        <p:txBody>
          <a:bodyPr wrap="square" rtlCol="0">
            <a:spAutoFit/>
          </a:bodyPr>
          <a:lstStyle/>
          <a:p>
            <a:r>
              <a:rPr lang="en-US" dirty="0"/>
              <a:t>Budget Excel file:</a:t>
            </a:r>
          </a:p>
          <a:p>
            <a:r>
              <a:rPr lang="en-US" dirty="0"/>
              <a:t>Next, we import the Budget Excel file, which contains three tables named "2019," "2020," and "2021 budget." We proceed to clean the data by:</a:t>
            </a:r>
          </a:p>
          <a:p>
            <a:endParaRPr lang="en-US" dirty="0"/>
          </a:p>
          <a:p>
            <a:r>
              <a:rPr lang="en-US" dirty="0"/>
              <a:t>1.Removing unnecessary columns.</a:t>
            </a:r>
          </a:p>
          <a:p>
            <a:r>
              <a:rPr lang="en-US" dirty="0"/>
              <a:t>2.Eliminating null values.</a:t>
            </a:r>
          </a:p>
          <a:p>
            <a:r>
              <a:rPr lang="en-US" dirty="0"/>
              <a:t>3.Using the first row as headers.</a:t>
            </a:r>
          </a:p>
          <a:p>
            <a:r>
              <a:rPr lang="en-US" dirty="0"/>
              <a:t>4.Unpivoting other columns and the total budget column.</a:t>
            </a:r>
          </a:p>
          <a:p>
            <a:r>
              <a:rPr lang="en-US" dirty="0"/>
              <a:t>5.Removing rows related to the order date, etc.</a:t>
            </a:r>
          </a:p>
          <a:p>
            <a:endParaRPr lang="en-US" dirty="0"/>
          </a:p>
          <a:p>
            <a:endParaRPr lang="en-US" dirty="0"/>
          </a:p>
          <a:p>
            <a:r>
              <a:rPr lang="en-US" dirty="0"/>
              <a:t>Dim Salesperson Table:</a:t>
            </a:r>
          </a:p>
          <a:p>
            <a:r>
              <a:rPr lang="en-US" dirty="0"/>
              <a:t>To create a table in Power Query using the Fact Table and name it "Dim Salesperson" with the specified columns (salesperson Key, salesperson, supervisor, Manager), you can follow these steps:</a:t>
            </a:r>
          </a:p>
          <a:p>
            <a:endParaRPr lang="en-US" dirty="0"/>
          </a:p>
          <a:p>
            <a:r>
              <a:rPr lang="en-US" dirty="0"/>
              <a:t>Load your Fact Table into Power Query.</a:t>
            </a:r>
          </a:p>
          <a:p>
            <a:endParaRPr lang="en-US" dirty="0"/>
          </a:p>
          <a:p>
            <a:r>
              <a:rPr lang="en-US" dirty="0"/>
              <a:t>Select the columns you need for the "Dim Salesperson" table: salesperson Key, salesperson, supervisor, Manager.</a:t>
            </a:r>
          </a:p>
          <a:p>
            <a:endParaRPr lang="en-US" dirty="0"/>
          </a:p>
          <a:p>
            <a:r>
              <a:rPr lang="en-US" dirty="0"/>
              <a:t>Use the "Duplicate" option to create a duplicate of the selected columns.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7180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DD1FA9-317A-497F-8174-DC9558E9341E}"/>
              </a:ext>
            </a:extLst>
          </p:cNvPr>
          <p:cNvSpPr txBox="1"/>
          <p:nvPr/>
        </p:nvSpPr>
        <p:spPr>
          <a:xfrm>
            <a:off x="714375" y="889843"/>
            <a:ext cx="11068050" cy="5078313"/>
          </a:xfrm>
          <a:prstGeom prst="rect">
            <a:avLst/>
          </a:prstGeom>
          <a:noFill/>
        </p:spPr>
        <p:txBody>
          <a:bodyPr wrap="square" rtlCol="0">
            <a:spAutoFit/>
          </a:bodyPr>
          <a:lstStyle/>
          <a:p>
            <a:r>
              <a:rPr lang="en-US" dirty="0"/>
              <a:t>To remove duplicate values from the duplicated table and also remove null values, follow these steps:</a:t>
            </a:r>
          </a:p>
          <a:p>
            <a:endParaRPr lang="en-US" dirty="0"/>
          </a:p>
          <a:p>
            <a:r>
              <a:rPr lang="en-US" dirty="0"/>
              <a:t>a. Select the duplicated table.</a:t>
            </a:r>
          </a:p>
          <a:p>
            <a:endParaRPr lang="en-US" dirty="0"/>
          </a:p>
          <a:p>
            <a:r>
              <a:rPr lang="en-US" dirty="0"/>
              <a:t>b. Go to the "Transform" tab.</a:t>
            </a:r>
          </a:p>
          <a:p>
            <a:endParaRPr lang="en-US" dirty="0"/>
          </a:p>
          <a:p>
            <a:r>
              <a:rPr lang="en-US" dirty="0"/>
              <a:t>c. Click on the "Remove Duplicates" option.</a:t>
            </a:r>
          </a:p>
          <a:p>
            <a:endParaRPr lang="en-US" dirty="0"/>
          </a:p>
          <a:p>
            <a:r>
              <a:rPr lang="en-US" dirty="0"/>
              <a:t>d. In the "Remove Duplicates" dialog box, select the columns for which you want to remove duplicates (salesperson Key, salesperson, supervisor, Manager).</a:t>
            </a:r>
          </a:p>
          <a:p>
            <a:endParaRPr lang="en-US" dirty="0"/>
          </a:p>
          <a:p>
            <a:r>
              <a:rPr lang="en-US" dirty="0"/>
              <a:t>e. Click the "OK" button.</a:t>
            </a:r>
          </a:p>
          <a:p>
            <a:endParaRPr lang="en-US" dirty="0"/>
          </a:p>
          <a:p>
            <a:r>
              <a:rPr lang="en-US" dirty="0"/>
              <a:t>After removing duplicates and null values, you can rename the table to "Dim Salesperson" by right-clicking on the table in the Queries pane and selecting "Rename."</a:t>
            </a:r>
          </a:p>
          <a:p>
            <a:endParaRPr lang="en-US" dirty="0"/>
          </a:p>
          <a:p>
            <a:r>
              <a:rPr lang="en-US" dirty="0"/>
              <a:t>"Dim Salesperson" table in Power Query should now contain the specified columns without duplicate values or null values.</a:t>
            </a:r>
          </a:p>
        </p:txBody>
      </p:sp>
    </p:spTree>
    <p:extLst>
      <p:ext uri="{BB962C8B-B14F-4D97-AF65-F5344CB8AC3E}">
        <p14:creationId xmlns:p14="http://schemas.microsoft.com/office/powerpoint/2010/main" val="308369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7884C-13D4-42CA-AFAD-12AC94B2CAFC}"/>
              </a:ext>
            </a:extLst>
          </p:cNvPr>
          <p:cNvSpPr txBox="1"/>
          <p:nvPr/>
        </p:nvSpPr>
        <p:spPr>
          <a:xfrm>
            <a:off x="438149" y="771525"/>
            <a:ext cx="11439525" cy="5078313"/>
          </a:xfrm>
          <a:prstGeom prst="rect">
            <a:avLst/>
          </a:prstGeom>
          <a:noFill/>
        </p:spPr>
        <p:txBody>
          <a:bodyPr wrap="square" rtlCol="0">
            <a:spAutoFit/>
          </a:bodyPr>
          <a:lstStyle/>
          <a:p>
            <a:r>
              <a:rPr lang="en-US" dirty="0" err="1"/>
              <a:t>Calender</a:t>
            </a:r>
            <a:r>
              <a:rPr lang="en-US" dirty="0"/>
              <a:t> Table:</a:t>
            </a:r>
          </a:p>
          <a:p>
            <a:r>
              <a:rPr lang="en-US" dirty="0"/>
              <a:t>To create a calendar table in Power BI Desktop using a DAX function</a:t>
            </a:r>
          </a:p>
          <a:p>
            <a:r>
              <a:rPr lang="en-US" dirty="0" err="1"/>
              <a:t>Calender</a:t>
            </a:r>
            <a:r>
              <a:rPr lang="en-US" dirty="0"/>
              <a:t> = </a:t>
            </a:r>
          </a:p>
          <a:p>
            <a:r>
              <a:rPr lang="en-US" dirty="0"/>
              <a:t>ADDCOLUMNS(</a:t>
            </a:r>
          </a:p>
          <a:p>
            <a:r>
              <a:rPr lang="en-US" dirty="0"/>
              <a:t>    CALENDARAUTO(),</a:t>
            </a:r>
          </a:p>
          <a:p>
            <a:r>
              <a:rPr lang="en-US" dirty="0"/>
              <a:t>    "</a:t>
            </a:r>
            <a:r>
              <a:rPr lang="en-US" dirty="0" err="1"/>
              <a:t>Year",YEAR</a:t>
            </a:r>
            <a:r>
              <a:rPr lang="en-US" dirty="0"/>
              <a:t>([Date]),</a:t>
            </a:r>
          </a:p>
          <a:p>
            <a:r>
              <a:rPr lang="en-US" dirty="0"/>
              <a:t>    "</a:t>
            </a:r>
            <a:r>
              <a:rPr lang="en-US" dirty="0" err="1"/>
              <a:t>Month",FORMAT</a:t>
            </a:r>
            <a:r>
              <a:rPr lang="en-US" dirty="0"/>
              <a:t>([Date],"mmm"),</a:t>
            </a:r>
          </a:p>
          <a:p>
            <a:r>
              <a:rPr lang="en-US" dirty="0"/>
              <a:t>    "</a:t>
            </a:r>
            <a:r>
              <a:rPr lang="en-US" dirty="0" err="1"/>
              <a:t>MonthNum</a:t>
            </a:r>
            <a:r>
              <a:rPr lang="en-US" dirty="0"/>
              <a:t>",MONTH([Date]),</a:t>
            </a:r>
          </a:p>
          <a:p>
            <a:r>
              <a:rPr lang="en-US" dirty="0"/>
              <a:t>    "</a:t>
            </a:r>
            <a:r>
              <a:rPr lang="en-US" dirty="0" err="1"/>
              <a:t>Weekday",FORMAT</a:t>
            </a:r>
            <a:r>
              <a:rPr lang="en-US" dirty="0"/>
              <a:t>([Date],"</a:t>
            </a:r>
            <a:r>
              <a:rPr lang="en-US" dirty="0" err="1"/>
              <a:t>ddd</a:t>
            </a:r>
            <a:r>
              <a:rPr lang="en-US" dirty="0"/>
              <a:t>"),</a:t>
            </a:r>
          </a:p>
          <a:p>
            <a:r>
              <a:rPr lang="en-US" dirty="0"/>
              <a:t>    "</a:t>
            </a:r>
            <a:r>
              <a:rPr lang="en-US" dirty="0" err="1"/>
              <a:t>Weeknum</a:t>
            </a:r>
            <a:r>
              <a:rPr lang="en-US" dirty="0"/>
              <a:t>",WEEKDAY([Date]),</a:t>
            </a:r>
          </a:p>
          <a:p>
            <a:r>
              <a:rPr lang="en-US" dirty="0"/>
              <a:t>    "</a:t>
            </a:r>
            <a:r>
              <a:rPr lang="en-US" dirty="0" err="1"/>
              <a:t>Qtr</a:t>
            </a:r>
            <a:r>
              <a:rPr lang="en-US" dirty="0"/>
              <a:t>",FORMAT([Date],"\QQ")</a:t>
            </a:r>
          </a:p>
          <a:p>
            <a:r>
              <a:rPr lang="en-US" dirty="0"/>
              <a:t>)</a:t>
            </a:r>
          </a:p>
          <a:p>
            <a:endParaRPr lang="en-US" dirty="0"/>
          </a:p>
          <a:p>
            <a:r>
              <a:rPr lang="en-US" dirty="0"/>
              <a:t>To add a new column in the calendar table to classify each date as either a "weekday" or "weekend," you can use a DAX formula.</a:t>
            </a:r>
          </a:p>
          <a:p>
            <a:r>
              <a:rPr lang="en-US" dirty="0"/>
              <a:t>Weekday/Weekend = </a:t>
            </a:r>
          </a:p>
          <a:p>
            <a:r>
              <a:rPr lang="en-US" dirty="0"/>
              <a:t>IF(</a:t>
            </a:r>
            <a:r>
              <a:rPr lang="en-US" dirty="0" err="1"/>
              <a:t>Calender</a:t>
            </a:r>
            <a:r>
              <a:rPr lang="en-US" dirty="0"/>
              <a:t>[</a:t>
            </a:r>
            <a:r>
              <a:rPr lang="en-US" dirty="0" err="1"/>
              <a:t>Weeknum</a:t>
            </a:r>
            <a:r>
              <a:rPr lang="en-US" dirty="0"/>
              <a:t>] in {1,7},"</a:t>
            </a:r>
            <a:r>
              <a:rPr lang="en-US" dirty="0" err="1"/>
              <a:t>Weekend","Weekday</a:t>
            </a:r>
            <a:r>
              <a:rPr lang="en-US" dirty="0"/>
              <a:t>")</a:t>
            </a:r>
          </a:p>
          <a:p>
            <a:endParaRPr lang="en-US" dirty="0"/>
          </a:p>
        </p:txBody>
      </p:sp>
    </p:spTree>
    <p:extLst>
      <p:ext uri="{BB962C8B-B14F-4D97-AF65-F5344CB8AC3E}">
        <p14:creationId xmlns:p14="http://schemas.microsoft.com/office/powerpoint/2010/main" val="282559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455CD-A95F-496B-9BCC-DC2A2FFAD206}"/>
              </a:ext>
            </a:extLst>
          </p:cNvPr>
          <p:cNvSpPr txBox="1"/>
          <p:nvPr/>
        </p:nvSpPr>
        <p:spPr>
          <a:xfrm>
            <a:off x="647700" y="781050"/>
            <a:ext cx="9896475" cy="1754326"/>
          </a:xfrm>
          <a:prstGeom prst="rect">
            <a:avLst/>
          </a:prstGeom>
          <a:noFill/>
        </p:spPr>
        <p:txBody>
          <a:bodyPr wrap="square" rtlCol="0">
            <a:spAutoFit/>
          </a:bodyPr>
          <a:lstStyle/>
          <a:p>
            <a:r>
              <a:rPr lang="en-US" dirty="0"/>
              <a:t>Salesperson Table:</a:t>
            </a:r>
          </a:p>
          <a:p>
            <a:r>
              <a:rPr lang="en-US" dirty="0"/>
              <a:t>We import Salesperson Table, then we replace value, Whole number option.</a:t>
            </a:r>
          </a:p>
          <a:p>
            <a:r>
              <a:rPr lang="en-US" dirty="0"/>
              <a:t>Salesperson Table contain the following columns: </a:t>
            </a:r>
            <a:r>
              <a:rPr lang="en-US" dirty="0" err="1"/>
              <a:t>SalesPersonID</a:t>
            </a:r>
            <a:r>
              <a:rPr lang="en-US" dirty="0"/>
              <a:t>, URL</a:t>
            </a:r>
          </a:p>
          <a:p>
            <a:endParaRPr lang="en-US" dirty="0"/>
          </a:p>
          <a:p>
            <a:r>
              <a:rPr lang="en-US" dirty="0"/>
              <a:t>Group Table:</a:t>
            </a:r>
          </a:p>
          <a:p>
            <a:r>
              <a:rPr lang="en-US" dirty="0"/>
              <a:t>Group Table contain the following Columns: </a:t>
            </a:r>
            <a:r>
              <a:rPr lang="en-US" dirty="0" err="1"/>
              <a:t>Group,URL</a:t>
            </a:r>
            <a:endParaRPr lang="en-US" dirty="0"/>
          </a:p>
        </p:txBody>
      </p:sp>
    </p:spTree>
    <p:extLst>
      <p:ext uri="{BB962C8B-B14F-4D97-AF65-F5344CB8AC3E}">
        <p14:creationId xmlns:p14="http://schemas.microsoft.com/office/powerpoint/2010/main" val="11149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CB69B-41A8-4FDB-96FB-DB8CA6A552B6}"/>
              </a:ext>
            </a:extLst>
          </p:cNvPr>
          <p:cNvSpPr txBox="1"/>
          <p:nvPr/>
        </p:nvSpPr>
        <p:spPr>
          <a:xfrm>
            <a:off x="3476625" y="422791"/>
            <a:ext cx="4381500" cy="400110"/>
          </a:xfrm>
          <a:prstGeom prst="rect">
            <a:avLst/>
          </a:prstGeom>
          <a:noFill/>
        </p:spPr>
        <p:txBody>
          <a:bodyPr wrap="square" rtlCol="0">
            <a:spAutoFit/>
          </a:bodyPr>
          <a:lstStyle/>
          <a:p>
            <a:pPr algn="ctr"/>
            <a:r>
              <a:rPr lang="en-US" sz="2000" b="1" dirty="0"/>
              <a:t>Model View</a:t>
            </a:r>
          </a:p>
        </p:txBody>
      </p:sp>
      <p:pic>
        <p:nvPicPr>
          <p:cNvPr id="4" name="Picture 3">
            <a:extLst>
              <a:ext uri="{FF2B5EF4-FFF2-40B4-BE49-F238E27FC236}">
                <a16:creationId xmlns:a16="http://schemas.microsoft.com/office/drawing/2014/main" id="{CC13C8FF-2DB6-40D7-BA8A-178CD64D0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39" y="1097040"/>
            <a:ext cx="11202371" cy="5540220"/>
          </a:xfrm>
          <a:prstGeom prst="rect">
            <a:avLst/>
          </a:prstGeom>
        </p:spPr>
      </p:pic>
    </p:spTree>
    <p:extLst>
      <p:ext uri="{BB962C8B-B14F-4D97-AF65-F5344CB8AC3E}">
        <p14:creationId xmlns:p14="http://schemas.microsoft.com/office/powerpoint/2010/main" val="193624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FD178-E616-459A-9C5E-73A4F0ABC779}"/>
              </a:ext>
            </a:extLst>
          </p:cNvPr>
          <p:cNvSpPr txBox="1"/>
          <p:nvPr/>
        </p:nvSpPr>
        <p:spPr>
          <a:xfrm>
            <a:off x="752475" y="285750"/>
            <a:ext cx="4467225" cy="400110"/>
          </a:xfrm>
          <a:prstGeom prst="rect">
            <a:avLst/>
          </a:prstGeom>
          <a:noFill/>
        </p:spPr>
        <p:txBody>
          <a:bodyPr wrap="square" rtlCol="0">
            <a:spAutoFit/>
          </a:bodyPr>
          <a:lstStyle/>
          <a:p>
            <a:r>
              <a:rPr lang="en-US" sz="2000" b="1" dirty="0"/>
              <a:t>Company Important Key:</a:t>
            </a:r>
          </a:p>
        </p:txBody>
      </p:sp>
      <p:sp>
        <p:nvSpPr>
          <p:cNvPr id="3" name="TextBox 2">
            <a:extLst>
              <a:ext uri="{FF2B5EF4-FFF2-40B4-BE49-F238E27FC236}">
                <a16:creationId xmlns:a16="http://schemas.microsoft.com/office/drawing/2014/main" id="{ED8540F4-4A6B-4F38-9334-D65A3E055F44}"/>
              </a:ext>
            </a:extLst>
          </p:cNvPr>
          <p:cNvSpPr txBox="1"/>
          <p:nvPr/>
        </p:nvSpPr>
        <p:spPr>
          <a:xfrm>
            <a:off x="1114425" y="704910"/>
            <a:ext cx="10515600" cy="6186309"/>
          </a:xfrm>
          <a:prstGeom prst="rect">
            <a:avLst/>
          </a:prstGeom>
          <a:noFill/>
        </p:spPr>
        <p:txBody>
          <a:bodyPr wrap="square" rtlCol="0">
            <a:spAutoFit/>
          </a:bodyPr>
          <a:lstStyle/>
          <a:p>
            <a:r>
              <a:rPr lang="en-US" dirty="0"/>
              <a:t>1.total revenue = SUMX(</a:t>
            </a:r>
            <a:r>
              <a:rPr lang="en-US" dirty="0" err="1"/>
              <a:t>FactTable,FactTable</a:t>
            </a:r>
            <a:r>
              <a:rPr lang="en-US" dirty="0"/>
              <a:t>[</a:t>
            </a:r>
            <a:r>
              <a:rPr lang="en-US" dirty="0" err="1"/>
              <a:t>UnitPrice</a:t>
            </a:r>
            <a:r>
              <a:rPr lang="en-US" dirty="0"/>
              <a:t>]*</a:t>
            </a:r>
            <a:r>
              <a:rPr lang="en-US" dirty="0" err="1"/>
              <a:t>FactTable</a:t>
            </a:r>
            <a:r>
              <a:rPr lang="en-US" dirty="0"/>
              <a:t>[Quantity])</a:t>
            </a:r>
          </a:p>
          <a:p>
            <a:endParaRPr lang="en-US" dirty="0"/>
          </a:p>
          <a:p>
            <a:r>
              <a:rPr lang="en-US" dirty="0"/>
              <a:t>2.Total Budget = SUM(Budget[Budget])</a:t>
            </a:r>
          </a:p>
          <a:p>
            <a:endParaRPr lang="en-US" dirty="0"/>
          </a:p>
          <a:p>
            <a:r>
              <a:rPr lang="en-US" dirty="0"/>
              <a:t>3.# Transaction = COUNTROWS(</a:t>
            </a:r>
            <a:r>
              <a:rPr lang="en-US" dirty="0" err="1"/>
              <a:t>FactTable</a:t>
            </a:r>
            <a:r>
              <a:rPr lang="en-US" dirty="0"/>
              <a:t>)</a:t>
            </a:r>
          </a:p>
          <a:p>
            <a:endParaRPr lang="en-US" dirty="0"/>
          </a:p>
          <a:p>
            <a:r>
              <a:rPr lang="en-US" dirty="0"/>
              <a:t>4.Total qty sold = SUM(</a:t>
            </a:r>
            <a:r>
              <a:rPr lang="en-US" dirty="0" err="1"/>
              <a:t>FactTable</a:t>
            </a:r>
            <a:r>
              <a:rPr lang="en-US" dirty="0"/>
              <a:t>[Quantity])</a:t>
            </a:r>
          </a:p>
          <a:p>
            <a:endParaRPr lang="en-US" dirty="0"/>
          </a:p>
          <a:p>
            <a:r>
              <a:rPr lang="en-US" dirty="0"/>
              <a:t>5.Pct of Revenue = </a:t>
            </a:r>
          </a:p>
          <a:p>
            <a:r>
              <a:rPr lang="en-US" dirty="0"/>
              <a:t>var a=CALCULATE([Total revenue],</a:t>
            </a:r>
          </a:p>
          <a:p>
            <a:r>
              <a:rPr lang="en-US" dirty="0"/>
              <a:t>REMOVEFILTERS(</a:t>
            </a:r>
            <a:r>
              <a:rPr lang="en-US" dirty="0" err="1"/>
              <a:t>Dim_salesperson</a:t>
            </a:r>
            <a:r>
              <a:rPr lang="en-US" dirty="0"/>
              <a:t>))</a:t>
            </a:r>
          </a:p>
          <a:p>
            <a:r>
              <a:rPr lang="en-US" dirty="0"/>
              <a:t>var b=[Total revenue]</a:t>
            </a:r>
          </a:p>
          <a:p>
            <a:r>
              <a:rPr lang="en-US" dirty="0"/>
              <a:t>return</a:t>
            </a:r>
          </a:p>
          <a:p>
            <a:r>
              <a:rPr lang="en-US" dirty="0"/>
              <a:t>DIVIDE(</a:t>
            </a:r>
            <a:r>
              <a:rPr lang="en-US" dirty="0" err="1"/>
              <a:t>b,a</a:t>
            </a:r>
            <a:r>
              <a:rPr lang="en-US" dirty="0"/>
              <a:t>)</a:t>
            </a:r>
          </a:p>
          <a:p>
            <a:endParaRPr lang="en-US" dirty="0"/>
          </a:p>
          <a:p>
            <a:r>
              <a:rPr lang="en-US" dirty="0"/>
              <a:t>6.Pct of Qty = </a:t>
            </a:r>
          </a:p>
          <a:p>
            <a:r>
              <a:rPr lang="en-US" dirty="0"/>
              <a:t>var a=CALCULATE([Total qty sold],</a:t>
            </a:r>
          </a:p>
          <a:p>
            <a:r>
              <a:rPr lang="en-US" dirty="0"/>
              <a:t>REMOVEFILTERS(</a:t>
            </a:r>
            <a:r>
              <a:rPr lang="en-US" dirty="0" err="1"/>
              <a:t>Dim_salesperson</a:t>
            </a:r>
            <a:r>
              <a:rPr lang="en-US" dirty="0"/>
              <a:t>[Supervisor]),</a:t>
            </a:r>
          </a:p>
          <a:p>
            <a:r>
              <a:rPr lang="en-US" dirty="0"/>
              <a:t>REMOVEFILTERS(</a:t>
            </a:r>
            <a:r>
              <a:rPr lang="en-US" dirty="0" err="1"/>
              <a:t>Dim_salesperson</a:t>
            </a:r>
            <a:r>
              <a:rPr lang="en-US" dirty="0"/>
              <a:t>[Salesperson]))</a:t>
            </a:r>
          </a:p>
          <a:p>
            <a:r>
              <a:rPr lang="en-US" dirty="0"/>
              <a:t>var b=[Total qty sold]</a:t>
            </a:r>
          </a:p>
          <a:p>
            <a:r>
              <a:rPr lang="en-US" dirty="0"/>
              <a:t>return</a:t>
            </a:r>
          </a:p>
          <a:p>
            <a:r>
              <a:rPr lang="en-US" dirty="0"/>
              <a:t>DIVIDE(</a:t>
            </a:r>
            <a:r>
              <a:rPr lang="en-US" dirty="0" err="1"/>
              <a:t>b,a</a:t>
            </a:r>
            <a:r>
              <a:rPr lang="en-US" dirty="0"/>
              <a:t>)</a:t>
            </a:r>
          </a:p>
        </p:txBody>
      </p:sp>
    </p:spTree>
    <p:extLst>
      <p:ext uri="{BB962C8B-B14F-4D97-AF65-F5344CB8AC3E}">
        <p14:creationId xmlns:p14="http://schemas.microsoft.com/office/powerpoint/2010/main" val="2611129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1527</Words>
  <Application>Microsoft Office PowerPoint</Application>
  <PresentationFormat>Widescreen</PresentationFormat>
  <Paragraphs>173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13</cp:revision>
  <dcterms:created xsi:type="dcterms:W3CDTF">2023-09-28T06:38:04Z</dcterms:created>
  <dcterms:modified xsi:type="dcterms:W3CDTF">2023-09-28T14:07:48Z</dcterms:modified>
</cp:coreProperties>
</file>