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1262-EFC7-4503-BF19-7211EBCA1F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6180CD-96FC-4AB9-ACCA-6A2F944256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0A9BD5-291E-4C1D-8B31-C43FF2F8E739}"/>
              </a:ext>
            </a:extLst>
          </p:cNvPr>
          <p:cNvSpPr>
            <a:spLocks noGrp="1"/>
          </p:cNvSpPr>
          <p:nvPr>
            <p:ph type="dt" sz="half" idx="10"/>
          </p:nvPr>
        </p:nvSpPr>
        <p:spPr/>
        <p:txBody>
          <a:bodyPr/>
          <a:lstStyle/>
          <a:p>
            <a:fld id="{BE541C6E-6B67-41C1-AED6-D931C7F55310}" type="datetimeFigureOut">
              <a:rPr lang="en-US" smtClean="0"/>
              <a:t>10/14/2023</a:t>
            </a:fld>
            <a:endParaRPr lang="en-US"/>
          </a:p>
        </p:txBody>
      </p:sp>
      <p:sp>
        <p:nvSpPr>
          <p:cNvPr id="5" name="Footer Placeholder 4">
            <a:extLst>
              <a:ext uri="{FF2B5EF4-FFF2-40B4-BE49-F238E27FC236}">
                <a16:creationId xmlns:a16="http://schemas.microsoft.com/office/drawing/2014/main" id="{EE264585-7200-4F9C-9456-FBFF47AF7E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9DEE2-92F7-4371-872B-4BA211ACB3F5}"/>
              </a:ext>
            </a:extLst>
          </p:cNvPr>
          <p:cNvSpPr>
            <a:spLocks noGrp="1"/>
          </p:cNvSpPr>
          <p:nvPr>
            <p:ph type="sldNum" sz="quarter" idx="12"/>
          </p:nvPr>
        </p:nvSpPr>
        <p:spPr/>
        <p:txBody>
          <a:bodyPr/>
          <a:lstStyle/>
          <a:p>
            <a:fld id="{17702B71-E5D6-4A11-82AA-42B3E08B0AB0}" type="slidenum">
              <a:rPr lang="en-US" smtClean="0"/>
              <a:t>‹#›</a:t>
            </a:fld>
            <a:endParaRPr lang="en-US"/>
          </a:p>
        </p:txBody>
      </p:sp>
    </p:spTree>
    <p:extLst>
      <p:ext uri="{BB962C8B-B14F-4D97-AF65-F5344CB8AC3E}">
        <p14:creationId xmlns:p14="http://schemas.microsoft.com/office/powerpoint/2010/main" val="1329204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91C3-4923-453D-AE6A-055B482F41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CE4674-4951-42B5-905C-B8FDD17443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8F6C45-7B10-4E16-9E59-8BD3C2D1313B}"/>
              </a:ext>
            </a:extLst>
          </p:cNvPr>
          <p:cNvSpPr>
            <a:spLocks noGrp="1"/>
          </p:cNvSpPr>
          <p:nvPr>
            <p:ph type="dt" sz="half" idx="10"/>
          </p:nvPr>
        </p:nvSpPr>
        <p:spPr/>
        <p:txBody>
          <a:bodyPr/>
          <a:lstStyle/>
          <a:p>
            <a:fld id="{BE541C6E-6B67-41C1-AED6-D931C7F55310}" type="datetimeFigureOut">
              <a:rPr lang="en-US" smtClean="0"/>
              <a:t>10/14/2023</a:t>
            </a:fld>
            <a:endParaRPr lang="en-US"/>
          </a:p>
        </p:txBody>
      </p:sp>
      <p:sp>
        <p:nvSpPr>
          <p:cNvPr id="5" name="Footer Placeholder 4">
            <a:extLst>
              <a:ext uri="{FF2B5EF4-FFF2-40B4-BE49-F238E27FC236}">
                <a16:creationId xmlns:a16="http://schemas.microsoft.com/office/drawing/2014/main" id="{7A5823ED-AE11-40D7-B051-B6C8813B1E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4AA2E-81EB-4DEE-86B3-3BE1618CE5EE}"/>
              </a:ext>
            </a:extLst>
          </p:cNvPr>
          <p:cNvSpPr>
            <a:spLocks noGrp="1"/>
          </p:cNvSpPr>
          <p:nvPr>
            <p:ph type="sldNum" sz="quarter" idx="12"/>
          </p:nvPr>
        </p:nvSpPr>
        <p:spPr/>
        <p:txBody>
          <a:bodyPr/>
          <a:lstStyle/>
          <a:p>
            <a:fld id="{17702B71-E5D6-4A11-82AA-42B3E08B0AB0}" type="slidenum">
              <a:rPr lang="en-US" smtClean="0"/>
              <a:t>‹#›</a:t>
            </a:fld>
            <a:endParaRPr lang="en-US"/>
          </a:p>
        </p:txBody>
      </p:sp>
    </p:spTree>
    <p:extLst>
      <p:ext uri="{BB962C8B-B14F-4D97-AF65-F5344CB8AC3E}">
        <p14:creationId xmlns:p14="http://schemas.microsoft.com/office/powerpoint/2010/main" val="1889106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3FB881-977B-4736-A718-FE92BCBADB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4BE7D5-87C1-4E3D-9C5F-5D0DEA398F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5E5D97-55DF-47ED-8DCC-097768E04546}"/>
              </a:ext>
            </a:extLst>
          </p:cNvPr>
          <p:cNvSpPr>
            <a:spLocks noGrp="1"/>
          </p:cNvSpPr>
          <p:nvPr>
            <p:ph type="dt" sz="half" idx="10"/>
          </p:nvPr>
        </p:nvSpPr>
        <p:spPr/>
        <p:txBody>
          <a:bodyPr/>
          <a:lstStyle/>
          <a:p>
            <a:fld id="{BE541C6E-6B67-41C1-AED6-D931C7F55310}" type="datetimeFigureOut">
              <a:rPr lang="en-US" smtClean="0"/>
              <a:t>10/14/2023</a:t>
            </a:fld>
            <a:endParaRPr lang="en-US"/>
          </a:p>
        </p:txBody>
      </p:sp>
      <p:sp>
        <p:nvSpPr>
          <p:cNvPr id="5" name="Footer Placeholder 4">
            <a:extLst>
              <a:ext uri="{FF2B5EF4-FFF2-40B4-BE49-F238E27FC236}">
                <a16:creationId xmlns:a16="http://schemas.microsoft.com/office/drawing/2014/main" id="{B31E2226-9D80-4B34-BEF9-11BC1EFD1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CA68A-2FE8-488C-BA9E-FF68F6794A54}"/>
              </a:ext>
            </a:extLst>
          </p:cNvPr>
          <p:cNvSpPr>
            <a:spLocks noGrp="1"/>
          </p:cNvSpPr>
          <p:nvPr>
            <p:ph type="sldNum" sz="quarter" idx="12"/>
          </p:nvPr>
        </p:nvSpPr>
        <p:spPr/>
        <p:txBody>
          <a:bodyPr/>
          <a:lstStyle/>
          <a:p>
            <a:fld id="{17702B71-E5D6-4A11-82AA-42B3E08B0AB0}" type="slidenum">
              <a:rPr lang="en-US" smtClean="0"/>
              <a:t>‹#›</a:t>
            </a:fld>
            <a:endParaRPr lang="en-US"/>
          </a:p>
        </p:txBody>
      </p:sp>
    </p:spTree>
    <p:extLst>
      <p:ext uri="{BB962C8B-B14F-4D97-AF65-F5344CB8AC3E}">
        <p14:creationId xmlns:p14="http://schemas.microsoft.com/office/powerpoint/2010/main" val="660173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F866B-BA64-4673-A69F-BA59ED46BF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6467C1-E21C-4EFE-92FE-84CD61CDD9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655FCB-5ECA-4C84-9751-CF8A037F0D7C}"/>
              </a:ext>
            </a:extLst>
          </p:cNvPr>
          <p:cNvSpPr>
            <a:spLocks noGrp="1"/>
          </p:cNvSpPr>
          <p:nvPr>
            <p:ph type="dt" sz="half" idx="10"/>
          </p:nvPr>
        </p:nvSpPr>
        <p:spPr/>
        <p:txBody>
          <a:bodyPr/>
          <a:lstStyle/>
          <a:p>
            <a:fld id="{BE541C6E-6B67-41C1-AED6-D931C7F55310}" type="datetimeFigureOut">
              <a:rPr lang="en-US" smtClean="0"/>
              <a:t>10/14/2023</a:t>
            </a:fld>
            <a:endParaRPr lang="en-US"/>
          </a:p>
        </p:txBody>
      </p:sp>
      <p:sp>
        <p:nvSpPr>
          <p:cNvPr id="5" name="Footer Placeholder 4">
            <a:extLst>
              <a:ext uri="{FF2B5EF4-FFF2-40B4-BE49-F238E27FC236}">
                <a16:creationId xmlns:a16="http://schemas.microsoft.com/office/drawing/2014/main" id="{2D7FB919-AA9E-4936-BD74-A0E8A9547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7CBF0-93CF-4DD1-8988-72BF86BE473A}"/>
              </a:ext>
            </a:extLst>
          </p:cNvPr>
          <p:cNvSpPr>
            <a:spLocks noGrp="1"/>
          </p:cNvSpPr>
          <p:nvPr>
            <p:ph type="sldNum" sz="quarter" idx="12"/>
          </p:nvPr>
        </p:nvSpPr>
        <p:spPr/>
        <p:txBody>
          <a:bodyPr/>
          <a:lstStyle/>
          <a:p>
            <a:fld id="{17702B71-E5D6-4A11-82AA-42B3E08B0AB0}" type="slidenum">
              <a:rPr lang="en-US" smtClean="0"/>
              <a:t>‹#›</a:t>
            </a:fld>
            <a:endParaRPr lang="en-US"/>
          </a:p>
        </p:txBody>
      </p:sp>
    </p:spTree>
    <p:extLst>
      <p:ext uri="{BB962C8B-B14F-4D97-AF65-F5344CB8AC3E}">
        <p14:creationId xmlns:p14="http://schemas.microsoft.com/office/powerpoint/2010/main" val="1622676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D34D-B3C2-46BD-8FC7-3C60A11FB2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49BA95-1546-4009-A956-838A3F65AB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12F2DF-C3B9-4263-8A1C-77D92E65077A}"/>
              </a:ext>
            </a:extLst>
          </p:cNvPr>
          <p:cNvSpPr>
            <a:spLocks noGrp="1"/>
          </p:cNvSpPr>
          <p:nvPr>
            <p:ph type="dt" sz="half" idx="10"/>
          </p:nvPr>
        </p:nvSpPr>
        <p:spPr/>
        <p:txBody>
          <a:bodyPr/>
          <a:lstStyle/>
          <a:p>
            <a:fld id="{BE541C6E-6B67-41C1-AED6-D931C7F55310}" type="datetimeFigureOut">
              <a:rPr lang="en-US" smtClean="0"/>
              <a:t>10/14/2023</a:t>
            </a:fld>
            <a:endParaRPr lang="en-US"/>
          </a:p>
        </p:txBody>
      </p:sp>
      <p:sp>
        <p:nvSpPr>
          <p:cNvPr id="5" name="Footer Placeholder 4">
            <a:extLst>
              <a:ext uri="{FF2B5EF4-FFF2-40B4-BE49-F238E27FC236}">
                <a16:creationId xmlns:a16="http://schemas.microsoft.com/office/drawing/2014/main" id="{261C9C89-69CB-4028-AD22-40625BAD1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E46D-D180-41AD-ABD9-263EFDC6C923}"/>
              </a:ext>
            </a:extLst>
          </p:cNvPr>
          <p:cNvSpPr>
            <a:spLocks noGrp="1"/>
          </p:cNvSpPr>
          <p:nvPr>
            <p:ph type="sldNum" sz="quarter" idx="12"/>
          </p:nvPr>
        </p:nvSpPr>
        <p:spPr/>
        <p:txBody>
          <a:bodyPr/>
          <a:lstStyle/>
          <a:p>
            <a:fld id="{17702B71-E5D6-4A11-82AA-42B3E08B0AB0}" type="slidenum">
              <a:rPr lang="en-US" smtClean="0"/>
              <a:t>‹#›</a:t>
            </a:fld>
            <a:endParaRPr lang="en-US"/>
          </a:p>
        </p:txBody>
      </p:sp>
    </p:spTree>
    <p:extLst>
      <p:ext uri="{BB962C8B-B14F-4D97-AF65-F5344CB8AC3E}">
        <p14:creationId xmlns:p14="http://schemas.microsoft.com/office/powerpoint/2010/main" val="31678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074A-5966-4F39-A48E-A363EC66D6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428EA7-A122-43E4-BA3B-DE5ADC836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E89FE5-F298-422A-A7C2-A5AA29D206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202270-5996-47FA-961F-8D022852EAA7}"/>
              </a:ext>
            </a:extLst>
          </p:cNvPr>
          <p:cNvSpPr>
            <a:spLocks noGrp="1"/>
          </p:cNvSpPr>
          <p:nvPr>
            <p:ph type="dt" sz="half" idx="10"/>
          </p:nvPr>
        </p:nvSpPr>
        <p:spPr/>
        <p:txBody>
          <a:bodyPr/>
          <a:lstStyle/>
          <a:p>
            <a:fld id="{BE541C6E-6B67-41C1-AED6-D931C7F55310}" type="datetimeFigureOut">
              <a:rPr lang="en-US" smtClean="0"/>
              <a:t>10/14/2023</a:t>
            </a:fld>
            <a:endParaRPr lang="en-US"/>
          </a:p>
        </p:txBody>
      </p:sp>
      <p:sp>
        <p:nvSpPr>
          <p:cNvPr id="6" name="Footer Placeholder 5">
            <a:extLst>
              <a:ext uri="{FF2B5EF4-FFF2-40B4-BE49-F238E27FC236}">
                <a16:creationId xmlns:a16="http://schemas.microsoft.com/office/drawing/2014/main" id="{071EF943-72AB-4DAC-9063-666238495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7ABB4B-2981-4838-9B34-C13DA379683A}"/>
              </a:ext>
            </a:extLst>
          </p:cNvPr>
          <p:cNvSpPr>
            <a:spLocks noGrp="1"/>
          </p:cNvSpPr>
          <p:nvPr>
            <p:ph type="sldNum" sz="quarter" idx="12"/>
          </p:nvPr>
        </p:nvSpPr>
        <p:spPr/>
        <p:txBody>
          <a:bodyPr/>
          <a:lstStyle/>
          <a:p>
            <a:fld id="{17702B71-E5D6-4A11-82AA-42B3E08B0AB0}" type="slidenum">
              <a:rPr lang="en-US" smtClean="0"/>
              <a:t>‹#›</a:t>
            </a:fld>
            <a:endParaRPr lang="en-US"/>
          </a:p>
        </p:txBody>
      </p:sp>
    </p:spTree>
    <p:extLst>
      <p:ext uri="{BB962C8B-B14F-4D97-AF65-F5344CB8AC3E}">
        <p14:creationId xmlns:p14="http://schemas.microsoft.com/office/powerpoint/2010/main" val="1791332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ED738-F2C3-47D6-B36A-042FA67A91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7C446C-B59C-46D2-905A-F7D7FE811E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471666-824F-4C65-81C1-C3DF2D0D7E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442455-93D3-4848-A513-B61B3AC3FE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F2FC31-F450-414D-98FE-26BBCA6A79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87201A-2162-400A-B0A6-D599AB9345BE}"/>
              </a:ext>
            </a:extLst>
          </p:cNvPr>
          <p:cNvSpPr>
            <a:spLocks noGrp="1"/>
          </p:cNvSpPr>
          <p:nvPr>
            <p:ph type="dt" sz="half" idx="10"/>
          </p:nvPr>
        </p:nvSpPr>
        <p:spPr/>
        <p:txBody>
          <a:bodyPr/>
          <a:lstStyle/>
          <a:p>
            <a:fld id="{BE541C6E-6B67-41C1-AED6-D931C7F55310}" type="datetimeFigureOut">
              <a:rPr lang="en-US" smtClean="0"/>
              <a:t>10/14/2023</a:t>
            </a:fld>
            <a:endParaRPr lang="en-US"/>
          </a:p>
        </p:txBody>
      </p:sp>
      <p:sp>
        <p:nvSpPr>
          <p:cNvPr id="8" name="Footer Placeholder 7">
            <a:extLst>
              <a:ext uri="{FF2B5EF4-FFF2-40B4-BE49-F238E27FC236}">
                <a16:creationId xmlns:a16="http://schemas.microsoft.com/office/drawing/2014/main" id="{A0D6B5C4-AB57-4B51-A419-FA89FDAF62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A9A3B2-3EC7-478A-B136-099832FC2E9E}"/>
              </a:ext>
            </a:extLst>
          </p:cNvPr>
          <p:cNvSpPr>
            <a:spLocks noGrp="1"/>
          </p:cNvSpPr>
          <p:nvPr>
            <p:ph type="sldNum" sz="quarter" idx="12"/>
          </p:nvPr>
        </p:nvSpPr>
        <p:spPr/>
        <p:txBody>
          <a:bodyPr/>
          <a:lstStyle/>
          <a:p>
            <a:fld id="{17702B71-E5D6-4A11-82AA-42B3E08B0AB0}" type="slidenum">
              <a:rPr lang="en-US" smtClean="0"/>
              <a:t>‹#›</a:t>
            </a:fld>
            <a:endParaRPr lang="en-US"/>
          </a:p>
        </p:txBody>
      </p:sp>
    </p:spTree>
    <p:extLst>
      <p:ext uri="{BB962C8B-B14F-4D97-AF65-F5344CB8AC3E}">
        <p14:creationId xmlns:p14="http://schemas.microsoft.com/office/powerpoint/2010/main" val="4131020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2EED4-4056-4BC6-8DC9-10472CE3B3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5B0AEC-6575-4B57-B9CF-8BE7C2CAB436}"/>
              </a:ext>
            </a:extLst>
          </p:cNvPr>
          <p:cNvSpPr>
            <a:spLocks noGrp="1"/>
          </p:cNvSpPr>
          <p:nvPr>
            <p:ph type="dt" sz="half" idx="10"/>
          </p:nvPr>
        </p:nvSpPr>
        <p:spPr/>
        <p:txBody>
          <a:bodyPr/>
          <a:lstStyle/>
          <a:p>
            <a:fld id="{BE541C6E-6B67-41C1-AED6-D931C7F55310}" type="datetimeFigureOut">
              <a:rPr lang="en-US" smtClean="0"/>
              <a:t>10/14/2023</a:t>
            </a:fld>
            <a:endParaRPr lang="en-US"/>
          </a:p>
        </p:txBody>
      </p:sp>
      <p:sp>
        <p:nvSpPr>
          <p:cNvPr id="4" name="Footer Placeholder 3">
            <a:extLst>
              <a:ext uri="{FF2B5EF4-FFF2-40B4-BE49-F238E27FC236}">
                <a16:creationId xmlns:a16="http://schemas.microsoft.com/office/drawing/2014/main" id="{D83BAD8C-49C2-4384-AB39-5EB70AA459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E7ADFF-63C7-4F90-82C1-E4BDA0561FF0}"/>
              </a:ext>
            </a:extLst>
          </p:cNvPr>
          <p:cNvSpPr>
            <a:spLocks noGrp="1"/>
          </p:cNvSpPr>
          <p:nvPr>
            <p:ph type="sldNum" sz="quarter" idx="12"/>
          </p:nvPr>
        </p:nvSpPr>
        <p:spPr/>
        <p:txBody>
          <a:bodyPr/>
          <a:lstStyle/>
          <a:p>
            <a:fld id="{17702B71-E5D6-4A11-82AA-42B3E08B0AB0}" type="slidenum">
              <a:rPr lang="en-US" smtClean="0"/>
              <a:t>‹#›</a:t>
            </a:fld>
            <a:endParaRPr lang="en-US"/>
          </a:p>
        </p:txBody>
      </p:sp>
    </p:spTree>
    <p:extLst>
      <p:ext uri="{BB962C8B-B14F-4D97-AF65-F5344CB8AC3E}">
        <p14:creationId xmlns:p14="http://schemas.microsoft.com/office/powerpoint/2010/main" val="473213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77B40E-82CE-49BE-B4A5-7CCCA1EA21D6}"/>
              </a:ext>
            </a:extLst>
          </p:cNvPr>
          <p:cNvSpPr>
            <a:spLocks noGrp="1"/>
          </p:cNvSpPr>
          <p:nvPr>
            <p:ph type="dt" sz="half" idx="10"/>
          </p:nvPr>
        </p:nvSpPr>
        <p:spPr/>
        <p:txBody>
          <a:bodyPr/>
          <a:lstStyle/>
          <a:p>
            <a:fld id="{BE541C6E-6B67-41C1-AED6-D931C7F55310}" type="datetimeFigureOut">
              <a:rPr lang="en-US" smtClean="0"/>
              <a:t>10/14/2023</a:t>
            </a:fld>
            <a:endParaRPr lang="en-US"/>
          </a:p>
        </p:txBody>
      </p:sp>
      <p:sp>
        <p:nvSpPr>
          <p:cNvPr id="3" name="Footer Placeholder 2">
            <a:extLst>
              <a:ext uri="{FF2B5EF4-FFF2-40B4-BE49-F238E27FC236}">
                <a16:creationId xmlns:a16="http://schemas.microsoft.com/office/drawing/2014/main" id="{91E5DF9C-8803-4BDA-B2B8-859739B835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6A6E47-F9AA-4195-87A0-F377C44077E6}"/>
              </a:ext>
            </a:extLst>
          </p:cNvPr>
          <p:cNvSpPr>
            <a:spLocks noGrp="1"/>
          </p:cNvSpPr>
          <p:nvPr>
            <p:ph type="sldNum" sz="quarter" idx="12"/>
          </p:nvPr>
        </p:nvSpPr>
        <p:spPr/>
        <p:txBody>
          <a:bodyPr/>
          <a:lstStyle/>
          <a:p>
            <a:fld id="{17702B71-E5D6-4A11-82AA-42B3E08B0AB0}" type="slidenum">
              <a:rPr lang="en-US" smtClean="0"/>
              <a:t>‹#›</a:t>
            </a:fld>
            <a:endParaRPr lang="en-US"/>
          </a:p>
        </p:txBody>
      </p:sp>
    </p:spTree>
    <p:extLst>
      <p:ext uri="{BB962C8B-B14F-4D97-AF65-F5344CB8AC3E}">
        <p14:creationId xmlns:p14="http://schemas.microsoft.com/office/powerpoint/2010/main" val="61458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14298-EDDA-47C2-A0C1-5439571730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3636C6-E4FD-4D71-987F-2168BA9470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C17835-1744-4094-BBF6-16953A04EC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10BC79-C440-45F9-B191-7A7BA18C684F}"/>
              </a:ext>
            </a:extLst>
          </p:cNvPr>
          <p:cNvSpPr>
            <a:spLocks noGrp="1"/>
          </p:cNvSpPr>
          <p:nvPr>
            <p:ph type="dt" sz="half" idx="10"/>
          </p:nvPr>
        </p:nvSpPr>
        <p:spPr/>
        <p:txBody>
          <a:bodyPr/>
          <a:lstStyle/>
          <a:p>
            <a:fld id="{BE541C6E-6B67-41C1-AED6-D931C7F55310}" type="datetimeFigureOut">
              <a:rPr lang="en-US" smtClean="0"/>
              <a:t>10/14/2023</a:t>
            </a:fld>
            <a:endParaRPr lang="en-US"/>
          </a:p>
        </p:txBody>
      </p:sp>
      <p:sp>
        <p:nvSpPr>
          <p:cNvPr id="6" name="Footer Placeholder 5">
            <a:extLst>
              <a:ext uri="{FF2B5EF4-FFF2-40B4-BE49-F238E27FC236}">
                <a16:creationId xmlns:a16="http://schemas.microsoft.com/office/drawing/2014/main" id="{FCA61F15-A31B-4472-BB38-77B1E886E5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3DEB00-6EE5-4897-8A83-E192FD022B87}"/>
              </a:ext>
            </a:extLst>
          </p:cNvPr>
          <p:cNvSpPr>
            <a:spLocks noGrp="1"/>
          </p:cNvSpPr>
          <p:nvPr>
            <p:ph type="sldNum" sz="quarter" idx="12"/>
          </p:nvPr>
        </p:nvSpPr>
        <p:spPr/>
        <p:txBody>
          <a:bodyPr/>
          <a:lstStyle/>
          <a:p>
            <a:fld id="{17702B71-E5D6-4A11-82AA-42B3E08B0AB0}" type="slidenum">
              <a:rPr lang="en-US" smtClean="0"/>
              <a:t>‹#›</a:t>
            </a:fld>
            <a:endParaRPr lang="en-US"/>
          </a:p>
        </p:txBody>
      </p:sp>
    </p:spTree>
    <p:extLst>
      <p:ext uri="{BB962C8B-B14F-4D97-AF65-F5344CB8AC3E}">
        <p14:creationId xmlns:p14="http://schemas.microsoft.com/office/powerpoint/2010/main" val="3205736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20C9C-FC12-4DAD-9AFC-44C055577A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6800D4-08D0-46DF-8741-F8C48DE0F9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C95866-5B07-4CBA-8848-DCAA99A38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0991E7-AECF-4674-801E-01A3198E4A0B}"/>
              </a:ext>
            </a:extLst>
          </p:cNvPr>
          <p:cNvSpPr>
            <a:spLocks noGrp="1"/>
          </p:cNvSpPr>
          <p:nvPr>
            <p:ph type="dt" sz="half" idx="10"/>
          </p:nvPr>
        </p:nvSpPr>
        <p:spPr/>
        <p:txBody>
          <a:bodyPr/>
          <a:lstStyle/>
          <a:p>
            <a:fld id="{BE541C6E-6B67-41C1-AED6-D931C7F55310}" type="datetimeFigureOut">
              <a:rPr lang="en-US" smtClean="0"/>
              <a:t>10/14/2023</a:t>
            </a:fld>
            <a:endParaRPr lang="en-US"/>
          </a:p>
        </p:txBody>
      </p:sp>
      <p:sp>
        <p:nvSpPr>
          <p:cNvPr id="6" name="Footer Placeholder 5">
            <a:extLst>
              <a:ext uri="{FF2B5EF4-FFF2-40B4-BE49-F238E27FC236}">
                <a16:creationId xmlns:a16="http://schemas.microsoft.com/office/drawing/2014/main" id="{A1F7658B-3611-4AD9-94F1-E0660BD9CF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1B76A-9B21-4643-B444-254700802B8F}"/>
              </a:ext>
            </a:extLst>
          </p:cNvPr>
          <p:cNvSpPr>
            <a:spLocks noGrp="1"/>
          </p:cNvSpPr>
          <p:nvPr>
            <p:ph type="sldNum" sz="quarter" idx="12"/>
          </p:nvPr>
        </p:nvSpPr>
        <p:spPr/>
        <p:txBody>
          <a:bodyPr/>
          <a:lstStyle/>
          <a:p>
            <a:fld id="{17702B71-E5D6-4A11-82AA-42B3E08B0AB0}" type="slidenum">
              <a:rPr lang="en-US" smtClean="0"/>
              <a:t>‹#›</a:t>
            </a:fld>
            <a:endParaRPr lang="en-US"/>
          </a:p>
        </p:txBody>
      </p:sp>
    </p:spTree>
    <p:extLst>
      <p:ext uri="{BB962C8B-B14F-4D97-AF65-F5344CB8AC3E}">
        <p14:creationId xmlns:p14="http://schemas.microsoft.com/office/powerpoint/2010/main" val="4143589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3CA898-5253-4886-B890-D166831FA4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330BC9-C7D4-456F-A3E9-7B8CCE6211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9657C5-2128-4181-A555-48A77E98F8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541C6E-6B67-41C1-AED6-D931C7F55310}" type="datetimeFigureOut">
              <a:rPr lang="en-US" smtClean="0"/>
              <a:t>10/14/2023</a:t>
            </a:fld>
            <a:endParaRPr lang="en-US"/>
          </a:p>
        </p:txBody>
      </p:sp>
      <p:sp>
        <p:nvSpPr>
          <p:cNvPr id="5" name="Footer Placeholder 4">
            <a:extLst>
              <a:ext uri="{FF2B5EF4-FFF2-40B4-BE49-F238E27FC236}">
                <a16:creationId xmlns:a16="http://schemas.microsoft.com/office/drawing/2014/main" id="{E08EA77A-58CA-4C51-B6EA-CF9D2BE13C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C1D7FB-F0DF-4FCF-A573-6F1CEC32BF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702B71-E5D6-4A11-82AA-42B3E08B0AB0}" type="slidenum">
              <a:rPr lang="en-US" smtClean="0"/>
              <a:t>‹#›</a:t>
            </a:fld>
            <a:endParaRPr lang="en-US"/>
          </a:p>
        </p:txBody>
      </p:sp>
    </p:spTree>
    <p:extLst>
      <p:ext uri="{BB962C8B-B14F-4D97-AF65-F5344CB8AC3E}">
        <p14:creationId xmlns:p14="http://schemas.microsoft.com/office/powerpoint/2010/main" val="2128404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novypro.com/project/sales--finance-report" TargetMode="External"/><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24BDA9-D8CE-446C-8A3D-904D96072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82" y="0"/>
            <a:ext cx="12272682" cy="6858000"/>
          </a:xfrm>
          <a:prstGeom prst="rect">
            <a:avLst/>
          </a:prstGeom>
        </p:spPr>
      </p:pic>
      <p:sp>
        <p:nvSpPr>
          <p:cNvPr id="6" name="TextBox 5">
            <a:extLst>
              <a:ext uri="{FF2B5EF4-FFF2-40B4-BE49-F238E27FC236}">
                <a16:creationId xmlns:a16="http://schemas.microsoft.com/office/drawing/2014/main" id="{25AD4FF8-C635-46CB-8113-3912652080C3}"/>
              </a:ext>
            </a:extLst>
          </p:cNvPr>
          <p:cNvSpPr txBox="1"/>
          <p:nvPr/>
        </p:nvSpPr>
        <p:spPr>
          <a:xfrm>
            <a:off x="0" y="869576"/>
            <a:ext cx="12192000" cy="584775"/>
          </a:xfrm>
          <a:prstGeom prst="rect">
            <a:avLst/>
          </a:prstGeom>
          <a:noFill/>
        </p:spPr>
        <p:txBody>
          <a:bodyPr wrap="square" rtlCol="0">
            <a:spAutoFit/>
          </a:bodyPr>
          <a:lstStyle/>
          <a:p>
            <a:pPr algn="ctr"/>
            <a:r>
              <a:rPr lang="en-US" sz="3200" b="1" dirty="0">
                <a:solidFill>
                  <a:schemeClr val="bg1"/>
                </a:solidFill>
              </a:rPr>
              <a:t>Sales &amp; Finance (Profit &amp; Loss) Dashboard</a:t>
            </a:r>
          </a:p>
        </p:txBody>
      </p:sp>
      <p:sp>
        <p:nvSpPr>
          <p:cNvPr id="8" name="TextBox 7">
            <a:extLst>
              <a:ext uri="{FF2B5EF4-FFF2-40B4-BE49-F238E27FC236}">
                <a16:creationId xmlns:a16="http://schemas.microsoft.com/office/drawing/2014/main" id="{381C9889-F9FA-4729-A382-38AA540F4872}"/>
              </a:ext>
            </a:extLst>
          </p:cNvPr>
          <p:cNvSpPr txBox="1"/>
          <p:nvPr/>
        </p:nvSpPr>
        <p:spPr>
          <a:xfrm>
            <a:off x="9287435" y="5117957"/>
            <a:ext cx="2904565" cy="400110"/>
          </a:xfrm>
          <a:prstGeom prst="rect">
            <a:avLst/>
          </a:prstGeom>
          <a:noFill/>
        </p:spPr>
        <p:txBody>
          <a:bodyPr wrap="square">
            <a:spAutoFit/>
          </a:bodyPr>
          <a:lstStyle/>
          <a:p>
            <a:r>
              <a:rPr lang="en-US" sz="2000" b="1" dirty="0">
                <a:solidFill>
                  <a:schemeClr val="bg1"/>
                </a:solidFill>
              </a:rPr>
              <a:t>Domain : Sales &amp; Finance</a:t>
            </a:r>
            <a:endParaRPr lang="en-US" sz="2000" dirty="0">
              <a:solidFill>
                <a:schemeClr val="bg1"/>
              </a:solidFill>
            </a:endParaRPr>
          </a:p>
        </p:txBody>
      </p:sp>
      <p:sp>
        <p:nvSpPr>
          <p:cNvPr id="10" name="TextBox 9">
            <a:extLst>
              <a:ext uri="{FF2B5EF4-FFF2-40B4-BE49-F238E27FC236}">
                <a16:creationId xmlns:a16="http://schemas.microsoft.com/office/drawing/2014/main" id="{5B3B3682-DE51-4ED7-B129-461BA62AEA76}"/>
              </a:ext>
            </a:extLst>
          </p:cNvPr>
          <p:cNvSpPr txBox="1"/>
          <p:nvPr/>
        </p:nvSpPr>
        <p:spPr>
          <a:xfrm>
            <a:off x="8339418" y="6100046"/>
            <a:ext cx="6208058" cy="646331"/>
          </a:xfrm>
          <a:prstGeom prst="rect">
            <a:avLst/>
          </a:prstGeom>
          <a:noFill/>
        </p:spPr>
        <p:txBody>
          <a:bodyPr wrap="square">
            <a:spAutoFit/>
          </a:bodyPr>
          <a:lstStyle/>
          <a:p>
            <a:r>
              <a:rPr lang="en-US" b="1" dirty="0">
                <a:solidFill>
                  <a:schemeClr val="accent4"/>
                </a:solidFill>
              </a:rPr>
              <a:t>               </a:t>
            </a:r>
            <a:r>
              <a:rPr lang="en-US" b="1" dirty="0">
                <a:solidFill>
                  <a:schemeClr val="bg1"/>
                </a:solidFill>
              </a:rPr>
              <a:t>Designed &amp; Presented By</a:t>
            </a:r>
          </a:p>
          <a:p>
            <a:r>
              <a:rPr lang="en-US" b="1" dirty="0">
                <a:solidFill>
                  <a:schemeClr val="bg1"/>
                </a:solidFill>
              </a:rPr>
              <a:t>     Jnanaranjan Pradhan (Data Analyst)</a:t>
            </a:r>
            <a:endParaRPr lang="en-US" dirty="0">
              <a:solidFill>
                <a:schemeClr val="bg1"/>
              </a:solidFill>
            </a:endParaRPr>
          </a:p>
        </p:txBody>
      </p:sp>
    </p:spTree>
    <p:extLst>
      <p:ext uri="{BB962C8B-B14F-4D97-AF65-F5344CB8AC3E}">
        <p14:creationId xmlns:p14="http://schemas.microsoft.com/office/powerpoint/2010/main" val="1127567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BD3EBE-99EA-4DFB-B010-894FA1896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31" y="63917"/>
            <a:ext cx="11908144" cy="2949196"/>
          </a:xfrm>
          <a:prstGeom prst="rect">
            <a:avLst/>
          </a:prstGeom>
        </p:spPr>
      </p:pic>
      <p:pic>
        <p:nvPicPr>
          <p:cNvPr id="7" name="Picture 6">
            <a:extLst>
              <a:ext uri="{FF2B5EF4-FFF2-40B4-BE49-F238E27FC236}">
                <a16:creationId xmlns:a16="http://schemas.microsoft.com/office/drawing/2014/main" id="{2F32CCB7-DF57-4CD5-AB5B-088BE94430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625" y="3305303"/>
            <a:ext cx="4961050" cy="2347163"/>
          </a:xfrm>
          <a:prstGeom prst="rect">
            <a:avLst/>
          </a:prstGeom>
        </p:spPr>
      </p:pic>
      <p:pic>
        <p:nvPicPr>
          <p:cNvPr id="9" name="Picture 8">
            <a:extLst>
              <a:ext uri="{FF2B5EF4-FFF2-40B4-BE49-F238E27FC236}">
                <a16:creationId xmlns:a16="http://schemas.microsoft.com/office/drawing/2014/main" id="{25883EB4-F7DD-425C-9CBA-73FAA430D3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9126" y="3312923"/>
            <a:ext cx="4480948" cy="2339543"/>
          </a:xfrm>
          <a:prstGeom prst="rect">
            <a:avLst/>
          </a:prstGeom>
        </p:spPr>
      </p:pic>
      <p:sp>
        <p:nvSpPr>
          <p:cNvPr id="11" name="TextBox 10">
            <a:extLst>
              <a:ext uri="{FF2B5EF4-FFF2-40B4-BE49-F238E27FC236}">
                <a16:creationId xmlns:a16="http://schemas.microsoft.com/office/drawing/2014/main" id="{1582DF43-8207-472D-964E-1E833645C78D}"/>
              </a:ext>
            </a:extLst>
          </p:cNvPr>
          <p:cNvSpPr txBox="1"/>
          <p:nvPr/>
        </p:nvSpPr>
        <p:spPr>
          <a:xfrm>
            <a:off x="923925" y="5739110"/>
            <a:ext cx="9846149" cy="646331"/>
          </a:xfrm>
          <a:prstGeom prst="rect">
            <a:avLst/>
          </a:prstGeom>
          <a:noFill/>
        </p:spPr>
        <p:txBody>
          <a:bodyPr wrap="square">
            <a:spAutoFit/>
          </a:bodyPr>
          <a:lstStyle/>
          <a:p>
            <a:r>
              <a:rPr lang="en-US" sz="1800" b="0" i="0" dirty="0">
                <a:solidFill>
                  <a:schemeClr val="bg1"/>
                </a:solidFill>
                <a:effectLst/>
                <a:latin typeface="Söhne"/>
              </a:rPr>
              <a:t>The revenue, Gross Profit, and Net Profit increase year by year. In 2018, there was lower revenue, Gross Profit, and Net Profit, but in the year 2020, these metrics showed an increase.</a:t>
            </a:r>
            <a:endParaRPr lang="en-US" sz="1800" dirty="0">
              <a:solidFill>
                <a:schemeClr val="bg1"/>
              </a:solidFill>
            </a:endParaRPr>
          </a:p>
        </p:txBody>
      </p:sp>
    </p:spTree>
    <p:extLst>
      <p:ext uri="{BB962C8B-B14F-4D97-AF65-F5344CB8AC3E}">
        <p14:creationId xmlns:p14="http://schemas.microsoft.com/office/powerpoint/2010/main" val="826752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74174B-8A06-4DB1-8E0C-954D00080FFC}"/>
              </a:ext>
            </a:extLst>
          </p:cNvPr>
          <p:cNvSpPr txBox="1"/>
          <p:nvPr/>
        </p:nvSpPr>
        <p:spPr>
          <a:xfrm>
            <a:off x="762000" y="276225"/>
            <a:ext cx="6238875" cy="461665"/>
          </a:xfrm>
          <a:prstGeom prst="rect">
            <a:avLst/>
          </a:prstGeom>
          <a:noFill/>
        </p:spPr>
        <p:txBody>
          <a:bodyPr wrap="square" rtlCol="0">
            <a:spAutoFit/>
          </a:bodyPr>
          <a:lstStyle/>
          <a:p>
            <a:r>
              <a:rPr lang="en-US" sz="2400" b="1" dirty="0">
                <a:solidFill>
                  <a:schemeClr val="bg1"/>
                </a:solidFill>
              </a:rPr>
              <a:t>Recommendation:</a:t>
            </a:r>
          </a:p>
        </p:txBody>
      </p:sp>
      <p:sp>
        <p:nvSpPr>
          <p:cNvPr id="3" name="TextBox 2">
            <a:extLst>
              <a:ext uri="{FF2B5EF4-FFF2-40B4-BE49-F238E27FC236}">
                <a16:creationId xmlns:a16="http://schemas.microsoft.com/office/drawing/2014/main" id="{1BF0899D-5484-4B99-BC07-6BC3C3B328BD}"/>
              </a:ext>
            </a:extLst>
          </p:cNvPr>
          <p:cNvSpPr txBox="1"/>
          <p:nvPr/>
        </p:nvSpPr>
        <p:spPr>
          <a:xfrm>
            <a:off x="885825" y="1095375"/>
            <a:ext cx="10725150" cy="4370427"/>
          </a:xfrm>
          <a:prstGeom prst="rect">
            <a:avLst/>
          </a:prstGeom>
          <a:noFill/>
        </p:spPr>
        <p:txBody>
          <a:bodyPr wrap="square" rtlCol="0">
            <a:spAutoFit/>
          </a:bodyPr>
          <a:lstStyle/>
          <a:p>
            <a:pPr algn="l"/>
            <a:r>
              <a:rPr lang="en-US" sz="2000" b="0" i="0" dirty="0">
                <a:solidFill>
                  <a:schemeClr val="bg1"/>
                </a:solidFill>
                <a:effectLst/>
                <a:latin typeface="Söhne"/>
              </a:rPr>
              <a:t>Sales: Sales is the process of promoting and selling products or services to customers. It involves various activities such as prospecting, lead generation, pitching, negotiation, and closing deals. Effective sales strategies are essential for revenue generation and business growth.</a:t>
            </a:r>
          </a:p>
          <a:p>
            <a:pPr algn="l"/>
            <a:r>
              <a:rPr lang="en-US" sz="2000" b="0" i="0" dirty="0">
                <a:solidFill>
                  <a:schemeClr val="bg1"/>
                </a:solidFill>
                <a:effectLst/>
                <a:latin typeface="Söhne"/>
              </a:rPr>
              <a:t>Key elements of sales:</a:t>
            </a:r>
          </a:p>
          <a:p>
            <a:pPr algn="l">
              <a:buFont typeface="+mj-lt"/>
              <a:buAutoNum type="arabicPeriod"/>
            </a:pPr>
            <a:r>
              <a:rPr lang="en-US" sz="2000" b="0" i="0" dirty="0">
                <a:solidFill>
                  <a:schemeClr val="bg1"/>
                </a:solidFill>
                <a:effectLst/>
                <a:latin typeface="Söhne"/>
              </a:rPr>
              <a:t>Customer Relationship: Building and maintaining strong relationships with customers is at the heart of sales. Satisfied customers often lead to repeat business and referrals.</a:t>
            </a:r>
          </a:p>
          <a:p>
            <a:pPr algn="l">
              <a:buFont typeface="+mj-lt"/>
              <a:buAutoNum type="arabicPeriod"/>
            </a:pPr>
            <a:r>
              <a:rPr lang="en-US" sz="2000" b="0" i="0" dirty="0">
                <a:solidFill>
                  <a:schemeClr val="bg1"/>
                </a:solidFill>
                <a:effectLst/>
                <a:latin typeface="Söhne"/>
              </a:rPr>
              <a:t>Sales Funnel: The sales process typically follows a funnel model, starting with a broad pool of prospects and narrowing down to actual customers. Understanding this process is essential for sales success.</a:t>
            </a:r>
          </a:p>
          <a:p>
            <a:pPr algn="l">
              <a:buFont typeface="+mj-lt"/>
              <a:buAutoNum type="arabicPeriod"/>
            </a:pPr>
            <a:r>
              <a:rPr lang="en-US" sz="2000" b="0" i="0" dirty="0">
                <a:solidFill>
                  <a:schemeClr val="bg1"/>
                </a:solidFill>
                <a:effectLst/>
                <a:latin typeface="Söhne"/>
              </a:rPr>
              <a:t>Sales Techniques: Sales professionals use various techniques such as consultative selling, solution selling, and relationship selling to address customer needs and close deals.</a:t>
            </a:r>
          </a:p>
          <a:p>
            <a:pPr algn="l">
              <a:buFont typeface="+mj-lt"/>
              <a:buAutoNum type="arabicPeriod"/>
            </a:pPr>
            <a:r>
              <a:rPr lang="en-US" sz="2000" b="0" i="0" dirty="0">
                <a:solidFill>
                  <a:schemeClr val="bg1"/>
                </a:solidFill>
                <a:effectLst/>
                <a:latin typeface="Söhne"/>
              </a:rPr>
              <a:t>Sales Metrics: Measuring the effectiveness of sales efforts is crucial. Key performance indicators (KPIs) like conversion rate, average deal size, and sales cycle length help in assessing performance.</a:t>
            </a:r>
          </a:p>
          <a:p>
            <a:endParaRPr lang="en-US" dirty="0"/>
          </a:p>
        </p:txBody>
      </p:sp>
    </p:spTree>
    <p:extLst>
      <p:ext uri="{BB962C8B-B14F-4D97-AF65-F5344CB8AC3E}">
        <p14:creationId xmlns:p14="http://schemas.microsoft.com/office/powerpoint/2010/main" val="2510062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9B1A4D-A04C-448F-A160-AAB11665F466}"/>
              </a:ext>
            </a:extLst>
          </p:cNvPr>
          <p:cNvSpPr txBox="1"/>
          <p:nvPr/>
        </p:nvSpPr>
        <p:spPr>
          <a:xfrm>
            <a:off x="657225" y="504825"/>
            <a:ext cx="10715625" cy="5878532"/>
          </a:xfrm>
          <a:prstGeom prst="rect">
            <a:avLst/>
          </a:prstGeom>
          <a:noFill/>
        </p:spPr>
        <p:txBody>
          <a:bodyPr wrap="square" rtlCol="0">
            <a:spAutoFit/>
          </a:bodyPr>
          <a:lstStyle/>
          <a:p>
            <a:pPr algn="l"/>
            <a:r>
              <a:rPr lang="en-US" sz="2000" b="0" i="0" dirty="0">
                <a:solidFill>
                  <a:schemeClr val="bg1"/>
                </a:solidFill>
                <a:effectLst/>
                <a:latin typeface="Söhne"/>
              </a:rPr>
              <a:t>Finance: Finance is the management of money and resources within an organization. It encompasses activities related to budgeting, financial planning, investment, and accounting. Financial decisions are fundamental to the health and sustainability of a business.</a:t>
            </a:r>
          </a:p>
          <a:p>
            <a:pPr algn="l"/>
            <a:r>
              <a:rPr lang="en-US" sz="2000" b="0" i="0" dirty="0">
                <a:solidFill>
                  <a:schemeClr val="bg1"/>
                </a:solidFill>
                <a:effectLst/>
                <a:latin typeface="Söhne"/>
              </a:rPr>
              <a:t>Key elements of finance:</a:t>
            </a:r>
          </a:p>
          <a:p>
            <a:pPr algn="l">
              <a:buFont typeface="+mj-lt"/>
              <a:buAutoNum type="arabicPeriod"/>
            </a:pPr>
            <a:r>
              <a:rPr lang="en-US" sz="2000" b="0" i="0" dirty="0">
                <a:solidFill>
                  <a:schemeClr val="bg1"/>
                </a:solidFill>
                <a:effectLst/>
                <a:latin typeface="Söhne"/>
              </a:rPr>
              <a:t>Financial Management: Efficiently managing financial resources is essential for the long-term success of a business. This involves budgeting, cost control, and strategic financial planning.</a:t>
            </a:r>
          </a:p>
          <a:p>
            <a:pPr algn="l">
              <a:buFont typeface="+mj-lt"/>
              <a:buAutoNum type="arabicPeriod"/>
            </a:pPr>
            <a:r>
              <a:rPr lang="en-US" sz="2000" b="0" i="0" dirty="0">
                <a:solidFill>
                  <a:schemeClr val="bg1"/>
                </a:solidFill>
                <a:effectLst/>
                <a:latin typeface="Söhne"/>
              </a:rPr>
              <a:t>Financial Statements: Financial statements, including the balance sheet, income statement, and cash flow statement, provide a snapshot of a company's financial health and performance.</a:t>
            </a:r>
          </a:p>
          <a:p>
            <a:pPr algn="l">
              <a:buFont typeface="+mj-lt"/>
              <a:buAutoNum type="arabicPeriod"/>
            </a:pPr>
            <a:r>
              <a:rPr lang="en-US" sz="2000" b="0" i="0" dirty="0">
                <a:solidFill>
                  <a:schemeClr val="bg1"/>
                </a:solidFill>
                <a:effectLst/>
                <a:latin typeface="Söhne"/>
              </a:rPr>
              <a:t>Financial Analysis: Evaluating financial data helps in making informed decisions. Tools like ratio analysis and financial modeling are used for assessing a company's financial stability.</a:t>
            </a:r>
          </a:p>
          <a:p>
            <a:pPr algn="l">
              <a:buFont typeface="+mj-lt"/>
              <a:buAutoNum type="arabicPeriod"/>
            </a:pPr>
            <a:r>
              <a:rPr lang="en-US" sz="2000" b="0" i="0" dirty="0">
                <a:solidFill>
                  <a:schemeClr val="bg1"/>
                </a:solidFill>
                <a:effectLst/>
                <a:latin typeface="Söhne"/>
              </a:rPr>
              <a:t>Capital Management: Decisions related to sourcing and allocating capital are central to finance. This includes raising funds through loans or equity, as well as investing in projects with a positive return on investment.</a:t>
            </a:r>
          </a:p>
          <a:p>
            <a:pPr algn="l"/>
            <a:r>
              <a:rPr lang="en-US" sz="2000" b="0" i="0" dirty="0">
                <a:solidFill>
                  <a:schemeClr val="bg1"/>
                </a:solidFill>
                <a:effectLst/>
                <a:latin typeface="Söhne"/>
              </a:rPr>
              <a:t>The Intersection: The intersection of sales and finance is where a business's financial health and revenue generation meet. Effective coordination between the two functions is crucial. Sales revenue is the primary source of income for a company, and the finance department ensures that this revenue is managed wisely, supporting operations, growth, and profitability.</a:t>
            </a:r>
          </a:p>
          <a:p>
            <a:br>
              <a:rPr lang="en-US" dirty="0"/>
            </a:br>
            <a:endParaRPr lang="en-US" dirty="0"/>
          </a:p>
        </p:txBody>
      </p:sp>
    </p:spTree>
    <p:extLst>
      <p:ext uri="{BB962C8B-B14F-4D97-AF65-F5344CB8AC3E}">
        <p14:creationId xmlns:p14="http://schemas.microsoft.com/office/powerpoint/2010/main" val="1055217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B49D67-8BED-4C29-B654-C28ACC2C8D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5B2E68C7-9A40-4A86-9288-60D73E2362CA}"/>
              </a:ext>
            </a:extLst>
          </p:cNvPr>
          <p:cNvSpPr txBox="1"/>
          <p:nvPr/>
        </p:nvSpPr>
        <p:spPr>
          <a:xfrm>
            <a:off x="2819400" y="1787009"/>
            <a:ext cx="6172200" cy="523220"/>
          </a:xfrm>
          <a:prstGeom prst="rect">
            <a:avLst/>
          </a:prstGeom>
          <a:noFill/>
        </p:spPr>
        <p:txBody>
          <a:bodyPr wrap="square">
            <a:spAutoFit/>
          </a:bodyPr>
          <a:lstStyle/>
          <a:p>
            <a:pPr algn="ctr"/>
            <a:r>
              <a:rPr lang="en-US" sz="2800" b="1" dirty="0">
                <a:solidFill>
                  <a:srgbClr val="FFFF00"/>
                </a:solidFill>
              </a:rPr>
              <a:t>Thanks You</a:t>
            </a:r>
          </a:p>
        </p:txBody>
      </p:sp>
      <p:sp>
        <p:nvSpPr>
          <p:cNvPr id="7" name="TextBox 6">
            <a:extLst>
              <a:ext uri="{FF2B5EF4-FFF2-40B4-BE49-F238E27FC236}">
                <a16:creationId xmlns:a16="http://schemas.microsoft.com/office/drawing/2014/main" id="{AA92C045-2FBA-4651-BCFE-2A6EED0F8AD9}"/>
              </a:ext>
            </a:extLst>
          </p:cNvPr>
          <p:cNvSpPr txBox="1"/>
          <p:nvPr/>
        </p:nvSpPr>
        <p:spPr>
          <a:xfrm>
            <a:off x="1" y="2615625"/>
            <a:ext cx="12125324" cy="892552"/>
          </a:xfrm>
          <a:prstGeom prst="rect">
            <a:avLst/>
          </a:prstGeom>
          <a:noFill/>
        </p:spPr>
        <p:txBody>
          <a:bodyPr wrap="square">
            <a:spAutoFit/>
          </a:bodyPr>
          <a:lstStyle/>
          <a:p>
            <a:pPr algn="ctr"/>
            <a:r>
              <a:rPr lang="en-US" sz="2400" b="1" i="0" dirty="0">
                <a:solidFill>
                  <a:srgbClr val="FFFF00"/>
                </a:solidFill>
                <a:effectLst/>
                <a:latin typeface="Söhne"/>
              </a:rPr>
              <a:t>If you want to view my live dashboard, please click on the 'Live Dashboard' link below:</a:t>
            </a:r>
          </a:p>
          <a:p>
            <a:pPr algn="ctr"/>
            <a:r>
              <a:rPr lang="en-US" sz="2800" b="1" i="0" u="sng" dirty="0">
                <a:solidFill>
                  <a:srgbClr val="FF0000"/>
                </a:solidFill>
                <a:effectLst/>
                <a:latin typeface="Söhne"/>
                <a:hlinkClick r:id="rId3">
                  <a:extLst>
                    <a:ext uri="{A12FA001-AC4F-418D-AE19-62706E023703}">
                      <ahyp:hlinkClr xmlns:ahyp="http://schemas.microsoft.com/office/drawing/2018/hyperlinkcolor" val="tx"/>
                    </a:ext>
                  </a:extLst>
                </a:hlinkClick>
              </a:rPr>
              <a:t>Live Dashboard</a:t>
            </a:r>
            <a:endParaRPr lang="en-US" sz="2800" b="1" i="0" u="sng" dirty="0">
              <a:solidFill>
                <a:srgbClr val="FF0000"/>
              </a:solidFill>
              <a:effectLst/>
              <a:latin typeface="Söhne"/>
            </a:endParaRPr>
          </a:p>
        </p:txBody>
      </p:sp>
    </p:spTree>
    <p:extLst>
      <p:ext uri="{BB962C8B-B14F-4D97-AF65-F5344CB8AC3E}">
        <p14:creationId xmlns:p14="http://schemas.microsoft.com/office/powerpoint/2010/main" val="6058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E143A0-CF1B-4B19-A406-5362F6370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08250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5D4402-18A6-45D0-80EA-DE4C44EE45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12028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95EC72-B9CD-4E68-BF69-CB077267A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0040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56B2CB-1D05-47AE-8204-6F11DC1BED19}"/>
              </a:ext>
            </a:extLst>
          </p:cNvPr>
          <p:cNvSpPr txBox="1"/>
          <p:nvPr/>
        </p:nvSpPr>
        <p:spPr>
          <a:xfrm>
            <a:off x="1066800" y="504825"/>
            <a:ext cx="5857875" cy="954107"/>
          </a:xfrm>
          <a:prstGeom prst="rect">
            <a:avLst/>
          </a:prstGeom>
          <a:noFill/>
        </p:spPr>
        <p:txBody>
          <a:bodyPr wrap="square" rtlCol="0">
            <a:spAutoFit/>
          </a:bodyPr>
          <a:lstStyle/>
          <a:p>
            <a:r>
              <a:rPr lang="en-US" sz="2800" b="1" dirty="0">
                <a:solidFill>
                  <a:schemeClr val="bg1"/>
                </a:solidFill>
              </a:rPr>
              <a:t>#Total Amount:</a:t>
            </a:r>
          </a:p>
          <a:p>
            <a:r>
              <a:rPr lang="en-US" sz="2800" b="1" dirty="0">
                <a:solidFill>
                  <a:schemeClr val="bg1"/>
                </a:solidFill>
              </a:rPr>
              <a:t>    24,640,002</a:t>
            </a:r>
          </a:p>
        </p:txBody>
      </p:sp>
      <p:sp>
        <p:nvSpPr>
          <p:cNvPr id="4" name="TextBox 3">
            <a:extLst>
              <a:ext uri="{FF2B5EF4-FFF2-40B4-BE49-F238E27FC236}">
                <a16:creationId xmlns:a16="http://schemas.microsoft.com/office/drawing/2014/main" id="{F5E6F5F4-C523-4E07-A025-4EFE48FBE1B0}"/>
              </a:ext>
            </a:extLst>
          </p:cNvPr>
          <p:cNvSpPr txBox="1"/>
          <p:nvPr/>
        </p:nvSpPr>
        <p:spPr>
          <a:xfrm>
            <a:off x="1133475" y="1819960"/>
            <a:ext cx="6096000" cy="954107"/>
          </a:xfrm>
          <a:prstGeom prst="rect">
            <a:avLst/>
          </a:prstGeom>
          <a:noFill/>
        </p:spPr>
        <p:txBody>
          <a:bodyPr wrap="square">
            <a:spAutoFit/>
          </a:bodyPr>
          <a:lstStyle/>
          <a:p>
            <a:r>
              <a:rPr lang="en-US" sz="2800" b="1" dirty="0">
                <a:solidFill>
                  <a:schemeClr val="bg1"/>
                </a:solidFill>
              </a:rPr>
              <a:t>#Total Sales:</a:t>
            </a:r>
          </a:p>
          <a:p>
            <a:r>
              <a:rPr lang="en-US" sz="2800" b="1" dirty="0">
                <a:solidFill>
                  <a:schemeClr val="bg1"/>
                </a:solidFill>
              </a:rPr>
              <a:t>    17,108,642</a:t>
            </a:r>
          </a:p>
        </p:txBody>
      </p:sp>
      <p:sp>
        <p:nvSpPr>
          <p:cNvPr id="6" name="TextBox 5">
            <a:extLst>
              <a:ext uri="{FF2B5EF4-FFF2-40B4-BE49-F238E27FC236}">
                <a16:creationId xmlns:a16="http://schemas.microsoft.com/office/drawing/2014/main" id="{A9935C48-FD30-400E-AE62-59852C19A809}"/>
              </a:ext>
            </a:extLst>
          </p:cNvPr>
          <p:cNvSpPr txBox="1"/>
          <p:nvPr/>
        </p:nvSpPr>
        <p:spPr>
          <a:xfrm>
            <a:off x="1133475" y="3163670"/>
            <a:ext cx="6096000" cy="954107"/>
          </a:xfrm>
          <a:prstGeom prst="rect">
            <a:avLst/>
          </a:prstGeom>
          <a:noFill/>
        </p:spPr>
        <p:txBody>
          <a:bodyPr wrap="square">
            <a:spAutoFit/>
          </a:bodyPr>
          <a:lstStyle/>
          <a:p>
            <a:r>
              <a:rPr lang="en-US" sz="2800" b="1" dirty="0">
                <a:solidFill>
                  <a:schemeClr val="bg1"/>
                </a:solidFill>
              </a:rPr>
              <a:t>#Sales FTP:</a:t>
            </a:r>
          </a:p>
          <a:p>
            <a:r>
              <a:rPr lang="en-US" sz="2800" b="1" dirty="0">
                <a:solidFill>
                  <a:schemeClr val="bg1"/>
                </a:solidFill>
              </a:rPr>
              <a:t>    7,835,369</a:t>
            </a:r>
          </a:p>
        </p:txBody>
      </p:sp>
      <p:sp>
        <p:nvSpPr>
          <p:cNvPr id="8" name="TextBox 7">
            <a:extLst>
              <a:ext uri="{FF2B5EF4-FFF2-40B4-BE49-F238E27FC236}">
                <a16:creationId xmlns:a16="http://schemas.microsoft.com/office/drawing/2014/main" id="{205C2DEE-96D1-41BC-BF33-CBF350DA5F7D}"/>
              </a:ext>
            </a:extLst>
          </p:cNvPr>
          <p:cNvSpPr txBox="1"/>
          <p:nvPr/>
        </p:nvSpPr>
        <p:spPr>
          <a:xfrm>
            <a:off x="1066800" y="4667935"/>
            <a:ext cx="6096000" cy="954107"/>
          </a:xfrm>
          <a:prstGeom prst="rect">
            <a:avLst/>
          </a:prstGeom>
          <a:noFill/>
        </p:spPr>
        <p:txBody>
          <a:bodyPr wrap="square">
            <a:spAutoFit/>
          </a:bodyPr>
          <a:lstStyle/>
          <a:p>
            <a:r>
              <a:rPr lang="en-US" sz="2800" b="1" dirty="0">
                <a:solidFill>
                  <a:schemeClr val="bg1"/>
                </a:solidFill>
              </a:rPr>
              <a:t>#Sales Revenue TTD:</a:t>
            </a:r>
          </a:p>
          <a:p>
            <a:r>
              <a:rPr lang="en-US" sz="2800" b="1" dirty="0">
                <a:solidFill>
                  <a:schemeClr val="bg1"/>
                </a:solidFill>
              </a:rPr>
              <a:t>    17,108,642</a:t>
            </a:r>
          </a:p>
        </p:txBody>
      </p:sp>
      <p:sp>
        <p:nvSpPr>
          <p:cNvPr id="10" name="TextBox 9">
            <a:extLst>
              <a:ext uri="{FF2B5EF4-FFF2-40B4-BE49-F238E27FC236}">
                <a16:creationId xmlns:a16="http://schemas.microsoft.com/office/drawing/2014/main" id="{C80F8526-5A24-4C34-81FA-0523BA2F3C10}"/>
              </a:ext>
            </a:extLst>
          </p:cNvPr>
          <p:cNvSpPr txBox="1"/>
          <p:nvPr/>
        </p:nvSpPr>
        <p:spPr>
          <a:xfrm>
            <a:off x="5781675" y="1819960"/>
            <a:ext cx="6096000" cy="1477328"/>
          </a:xfrm>
          <a:prstGeom prst="rect">
            <a:avLst/>
          </a:prstGeom>
          <a:noFill/>
        </p:spPr>
        <p:txBody>
          <a:bodyPr wrap="square">
            <a:spAutoFit/>
          </a:bodyPr>
          <a:lstStyle/>
          <a:p>
            <a:pPr algn="l"/>
            <a:r>
              <a:rPr lang="en-US" sz="1800" b="1" i="0" dirty="0">
                <a:solidFill>
                  <a:srgbClr val="FFFFFF"/>
                </a:solidFill>
                <a:effectLst/>
                <a:latin typeface="Arial" panose="020B0604020202020204" pitchFamily="34" charset="0"/>
              </a:rPr>
              <a:t>TTD : Total to Date</a:t>
            </a:r>
            <a:endParaRPr lang="en-US" b="0" i="0" dirty="0">
              <a:solidFill>
                <a:srgbClr val="FFFFFF"/>
              </a:solidFill>
              <a:effectLst/>
              <a:latin typeface="Arial" panose="020B0604020202020204" pitchFamily="34" charset="0"/>
            </a:endParaRPr>
          </a:p>
          <a:p>
            <a:pPr algn="l"/>
            <a:r>
              <a:rPr lang="en-US" sz="1800" b="1" i="0" dirty="0">
                <a:solidFill>
                  <a:srgbClr val="FFFFFF"/>
                </a:solidFill>
                <a:effectLst/>
                <a:latin typeface="Arial" panose="020B0604020202020204" pitchFamily="34" charset="0"/>
              </a:rPr>
              <a:t>FTP : For the Period</a:t>
            </a:r>
            <a:endParaRPr lang="en-US" b="0" i="0" dirty="0">
              <a:solidFill>
                <a:srgbClr val="FFFFFF"/>
              </a:solidFill>
              <a:effectLst/>
              <a:latin typeface="Arial" panose="020B0604020202020204" pitchFamily="34" charset="0"/>
            </a:endParaRPr>
          </a:p>
          <a:p>
            <a:pPr algn="l"/>
            <a:r>
              <a:rPr lang="en-US" sz="1800" b="1" i="0" dirty="0">
                <a:solidFill>
                  <a:srgbClr val="FFFFFF"/>
                </a:solidFill>
                <a:effectLst/>
                <a:latin typeface="Arial" panose="020B0604020202020204" pitchFamily="34" charset="0"/>
              </a:rPr>
              <a:t>EBITDA :Earning Before interest &amp; tax, &amp; Depreciation &amp; Amortization</a:t>
            </a:r>
            <a:endParaRPr lang="en-US" b="0" i="0" dirty="0">
              <a:solidFill>
                <a:srgbClr val="FFFFFF"/>
              </a:solidFill>
              <a:effectLst/>
              <a:latin typeface="Arial" panose="020B0604020202020204" pitchFamily="34" charset="0"/>
            </a:endParaRPr>
          </a:p>
          <a:p>
            <a:pPr algn="l"/>
            <a:r>
              <a:rPr lang="en-US" sz="1800" b="1" i="0" dirty="0">
                <a:solidFill>
                  <a:srgbClr val="FFFFFF"/>
                </a:solidFill>
                <a:effectLst/>
                <a:latin typeface="Arial" panose="020B0604020202020204" pitchFamily="34" charset="0"/>
              </a:rPr>
              <a:t>PBIT : Profit before interest tax</a:t>
            </a:r>
            <a:endParaRPr lang="en-US" b="0" i="0" dirty="0">
              <a:solidFill>
                <a:srgbClr val="FFFFFF"/>
              </a:solidFill>
              <a:effectLst/>
              <a:latin typeface="Arial" panose="020B0604020202020204" pitchFamily="34" charset="0"/>
            </a:endParaRPr>
          </a:p>
        </p:txBody>
      </p:sp>
    </p:spTree>
    <p:extLst>
      <p:ext uri="{BB962C8B-B14F-4D97-AF65-F5344CB8AC3E}">
        <p14:creationId xmlns:p14="http://schemas.microsoft.com/office/powerpoint/2010/main" val="1003134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173593-3B01-4D4B-87A5-25DBE9B07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821" y="484235"/>
            <a:ext cx="4115157" cy="1249315"/>
          </a:xfrm>
          <a:prstGeom prst="rect">
            <a:avLst/>
          </a:prstGeom>
        </p:spPr>
      </p:pic>
      <p:pic>
        <p:nvPicPr>
          <p:cNvPr id="5" name="Picture 4">
            <a:extLst>
              <a:ext uri="{FF2B5EF4-FFF2-40B4-BE49-F238E27FC236}">
                <a16:creationId xmlns:a16="http://schemas.microsoft.com/office/drawing/2014/main" id="{175FEC9A-F2C5-45A1-8856-DC71B2D11D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821" y="2171609"/>
            <a:ext cx="4115157" cy="1964147"/>
          </a:xfrm>
          <a:prstGeom prst="rect">
            <a:avLst/>
          </a:prstGeom>
        </p:spPr>
      </p:pic>
      <p:pic>
        <p:nvPicPr>
          <p:cNvPr id="7" name="Picture 6">
            <a:extLst>
              <a:ext uri="{FF2B5EF4-FFF2-40B4-BE49-F238E27FC236}">
                <a16:creationId xmlns:a16="http://schemas.microsoft.com/office/drawing/2014/main" id="{8A67C3BC-8C9D-481F-AA80-CD8BF71356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580" y="4459515"/>
            <a:ext cx="4130398" cy="2072820"/>
          </a:xfrm>
          <a:prstGeom prst="rect">
            <a:avLst/>
          </a:prstGeom>
        </p:spPr>
      </p:pic>
      <p:sp>
        <p:nvSpPr>
          <p:cNvPr id="8" name="TextBox 7">
            <a:extLst>
              <a:ext uri="{FF2B5EF4-FFF2-40B4-BE49-F238E27FC236}">
                <a16:creationId xmlns:a16="http://schemas.microsoft.com/office/drawing/2014/main" id="{57AD5494-AD3C-4476-8B63-E44CC4513DDB}"/>
              </a:ext>
            </a:extLst>
          </p:cNvPr>
          <p:cNvSpPr txBox="1"/>
          <p:nvPr/>
        </p:nvSpPr>
        <p:spPr>
          <a:xfrm>
            <a:off x="5600700" y="2154556"/>
            <a:ext cx="5848350" cy="1938992"/>
          </a:xfrm>
          <a:prstGeom prst="rect">
            <a:avLst/>
          </a:prstGeom>
          <a:noFill/>
        </p:spPr>
        <p:txBody>
          <a:bodyPr wrap="square" rtlCol="0">
            <a:spAutoFit/>
          </a:bodyPr>
          <a:lstStyle/>
          <a:p>
            <a:r>
              <a:rPr lang="en-US" sz="2000" dirty="0">
                <a:solidFill>
                  <a:schemeClr val="bg1"/>
                </a:solidFill>
              </a:rPr>
              <a:t>We observed sales based on subclass. In the year 2018, the total sales were 3,575,428. In the year 2019, total sales increased to 5,697,845. In the year 2020, total sales further increased to 7,835,369. The sales increased year by year as each subsequent year progressed.</a:t>
            </a:r>
          </a:p>
        </p:txBody>
      </p:sp>
    </p:spTree>
    <p:extLst>
      <p:ext uri="{BB962C8B-B14F-4D97-AF65-F5344CB8AC3E}">
        <p14:creationId xmlns:p14="http://schemas.microsoft.com/office/powerpoint/2010/main" val="104360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67C15F-F582-4D17-AA8D-7AEE8FCC1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375" y="420908"/>
            <a:ext cx="4635475" cy="2225233"/>
          </a:xfrm>
          <a:prstGeom prst="rect">
            <a:avLst/>
          </a:prstGeom>
        </p:spPr>
      </p:pic>
      <p:pic>
        <p:nvPicPr>
          <p:cNvPr id="5" name="Picture 4">
            <a:extLst>
              <a:ext uri="{FF2B5EF4-FFF2-40B4-BE49-F238E27FC236}">
                <a16:creationId xmlns:a16="http://schemas.microsoft.com/office/drawing/2014/main" id="{942C0CD0-3C6E-46CD-8569-EFC729677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375" y="3588429"/>
            <a:ext cx="4635475" cy="2209992"/>
          </a:xfrm>
          <a:prstGeom prst="rect">
            <a:avLst/>
          </a:prstGeom>
        </p:spPr>
      </p:pic>
      <p:sp>
        <p:nvSpPr>
          <p:cNvPr id="6" name="TextBox 5">
            <a:extLst>
              <a:ext uri="{FF2B5EF4-FFF2-40B4-BE49-F238E27FC236}">
                <a16:creationId xmlns:a16="http://schemas.microsoft.com/office/drawing/2014/main" id="{5108FA54-8CC5-403F-8440-C6879743B12E}"/>
              </a:ext>
            </a:extLst>
          </p:cNvPr>
          <p:cNvSpPr txBox="1"/>
          <p:nvPr/>
        </p:nvSpPr>
        <p:spPr>
          <a:xfrm>
            <a:off x="6410325" y="2255465"/>
            <a:ext cx="4781550" cy="1323439"/>
          </a:xfrm>
          <a:prstGeom prst="rect">
            <a:avLst/>
          </a:prstGeom>
          <a:noFill/>
        </p:spPr>
        <p:txBody>
          <a:bodyPr wrap="square" rtlCol="0">
            <a:spAutoFit/>
          </a:bodyPr>
          <a:lstStyle/>
          <a:p>
            <a:r>
              <a:rPr lang="en-US" sz="2000" b="0" i="0" dirty="0">
                <a:solidFill>
                  <a:schemeClr val="bg1"/>
                </a:solidFill>
                <a:effectLst/>
                <a:latin typeface="Söhne"/>
              </a:rPr>
              <a:t>The sales decrease in the year 2018, but sales increase in the year 2020. Sales increase in the Marketing Cost FTP, Sales FTP, Gross Profit, and Net Profit year by year</a:t>
            </a:r>
            <a:endParaRPr lang="en-US" sz="2000" dirty="0">
              <a:solidFill>
                <a:schemeClr val="bg1"/>
              </a:solidFill>
            </a:endParaRPr>
          </a:p>
        </p:txBody>
      </p:sp>
    </p:spTree>
    <p:extLst>
      <p:ext uri="{BB962C8B-B14F-4D97-AF65-F5344CB8AC3E}">
        <p14:creationId xmlns:p14="http://schemas.microsoft.com/office/powerpoint/2010/main" val="351243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D59C4A-DB96-4922-BAC6-DBFC92249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588" y="373210"/>
            <a:ext cx="5366487" cy="5894239"/>
          </a:xfrm>
          <a:prstGeom prst="rect">
            <a:avLst/>
          </a:prstGeom>
        </p:spPr>
      </p:pic>
      <p:sp>
        <p:nvSpPr>
          <p:cNvPr id="4" name="TextBox 3">
            <a:extLst>
              <a:ext uri="{FF2B5EF4-FFF2-40B4-BE49-F238E27FC236}">
                <a16:creationId xmlns:a16="http://schemas.microsoft.com/office/drawing/2014/main" id="{90A2DAE5-3ABF-4001-9B8F-D28847D9EC41}"/>
              </a:ext>
            </a:extLst>
          </p:cNvPr>
          <p:cNvSpPr txBox="1"/>
          <p:nvPr/>
        </p:nvSpPr>
        <p:spPr>
          <a:xfrm>
            <a:off x="6257925" y="2162175"/>
            <a:ext cx="5191125" cy="1631216"/>
          </a:xfrm>
          <a:prstGeom prst="rect">
            <a:avLst/>
          </a:prstGeom>
          <a:noFill/>
        </p:spPr>
        <p:txBody>
          <a:bodyPr wrap="square" rtlCol="0">
            <a:spAutoFit/>
          </a:bodyPr>
          <a:lstStyle/>
          <a:p>
            <a:r>
              <a:rPr lang="en-US" sz="2000" b="0" i="0" dirty="0">
                <a:solidFill>
                  <a:schemeClr val="bg1"/>
                </a:solidFill>
                <a:effectLst/>
                <a:latin typeface="Söhne"/>
              </a:rPr>
              <a:t>Gross Profit, EBITDA, Operating Profit, PBIT, and Net Profit increase year by year. In 2018, there was a lower Gross Profit, EBITDA, Operating Profit, PBIT, and Net Profit compared to the year 2020, where they showed an increase.</a:t>
            </a:r>
            <a:endParaRPr lang="en-US" sz="2000" dirty="0">
              <a:solidFill>
                <a:schemeClr val="bg1"/>
              </a:solidFill>
            </a:endParaRPr>
          </a:p>
        </p:txBody>
      </p:sp>
    </p:spTree>
    <p:extLst>
      <p:ext uri="{BB962C8B-B14F-4D97-AF65-F5344CB8AC3E}">
        <p14:creationId xmlns:p14="http://schemas.microsoft.com/office/powerpoint/2010/main" val="2797314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2B5090-D5D5-4A1C-BD1C-BA8BA01FF7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477" y="335230"/>
            <a:ext cx="4619723" cy="1158340"/>
          </a:xfrm>
          <a:prstGeom prst="rect">
            <a:avLst/>
          </a:prstGeom>
        </p:spPr>
      </p:pic>
      <p:pic>
        <p:nvPicPr>
          <p:cNvPr id="5" name="Picture 4">
            <a:extLst>
              <a:ext uri="{FF2B5EF4-FFF2-40B4-BE49-F238E27FC236}">
                <a16:creationId xmlns:a16="http://schemas.microsoft.com/office/drawing/2014/main" id="{3E0432E8-5AA5-4D35-9CA7-C994463DF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477" y="2493087"/>
            <a:ext cx="4619723" cy="1219306"/>
          </a:xfrm>
          <a:prstGeom prst="rect">
            <a:avLst/>
          </a:prstGeom>
        </p:spPr>
      </p:pic>
      <p:pic>
        <p:nvPicPr>
          <p:cNvPr id="7" name="Picture 6">
            <a:extLst>
              <a:ext uri="{FF2B5EF4-FFF2-40B4-BE49-F238E27FC236}">
                <a16:creationId xmlns:a16="http://schemas.microsoft.com/office/drawing/2014/main" id="{D1284F37-4978-4468-8FE0-F75B44C365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477" y="4711910"/>
            <a:ext cx="4619722" cy="1577477"/>
          </a:xfrm>
          <a:prstGeom prst="rect">
            <a:avLst/>
          </a:prstGeom>
        </p:spPr>
      </p:pic>
      <p:sp>
        <p:nvSpPr>
          <p:cNvPr id="9" name="TextBox 8">
            <a:extLst>
              <a:ext uri="{FF2B5EF4-FFF2-40B4-BE49-F238E27FC236}">
                <a16:creationId xmlns:a16="http://schemas.microsoft.com/office/drawing/2014/main" id="{6F7EA972-3FBA-4C49-BFCD-7B07D3774F91}"/>
              </a:ext>
            </a:extLst>
          </p:cNvPr>
          <p:cNvSpPr txBox="1"/>
          <p:nvPr/>
        </p:nvSpPr>
        <p:spPr>
          <a:xfrm>
            <a:off x="6838950" y="1895475"/>
            <a:ext cx="4181475" cy="1631216"/>
          </a:xfrm>
          <a:prstGeom prst="rect">
            <a:avLst/>
          </a:prstGeom>
          <a:noFill/>
        </p:spPr>
        <p:txBody>
          <a:bodyPr wrap="square" rtlCol="0">
            <a:spAutoFit/>
          </a:bodyPr>
          <a:lstStyle/>
          <a:p>
            <a:r>
              <a:rPr lang="en-US" sz="2000" b="0" i="0" dirty="0">
                <a:solidFill>
                  <a:schemeClr val="bg1"/>
                </a:solidFill>
                <a:effectLst/>
                <a:latin typeface="Söhne"/>
              </a:rPr>
              <a:t>The revenue, Gross Profit, and Net Profit increase year by year. In 2018, there was lower revenue, Gross Profit, and Net Profit, but in the year 2020, these metrics showed an increase.</a:t>
            </a:r>
            <a:endParaRPr lang="en-US" sz="2000" dirty="0">
              <a:solidFill>
                <a:schemeClr val="bg1"/>
              </a:solidFill>
            </a:endParaRPr>
          </a:p>
        </p:txBody>
      </p:sp>
    </p:spTree>
    <p:extLst>
      <p:ext uri="{BB962C8B-B14F-4D97-AF65-F5344CB8AC3E}">
        <p14:creationId xmlns:p14="http://schemas.microsoft.com/office/powerpoint/2010/main" val="408141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734</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jnanaranjana027@gmail.com</dc:creator>
  <cp:lastModifiedBy>jnanaranjana027@gmail.com</cp:lastModifiedBy>
  <cp:revision>6</cp:revision>
  <dcterms:created xsi:type="dcterms:W3CDTF">2023-10-14T03:14:02Z</dcterms:created>
  <dcterms:modified xsi:type="dcterms:W3CDTF">2023-10-14T04:36:41Z</dcterms:modified>
</cp:coreProperties>
</file>