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393" y="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645A-33FE-C5C3-70FD-4270B1DAC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4980A7-6111-D5C5-44B1-C2AAD1AC5C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AFF95-63DD-2B61-68EA-E12B94B1F2DB}"/>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5C7C94CF-2F47-ADF3-BEC5-209353A84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984BE-3046-C907-D1D0-EF3C1B355434}"/>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725661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F6C9-F9AF-AEAB-6831-95BE72EC6D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2B51BF-3135-1672-A025-6E9C9CF520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9436D-22CC-C3B0-C38A-D0CC3A5462F3}"/>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93EA32CD-E4EA-40CF-97A7-5D3692C9D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3BFB4-DEFA-F264-0826-F96F33F82102}"/>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307436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64D13-E200-8BFC-3D16-2160FF6CB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6713B7-0755-ACC6-5528-D3BCC34FB0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04075-B269-3A59-D898-64BBB08C5925}"/>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2A0F96F0-0E4D-4A42-94FD-D250119F8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6D0C2-FE2C-A0E7-752A-2A3AC32E5596}"/>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153931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56BE7-8BD1-406C-389C-A75C8409A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A660A3-B72D-6043-EEC8-53028629F0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1E2EC7-49E8-8DEE-E630-F64302B77619}"/>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9C2E3D56-0B95-C50E-B144-BA30C7A83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25A51-7CA5-8717-6C8D-E274DAD7A61A}"/>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117464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C2A6-04ED-34FA-5647-54CB42D3C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76417-7AAB-7A99-3E13-FFFE49E253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6F4AD-0F65-02DD-2841-4F1E313C8DBF}"/>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5F06766C-C3F4-E125-AF98-9D74A86EF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4EF78-4FCC-542E-8495-D01D6646A31E}"/>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2606817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F45A-6E49-C840-931F-DA790D5E57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B521D-5B16-38DB-F01A-5C769FA7C4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37E9B-0CC4-C0FC-7BFD-186C4BF2A2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E9A73-461A-FE05-EA16-C02ACFCBC158}"/>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6" name="Footer Placeholder 5">
            <a:extLst>
              <a:ext uri="{FF2B5EF4-FFF2-40B4-BE49-F238E27FC236}">
                <a16:creationId xmlns:a16="http://schemas.microsoft.com/office/drawing/2014/main" id="{67FC6A3D-94FB-9D8E-4181-832F01EB5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E05E76-BDD7-C030-8F6D-9A766130A908}"/>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139566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12395-63C7-5B44-ECA2-C23A3BD092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51A092-C35B-3F1F-EE47-AFA22AF41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36BFA-5151-CEB9-7974-34E7EBFCE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C3F45F-E0F9-E2C4-8D75-5B73B17CA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F142F-57C6-02A8-BA64-0CDB201247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462800-16FB-9416-CCD4-23AA264A864C}"/>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8" name="Footer Placeholder 7">
            <a:extLst>
              <a:ext uri="{FF2B5EF4-FFF2-40B4-BE49-F238E27FC236}">
                <a16:creationId xmlns:a16="http://schemas.microsoft.com/office/drawing/2014/main" id="{23A6BDC6-4952-2B9E-9B96-C8D74D70C9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E1878C-7E32-8A2D-0F4F-2A191F01B373}"/>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236103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2773-EA15-8BF7-6BB4-A31082358F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40564-29B3-1EFD-B763-582DC50CE527}"/>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4" name="Footer Placeholder 3">
            <a:extLst>
              <a:ext uri="{FF2B5EF4-FFF2-40B4-BE49-F238E27FC236}">
                <a16:creationId xmlns:a16="http://schemas.microsoft.com/office/drawing/2014/main" id="{83B9B55F-F7FA-009E-1698-04F828F523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9B983-1828-F847-D89B-ABF9D697D448}"/>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1394739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19AF1-7310-F6C3-B010-E3D171DD27A1}"/>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3" name="Footer Placeholder 2">
            <a:extLst>
              <a:ext uri="{FF2B5EF4-FFF2-40B4-BE49-F238E27FC236}">
                <a16:creationId xmlns:a16="http://schemas.microsoft.com/office/drawing/2014/main" id="{4784FB77-EFF2-10D7-0C52-A87C319AC8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5F57FC-9942-0EA9-8E19-20A2421B1F2C}"/>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36740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C2D9-AB66-F0EA-CB6F-56AE20D5BE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96332-1F61-4659-52E5-BA01315B2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7CC59-EFE9-37E0-6CED-C777706ED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41D91-0562-FD98-3202-8F69CC2EE77D}"/>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6" name="Footer Placeholder 5">
            <a:extLst>
              <a:ext uri="{FF2B5EF4-FFF2-40B4-BE49-F238E27FC236}">
                <a16:creationId xmlns:a16="http://schemas.microsoft.com/office/drawing/2014/main" id="{7B8C5DC2-2CCB-5D3E-48A3-2423DFECB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95638-4085-AB89-234D-BE9E51222C9D}"/>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145982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3A78-B9F3-933D-0061-03126E289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B91760-0ACF-5C3D-B733-E9EC9334C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4EF4C5-6C64-E1E1-1795-063555321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7788D-4A92-6AEB-0F23-376B45301936}"/>
              </a:ext>
            </a:extLst>
          </p:cNvPr>
          <p:cNvSpPr>
            <a:spLocks noGrp="1"/>
          </p:cNvSpPr>
          <p:nvPr>
            <p:ph type="dt" sz="half" idx="10"/>
          </p:nvPr>
        </p:nvSpPr>
        <p:spPr/>
        <p:txBody>
          <a:bodyPr/>
          <a:lstStyle/>
          <a:p>
            <a:fld id="{15D5DDE1-72BD-4BD3-AEE1-1BB44F1998B0}" type="datetimeFigureOut">
              <a:rPr lang="en-US" smtClean="0"/>
              <a:t>9/21/2024</a:t>
            </a:fld>
            <a:endParaRPr lang="en-US"/>
          </a:p>
        </p:txBody>
      </p:sp>
      <p:sp>
        <p:nvSpPr>
          <p:cNvPr id="6" name="Footer Placeholder 5">
            <a:extLst>
              <a:ext uri="{FF2B5EF4-FFF2-40B4-BE49-F238E27FC236}">
                <a16:creationId xmlns:a16="http://schemas.microsoft.com/office/drawing/2014/main" id="{EED6636B-6B3F-62A2-763D-48E2103AD6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3DBD4E-A166-5346-3AA2-3F1C0EB3F027}"/>
              </a:ext>
            </a:extLst>
          </p:cNvPr>
          <p:cNvSpPr>
            <a:spLocks noGrp="1"/>
          </p:cNvSpPr>
          <p:nvPr>
            <p:ph type="sldNum" sz="quarter" idx="12"/>
          </p:nvPr>
        </p:nvSpPr>
        <p:spPr/>
        <p:txBody>
          <a:bodyPr/>
          <a:lstStyle/>
          <a:p>
            <a:fld id="{ACD3BD43-AC8A-4739-8B2C-AD0116B84E09}" type="slidenum">
              <a:rPr lang="en-US" smtClean="0"/>
              <a:t>‹#›</a:t>
            </a:fld>
            <a:endParaRPr lang="en-US"/>
          </a:p>
        </p:txBody>
      </p:sp>
    </p:spTree>
    <p:extLst>
      <p:ext uri="{BB962C8B-B14F-4D97-AF65-F5344CB8AC3E}">
        <p14:creationId xmlns:p14="http://schemas.microsoft.com/office/powerpoint/2010/main" val="4200778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4A8CB-726D-0EC9-9C2B-A1029FA2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15BA64-145B-4C56-C242-6DC141838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802FE-89B4-0632-5054-5B86CBB120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D5DDE1-72BD-4BD3-AEE1-1BB44F1998B0}" type="datetimeFigureOut">
              <a:rPr lang="en-US" smtClean="0"/>
              <a:t>9/21/2024</a:t>
            </a:fld>
            <a:endParaRPr lang="en-US"/>
          </a:p>
        </p:txBody>
      </p:sp>
      <p:sp>
        <p:nvSpPr>
          <p:cNvPr id="5" name="Footer Placeholder 4">
            <a:extLst>
              <a:ext uri="{FF2B5EF4-FFF2-40B4-BE49-F238E27FC236}">
                <a16:creationId xmlns:a16="http://schemas.microsoft.com/office/drawing/2014/main" id="{05784DBF-B7B1-0022-9E3A-5789D313C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114772-E833-B6AA-07F9-A2FF28E35C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D3BD43-AC8A-4739-8B2C-AD0116B84E09}" type="slidenum">
              <a:rPr lang="en-US" smtClean="0"/>
              <a:t>‹#›</a:t>
            </a:fld>
            <a:endParaRPr lang="en-US"/>
          </a:p>
        </p:txBody>
      </p:sp>
    </p:spTree>
    <p:extLst>
      <p:ext uri="{BB962C8B-B14F-4D97-AF65-F5344CB8AC3E}">
        <p14:creationId xmlns:p14="http://schemas.microsoft.com/office/powerpoint/2010/main" val="299079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7DE515-05E9-499F-9342-C43EF4BABA88}"/>
              </a:ext>
            </a:extLst>
          </p:cNvPr>
          <p:cNvSpPr/>
          <p:nvPr/>
        </p:nvSpPr>
        <p:spPr>
          <a:xfrm>
            <a:off x="0" y="0"/>
            <a:ext cx="12192000" cy="3970867"/>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CC6973-B857-A9E8-96DF-54684F5EBAD4}"/>
              </a:ext>
            </a:extLst>
          </p:cNvPr>
          <p:cNvSpPr txBox="1"/>
          <p:nvPr/>
        </p:nvSpPr>
        <p:spPr>
          <a:xfrm>
            <a:off x="228600" y="262467"/>
            <a:ext cx="7924800" cy="3416320"/>
          </a:xfrm>
          <a:prstGeom prst="rect">
            <a:avLst/>
          </a:prstGeom>
          <a:noFill/>
        </p:spPr>
        <p:txBody>
          <a:bodyPr wrap="square" rtlCol="0">
            <a:spAutoFit/>
          </a:bodyPr>
          <a:lstStyle/>
          <a:p>
            <a:r>
              <a:rPr lang="en-US" sz="7200" dirty="0">
                <a:latin typeface="Arial" panose="020B0604020202020204" pitchFamily="34" charset="0"/>
                <a:cs typeface="Arial" panose="020B0604020202020204" pitchFamily="34" charset="0"/>
              </a:rPr>
              <a:t>MAXIMIZING REVENUE FOR DRIVERS</a:t>
            </a:r>
          </a:p>
        </p:txBody>
      </p:sp>
      <p:sp>
        <p:nvSpPr>
          <p:cNvPr id="6" name="Rectangle: Rounded Corners 5">
            <a:extLst>
              <a:ext uri="{FF2B5EF4-FFF2-40B4-BE49-F238E27FC236}">
                <a16:creationId xmlns:a16="http://schemas.microsoft.com/office/drawing/2014/main" id="{E59B5144-1177-136B-0601-7EDBEE338028}"/>
              </a:ext>
            </a:extLst>
          </p:cNvPr>
          <p:cNvSpPr/>
          <p:nvPr/>
        </p:nvSpPr>
        <p:spPr>
          <a:xfrm>
            <a:off x="694268" y="4690533"/>
            <a:ext cx="3793066" cy="94826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F7AEE4-D37B-D4C5-8E0A-DC9EF0DFE9E0}"/>
              </a:ext>
            </a:extLst>
          </p:cNvPr>
          <p:cNvSpPr txBox="1"/>
          <p:nvPr/>
        </p:nvSpPr>
        <p:spPr>
          <a:xfrm>
            <a:off x="965200" y="4961467"/>
            <a:ext cx="363220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Through Payment Type</a:t>
            </a:r>
          </a:p>
        </p:txBody>
      </p:sp>
      <p:pic>
        <p:nvPicPr>
          <p:cNvPr id="9" name="Picture 8" descr="A taxi cabs in a busy street&#10;&#10;Description automatically generated">
            <a:extLst>
              <a:ext uri="{FF2B5EF4-FFF2-40B4-BE49-F238E27FC236}">
                <a16:creationId xmlns:a16="http://schemas.microsoft.com/office/drawing/2014/main" id="{A1681B80-62ED-C16B-2D73-AC101097D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602" y="1435120"/>
            <a:ext cx="4199465" cy="4487333"/>
          </a:xfrm>
          <a:prstGeom prst="rect">
            <a:avLst/>
          </a:prstGeom>
          <a:effectLst/>
        </p:spPr>
      </p:pic>
    </p:spTree>
    <p:extLst>
      <p:ext uri="{BB962C8B-B14F-4D97-AF65-F5344CB8AC3E}">
        <p14:creationId xmlns:p14="http://schemas.microsoft.com/office/powerpoint/2010/main" val="204984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427B3-3FAF-A309-101A-5C046A64472C}"/>
              </a:ext>
            </a:extLst>
          </p:cNvPr>
          <p:cNvSpPr txBox="1"/>
          <p:nvPr/>
        </p:nvSpPr>
        <p:spPr>
          <a:xfrm>
            <a:off x="480767" y="405353"/>
            <a:ext cx="4751109"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Agenda</a:t>
            </a:r>
          </a:p>
        </p:txBody>
      </p:sp>
      <p:cxnSp>
        <p:nvCxnSpPr>
          <p:cNvPr id="6" name="Straight Connector 5">
            <a:extLst>
              <a:ext uri="{FF2B5EF4-FFF2-40B4-BE49-F238E27FC236}">
                <a16:creationId xmlns:a16="http://schemas.microsoft.com/office/drawing/2014/main" id="{D5A8031D-C60A-7923-6F04-48D19F3D117D}"/>
              </a:ext>
            </a:extLst>
          </p:cNvPr>
          <p:cNvCxnSpPr>
            <a:cxnSpLocks/>
          </p:cNvCxnSpPr>
          <p:nvPr/>
        </p:nvCxnSpPr>
        <p:spPr>
          <a:xfrm>
            <a:off x="329938" y="1583702"/>
            <a:ext cx="3233394"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a:extLst>
              <a:ext uri="{FF2B5EF4-FFF2-40B4-BE49-F238E27FC236}">
                <a16:creationId xmlns:a16="http://schemas.microsoft.com/office/drawing/2014/main" id="{A83F1DD0-D088-79C4-EE22-6F4765B28037}"/>
              </a:ext>
            </a:extLst>
          </p:cNvPr>
          <p:cNvSpPr/>
          <p:nvPr/>
        </p:nvSpPr>
        <p:spPr>
          <a:xfrm>
            <a:off x="593889" y="2300140"/>
            <a:ext cx="11057641" cy="3186217"/>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92D4830-4138-0570-5BCD-56F2A6AB53D1}"/>
              </a:ext>
            </a:extLst>
          </p:cNvPr>
          <p:cNvSpPr txBox="1"/>
          <p:nvPr/>
        </p:nvSpPr>
        <p:spPr>
          <a:xfrm>
            <a:off x="1329179" y="2488676"/>
            <a:ext cx="315798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Problem Statement</a:t>
            </a:r>
          </a:p>
          <a:p>
            <a:endParaRPr lang="en-US" dirty="0"/>
          </a:p>
          <a:p>
            <a:endParaRPr lang="en-US" dirty="0"/>
          </a:p>
          <a:p>
            <a:pPr marL="285750" indent="-285750">
              <a:buFont typeface="Arial" panose="020B0604020202020204" pitchFamily="34" charset="0"/>
              <a:buChar char="•"/>
            </a:pPr>
            <a:r>
              <a:rPr lang="en-US" dirty="0"/>
              <a:t>Research Question</a:t>
            </a:r>
          </a:p>
          <a:p>
            <a:endParaRPr lang="en-US" dirty="0"/>
          </a:p>
          <a:p>
            <a:endParaRPr lang="en-US" dirty="0"/>
          </a:p>
          <a:p>
            <a:pPr marL="285750" indent="-285750">
              <a:buFont typeface="Arial" panose="020B0604020202020204" pitchFamily="34" charset="0"/>
              <a:buChar char="•"/>
            </a:pPr>
            <a:r>
              <a:rPr lang="en-US" dirty="0"/>
              <a:t>Data Overview</a:t>
            </a:r>
          </a:p>
          <a:p>
            <a:endParaRPr lang="en-US" dirty="0"/>
          </a:p>
          <a:p>
            <a:endParaRPr lang="en-US" dirty="0"/>
          </a:p>
          <a:p>
            <a:pPr marL="285750" indent="-285750">
              <a:buFont typeface="Arial" panose="020B0604020202020204" pitchFamily="34" charset="0"/>
              <a:buChar char="•"/>
            </a:pPr>
            <a:r>
              <a:rPr lang="en-US" dirty="0"/>
              <a:t>Methodology</a:t>
            </a:r>
          </a:p>
        </p:txBody>
      </p:sp>
      <p:sp>
        <p:nvSpPr>
          <p:cNvPr id="11" name="TextBox 10">
            <a:extLst>
              <a:ext uri="{FF2B5EF4-FFF2-40B4-BE49-F238E27FC236}">
                <a16:creationId xmlns:a16="http://schemas.microsoft.com/office/drawing/2014/main" id="{022ABE53-555D-B244-9018-3DD4EC9CE7C1}"/>
              </a:ext>
            </a:extLst>
          </p:cNvPr>
          <p:cNvSpPr txBox="1"/>
          <p:nvPr/>
        </p:nvSpPr>
        <p:spPr>
          <a:xfrm>
            <a:off x="5542961" y="2555160"/>
            <a:ext cx="304485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Analysis and Findings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Hypothesis Testing</a:t>
            </a:r>
          </a:p>
          <a:p>
            <a:endParaRPr lang="en-US" dirty="0"/>
          </a:p>
          <a:p>
            <a:endParaRPr lang="en-US" dirty="0"/>
          </a:p>
          <a:p>
            <a:pPr marL="285750" indent="-285750">
              <a:buFont typeface="Arial" panose="020B0604020202020204" pitchFamily="34" charset="0"/>
              <a:buChar char="•"/>
            </a:pPr>
            <a:r>
              <a:rPr lang="en-US" dirty="0"/>
              <a:t>Recommendations</a:t>
            </a:r>
          </a:p>
        </p:txBody>
      </p:sp>
    </p:spTree>
    <p:extLst>
      <p:ext uri="{BB962C8B-B14F-4D97-AF65-F5344CB8AC3E}">
        <p14:creationId xmlns:p14="http://schemas.microsoft.com/office/powerpoint/2010/main" val="86426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427B3-3FAF-A309-101A-5C046A64472C}"/>
              </a:ext>
            </a:extLst>
          </p:cNvPr>
          <p:cNvSpPr txBox="1"/>
          <p:nvPr/>
        </p:nvSpPr>
        <p:spPr>
          <a:xfrm>
            <a:off x="480767" y="405353"/>
            <a:ext cx="6768445"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Problem Statement</a:t>
            </a:r>
          </a:p>
        </p:txBody>
      </p:sp>
      <p:cxnSp>
        <p:nvCxnSpPr>
          <p:cNvPr id="6" name="Straight Connector 5">
            <a:extLst>
              <a:ext uri="{FF2B5EF4-FFF2-40B4-BE49-F238E27FC236}">
                <a16:creationId xmlns:a16="http://schemas.microsoft.com/office/drawing/2014/main" id="{D5A8031D-C60A-7923-6F04-48D19F3D117D}"/>
              </a:ext>
            </a:extLst>
          </p:cNvPr>
          <p:cNvCxnSpPr>
            <a:cxnSpLocks/>
          </p:cNvCxnSpPr>
          <p:nvPr/>
        </p:nvCxnSpPr>
        <p:spPr>
          <a:xfrm>
            <a:off x="329938" y="1583702"/>
            <a:ext cx="3233394"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B8661985-D107-E7FC-5771-13C6B6F90156}"/>
              </a:ext>
            </a:extLst>
          </p:cNvPr>
          <p:cNvSpPr txBox="1"/>
          <p:nvPr/>
        </p:nvSpPr>
        <p:spPr>
          <a:xfrm>
            <a:off x="480767" y="2253006"/>
            <a:ext cx="7220932" cy="3785652"/>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in the fast paced taxi booking sector making the most revenue is essential for long-term success and driver happiness.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Our goal is to use data driven insights to maximize revenue streams for taxi drivers in order to meet this need. Our research aims to determine whether payment methods have an impact on fare pricing by focusing on the relationship between payment type and fare amount</a:t>
            </a:r>
          </a:p>
        </p:txBody>
      </p:sp>
      <p:pic>
        <p:nvPicPr>
          <p:cNvPr id="5" name="Picture 4" descr="A graph with a red arrow&#10;&#10;Description automatically generated">
            <a:extLst>
              <a:ext uri="{FF2B5EF4-FFF2-40B4-BE49-F238E27FC236}">
                <a16:creationId xmlns:a16="http://schemas.microsoft.com/office/drawing/2014/main" id="{F3FE044E-2C4A-1C9F-89F8-F16B1D968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732" y="1874143"/>
            <a:ext cx="4185501" cy="3423721"/>
          </a:xfrm>
          <a:prstGeom prst="rect">
            <a:avLst/>
          </a:prstGeom>
        </p:spPr>
      </p:pic>
    </p:spTree>
    <p:extLst>
      <p:ext uri="{BB962C8B-B14F-4D97-AF65-F5344CB8AC3E}">
        <p14:creationId xmlns:p14="http://schemas.microsoft.com/office/powerpoint/2010/main" val="84889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427B3-3FAF-A309-101A-5C046A64472C}"/>
              </a:ext>
            </a:extLst>
          </p:cNvPr>
          <p:cNvSpPr txBox="1"/>
          <p:nvPr/>
        </p:nvSpPr>
        <p:spPr>
          <a:xfrm>
            <a:off x="480767" y="405353"/>
            <a:ext cx="6768445"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Research Question</a:t>
            </a:r>
          </a:p>
        </p:txBody>
      </p:sp>
      <p:cxnSp>
        <p:nvCxnSpPr>
          <p:cNvPr id="6" name="Straight Connector 5">
            <a:extLst>
              <a:ext uri="{FF2B5EF4-FFF2-40B4-BE49-F238E27FC236}">
                <a16:creationId xmlns:a16="http://schemas.microsoft.com/office/drawing/2014/main" id="{D5A8031D-C60A-7923-6F04-48D19F3D117D}"/>
              </a:ext>
            </a:extLst>
          </p:cNvPr>
          <p:cNvCxnSpPr>
            <a:cxnSpLocks/>
          </p:cNvCxnSpPr>
          <p:nvPr/>
        </p:nvCxnSpPr>
        <p:spPr>
          <a:xfrm>
            <a:off x="329938" y="1583702"/>
            <a:ext cx="3233394" cy="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a:extLst>
              <a:ext uri="{FF2B5EF4-FFF2-40B4-BE49-F238E27FC236}">
                <a16:creationId xmlns:a16="http://schemas.microsoft.com/office/drawing/2014/main" id="{BE5B66B7-BD55-D557-7F1E-D263186DC6D8}"/>
              </a:ext>
            </a:extLst>
          </p:cNvPr>
          <p:cNvSpPr txBox="1"/>
          <p:nvPr/>
        </p:nvSpPr>
        <p:spPr>
          <a:xfrm>
            <a:off x="810705" y="2130458"/>
            <a:ext cx="1047318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Is there a relationship between  total fare amount and payment type?</a:t>
            </a:r>
          </a:p>
        </p:txBody>
      </p:sp>
      <p:sp>
        <p:nvSpPr>
          <p:cNvPr id="7" name="TextBox 6">
            <a:extLst>
              <a:ext uri="{FF2B5EF4-FFF2-40B4-BE49-F238E27FC236}">
                <a16:creationId xmlns:a16="http://schemas.microsoft.com/office/drawing/2014/main" id="{BB0039FE-DCE8-87B6-2176-6A778001117C}"/>
              </a:ext>
            </a:extLst>
          </p:cNvPr>
          <p:cNvSpPr txBox="1"/>
          <p:nvPr/>
        </p:nvSpPr>
        <p:spPr>
          <a:xfrm>
            <a:off x="480767" y="2901099"/>
            <a:ext cx="11425288"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can we nudge customers towards payment methods that generate higher revenue for drivers, without negatively impacting customer experience?</a:t>
            </a:r>
          </a:p>
        </p:txBody>
      </p:sp>
    </p:spTree>
    <p:extLst>
      <p:ext uri="{BB962C8B-B14F-4D97-AF65-F5344CB8AC3E}">
        <p14:creationId xmlns:p14="http://schemas.microsoft.com/office/powerpoint/2010/main" val="695794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07B27-20E2-6E55-245B-436D9C364378}"/>
              </a:ext>
            </a:extLst>
          </p:cNvPr>
          <p:cNvSpPr/>
          <p:nvPr/>
        </p:nvSpPr>
        <p:spPr>
          <a:xfrm>
            <a:off x="0" y="0"/>
            <a:ext cx="12192000" cy="330880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DFAAF6D-A238-5006-3C46-F1799FDF3966}"/>
              </a:ext>
            </a:extLst>
          </p:cNvPr>
          <p:cNvSpPr txBox="1"/>
          <p:nvPr/>
        </p:nvSpPr>
        <p:spPr>
          <a:xfrm>
            <a:off x="188536" y="245097"/>
            <a:ext cx="4581427" cy="707886"/>
          </a:xfrm>
          <a:prstGeom prst="rect">
            <a:avLst/>
          </a:prstGeom>
          <a:noFill/>
        </p:spPr>
        <p:txBody>
          <a:bodyPr wrap="square" rtlCol="0">
            <a:spAutoFit/>
          </a:bodyPr>
          <a:lstStyle/>
          <a:p>
            <a:r>
              <a:rPr lang="en-US" sz="4000" dirty="0">
                <a:latin typeface="Arial" panose="020B0604020202020204" pitchFamily="34" charset="0"/>
                <a:cs typeface="Arial" panose="020B0604020202020204" pitchFamily="34" charset="0"/>
              </a:rPr>
              <a:t>Data Overview</a:t>
            </a:r>
          </a:p>
        </p:txBody>
      </p:sp>
      <p:sp>
        <p:nvSpPr>
          <p:cNvPr id="4" name="TextBox 3">
            <a:extLst>
              <a:ext uri="{FF2B5EF4-FFF2-40B4-BE49-F238E27FC236}">
                <a16:creationId xmlns:a16="http://schemas.microsoft.com/office/drawing/2014/main" id="{A2B56141-3DEA-9F8A-9D8A-00FB50F55C55}"/>
              </a:ext>
            </a:extLst>
          </p:cNvPr>
          <p:cNvSpPr txBox="1"/>
          <p:nvPr/>
        </p:nvSpPr>
        <p:spPr>
          <a:xfrm>
            <a:off x="339365" y="1140643"/>
            <a:ext cx="11378153" cy="646331"/>
          </a:xfrm>
          <a:prstGeom prst="rect">
            <a:avLst/>
          </a:prstGeom>
          <a:noFill/>
        </p:spPr>
        <p:txBody>
          <a:bodyPr wrap="square" rtlCol="0">
            <a:spAutoFit/>
          </a:bodyPr>
          <a:lstStyle/>
          <a:p>
            <a:r>
              <a:rPr lang="en-US" dirty="0"/>
              <a:t>For this analysis , we utilized the comprehensive dataset of NYC Taxi Trip records, used data cleaning and feature engineering procedures to concentrate solely on the relevant columns essential for our investigation.</a:t>
            </a:r>
          </a:p>
        </p:txBody>
      </p:sp>
      <p:sp>
        <p:nvSpPr>
          <p:cNvPr id="5" name="TextBox 4">
            <a:extLst>
              <a:ext uri="{FF2B5EF4-FFF2-40B4-BE49-F238E27FC236}">
                <a16:creationId xmlns:a16="http://schemas.microsoft.com/office/drawing/2014/main" id="{DBD1E8A3-909E-95AF-53AF-8E4FA19E68B9}"/>
              </a:ext>
            </a:extLst>
          </p:cNvPr>
          <p:cNvSpPr txBox="1"/>
          <p:nvPr/>
        </p:nvSpPr>
        <p:spPr>
          <a:xfrm>
            <a:off x="593558" y="3818021"/>
            <a:ext cx="8165431"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Relevant columns used for this research:</a:t>
            </a:r>
          </a:p>
        </p:txBody>
      </p:sp>
      <p:sp>
        <p:nvSpPr>
          <p:cNvPr id="6" name="TextBox 5">
            <a:extLst>
              <a:ext uri="{FF2B5EF4-FFF2-40B4-BE49-F238E27FC236}">
                <a16:creationId xmlns:a16="http://schemas.microsoft.com/office/drawing/2014/main" id="{7C619469-017F-6913-3830-1C39FE35023E}"/>
              </a:ext>
            </a:extLst>
          </p:cNvPr>
          <p:cNvSpPr txBox="1"/>
          <p:nvPr/>
        </p:nvSpPr>
        <p:spPr>
          <a:xfrm>
            <a:off x="962526" y="4588042"/>
            <a:ext cx="3561348"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Passenger _ count(1 to 5)</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Payment _ Type(card or cash)</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Fare _ amount</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Trip _ distance</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Duration (minutes)</a:t>
            </a:r>
          </a:p>
        </p:txBody>
      </p:sp>
      <p:graphicFrame>
        <p:nvGraphicFramePr>
          <p:cNvPr id="7" name="Table 6">
            <a:extLst>
              <a:ext uri="{FF2B5EF4-FFF2-40B4-BE49-F238E27FC236}">
                <a16:creationId xmlns:a16="http://schemas.microsoft.com/office/drawing/2014/main" id="{932133F0-1E03-946A-FC0A-12FA5BE88CA3}"/>
              </a:ext>
            </a:extLst>
          </p:cNvPr>
          <p:cNvGraphicFramePr>
            <a:graphicFrameLocks noGrp="1"/>
          </p:cNvGraphicFramePr>
          <p:nvPr>
            <p:extLst>
              <p:ext uri="{D42A27DB-BD31-4B8C-83A1-F6EECF244321}">
                <p14:modId xmlns:p14="http://schemas.microsoft.com/office/powerpoint/2010/main" val="2307166786"/>
              </p:ext>
            </p:extLst>
          </p:nvPr>
        </p:nvGraphicFramePr>
        <p:xfrm>
          <a:off x="5088467" y="4279686"/>
          <a:ext cx="6509974" cy="2333215"/>
        </p:xfrm>
        <a:graphic>
          <a:graphicData uri="http://schemas.openxmlformats.org/drawingml/2006/table">
            <a:tbl>
              <a:tblPr firstRow="1" bandRow="1">
                <a:tableStyleId>{5C22544A-7EE6-4342-B048-85BDC9FD1C3A}</a:tableStyleId>
              </a:tblPr>
              <a:tblGrid>
                <a:gridCol w="1301995">
                  <a:extLst>
                    <a:ext uri="{9D8B030D-6E8A-4147-A177-3AD203B41FA5}">
                      <a16:colId xmlns:a16="http://schemas.microsoft.com/office/drawing/2014/main" val="2862639722"/>
                    </a:ext>
                  </a:extLst>
                </a:gridCol>
                <a:gridCol w="1301995">
                  <a:extLst>
                    <a:ext uri="{9D8B030D-6E8A-4147-A177-3AD203B41FA5}">
                      <a16:colId xmlns:a16="http://schemas.microsoft.com/office/drawing/2014/main" val="225934717"/>
                    </a:ext>
                  </a:extLst>
                </a:gridCol>
                <a:gridCol w="1301995">
                  <a:extLst>
                    <a:ext uri="{9D8B030D-6E8A-4147-A177-3AD203B41FA5}">
                      <a16:colId xmlns:a16="http://schemas.microsoft.com/office/drawing/2014/main" val="93905784"/>
                    </a:ext>
                  </a:extLst>
                </a:gridCol>
                <a:gridCol w="1125683">
                  <a:extLst>
                    <a:ext uri="{9D8B030D-6E8A-4147-A177-3AD203B41FA5}">
                      <a16:colId xmlns:a16="http://schemas.microsoft.com/office/drawing/2014/main" val="3822131610"/>
                    </a:ext>
                  </a:extLst>
                </a:gridCol>
                <a:gridCol w="1478306">
                  <a:extLst>
                    <a:ext uri="{9D8B030D-6E8A-4147-A177-3AD203B41FA5}">
                      <a16:colId xmlns:a16="http://schemas.microsoft.com/office/drawing/2014/main" val="1206235474"/>
                    </a:ext>
                  </a:extLst>
                </a:gridCol>
              </a:tblGrid>
              <a:tr h="466643">
                <a:tc>
                  <a:txBody>
                    <a:bodyPr/>
                    <a:lstStyle/>
                    <a:p>
                      <a:r>
                        <a:rPr lang="en-US" sz="1050" dirty="0"/>
                        <a:t>Passenger _ count</a:t>
                      </a:r>
                    </a:p>
                  </a:txBody>
                  <a:tcPr/>
                </a:tc>
                <a:tc>
                  <a:txBody>
                    <a:bodyPr/>
                    <a:lstStyle/>
                    <a:p>
                      <a:r>
                        <a:rPr lang="en-US" sz="1050" dirty="0"/>
                        <a:t>Trip _ distance</a:t>
                      </a:r>
                    </a:p>
                  </a:txBody>
                  <a:tcPr/>
                </a:tc>
                <a:tc>
                  <a:txBody>
                    <a:bodyPr/>
                    <a:lstStyle/>
                    <a:p>
                      <a:r>
                        <a:rPr lang="en-US" sz="1000" dirty="0"/>
                        <a:t>Payment _ Type</a:t>
                      </a:r>
                    </a:p>
                  </a:txBody>
                  <a:tcPr/>
                </a:tc>
                <a:tc>
                  <a:txBody>
                    <a:bodyPr/>
                    <a:lstStyle/>
                    <a:p>
                      <a:r>
                        <a:rPr lang="en-US" sz="1000" dirty="0"/>
                        <a:t>Fare _ amount</a:t>
                      </a:r>
                    </a:p>
                  </a:txBody>
                  <a:tcPr/>
                </a:tc>
                <a:tc>
                  <a:txBody>
                    <a:bodyPr/>
                    <a:lstStyle/>
                    <a:p>
                      <a:r>
                        <a:rPr lang="en-US" sz="1000" dirty="0"/>
                        <a:t>duration</a:t>
                      </a:r>
                    </a:p>
                  </a:txBody>
                  <a:tcPr/>
                </a:tc>
                <a:extLst>
                  <a:ext uri="{0D108BD9-81ED-4DB2-BD59-A6C34878D82A}">
                    <a16:rowId xmlns:a16="http://schemas.microsoft.com/office/drawing/2014/main" val="1463345798"/>
                  </a:ext>
                </a:extLst>
              </a:tr>
              <a:tr h="46664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22015169"/>
                  </a:ext>
                </a:extLst>
              </a:tr>
              <a:tr h="466643">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58252715"/>
                  </a:ext>
                </a:extLst>
              </a:tr>
              <a:tr h="46664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76095898"/>
                  </a:ext>
                </a:extLst>
              </a:tr>
              <a:tr h="466643">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69853797"/>
                  </a:ext>
                </a:extLst>
              </a:tr>
            </a:tbl>
          </a:graphicData>
        </a:graphic>
      </p:graphicFrame>
    </p:spTree>
    <p:extLst>
      <p:ext uri="{BB962C8B-B14F-4D97-AF65-F5344CB8AC3E}">
        <p14:creationId xmlns:p14="http://schemas.microsoft.com/office/powerpoint/2010/main" val="269166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427B3-3FAF-A309-101A-5C046A64472C}"/>
              </a:ext>
            </a:extLst>
          </p:cNvPr>
          <p:cNvSpPr txBox="1"/>
          <p:nvPr/>
        </p:nvSpPr>
        <p:spPr>
          <a:xfrm>
            <a:off x="480767" y="405353"/>
            <a:ext cx="6768445" cy="923330"/>
          </a:xfrm>
          <a:prstGeom prst="rect">
            <a:avLst/>
          </a:prstGeom>
          <a:noFill/>
        </p:spPr>
        <p:txBody>
          <a:bodyPr wrap="square" rtlCol="0">
            <a:spAutoFit/>
          </a:bodyPr>
          <a:lstStyle/>
          <a:p>
            <a:r>
              <a:rPr lang="en-US" sz="5400" dirty="0">
                <a:latin typeface="Arial" panose="020B0604020202020204" pitchFamily="34" charset="0"/>
                <a:cs typeface="Arial" panose="020B0604020202020204" pitchFamily="34" charset="0"/>
              </a:rPr>
              <a:t>Methodology</a:t>
            </a:r>
          </a:p>
        </p:txBody>
      </p:sp>
      <p:cxnSp>
        <p:nvCxnSpPr>
          <p:cNvPr id="6" name="Straight Connector 5">
            <a:extLst>
              <a:ext uri="{FF2B5EF4-FFF2-40B4-BE49-F238E27FC236}">
                <a16:creationId xmlns:a16="http://schemas.microsoft.com/office/drawing/2014/main" id="{D5A8031D-C60A-7923-6F04-48D19F3D117D}"/>
              </a:ext>
            </a:extLst>
          </p:cNvPr>
          <p:cNvCxnSpPr>
            <a:cxnSpLocks/>
          </p:cNvCxnSpPr>
          <p:nvPr/>
        </p:nvCxnSpPr>
        <p:spPr>
          <a:xfrm>
            <a:off x="329938" y="1583702"/>
            <a:ext cx="3233394" cy="0"/>
          </a:xfrm>
          <a:prstGeom prst="line">
            <a:avLst/>
          </a:prstGeom>
        </p:spPr>
        <p:style>
          <a:lnRef idx="2">
            <a:schemeClr val="accent2"/>
          </a:lnRef>
          <a:fillRef idx="0">
            <a:schemeClr val="accent2"/>
          </a:fillRef>
          <a:effectRef idx="1">
            <a:schemeClr val="accent2"/>
          </a:effectRef>
          <a:fontRef idx="minor">
            <a:schemeClr val="tx1"/>
          </a:fontRef>
        </p:style>
      </p:cxnSp>
      <p:graphicFrame>
        <p:nvGraphicFramePr>
          <p:cNvPr id="5" name="Table 4">
            <a:extLst>
              <a:ext uri="{FF2B5EF4-FFF2-40B4-BE49-F238E27FC236}">
                <a16:creationId xmlns:a16="http://schemas.microsoft.com/office/drawing/2014/main" id="{87556132-F4E2-D70E-5EBD-739C165D27CA}"/>
              </a:ext>
            </a:extLst>
          </p:cNvPr>
          <p:cNvGraphicFramePr>
            <a:graphicFrameLocks noGrp="1"/>
          </p:cNvGraphicFramePr>
          <p:nvPr>
            <p:extLst>
              <p:ext uri="{D42A27DB-BD31-4B8C-83A1-F6EECF244321}">
                <p14:modId xmlns:p14="http://schemas.microsoft.com/office/powerpoint/2010/main" val="3564161114"/>
              </p:ext>
            </p:extLst>
          </p:nvPr>
        </p:nvGraphicFramePr>
        <p:xfrm>
          <a:off x="575733" y="1735667"/>
          <a:ext cx="10964334" cy="4199464"/>
        </p:xfrm>
        <a:graphic>
          <a:graphicData uri="http://schemas.openxmlformats.org/drawingml/2006/table">
            <a:tbl>
              <a:tblPr firstRow="1" bandRow="1">
                <a:tableStyleId>{72833802-FEF1-4C79-8D5D-14CF1EAF98D9}</a:tableStyleId>
              </a:tblPr>
              <a:tblGrid>
                <a:gridCol w="2710061">
                  <a:extLst>
                    <a:ext uri="{9D8B030D-6E8A-4147-A177-3AD203B41FA5}">
                      <a16:colId xmlns:a16="http://schemas.microsoft.com/office/drawing/2014/main" val="2482130142"/>
                    </a:ext>
                  </a:extLst>
                </a:gridCol>
                <a:gridCol w="8254273">
                  <a:extLst>
                    <a:ext uri="{9D8B030D-6E8A-4147-A177-3AD203B41FA5}">
                      <a16:colId xmlns:a16="http://schemas.microsoft.com/office/drawing/2014/main" val="429703649"/>
                    </a:ext>
                  </a:extLst>
                </a:gridCol>
              </a:tblGrid>
              <a:tr h="815725">
                <a:tc>
                  <a:txBody>
                    <a:bodyPr/>
                    <a:lstStyle/>
                    <a:p>
                      <a:r>
                        <a:rPr lang="en-US" dirty="0">
                          <a:latin typeface="Arial" panose="020B0604020202020204" pitchFamily="34" charset="0"/>
                          <a:cs typeface="Arial" panose="020B0604020202020204" pitchFamily="34" charset="0"/>
                        </a:rPr>
                        <a:t>Step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8987976"/>
                  </a:ext>
                </a:extLst>
              </a:tr>
              <a:tr h="1127913">
                <a:tc>
                  <a:txBody>
                    <a:bodyPr/>
                    <a:lstStyle/>
                    <a:p>
                      <a:r>
                        <a:rPr lang="en-US" sz="1600" dirty="0">
                          <a:latin typeface="Arial" panose="020B0604020202020204" pitchFamily="34" charset="0"/>
                          <a:cs typeface="Arial" panose="020B0604020202020204" pitchFamily="34" charset="0"/>
                        </a:rPr>
                        <a:t>Descriptive Statistics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Performed statistical analysis to summarize the key aspects of the data. Focusing on fare amounts and payment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6401681"/>
                  </a:ext>
                </a:extLst>
              </a:tr>
              <a:tr h="1127913">
                <a:tc>
                  <a:txBody>
                    <a:bodyPr/>
                    <a:lstStyle/>
                    <a:p>
                      <a:r>
                        <a:rPr lang="en-US" sz="1600" dirty="0">
                          <a:latin typeface="Arial" panose="020B0604020202020204" pitchFamily="34" charset="0"/>
                          <a:cs typeface="Arial" panose="020B0604020202020204" pitchFamily="34" charset="0"/>
                        </a:rPr>
                        <a:t>Hypothesis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Conducted a T-test to evaluate the relationship between payment type and fare amount, testing the hypothesis that different payment methods influence fare amounts.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9203654"/>
                  </a:ext>
                </a:extLst>
              </a:tr>
              <a:tr h="1127913">
                <a:tc>
                  <a:txBody>
                    <a:bodyPr/>
                    <a:lstStyle/>
                    <a:p>
                      <a:r>
                        <a:rPr lang="en-US" sz="1600" dirty="0">
                          <a:latin typeface="Arial" panose="020B0604020202020204" pitchFamily="34" charset="0"/>
                          <a:cs typeface="Arial" panose="020B0604020202020204" pitchFamily="34" charset="0"/>
                        </a:rPr>
                        <a:t>Regression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Arial" panose="020B0604020202020204" pitchFamily="34" charset="0"/>
                          <a:cs typeface="Arial" panose="020B0604020202020204" pitchFamily="34" charset="0"/>
                        </a:rPr>
                        <a:t>Implemented linear regression to explore the relationship between trip duration(calculated from pickup and drop off times ) and fare amount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133765"/>
                  </a:ext>
                </a:extLst>
              </a:tr>
            </a:tbl>
          </a:graphicData>
        </a:graphic>
      </p:graphicFrame>
    </p:spTree>
    <p:extLst>
      <p:ext uri="{BB962C8B-B14F-4D97-AF65-F5344CB8AC3E}">
        <p14:creationId xmlns:p14="http://schemas.microsoft.com/office/powerpoint/2010/main" val="1389210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282</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JNANARANJAN SAHOO</dc:creator>
  <cp:lastModifiedBy>JNANARANJAN SAHOO</cp:lastModifiedBy>
  <cp:revision>1</cp:revision>
  <dcterms:created xsi:type="dcterms:W3CDTF">2024-09-21T06:52:16Z</dcterms:created>
  <dcterms:modified xsi:type="dcterms:W3CDTF">2024-09-21T07:25:30Z</dcterms:modified>
</cp:coreProperties>
</file>