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848" r:id="rId4"/>
    <p:sldId id="847" r:id="rId5"/>
    <p:sldId id="850" r:id="rId6"/>
    <p:sldId id="849" r:id="rId7"/>
    <p:sldId id="851" r:id="rId8"/>
    <p:sldId id="852" r:id="rId9"/>
    <p:sldId id="853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>
          <p15:clr>
            <a:srgbClr val="A4A3A4"/>
          </p15:clr>
        </p15:guide>
        <p15:guide id="2" orient="horz" pos="1296">
          <p15:clr>
            <a:srgbClr val="A4A3A4"/>
          </p15:clr>
        </p15:guide>
        <p15:guide id="3" orient="horz" pos="4522">
          <p15:clr>
            <a:srgbClr val="A4A3A4"/>
          </p15:clr>
        </p15:guide>
        <p15:guide id="4" orient="horz" pos="4896">
          <p15:clr>
            <a:srgbClr val="A4A3A4"/>
          </p15:clr>
        </p15:guide>
        <p15:guide id="5" pos="7488">
          <p15:clr>
            <a:srgbClr val="A4A3A4"/>
          </p15:clr>
        </p15:guide>
        <p15:guide id="6" pos="432">
          <p15:clr>
            <a:srgbClr val="A4A3A4"/>
          </p15:clr>
        </p15:guide>
        <p15:guide id="7" pos="3024">
          <p15:clr>
            <a:srgbClr val="A4A3A4"/>
          </p15:clr>
        </p15:guide>
        <p15:guide id="8" pos="3312">
          <p15:clr>
            <a:srgbClr val="A4A3A4"/>
          </p15:clr>
        </p15:guide>
        <p15:guide id="9" pos="4464">
          <p15:clr>
            <a:srgbClr val="A4A3A4"/>
          </p15:clr>
        </p15:guide>
        <p15:guide id="10" pos="4608">
          <p15:clr>
            <a:srgbClr val="A4A3A4"/>
          </p15:clr>
        </p15:guide>
        <p15:guide id="11" pos="4752">
          <p15:clr>
            <a:srgbClr val="A4A3A4"/>
          </p15:clr>
        </p15:guide>
        <p15:guide id="12" pos="5904">
          <p15:clr>
            <a:srgbClr val="A4A3A4"/>
          </p15:clr>
        </p15:guide>
        <p15:guide id="13" pos="6192">
          <p15:clr>
            <a:srgbClr val="A4A3A4"/>
          </p15:clr>
        </p15:guide>
        <p15:guide id="14" pos="8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9644" autoAdjust="0"/>
  </p:normalViewPr>
  <p:slideViewPr>
    <p:cSldViewPr snapToObjects="1" showGuides="1">
      <p:cViewPr varScale="1">
        <p:scale>
          <a:sx n="69" d="100"/>
          <a:sy n="69" d="100"/>
        </p:scale>
        <p:origin x="523" y="67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 panose="020B0604020202020204"/>
                <a:cs typeface="Arial" panose="020B0604020202020204"/>
              </a:rPr>
              <a:t>7/30/2023</a:t>
            </a:fld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 panose="020B0604020202020204"/>
                <a:cs typeface="Arial" panose="020B0604020202020204"/>
              </a:rPr>
              <a:t>‹#›</a:t>
            </a:fld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fld id="{73B26A0F-F4D6-9B4F-A87B-D8948CDE3BB4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fld id="{7DE2E8FF-3D0C-9D4D-B4D1-3089215958A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Arial" panose="020B0604020202020204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t>July 30,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/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/>
          <p:cNvSpPr txBox="1"/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anose="020B0604020202020204" pitchFamily="34" charset="0"/>
              <a:buChar char="–"/>
              <a:defRPr/>
            </a:lvl4pPr>
            <a:lvl5pPr marL="685800" indent="-228600">
              <a:buFont typeface="Arial" panose="020B0604020202020204" pitchFamily="34" charset="0"/>
              <a:buChar char="–"/>
              <a:defRPr/>
            </a:lvl5pPr>
            <a:lvl6pPr marL="914400" indent="-228600">
              <a:buFont typeface="Arial" panose="020B0604020202020204" pitchFamily="34" charset="0"/>
              <a:buChar char="–"/>
              <a:defRPr baseline="0"/>
            </a:lvl6pPr>
            <a:lvl7pPr marL="1143000" indent="-228600">
              <a:buFont typeface="Arial" panose="020B0604020202020204" pitchFamily="34" charset="0"/>
              <a:buChar char="–"/>
              <a:defRPr baseline="0"/>
            </a:lvl7pPr>
            <a:lvl8pPr marL="1371600" indent="-228600">
              <a:buFont typeface="Arial" panose="020B0604020202020204" pitchFamily="34" charset="0"/>
              <a:buChar char="–"/>
              <a:defRPr baseline="0"/>
            </a:lvl8pPr>
            <a:lvl9pPr marL="1600200" indent="-228600">
              <a:buFont typeface="Arial" panose="020B0604020202020204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>
            <a:fillRect/>
          </a:stretch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t>July 30,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/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/>
          <p:cNvSpPr txBox="1"/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t>July 30,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/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818"/>
            <a:ext cx="13258800" cy="65673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Conclusion and Future Work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ADF0D-559B-0CD8-3297-A598E5226E44}"/>
              </a:ext>
            </a:extLst>
          </p:cNvPr>
          <p:cNvSpPr txBox="1"/>
          <p:nvPr/>
        </p:nvSpPr>
        <p:spPr>
          <a:xfrm>
            <a:off x="1914600" y="5266928"/>
            <a:ext cx="10513168" cy="179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u="sng" dirty="0"/>
          </a:p>
          <a:p>
            <a:r>
              <a:rPr lang="en-IN" b="1" u="sng" dirty="0"/>
              <a:t>Future Work:</a:t>
            </a:r>
          </a:p>
          <a:p>
            <a:endParaRPr lang="en-IN" dirty="0"/>
          </a:p>
          <a:p>
            <a:r>
              <a:rPr lang="en-IN" sz="2400" dirty="0"/>
              <a:t>Parameter tuning can be used to achieve better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1440-9350-FD3E-88FF-614AE7E52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712" y="1469552"/>
            <a:ext cx="8411032" cy="416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/>
          <p:cNvSpPr txBox="1"/>
          <p:nvPr/>
        </p:nvSpPr>
        <p:spPr bwMode="auto">
          <a:xfrm>
            <a:off x="258416" y="3250704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/>
              </a:rPr>
              <a:t>Student Name: K J V Kumar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Roll Number: 21B91A05G2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SRKR Engineering College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Mobile: +91 6305128196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Email: 21b91a05g2@srkrec.ac.in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Bhimavaram - India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Problem Statement                                         </a:t>
            </a:r>
            <a:r>
              <a:rPr lang="en-US" dirty="0">
                <a:latin typeface="+mj-lt"/>
              </a:rPr>
              <a:t>	     03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- 01</a:t>
            </a:r>
            <a:r>
              <a:rPr lang="en-US" dirty="0">
                <a:latin typeface="+mj-lt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- 02 </a:t>
            </a:r>
            <a:r>
              <a:rPr lang="en-US" dirty="0">
                <a:latin typeface="+mj-lt"/>
              </a:rPr>
              <a:t>	 05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Exploratory Data Analysis (EDA)	</a:t>
            </a:r>
            <a:r>
              <a:rPr lang="en-US" dirty="0">
                <a:latin typeface="+mj-lt"/>
              </a:rPr>
              <a:t>06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Visualization 	07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Algorithms Used 	08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Analysis of Results	09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Conclusion &amp; Future Work	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 	</a:t>
            </a:r>
            <a:endParaRPr lang="en-US" dirty="0">
              <a:latin typeface="+mj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819"/>
            <a:ext cx="13254136" cy="64953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Problem Statement</a:t>
            </a:r>
          </a:p>
          <a:p>
            <a:endParaRPr lang="en-IN" u="sng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/>
              <a:t>Given a dataset containing information about various houses represented by the important features like </a:t>
            </a:r>
          </a:p>
          <a:p>
            <a:pPr marL="10744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 err="1"/>
              <a:t>LotArea</a:t>
            </a:r>
            <a:r>
              <a:rPr lang="en-US" sz="2000" b="0" dirty="0"/>
              <a:t>: The area of the lot in square feet.</a:t>
            </a:r>
          </a:p>
          <a:p>
            <a:pPr marL="10744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/>
              <a:t>Neighborhood</a:t>
            </a:r>
            <a:r>
              <a:rPr lang="en-US" sz="2000" b="0" dirty="0"/>
              <a:t>: The location of the house in a specific neighborhood.</a:t>
            </a:r>
          </a:p>
          <a:p>
            <a:pPr marL="10744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 err="1"/>
              <a:t>OverallQual</a:t>
            </a:r>
            <a:r>
              <a:rPr lang="en-US" sz="2000" b="0" dirty="0"/>
              <a:t>: Overall material and finish quality of the house (1-10 scale).</a:t>
            </a:r>
          </a:p>
          <a:p>
            <a:pPr marL="10744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 err="1"/>
              <a:t>YearBuilt</a:t>
            </a:r>
            <a:r>
              <a:rPr lang="en-US" sz="2000" b="0" dirty="0"/>
              <a:t>: The original construction year of the house.</a:t>
            </a:r>
          </a:p>
          <a:p>
            <a:pPr marL="10744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 err="1"/>
              <a:t>YearRemodAdd</a:t>
            </a:r>
            <a:r>
              <a:rPr lang="en-US" sz="2000" b="0" dirty="0"/>
              <a:t>: The year of remodeling or addition to the house.</a:t>
            </a:r>
          </a:p>
          <a:p>
            <a:pPr>
              <a:lnSpc>
                <a:spcPct val="150000"/>
              </a:lnSpc>
            </a:pPr>
            <a:r>
              <a:rPr lang="en-US" sz="2400" b="0" dirty="0"/>
              <a:t>along with their corresponding sale prices (target variable).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/>
              <a:t>The goal is to develop a predictive model that can accurately estimate the sale price of new houses based on their features.</a:t>
            </a:r>
            <a:endParaRPr lang="en-IN" sz="2400" b="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571500" indent="-571500" algn="l">
              <a:buFont typeface="Wingdings" panose="05000000000000000000" charset="0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1" y="859818"/>
            <a:ext cx="13398152" cy="6336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IN" u="sng" dirty="0"/>
              <a:t>Data Mining - 01</a:t>
            </a: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US" sz="2400" b="0" dirty="0"/>
              <a:t>Firstly, after loading the dataset “test.csv” using ‘</a:t>
            </a:r>
            <a:r>
              <a:rPr lang="en-US" sz="2400" b="0" dirty="0" err="1"/>
              <a:t>read_csv</a:t>
            </a:r>
            <a:r>
              <a:rPr lang="en-US" sz="2400" b="0" dirty="0"/>
              <a:t>()’ from the pandas module.</a:t>
            </a:r>
          </a:p>
          <a:p>
            <a:pPr marL="457200" indent="-457200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r>
              <a:rPr lang="en-US" sz="2400" b="0" dirty="0"/>
              <a:t>: Carefully examined the dataset for any missing values.</a:t>
            </a:r>
          </a:p>
          <a:p>
            <a:pPr marL="900000" lvl="1" indent="-457200">
              <a:spcAft>
                <a:spcPts val="1000"/>
              </a:spcAft>
              <a:buFont typeface="+mj-lt"/>
              <a:buAutoNum type="arabicPeriod"/>
            </a:pPr>
            <a:r>
              <a:rPr lang="en-US" sz="2400" b="0" dirty="0"/>
              <a:t>For </a:t>
            </a:r>
            <a:r>
              <a:rPr lang="en-US" sz="2400" b="0" i="1" dirty="0"/>
              <a:t>categorical variables</a:t>
            </a:r>
            <a:r>
              <a:rPr lang="en-US" sz="2400" b="0" dirty="0"/>
              <a:t>, such as "Neighborhood" and "</a:t>
            </a:r>
            <a:r>
              <a:rPr lang="en-US" sz="2400" b="0" dirty="0" err="1"/>
              <a:t>ExterQual</a:t>
            </a:r>
            <a:r>
              <a:rPr lang="en-US" sz="2400" b="0" dirty="0"/>
              <a:t>"</a:t>
            </a:r>
            <a:r>
              <a:rPr lang="en-US" sz="2400" dirty="0"/>
              <a:t>, </a:t>
            </a:r>
            <a:r>
              <a:rPr lang="en-US" sz="2400" b="0" dirty="0"/>
              <a:t>filled the missing values with the </a:t>
            </a:r>
            <a:r>
              <a:rPr lang="en-US" sz="2400" b="0" u="sng" dirty="0"/>
              <a:t>mode</a:t>
            </a:r>
            <a:r>
              <a:rPr lang="en-US" sz="2400" b="0" dirty="0"/>
              <a:t>, which is the most frequent category in the respective feature. </a:t>
            </a:r>
          </a:p>
          <a:p>
            <a:pPr marL="900000" lvl="1" indent="-457200">
              <a:spcAft>
                <a:spcPts val="1000"/>
              </a:spcAft>
              <a:buFont typeface="+mj-lt"/>
              <a:buAutoNum type="arabicPeriod"/>
            </a:pPr>
            <a:r>
              <a:rPr lang="en-US" sz="2400" b="0" dirty="0"/>
              <a:t>For </a:t>
            </a:r>
            <a:r>
              <a:rPr lang="en-US" sz="2400" b="0" i="1" dirty="0"/>
              <a:t>continuous variables</a:t>
            </a:r>
            <a:r>
              <a:rPr lang="en-US" sz="2400" b="0" dirty="0"/>
              <a:t> like "</a:t>
            </a:r>
            <a:r>
              <a:rPr lang="en-US" sz="2400" b="0" dirty="0" err="1"/>
              <a:t>LotFrontage</a:t>
            </a:r>
            <a:r>
              <a:rPr lang="en-US" sz="2400" b="0" dirty="0"/>
              <a:t>" and "</a:t>
            </a:r>
            <a:r>
              <a:rPr lang="en-US" sz="2400" b="0" dirty="0" err="1"/>
              <a:t>MasVnrArea</a:t>
            </a:r>
            <a:r>
              <a:rPr lang="en-US" sz="2400" b="0" dirty="0"/>
              <a:t>“, used the </a:t>
            </a:r>
            <a:r>
              <a:rPr lang="en-US" sz="2400" b="0" u="sng" dirty="0"/>
              <a:t>K-Nearest Neighbors (KNN) imputer</a:t>
            </a:r>
            <a:r>
              <a:rPr lang="en-US" sz="2400" b="0" dirty="0"/>
              <a:t> to estimate the missing values based on the values of their nearest neighbors.</a:t>
            </a:r>
          </a:p>
          <a:p>
            <a:pPr marL="571500" indent="-571500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US" sz="2400" b="0" dirty="0"/>
              <a:t>Then, check for duplicates. Here,there are no duplicates.</a:t>
            </a:r>
          </a:p>
          <a:p>
            <a:pPr marL="571500" indent="-571500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Outliers</a:t>
            </a:r>
            <a:r>
              <a:rPr lang="en-US" sz="2400" b="0" dirty="0"/>
              <a:t>: Outliers can adversely impact model training. To address this, the </a:t>
            </a:r>
            <a:r>
              <a:rPr lang="en-US" sz="2400" b="0" u="sng" dirty="0"/>
              <a:t>Interquartile Range (IQR) method</a:t>
            </a:r>
            <a:r>
              <a:rPr lang="en-US" sz="2400" b="0" dirty="0"/>
              <a:t> to detect and remove outliers from the dataset was used. This ensures the model is not influenced by extreme values.</a:t>
            </a:r>
          </a:p>
          <a:p>
            <a:pPr marL="571500" indent="-571500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Variables</a:t>
            </a:r>
            <a:r>
              <a:rPr lang="en-US" sz="2400" b="0" dirty="0"/>
              <a:t>: Machine learning models require numerical input. For categorical variables like "Street" and “</a:t>
            </a:r>
            <a:r>
              <a:rPr lang="en-US" sz="2400" b="0" dirty="0" err="1"/>
              <a:t>LotShape</a:t>
            </a:r>
            <a:r>
              <a:rPr lang="en-US" sz="2400" b="0" dirty="0"/>
              <a:t>”,</a:t>
            </a:r>
            <a:r>
              <a:rPr lang="en-US" sz="2400" b="0" i="1" u="sng" dirty="0"/>
              <a:t>one-hot encoding</a:t>
            </a:r>
            <a:r>
              <a:rPr lang="en-US" sz="2400" b="0" i="1" dirty="0"/>
              <a:t> is used</a:t>
            </a:r>
            <a:r>
              <a:rPr lang="en-US" sz="2400" b="0" dirty="0"/>
              <a:t>.</a:t>
            </a:r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32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32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32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155"/>
            <a:ext cx="13108305" cy="65614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Data Mining - 02</a:t>
            </a:r>
          </a:p>
          <a:p>
            <a:pPr marL="571500" indent="-571500">
              <a:lnSpc>
                <a:spcPct val="150000"/>
              </a:lnSpc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Removing Unnecessary Features</a:t>
            </a:r>
            <a:r>
              <a:rPr lang="en-US" sz="2400" b="0" dirty="0">
                <a:sym typeface="+mn-ea"/>
              </a:rPr>
              <a:t>: Some features, like "</a:t>
            </a:r>
            <a:r>
              <a:rPr lang="en-US" sz="2400" b="0" dirty="0" err="1">
                <a:sym typeface="+mn-ea"/>
              </a:rPr>
              <a:t>LowQualFinSF</a:t>
            </a:r>
            <a:r>
              <a:rPr lang="en-US" sz="2400" b="0" dirty="0">
                <a:sym typeface="+mn-ea"/>
              </a:rPr>
              <a:t>", "</a:t>
            </a:r>
            <a:r>
              <a:rPr lang="en-US" sz="2400" b="0" dirty="0" err="1">
                <a:sym typeface="+mn-ea"/>
              </a:rPr>
              <a:t>MiscVal</a:t>
            </a:r>
            <a:r>
              <a:rPr lang="en-US" sz="2400" b="0" dirty="0">
                <a:sym typeface="+mn-ea"/>
              </a:rPr>
              <a:t>", "BsmtFinSF2", "</a:t>
            </a:r>
            <a:r>
              <a:rPr lang="en-US" sz="2400" b="0" dirty="0" err="1">
                <a:sym typeface="+mn-ea"/>
              </a:rPr>
              <a:t>PoolArea</a:t>
            </a:r>
            <a:r>
              <a:rPr lang="en-US" sz="2400" b="0" dirty="0">
                <a:sym typeface="+mn-ea"/>
              </a:rPr>
              <a:t>", "3SsnPorch", and "</a:t>
            </a:r>
            <a:r>
              <a:rPr lang="en-US" sz="2400" b="0" dirty="0" err="1">
                <a:sym typeface="+mn-ea"/>
              </a:rPr>
              <a:t>ScreenPorch</a:t>
            </a:r>
            <a:r>
              <a:rPr lang="en-US" sz="2400" b="0" dirty="0">
                <a:sym typeface="+mn-ea"/>
              </a:rPr>
              <a:t>", showed very little correlation with the target variable, "</a:t>
            </a:r>
            <a:r>
              <a:rPr lang="en-US" sz="2400" b="0" dirty="0" err="1">
                <a:sym typeface="+mn-ea"/>
              </a:rPr>
              <a:t>SalePrice</a:t>
            </a:r>
            <a:r>
              <a:rPr lang="en-US" sz="2400" b="0" dirty="0">
                <a:sym typeface="+mn-ea"/>
              </a:rPr>
              <a:t>." To reduce complexity, Decided to drop these features from the dataset.</a:t>
            </a:r>
            <a:endParaRPr lang="en-US" sz="2400" b="0" dirty="0"/>
          </a:p>
          <a:p>
            <a:pPr marL="571500" indent="-571500" algn="l"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sz="2400" b="0" dirty="0" err="1"/>
              <a:t>Seperate</a:t>
            </a:r>
            <a:r>
              <a:rPr lang="en-US" sz="2400" b="0" dirty="0"/>
              <a:t> the Independent variables into one dataframe and the target variable into another.</a:t>
            </a:r>
          </a:p>
          <a:p>
            <a:pPr marL="571500" indent="-571500" algn="l">
              <a:lnSpc>
                <a:spcPct val="15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</a:t>
            </a:r>
            <a:r>
              <a:rPr lang="en-US" sz="2400" b="0" dirty="0"/>
              <a:t>: For model evaluation, Split the preprocessed data into two subsets:</a:t>
            </a:r>
          </a:p>
          <a:p>
            <a:pPr marL="1303020" lvl="1" indent="-5715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b="0" dirty="0"/>
              <a:t>a training set (approximately 80-85% of the data)</a:t>
            </a:r>
          </a:p>
          <a:p>
            <a:pPr marL="1303020" lvl="1" indent="-5715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b="0" dirty="0"/>
              <a:t> a test set (remaining 15-20%).</a:t>
            </a:r>
          </a:p>
          <a:p>
            <a:pPr marL="571500" indent="-571500"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  <a:r>
              <a:rPr lang="en-US" sz="2400" b="0" dirty="0"/>
              <a:t>: </a:t>
            </a:r>
            <a:r>
              <a:rPr lang="en-US" sz="2300" b="0" dirty="0"/>
              <a:t>To prevent features from having disproportionate effects on the model applied feature scaling. Specifically used </a:t>
            </a:r>
            <a:r>
              <a:rPr lang="en-US" sz="2300" b="0" i="1" u="sng" dirty="0"/>
              <a:t>standardization</a:t>
            </a:r>
            <a:r>
              <a:rPr lang="en-US" sz="2300" b="0" dirty="0"/>
              <a:t> to scale numerical features, setting the mean to 0 and the standard deviation to 1. This ensures fair treatment of all features during model training.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1018456"/>
            <a:ext cx="13398152" cy="6336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Exploratory Data Analysis (EDA)</a:t>
            </a:r>
          </a:p>
          <a:p>
            <a:pPr algn="ctr"/>
            <a:endParaRPr lang="en-IN" u="sng" dirty="0"/>
          </a:p>
          <a:p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93664D-7AE8-2D0E-61FF-8084A87E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99" y="5571612"/>
            <a:ext cx="12581710" cy="1661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8EE91F-F828-F582-7EEB-624DFE5E8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520" y="1618166"/>
            <a:ext cx="11819340" cy="3836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946448"/>
            <a:ext cx="13258800" cy="640871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Data Visualization 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E0B7DB-60F0-9EFC-96C5-CF7399F44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52" y="1602386"/>
            <a:ext cx="6552728" cy="5636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FDCB8-9B2B-FDD7-424F-0E10DFCC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232" y="1637960"/>
            <a:ext cx="6808738" cy="5636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818"/>
            <a:ext cx="13455015" cy="6657312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buFont typeface="Wingdings" panose="05000000000000000000" charset="0"/>
            </a:pPr>
            <a:r>
              <a:rPr lang="en-IN" u="sng" dirty="0"/>
              <a:t>Algorithms Used</a:t>
            </a:r>
          </a:p>
          <a:p>
            <a:pPr indent="0">
              <a:buFont typeface="Wingdings" panose="05000000000000000000" charset="0"/>
            </a:pPr>
            <a:endParaRPr lang="en-IN" dirty="0"/>
          </a:p>
          <a:p>
            <a:pPr indent="0">
              <a:buFont typeface="Wingdings" panose="05000000000000000000" charset="0"/>
            </a:pPr>
            <a:r>
              <a:rPr lang="en-US" altLang="en-IN" sz="2800" b="0" dirty="0"/>
              <a:t>For this dataset, following classification algorithms are used:</a:t>
            </a:r>
          </a:p>
          <a:p>
            <a:pPr indent="0">
              <a:buFont typeface="Wingdings" panose="05000000000000000000" charset="0"/>
            </a:pPr>
            <a:endParaRPr lang="en-US" altLang="en-IN" sz="2800" b="0" dirty="0"/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KNN Regressor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Linear Regression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Decision Tree Regressor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 err="1"/>
              <a:t>RandomForest</a:t>
            </a:r>
            <a:r>
              <a:rPr lang="en-US" sz="3200" dirty="0"/>
              <a:t> Regressor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 err="1"/>
              <a:t>ExtraTrees</a:t>
            </a:r>
            <a:r>
              <a:rPr lang="en-US" sz="3200" dirty="0"/>
              <a:t> Regressor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Bayesian Regressor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Support Vector Regressor</a:t>
            </a:r>
          </a:p>
          <a:p>
            <a:pPr marL="571500" indent="-571500">
              <a:buFont typeface="Wingdings" panose="05000000000000000000" charset="0"/>
              <a:buChar char="Ø"/>
            </a:pPr>
            <a:endParaRPr lang="en-US" dirty="0"/>
          </a:p>
          <a:p>
            <a:pPr marL="342900" indent="-342900"/>
            <a:endParaRPr lang="en-US" sz="2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78904" y="730424"/>
            <a:ext cx="13398152" cy="64807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Analysis of Results</a:t>
            </a:r>
          </a:p>
          <a:p>
            <a:pPr algn="ctr"/>
            <a:endParaRPr lang="en-IN" u="sng" dirty="0"/>
          </a:p>
          <a:p>
            <a:endParaRPr lang="en-US" sz="2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B8081E-3B99-04F3-CC7C-E631A64C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9" y="1306488"/>
            <a:ext cx="9974006" cy="3173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E6E2FD-6840-FB1C-9576-28159CA7D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345" y="4471007"/>
            <a:ext cx="9974006" cy="30330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233</TotalTime>
  <Words>587</Words>
  <Application>Microsoft Office PowerPoint</Application>
  <PresentationFormat>Custom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dxc_powerpoint_16x9_template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Koppineedi Jnanendra Venkata Kumar</cp:lastModifiedBy>
  <cp:revision>1126</cp:revision>
  <dcterms:created xsi:type="dcterms:W3CDTF">2018-11-22T06:53:00Z</dcterms:created>
  <dcterms:modified xsi:type="dcterms:W3CDTF">2023-07-30T14:30:13Z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AC7BF5F03D5E43D69E53A0A0990EB6AF</vt:lpwstr>
  </property>
  <property fmtid="{D5CDD505-2E9C-101B-9397-08002B2CF9AE}" pid="3" name="KSOProductBuildVer">
    <vt:lpwstr>1033-11.2.0.11417</vt:lpwstr>
  </property>
</Properties>
</file>