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2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64D84D-0FD9-4CE1-87B3-487C11E34BA6}" v="2" dt="2020-10-27T23:26:51.7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d ataky" userId="323402a259753c9d" providerId="LiveId" clId="{3464D84D-0FD9-4CE1-87B3-487C11E34BA6}"/>
    <pc:docChg chg="undo custSel modSld">
      <pc:chgData name="jered ataky" userId="323402a259753c9d" providerId="LiveId" clId="{3464D84D-0FD9-4CE1-87B3-487C11E34BA6}" dt="2020-10-27T23:30:00.926" v="42" actId="2711"/>
      <pc:docMkLst>
        <pc:docMk/>
      </pc:docMkLst>
      <pc:sldChg chg="addSp delSp modSp mod">
        <pc:chgData name="jered ataky" userId="323402a259753c9d" providerId="LiveId" clId="{3464D84D-0FD9-4CE1-87B3-487C11E34BA6}" dt="2020-10-27T23:26:53.658" v="6" actId="21"/>
        <pc:sldMkLst>
          <pc:docMk/>
          <pc:sldMk cId="1294900373" sldId="260"/>
        </pc:sldMkLst>
        <pc:spChg chg="add del mod">
          <ac:chgData name="jered ataky" userId="323402a259753c9d" providerId="LiveId" clId="{3464D84D-0FD9-4CE1-87B3-487C11E34BA6}" dt="2020-10-27T23:26:53.658" v="6" actId="21"/>
          <ac:spMkLst>
            <pc:docMk/>
            <pc:sldMk cId="1294900373" sldId="260"/>
            <ac:spMk id="2" creationId="{C31B83D7-515A-488C-BA54-24545268D9A5}"/>
          </ac:spMkLst>
        </pc:spChg>
        <pc:spChg chg="add del">
          <ac:chgData name="jered ataky" userId="323402a259753c9d" providerId="LiveId" clId="{3464D84D-0FD9-4CE1-87B3-487C11E34BA6}" dt="2020-10-27T23:26:53.658" v="6" actId="21"/>
          <ac:spMkLst>
            <pc:docMk/>
            <pc:sldMk cId="1294900373" sldId="260"/>
            <ac:spMk id="4" creationId="{7430F438-ACC0-4EAD-A3A9-860726DB6A37}"/>
          </ac:spMkLst>
        </pc:spChg>
        <pc:spChg chg="add del mod">
          <ac:chgData name="jered ataky" userId="323402a259753c9d" providerId="LiveId" clId="{3464D84D-0FD9-4CE1-87B3-487C11E34BA6}" dt="2020-10-27T23:26:53.658" v="6" actId="21"/>
          <ac:spMkLst>
            <pc:docMk/>
            <pc:sldMk cId="1294900373" sldId="260"/>
            <ac:spMk id="5" creationId="{DB085442-10D9-47B4-A49D-A6854F5994C1}"/>
          </ac:spMkLst>
        </pc:spChg>
        <pc:spChg chg="add del mod">
          <ac:chgData name="jered ataky" userId="323402a259753c9d" providerId="LiveId" clId="{3464D84D-0FD9-4CE1-87B3-487C11E34BA6}" dt="2020-10-27T23:26:53.658" v="6" actId="21"/>
          <ac:spMkLst>
            <pc:docMk/>
            <pc:sldMk cId="1294900373" sldId="260"/>
            <ac:spMk id="7" creationId="{88B83465-855A-47F0-B0BD-3386828C75EB}"/>
          </ac:spMkLst>
        </pc:spChg>
        <pc:spChg chg="add del">
          <ac:chgData name="jered ataky" userId="323402a259753c9d" providerId="LiveId" clId="{3464D84D-0FD9-4CE1-87B3-487C11E34BA6}" dt="2020-10-27T23:26:53.658" v="6" actId="21"/>
          <ac:spMkLst>
            <pc:docMk/>
            <pc:sldMk cId="1294900373" sldId="260"/>
            <ac:spMk id="8" creationId="{934B872D-6FE9-472A-9E92-342E41DA7C2B}"/>
          </ac:spMkLst>
        </pc:spChg>
        <pc:spChg chg="add del">
          <ac:chgData name="jered ataky" userId="323402a259753c9d" providerId="LiveId" clId="{3464D84D-0FD9-4CE1-87B3-487C11E34BA6}" dt="2020-10-27T23:26:53.658" v="6" actId="21"/>
          <ac:spMkLst>
            <pc:docMk/>
            <pc:sldMk cId="1294900373" sldId="260"/>
            <ac:spMk id="10" creationId="{488DEBA6-2ED2-4FED-8AAB-2F855348DDCC}"/>
          </ac:spMkLst>
        </pc:spChg>
        <pc:spChg chg="add del mod">
          <ac:chgData name="jered ataky" userId="323402a259753c9d" providerId="LiveId" clId="{3464D84D-0FD9-4CE1-87B3-487C11E34BA6}" dt="2020-10-27T23:26:51.790" v="4"/>
          <ac:spMkLst>
            <pc:docMk/>
            <pc:sldMk cId="1294900373" sldId="260"/>
            <ac:spMk id="11" creationId="{0916665C-59A1-46CC-BCF9-AAAF901DE54E}"/>
          </ac:spMkLst>
        </pc:spChg>
        <pc:spChg chg="add del mod">
          <ac:chgData name="jered ataky" userId="323402a259753c9d" providerId="LiveId" clId="{3464D84D-0FD9-4CE1-87B3-487C11E34BA6}" dt="2020-10-27T23:26:51.790" v="4"/>
          <ac:spMkLst>
            <pc:docMk/>
            <pc:sldMk cId="1294900373" sldId="260"/>
            <ac:spMk id="12" creationId="{128713E9-582A-43DE-B918-0271E1067645}"/>
          </ac:spMkLst>
        </pc:spChg>
        <pc:spChg chg="add del mod">
          <ac:chgData name="jered ataky" userId="323402a259753c9d" providerId="LiveId" clId="{3464D84D-0FD9-4CE1-87B3-487C11E34BA6}" dt="2020-10-27T23:26:51.790" v="4"/>
          <ac:spMkLst>
            <pc:docMk/>
            <pc:sldMk cId="1294900373" sldId="260"/>
            <ac:spMk id="14" creationId="{1447561B-44F6-45F6-9D7D-B6B46AE866C9}"/>
          </ac:spMkLst>
        </pc:spChg>
        <pc:spChg chg="add del mod">
          <ac:chgData name="jered ataky" userId="323402a259753c9d" providerId="LiveId" clId="{3464D84D-0FD9-4CE1-87B3-487C11E34BA6}" dt="2020-10-27T23:26:51.790" v="4"/>
          <ac:spMkLst>
            <pc:docMk/>
            <pc:sldMk cId="1294900373" sldId="260"/>
            <ac:spMk id="15" creationId="{409905E6-6FC4-4999-A325-17AB4CA6BEB3}"/>
          </ac:spMkLst>
        </pc:spChg>
        <pc:picChg chg="add del mod">
          <ac:chgData name="jered ataky" userId="323402a259753c9d" providerId="LiveId" clId="{3464D84D-0FD9-4CE1-87B3-487C11E34BA6}" dt="2020-10-27T23:26:51.790" v="4"/>
          <ac:picMkLst>
            <pc:docMk/>
            <pc:sldMk cId="1294900373" sldId="260"/>
            <ac:picMk id="13" creationId="{BD5434F7-88A5-46F6-8887-D2F5CA298106}"/>
          </ac:picMkLst>
        </pc:picChg>
        <pc:picChg chg="add del">
          <ac:chgData name="jered ataky" userId="323402a259753c9d" providerId="LiveId" clId="{3464D84D-0FD9-4CE1-87B3-487C11E34BA6}" dt="2020-10-27T23:26:53.658" v="6" actId="21"/>
          <ac:picMkLst>
            <pc:docMk/>
            <pc:sldMk cId="1294900373" sldId="260"/>
            <ac:picMk id="16" creationId="{CABDD070-1412-490C-9218-37051EE8038C}"/>
          </ac:picMkLst>
        </pc:picChg>
      </pc:sldChg>
      <pc:sldChg chg="modSp mod">
        <pc:chgData name="jered ataky" userId="323402a259753c9d" providerId="LiveId" clId="{3464D84D-0FD9-4CE1-87B3-487C11E34BA6}" dt="2020-10-27T23:30:00.926" v="42" actId="2711"/>
        <pc:sldMkLst>
          <pc:docMk/>
          <pc:sldMk cId="2555308455" sldId="261"/>
        </pc:sldMkLst>
        <pc:spChg chg="mod">
          <ac:chgData name="jered ataky" userId="323402a259753c9d" providerId="LiveId" clId="{3464D84D-0FD9-4CE1-87B3-487C11E34BA6}" dt="2020-10-27T23:26:52.412" v="5" actId="1035"/>
          <ac:spMkLst>
            <pc:docMk/>
            <pc:sldMk cId="2555308455" sldId="261"/>
            <ac:spMk id="2" creationId="{C31B83D7-515A-488C-BA54-24545268D9A5}"/>
          </ac:spMkLst>
        </pc:spChg>
        <pc:spChg chg="mod">
          <ac:chgData name="jered ataky" userId="323402a259753c9d" providerId="LiveId" clId="{3464D84D-0FD9-4CE1-87B3-487C11E34BA6}" dt="2020-10-27T23:30:00.926" v="42" actId="2711"/>
          <ac:spMkLst>
            <pc:docMk/>
            <pc:sldMk cId="2555308455" sldId="261"/>
            <ac:spMk id="4" creationId="{7430F438-ACC0-4EAD-A3A9-860726DB6A3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423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521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051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1391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528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131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553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858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949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500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635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338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36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05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167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837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1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765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  <p:sldLayoutId id="2147483856" r:id="rId14"/>
    <p:sldLayoutId id="2147483857" r:id="rId15"/>
    <p:sldLayoutId id="2147483858" r:id="rId16"/>
    <p:sldLayoutId id="21474838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orkshop2016.surgical-data-science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ftp/arxiv/paper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40483-3610-437F-ADED-522F23D03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5520" y="1071563"/>
            <a:ext cx="5130800" cy="1585913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SURGICAL   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40E7EF-6F4E-462F-945B-BE912D34A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50060" y="3428999"/>
            <a:ext cx="3184804" cy="1655762"/>
          </a:xfrm>
        </p:spPr>
        <p:txBody>
          <a:bodyPr>
            <a:normAutofit/>
          </a:bodyPr>
          <a:lstStyle/>
          <a:p>
            <a:r>
              <a:rPr lang="en-US" dirty="0"/>
              <a:t>JERED ATAKY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3EAD8C2A-221E-41CF-95E4-C1533A395F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 l="9799" r="32889"/>
          <a:stretch/>
        </p:blipFill>
        <p:spPr>
          <a:xfrm>
            <a:off x="1" y="-30470"/>
            <a:ext cx="76707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904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ounded Rectangle 14">
            <a:extLst>
              <a:ext uri="{FF2B5EF4-FFF2-40B4-BE49-F238E27FC236}">
                <a16:creationId xmlns:a16="http://schemas.microsoft.com/office/drawing/2014/main" id="{934B872D-6FE9-472A-9E92-342E41DA7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8DEBA6-2ED2-4FED-8AAB-2F855348D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6" name="Picture 11">
            <a:extLst>
              <a:ext uri="{FF2B5EF4-FFF2-40B4-BE49-F238E27FC236}">
                <a16:creationId xmlns:a16="http://schemas.microsoft.com/office/drawing/2014/main" id="{CABDD070-1412-490C-9218-37051EE80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40"/>
          <a:stretch/>
        </p:blipFill>
        <p:spPr>
          <a:xfrm>
            <a:off x="0" y="4038601"/>
            <a:ext cx="4636008" cy="2819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1B83D7-515A-488C-BA54-24545268D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04335"/>
            <a:ext cx="4114799" cy="235542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What’s surgical data science?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ABE05F63-8BF4-4EDE-A3D9-4987EB7BD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7217" y="804335"/>
            <a:ext cx="6272212" cy="4408488"/>
          </a:xfrm>
        </p:spPr>
        <p:txBody>
          <a:bodyPr>
            <a:normAutofit/>
          </a:bodyPr>
          <a:lstStyle/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Surgical Data Science is an emerging scientific field with the objective of improving the quality of interventional healthcare and its value through capturing, organization, analysis, and modeling of data. </a:t>
            </a:r>
            <a:endParaRPr lang="en-US" dirty="0"/>
          </a:p>
          <a:p>
            <a:endParaRPr lang="en-US" dirty="0"/>
          </a:p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encompasses all clinical disciplines in which patient care requires intervention to manipulate anatomical structures with a diagnostic, prognostic, or therapeutic goal, such as surgery, interventional radiology, radiotherapy, and interventional gastroenterology.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517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ounded Rectangle 14">
            <a:extLst>
              <a:ext uri="{FF2B5EF4-FFF2-40B4-BE49-F238E27FC236}">
                <a16:creationId xmlns:a16="http://schemas.microsoft.com/office/drawing/2014/main" id="{934B872D-6FE9-472A-9E92-342E41DA7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8DEBA6-2ED2-4FED-8AAB-2F855348D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6" name="Picture 11">
            <a:extLst>
              <a:ext uri="{FF2B5EF4-FFF2-40B4-BE49-F238E27FC236}">
                <a16:creationId xmlns:a16="http://schemas.microsoft.com/office/drawing/2014/main" id="{CABDD070-1412-490C-9218-37051EE80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40"/>
          <a:stretch/>
        </p:blipFill>
        <p:spPr>
          <a:xfrm>
            <a:off x="0" y="4038601"/>
            <a:ext cx="4636008" cy="2819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1B83D7-515A-488C-BA54-24545268D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04335"/>
            <a:ext cx="4114799" cy="235542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Evolution of surgical practice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891270-A56A-4FD4-8530-FA5255304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29124" y="467360"/>
            <a:ext cx="6969760" cy="5760720"/>
          </a:xfrm>
        </p:spPr>
      </p:pic>
    </p:spTree>
    <p:extLst>
      <p:ext uri="{BB962C8B-B14F-4D97-AF65-F5344CB8AC3E}">
        <p14:creationId xmlns:p14="http://schemas.microsoft.com/office/powerpoint/2010/main" val="2367338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ounded Rectangle 14">
            <a:extLst>
              <a:ext uri="{FF2B5EF4-FFF2-40B4-BE49-F238E27FC236}">
                <a16:creationId xmlns:a16="http://schemas.microsoft.com/office/drawing/2014/main" id="{934B872D-6FE9-472A-9E92-342E41DA7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8DEBA6-2ED2-4FED-8AAB-2F855348D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6" name="Picture 11">
            <a:extLst>
              <a:ext uri="{FF2B5EF4-FFF2-40B4-BE49-F238E27FC236}">
                <a16:creationId xmlns:a16="http://schemas.microsoft.com/office/drawing/2014/main" id="{CABDD070-1412-490C-9218-37051EE80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40"/>
          <a:stretch/>
        </p:blipFill>
        <p:spPr>
          <a:xfrm>
            <a:off x="0" y="4038601"/>
            <a:ext cx="4636008" cy="2819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1B83D7-515A-488C-BA54-24545268D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04335"/>
            <a:ext cx="4114799" cy="235542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Data sources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30F438-ACC0-4EAD-A3A9-860726DB6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888" y="1147698"/>
            <a:ext cx="6936232" cy="4024125"/>
          </a:xfrm>
        </p:spPr>
        <p:txBody>
          <a:bodyPr/>
          <a:lstStyle/>
          <a:p>
            <a:r>
              <a:rPr lang="en-US" dirty="0"/>
              <a:t>Medical records</a:t>
            </a:r>
          </a:p>
          <a:p>
            <a:r>
              <a:rPr lang="en-US" dirty="0"/>
              <a:t>Imaging</a:t>
            </a:r>
          </a:p>
          <a:p>
            <a:r>
              <a:rPr lang="en-US" dirty="0"/>
              <a:t>Medical devices</a:t>
            </a:r>
          </a:p>
          <a:p>
            <a:r>
              <a:rPr lang="en-US" dirty="0"/>
              <a:t>Sensors</a:t>
            </a:r>
          </a:p>
        </p:txBody>
      </p:sp>
    </p:spTree>
    <p:extLst>
      <p:ext uri="{BB962C8B-B14F-4D97-AF65-F5344CB8AC3E}">
        <p14:creationId xmlns:p14="http://schemas.microsoft.com/office/powerpoint/2010/main" val="762264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ounded Rectangle 14">
            <a:extLst>
              <a:ext uri="{FF2B5EF4-FFF2-40B4-BE49-F238E27FC236}">
                <a16:creationId xmlns:a16="http://schemas.microsoft.com/office/drawing/2014/main" id="{934B872D-6FE9-472A-9E92-342E41DA7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8DEBA6-2ED2-4FED-8AAB-2F855348D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6" name="Picture 11">
            <a:extLst>
              <a:ext uri="{FF2B5EF4-FFF2-40B4-BE49-F238E27FC236}">
                <a16:creationId xmlns:a16="http://schemas.microsoft.com/office/drawing/2014/main" id="{CABDD070-1412-490C-9218-37051EE80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40"/>
          <a:stretch/>
        </p:blipFill>
        <p:spPr>
          <a:xfrm>
            <a:off x="0" y="4038601"/>
            <a:ext cx="4636008" cy="2819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1B83D7-515A-488C-BA54-24545268D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04335"/>
            <a:ext cx="4114799" cy="2355426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Clinical applications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30F438-ACC0-4EAD-A3A9-860726DB6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888" y="1147698"/>
            <a:ext cx="6936232" cy="4968622"/>
          </a:xfrm>
        </p:spPr>
        <p:txBody>
          <a:bodyPr>
            <a:normAutofit/>
          </a:bodyPr>
          <a:lstStyle/>
          <a:p>
            <a:r>
              <a:rPr lang="en-US" sz="2400" dirty="0"/>
              <a:t>Decision support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decision-making model has gradually evolved to be informed by predictive analytics based on systematic data capture. 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urgical decisions may be optimized by modeling individual patients within the context of population-level data and other multimodal data sources. 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Surgical Data Science reinforces the importance of integration of such decision-support into patient care workflows via user-friendly data products.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900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ounded Rectangle 14">
            <a:extLst>
              <a:ext uri="{FF2B5EF4-FFF2-40B4-BE49-F238E27FC236}">
                <a16:creationId xmlns:a16="http://schemas.microsoft.com/office/drawing/2014/main" id="{934B872D-6FE9-472A-9E92-342E41DA7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8DEBA6-2ED2-4FED-8AAB-2F855348D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6" name="Picture 11">
            <a:extLst>
              <a:ext uri="{FF2B5EF4-FFF2-40B4-BE49-F238E27FC236}">
                <a16:creationId xmlns:a16="http://schemas.microsoft.com/office/drawing/2014/main" id="{CABDD070-1412-490C-9218-37051EE80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40"/>
          <a:stretch/>
        </p:blipFill>
        <p:spPr>
          <a:xfrm>
            <a:off x="0" y="4038601"/>
            <a:ext cx="4636008" cy="2819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1B83D7-515A-488C-BA54-24545268D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04335"/>
            <a:ext cx="4114799" cy="235542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challenges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30F438-ACC0-4EAD-A3A9-860726DB6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888" y="726249"/>
            <a:ext cx="6936232" cy="5405502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 sz="2600" dirty="0"/>
              <a:t>Data availability: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esourceful databases are lacking in documentation of surgery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rivacy and confidentiality of both patients and caregivers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Data annotation is resource intensive.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2. Analysis of highly heterogeneous multi-modal data: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substantial aspect of Surgical Data Science involves modeling the orchestrated manipulation by teams of individuals and patients’ response to such actions.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natomical manipulation during surgery is frequently irreversible, with errors resulting in serious complications or even death. </a:t>
            </a: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308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ounded Rectangle 14">
            <a:extLst>
              <a:ext uri="{FF2B5EF4-FFF2-40B4-BE49-F238E27FC236}">
                <a16:creationId xmlns:a16="http://schemas.microsoft.com/office/drawing/2014/main" id="{934B872D-6FE9-472A-9E92-342E41DA7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8DEBA6-2ED2-4FED-8AAB-2F855348D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6" name="Picture 11">
            <a:extLst>
              <a:ext uri="{FF2B5EF4-FFF2-40B4-BE49-F238E27FC236}">
                <a16:creationId xmlns:a16="http://schemas.microsoft.com/office/drawing/2014/main" id="{CABDD070-1412-490C-9218-37051EE80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40"/>
          <a:stretch/>
        </p:blipFill>
        <p:spPr>
          <a:xfrm>
            <a:off x="0" y="4038601"/>
            <a:ext cx="4636008" cy="2819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1B83D7-515A-488C-BA54-24545268D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04335"/>
            <a:ext cx="4114799" cy="235542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sources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30F438-ACC0-4EAD-A3A9-860726DB6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888" y="1147698"/>
            <a:ext cx="6936232" cy="4024125"/>
          </a:xfrm>
        </p:spPr>
        <p:txBody>
          <a:bodyPr/>
          <a:lstStyle/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http://workshop2016.surgical-data-science.org/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https://arxiv.org/ftp/arxiv/papers/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Provost, F., &amp; Fawcett, T. (2013). Data science for business: What you need to know about data mining and data-analytic thinking. Sebastopol: O'Reilly.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77405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D5DD59673E614ABD255944D837FFD6" ma:contentTypeVersion="5" ma:contentTypeDescription="Create a new document." ma:contentTypeScope="" ma:versionID="bbdac17c86e0138e892fc4ab353a4da1">
  <xsd:schema xmlns:xsd="http://www.w3.org/2001/XMLSchema" xmlns:xs="http://www.w3.org/2001/XMLSchema" xmlns:p="http://schemas.microsoft.com/office/2006/metadata/properties" xmlns:ns3="83facad5-74e2-4121-be6e-b678618c3dc7" xmlns:ns4="71bf2bf4-2bed-496a-b400-bd39b2b0ace5" targetNamespace="http://schemas.microsoft.com/office/2006/metadata/properties" ma:root="true" ma:fieldsID="548d2d67169afd6af762c6071a46a2c0" ns3:_="" ns4:_="">
    <xsd:import namespace="83facad5-74e2-4121-be6e-b678618c3dc7"/>
    <xsd:import namespace="71bf2bf4-2bed-496a-b400-bd39b2b0ace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facad5-74e2-4121-be6e-b678618c3dc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bf2bf4-2bed-496a-b400-bd39b2b0ac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D04152-B7CC-4FAF-93AC-28F1DD41A440}">
  <ds:schemaRefs>
    <ds:schemaRef ds:uri="83facad5-74e2-4121-be6e-b678618c3dc7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71bf2bf4-2bed-496a-b400-bd39b2b0ace5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B2FC3A2-DFF5-4AB8-81F5-86F0C55928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224F3B6-A662-4FB9-8752-8E1EA31CB1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facad5-74e2-4121-be6e-b678618c3dc7"/>
    <ds:schemaRef ds:uri="71bf2bf4-2bed-496a-b400-bd39b2b0ac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288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</vt:lpstr>
      <vt:lpstr>Vapor Trail</vt:lpstr>
      <vt:lpstr>SURGICAL    DATA SCIENCE</vt:lpstr>
      <vt:lpstr>What’s surgical data science?</vt:lpstr>
      <vt:lpstr>Evolution of surgical practice</vt:lpstr>
      <vt:lpstr>Data sources</vt:lpstr>
      <vt:lpstr>Clinical applications </vt:lpstr>
      <vt:lpstr>challenges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SURGICAL    DATA SCIENCE</dc:title>
  <dc:creator>jered ataky</dc:creator>
  <cp:lastModifiedBy>jered ataky</cp:lastModifiedBy>
  <cp:revision>13</cp:revision>
  <dcterms:created xsi:type="dcterms:W3CDTF">2020-10-27T17:32:55Z</dcterms:created>
  <dcterms:modified xsi:type="dcterms:W3CDTF">2020-10-27T23:30:04Z</dcterms:modified>
</cp:coreProperties>
</file>