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1" r:id="rId3"/>
    <p:sldId id="270" r:id="rId4"/>
    <p:sldId id="263" r:id="rId5"/>
    <p:sldId id="264" r:id="rId6"/>
    <p:sldId id="262" r:id="rId7"/>
    <p:sldId id="266" r:id="rId8"/>
    <p:sldId id="271" r:id="rId9"/>
    <p:sldId id="267" r:id="rId10"/>
    <p:sldId id="268" r:id="rId11"/>
    <p:sldId id="269" r:id="rId12"/>
    <p:sldId id="272"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0F817684-1EE2-4B86-80DB-DC302E5D682B}">
          <p14:sldIdLst>
            <p14:sldId id="257"/>
            <p14:sldId id="261"/>
            <p14:sldId id="270"/>
            <p14:sldId id="263"/>
            <p14:sldId id="264"/>
            <p14:sldId id="262"/>
            <p14:sldId id="266"/>
            <p14:sldId id="271"/>
            <p14:sldId id="267"/>
            <p14:sldId id="268"/>
            <p14:sldId id="269"/>
            <p14:sldId id="27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701" autoAdjust="0"/>
  </p:normalViewPr>
  <p:slideViewPr>
    <p:cSldViewPr snapToGrid="0" snapToObjects="1">
      <p:cViewPr varScale="1">
        <p:scale>
          <a:sx n="116" d="100"/>
          <a:sy n="116" d="100"/>
        </p:scale>
        <p:origin x="497" y="3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DAVID NATES HUERTAS" userId="593179cffe0a36d2" providerId="LiveId" clId="{DEA751D9-45E7-4DAA-9702-72E592091FA5}"/>
    <pc:docChg chg="undo custSel addSld delSld modSld sldOrd modSection">
      <pc:chgData name="JUAN DAVID NATES HUERTAS" userId="593179cffe0a36d2" providerId="LiveId" clId="{DEA751D9-45E7-4DAA-9702-72E592091FA5}" dt="2021-12-15T01:25:31.256" v="249" actId="1076"/>
      <pc:docMkLst>
        <pc:docMk/>
      </pc:docMkLst>
      <pc:sldChg chg="ord">
        <pc:chgData name="JUAN DAVID NATES HUERTAS" userId="593179cffe0a36d2" providerId="LiveId" clId="{DEA751D9-45E7-4DAA-9702-72E592091FA5}" dt="2021-12-15T01:04:56.197" v="1"/>
        <pc:sldMkLst>
          <pc:docMk/>
          <pc:sldMk cId="2627377535" sldId="266"/>
        </pc:sldMkLst>
      </pc:sldChg>
      <pc:sldChg chg="modSp mod">
        <pc:chgData name="JUAN DAVID NATES HUERTAS" userId="593179cffe0a36d2" providerId="LiveId" clId="{DEA751D9-45E7-4DAA-9702-72E592091FA5}" dt="2021-12-15T01:08:46.913" v="92" actId="1076"/>
        <pc:sldMkLst>
          <pc:docMk/>
          <pc:sldMk cId="1156495564" sldId="267"/>
        </pc:sldMkLst>
        <pc:spChg chg="mod">
          <ac:chgData name="JUAN DAVID NATES HUERTAS" userId="593179cffe0a36d2" providerId="LiveId" clId="{DEA751D9-45E7-4DAA-9702-72E592091FA5}" dt="2021-12-15T01:08:37.458" v="89" actId="20577"/>
          <ac:spMkLst>
            <pc:docMk/>
            <pc:sldMk cId="1156495564" sldId="267"/>
            <ac:spMk id="4" creationId="{00000000-0000-0000-0000-000000000000}"/>
          </ac:spMkLst>
        </pc:spChg>
        <pc:picChg chg="mod">
          <ac:chgData name="JUAN DAVID NATES HUERTAS" userId="593179cffe0a36d2" providerId="LiveId" clId="{DEA751D9-45E7-4DAA-9702-72E592091FA5}" dt="2021-12-15T01:08:42.858" v="90" actId="1076"/>
          <ac:picMkLst>
            <pc:docMk/>
            <pc:sldMk cId="1156495564" sldId="267"/>
            <ac:picMk id="3" creationId="{B175231A-705D-49AA-AAD1-277D187D3648}"/>
          </ac:picMkLst>
        </pc:picChg>
        <pc:picChg chg="mod">
          <ac:chgData name="JUAN DAVID NATES HUERTAS" userId="593179cffe0a36d2" providerId="LiveId" clId="{DEA751D9-45E7-4DAA-9702-72E592091FA5}" dt="2021-12-15T01:08:46.913" v="92" actId="1076"/>
          <ac:picMkLst>
            <pc:docMk/>
            <pc:sldMk cId="1156495564" sldId="267"/>
            <ac:picMk id="6" creationId="{60BE327D-7EDA-425E-86FC-2E816729C425}"/>
          </ac:picMkLst>
        </pc:picChg>
        <pc:picChg chg="mod">
          <ac:chgData name="JUAN DAVID NATES HUERTAS" userId="593179cffe0a36d2" providerId="LiveId" clId="{DEA751D9-45E7-4DAA-9702-72E592091FA5}" dt="2021-12-15T01:08:45.123" v="91" actId="1076"/>
          <ac:picMkLst>
            <pc:docMk/>
            <pc:sldMk cId="1156495564" sldId="267"/>
            <ac:picMk id="8" creationId="{09A410EE-3028-4B08-AEF2-EAACF01847B1}"/>
          </ac:picMkLst>
        </pc:picChg>
      </pc:sldChg>
      <pc:sldChg chg="addSp delSp modSp add mod">
        <pc:chgData name="JUAN DAVID NATES HUERTAS" userId="593179cffe0a36d2" providerId="LiveId" clId="{DEA751D9-45E7-4DAA-9702-72E592091FA5}" dt="2021-12-15T01:12:27" v="208" actId="20577"/>
        <pc:sldMkLst>
          <pc:docMk/>
          <pc:sldMk cId="319696611" sldId="268"/>
        </pc:sldMkLst>
        <pc:spChg chg="mod">
          <ac:chgData name="JUAN DAVID NATES HUERTAS" userId="593179cffe0a36d2" providerId="LiveId" clId="{DEA751D9-45E7-4DAA-9702-72E592091FA5}" dt="2021-12-15T01:12:27" v="208" actId="20577"/>
          <ac:spMkLst>
            <pc:docMk/>
            <pc:sldMk cId="319696611" sldId="268"/>
            <ac:spMk id="4" creationId="{00000000-0000-0000-0000-000000000000}"/>
          </ac:spMkLst>
        </pc:spChg>
        <pc:picChg chg="del">
          <ac:chgData name="JUAN DAVID NATES HUERTAS" userId="593179cffe0a36d2" providerId="LiveId" clId="{DEA751D9-45E7-4DAA-9702-72E592091FA5}" dt="2021-12-15T01:09:28.571" v="99" actId="478"/>
          <ac:picMkLst>
            <pc:docMk/>
            <pc:sldMk cId="319696611" sldId="268"/>
            <ac:picMk id="3" creationId="{B175231A-705D-49AA-AAD1-277D187D3648}"/>
          </ac:picMkLst>
        </pc:picChg>
        <pc:picChg chg="add mod">
          <ac:chgData name="JUAN DAVID NATES HUERTAS" userId="593179cffe0a36d2" providerId="LiveId" clId="{DEA751D9-45E7-4DAA-9702-72E592091FA5}" dt="2021-12-15T01:10:43.611" v="162" actId="1076"/>
          <ac:picMkLst>
            <pc:docMk/>
            <pc:sldMk cId="319696611" sldId="268"/>
            <ac:picMk id="5" creationId="{AD1EC855-FBB1-4269-802B-51318E351B18}"/>
          </ac:picMkLst>
        </pc:picChg>
        <pc:picChg chg="del">
          <ac:chgData name="JUAN DAVID NATES HUERTAS" userId="593179cffe0a36d2" providerId="LiveId" clId="{DEA751D9-45E7-4DAA-9702-72E592091FA5}" dt="2021-12-15T01:09:27.468" v="97" actId="478"/>
          <ac:picMkLst>
            <pc:docMk/>
            <pc:sldMk cId="319696611" sldId="268"/>
            <ac:picMk id="6" creationId="{60BE327D-7EDA-425E-86FC-2E816729C425}"/>
          </ac:picMkLst>
        </pc:picChg>
        <pc:picChg chg="del">
          <ac:chgData name="JUAN DAVID NATES HUERTAS" userId="593179cffe0a36d2" providerId="LiveId" clId="{DEA751D9-45E7-4DAA-9702-72E592091FA5}" dt="2021-12-15T01:09:28.023" v="98" actId="478"/>
          <ac:picMkLst>
            <pc:docMk/>
            <pc:sldMk cId="319696611" sldId="268"/>
            <ac:picMk id="8" creationId="{09A410EE-3028-4B08-AEF2-EAACF01847B1}"/>
          </ac:picMkLst>
        </pc:picChg>
      </pc:sldChg>
      <pc:sldChg chg="modSp new del mod">
        <pc:chgData name="JUAN DAVID NATES HUERTAS" userId="593179cffe0a36d2" providerId="LiveId" clId="{DEA751D9-45E7-4DAA-9702-72E592091FA5}" dt="2021-12-15T01:09:17.070" v="95" actId="2696"/>
        <pc:sldMkLst>
          <pc:docMk/>
          <pc:sldMk cId="489823260" sldId="268"/>
        </pc:sldMkLst>
        <pc:spChg chg="mod">
          <ac:chgData name="JUAN DAVID NATES HUERTAS" userId="593179cffe0a36d2" providerId="LiveId" clId="{DEA751D9-45E7-4DAA-9702-72E592091FA5}" dt="2021-12-15T01:09:11.105" v="94" actId="255"/>
          <ac:spMkLst>
            <pc:docMk/>
            <pc:sldMk cId="489823260" sldId="268"/>
            <ac:spMk id="2" creationId="{EA882A22-FDA9-4CE6-9B67-000C6A21C866}"/>
          </ac:spMkLst>
        </pc:spChg>
      </pc:sldChg>
      <pc:sldChg chg="addSp delSp modSp add mod">
        <pc:chgData name="JUAN DAVID NATES HUERTAS" userId="593179cffe0a36d2" providerId="LiveId" clId="{DEA751D9-45E7-4DAA-9702-72E592091FA5}" dt="2021-12-15T01:25:31.256" v="249" actId="1076"/>
        <pc:sldMkLst>
          <pc:docMk/>
          <pc:sldMk cId="1223978356" sldId="269"/>
        </pc:sldMkLst>
        <pc:spChg chg="mod">
          <ac:chgData name="JUAN DAVID NATES HUERTAS" userId="593179cffe0a36d2" providerId="LiveId" clId="{DEA751D9-45E7-4DAA-9702-72E592091FA5}" dt="2021-12-15T01:25:31.256" v="249" actId="1076"/>
          <ac:spMkLst>
            <pc:docMk/>
            <pc:sldMk cId="1223978356" sldId="269"/>
            <ac:spMk id="4" creationId="{00000000-0000-0000-0000-000000000000}"/>
          </ac:spMkLst>
        </pc:spChg>
        <pc:picChg chg="add mod">
          <ac:chgData name="JUAN DAVID NATES HUERTAS" userId="593179cffe0a36d2" providerId="LiveId" clId="{DEA751D9-45E7-4DAA-9702-72E592091FA5}" dt="2021-12-15T01:25:28.976" v="248" actId="1076"/>
          <ac:picMkLst>
            <pc:docMk/>
            <pc:sldMk cId="1223978356" sldId="269"/>
            <ac:picMk id="3" creationId="{6EDAF813-D541-4879-87B9-8E31891B6F4D}"/>
          </ac:picMkLst>
        </pc:picChg>
        <pc:picChg chg="del">
          <ac:chgData name="JUAN DAVID NATES HUERTAS" userId="593179cffe0a36d2" providerId="LiveId" clId="{DEA751D9-45E7-4DAA-9702-72E592091FA5}" dt="2021-12-15T01:12:49.251" v="210" actId="478"/>
          <ac:picMkLst>
            <pc:docMk/>
            <pc:sldMk cId="1223978356" sldId="269"/>
            <ac:picMk id="5" creationId="{AD1EC855-FBB1-4269-802B-51318E351B1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a:t>
            </a:fld>
            <a:endParaRPr lang="en-US"/>
          </a:p>
        </p:txBody>
      </p:sp>
    </p:spTree>
    <p:extLst>
      <p:ext uri="{BB962C8B-B14F-4D97-AF65-F5344CB8AC3E}">
        <p14:creationId xmlns:p14="http://schemas.microsoft.com/office/powerpoint/2010/main" val="3306103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a:t>
            </a:fld>
            <a:endParaRPr lang="en-US"/>
          </a:p>
        </p:txBody>
      </p:sp>
    </p:spTree>
    <p:extLst>
      <p:ext uri="{BB962C8B-B14F-4D97-AF65-F5344CB8AC3E}">
        <p14:creationId xmlns:p14="http://schemas.microsoft.com/office/powerpoint/2010/main" val="31082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a:t>
            </a:fld>
            <a:endParaRPr lang="en-US"/>
          </a:p>
        </p:txBody>
      </p:sp>
    </p:spTree>
    <p:extLst>
      <p:ext uri="{BB962C8B-B14F-4D97-AF65-F5344CB8AC3E}">
        <p14:creationId xmlns:p14="http://schemas.microsoft.com/office/powerpoint/2010/main" val="4197457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a:t>
            </a:fld>
            <a:endParaRPr lang="en-US"/>
          </a:p>
        </p:txBody>
      </p:sp>
    </p:spTree>
    <p:extLst>
      <p:ext uri="{BB962C8B-B14F-4D97-AF65-F5344CB8AC3E}">
        <p14:creationId xmlns:p14="http://schemas.microsoft.com/office/powerpoint/2010/main" val="299563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50132367-146F-654D-A836-564943EE25C9}"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a:t>
            </a:fld>
            <a:endParaRPr lang="en-US"/>
          </a:p>
        </p:txBody>
      </p:sp>
    </p:spTree>
    <p:extLst>
      <p:ext uri="{BB962C8B-B14F-4D97-AF65-F5344CB8AC3E}">
        <p14:creationId xmlns:p14="http://schemas.microsoft.com/office/powerpoint/2010/main" val="321791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50132367-146F-654D-A836-564943EE25C9}"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a:t>
            </a:fld>
            <a:endParaRPr lang="en-US"/>
          </a:p>
        </p:txBody>
      </p:sp>
    </p:spTree>
    <p:extLst>
      <p:ext uri="{BB962C8B-B14F-4D97-AF65-F5344CB8AC3E}">
        <p14:creationId xmlns:p14="http://schemas.microsoft.com/office/powerpoint/2010/main" val="28921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50132367-146F-654D-A836-564943EE25C9}" type="datetimeFigureOut">
              <a:rPr lang="en-US" smtClean="0"/>
              <a:t>12/16/2021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E8139-6843-764B-A4F4-1F53F9604BBC}" type="slidenum">
              <a:rPr lang="en-US" smtClean="0"/>
              <a:t>‹#›</a:t>
            </a:fld>
            <a:endParaRPr lang="en-US"/>
          </a:p>
        </p:txBody>
      </p:sp>
    </p:spTree>
    <p:extLst>
      <p:ext uri="{BB962C8B-B14F-4D97-AF65-F5344CB8AC3E}">
        <p14:creationId xmlns:p14="http://schemas.microsoft.com/office/powerpoint/2010/main" val="163804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50132367-146F-654D-A836-564943EE25C9}" type="datetimeFigureOut">
              <a:rPr lang="en-US" smtClean="0"/>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E8139-6843-764B-A4F4-1F53F9604BBC}" type="slidenum">
              <a:rPr lang="en-US" smtClean="0"/>
              <a:t>‹#›</a:t>
            </a:fld>
            <a:endParaRPr lang="en-US"/>
          </a:p>
        </p:txBody>
      </p:sp>
    </p:spTree>
    <p:extLst>
      <p:ext uri="{BB962C8B-B14F-4D97-AF65-F5344CB8AC3E}">
        <p14:creationId xmlns:p14="http://schemas.microsoft.com/office/powerpoint/2010/main" val="2528664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32367-146F-654D-A836-564943EE25C9}" type="datetimeFigureOut">
              <a:rPr lang="en-US" smtClean="0"/>
              <a:t>12/16/2021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9E8139-6843-764B-A4F4-1F53F9604BBC}" type="slidenum">
              <a:rPr lang="en-US" smtClean="0"/>
              <a:t>‹#›</a:t>
            </a:fld>
            <a:endParaRPr lang="en-US"/>
          </a:p>
        </p:txBody>
      </p:sp>
    </p:spTree>
    <p:extLst>
      <p:ext uri="{BB962C8B-B14F-4D97-AF65-F5344CB8AC3E}">
        <p14:creationId xmlns:p14="http://schemas.microsoft.com/office/powerpoint/2010/main" val="66472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0132367-146F-654D-A836-564943EE25C9}"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a:t>
            </a:fld>
            <a:endParaRPr lang="en-US"/>
          </a:p>
        </p:txBody>
      </p:sp>
    </p:spTree>
    <p:extLst>
      <p:ext uri="{BB962C8B-B14F-4D97-AF65-F5344CB8AC3E}">
        <p14:creationId xmlns:p14="http://schemas.microsoft.com/office/powerpoint/2010/main" val="4259461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0132367-146F-654D-A836-564943EE25C9}"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a:t>
            </a:fld>
            <a:endParaRPr lang="en-US"/>
          </a:p>
        </p:txBody>
      </p:sp>
    </p:spTree>
    <p:extLst>
      <p:ext uri="{BB962C8B-B14F-4D97-AF65-F5344CB8AC3E}">
        <p14:creationId xmlns:p14="http://schemas.microsoft.com/office/powerpoint/2010/main" val="142635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0132367-146F-654D-A836-564943EE25C9}" type="datetimeFigureOut">
              <a:rPr lang="en-US" smtClean="0"/>
              <a:t>12/16/2021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D9E8139-6843-764B-A4F4-1F53F9604BBC}" type="slidenum">
              <a:rPr lang="en-US" smtClean="0"/>
              <a:t>‹#›</a:t>
            </a:fld>
            <a:endParaRPr lang="en-US"/>
          </a:p>
        </p:txBody>
      </p:sp>
    </p:spTree>
    <p:extLst>
      <p:ext uri="{BB962C8B-B14F-4D97-AF65-F5344CB8AC3E}">
        <p14:creationId xmlns:p14="http://schemas.microsoft.com/office/powerpoint/2010/main" val="2060132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aradigmadigital.com/dev/cassandra-la-dama-de-las-bases-de-datos-nosql/" TargetMode="Externa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https://blog.bi-geek.com/redis-para-principiantes/" TargetMode="External"/><Relationship Id="rId4" Type="http://schemas.openxmlformats.org/officeDocument/2006/relationships/hyperlink" Target="https://es.wikipedia.org/wiki/Redi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094154" y="3838462"/>
            <a:ext cx="6955692" cy="1212771"/>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dirty="0">
                <a:solidFill>
                  <a:schemeClr val="bg1"/>
                </a:solidFill>
                <a:latin typeface="Times New Roman" panose="02020603050405020304" pitchFamily="18" charset="0"/>
                <a:cs typeface="Times New Roman" panose="02020603050405020304" pitchFamily="18" charset="0"/>
              </a:rPr>
              <a:t>Especialización en</a:t>
            </a:r>
            <a:r>
              <a:rPr lang="en-US" dirty="0">
                <a:solidFill>
                  <a:schemeClr val="bg1"/>
                </a:solidFill>
                <a:latin typeface="Times New Roman" panose="02020603050405020304" pitchFamily="18" charset="0"/>
                <a:cs typeface="Times New Roman" panose="02020603050405020304" pitchFamily="18" charset="0"/>
              </a:rPr>
              <a:t> </a:t>
            </a:r>
            <a:r>
              <a:rPr lang="es-CO" dirty="0">
                <a:solidFill>
                  <a:schemeClr val="bg1"/>
                </a:solidFill>
                <a:latin typeface="Times New Roman" panose="02020603050405020304" pitchFamily="18" charset="0"/>
                <a:cs typeface="Times New Roman" panose="02020603050405020304" pitchFamily="18" charset="0"/>
              </a:rPr>
              <a:t>procesos</a:t>
            </a:r>
            <a:r>
              <a:rPr lang="en-US" dirty="0">
                <a:solidFill>
                  <a:schemeClr val="bg1"/>
                </a:solidFill>
                <a:latin typeface="Times New Roman" panose="02020603050405020304" pitchFamily="18" charset="0"/>
                <a:cs typeface="Times New Roman" panose="02020603050405020304" pitchFamily="18" charset="0"/>
              </a:rPr>
              <a:t> de Desarrollo de software</a:t>
            </a:r>
          </a:p>
        </p:txBody>
      </p:sp>
    </p:spTree>
    <p:extLst>
      <p:ext uri="{BB962C8B-B14F-4D97-AF65-F5344CB8AC3E}">
        <p14:creationId xmlns:p14="http://schemas.microsoft.com/office/powerpoint/2010/main" val="2541121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388239"/>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Creación Imagen Redis</a:t>
            </a:r>
          </a:p>
          <a:p>
            <a:pPr marL="0" indent="0" algn="ctr">
              <a:buNone/>
            </a:pPr>
            <a:endParaRPr lang="es-ES" sz="1500" dirty="0">
              <a:latin typeface="Times New Roman" panose="02020603050405020304" pitchFamily="18" charset="0"/>
              <a:cs typeface="Times New Roman" panose="02020603050405020304" pitchFamily="18" charset="0"/>
            </a:endParaRPr>
          </a:p>
          <a:p>
            <a:pPr marL="0" indent="0" algn="ctr">
              <a:buNone/>
            </a:pPr>
            <a:r>
              <a:rPr lang="es-ES" sz="1500" dirty="0">
                <a:latin typeface="Times New Roman" panose="02020603050405020304" pitchFamily="18" charset="0"/>
                <a:cs typeface="Times New Roman" panose="02020603050405020304" pitchFamily="18" charset="0"/>
              </a:rPr>
              <a:t>Tipo archivo: </a:t>
            </a:r>
            <a:r>
              <a:rPr lang="es-ES" sz="1500" dirty="0" err="1">
                <a:latin typeface="Times New Roman" panose="02020603050405020304" pitchFamily="18" charset="0"/>
                <a:cs typeface="Times New Roman" panose="02020603050405020304" pitchFamily="18" charset="0"/>
              </a:rPr>
              <a:t>docker-compose.yml</a:t>
            </a:r>
            <a:endParaRPr lang="en-US" sz="1500"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AD1EC855-FBB1-4269-802B-51318E351B18}"/>
              </a:ext>
            </a:extLst>
          </p:cNvPr>
          <p:cNvPicPr>
            <a:picLocks noChangeAspect="1"/>
          </p:cNvPicPr>
          <p:nvPr/>
        </p:nvPicPr>
        <p:blipFill>
          <a:blip r:embed="rId3"/>
          <a:stretch>
            <a:fillRect/>
          </a:stretch>
        </p:blipFill>
        <p:spPr>
          <a:xfrm>
            <a:off x="2452996" y="1697024"/>
            <a:ext cx="4238007" cy="2688628"/>
          </a:xfrm>
          <a:prstGeom prst="rect">
            <a:avLst/>
          </a:prstGeom>
        </p:spPr>
      </p:pic>
    </p:spTree>
    <p:extLst>
      <p:ext uri="{BB962C8B-B14F-4D97-AF65-F5344CB8AC3E}">
        <p14:creationId xmlns:p14="http://schemas.microsoft.com/office/powerpoint/2010/main" val="319696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654063"/>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Conexión a la Base de datos</a:t>
            </a:r>
          </a:p>
          <a:p>
            <a:pPr marL="0" indent="0" algn="ctr">
              <a:buNone/>
            </a:pPr>
            <a:endParaRPr lang="es-ES" sz="1500" dirty="0">
              <a:latin typeface="Times New Roman" panose="02020603050405020304" pitchFamily="18" charset="0"/>
              <a:cs typeface="Times New Roman" panose="02020603050405020304" pitchFamily="18" charset="0"/>
            </a:endParaRPr>
          </a:p>
        </p:txBody>
      </p:sp>
      <p:pic>
        <p:nvPicPr>
          <p:cNvPr id="3" name="Imagen 2">
            <a:extLst>
              <a:ext uri="{FF2B5EF4-FFF2-40B4-BE49-F238E27FC236}">
                <a16:creationId xmlns:a16="http://schemas.microsoft.com/office/drawing/2014/main" id="{6EDAF813-D541-4879-87B9-8E31891B6F4D}"/>
              </a:ext>
            </a:extLst>
          </p:cNvPr>
          <p:cNvPicPr>
            <a:picLocks noChangeAspect="1"/>
          </p:cNvPicPr>
          <p:nvPr/>
        </p:nvPicPr>
        <p:blipFill>
          <a:blip r:embed="rId3"/>
          <a:stretch>
            <a:fillRect/>
          </a:stretch>
        </p:blipFill>
        <p:spPr>
          <a:xfrm>
            <a:off x="2305305" y="1392203"/>
            <a:ext cx="3997774" cy="3136465"/>
          </a:xfrm>
          <a:prstGeom prst="rect">
            <a:avLst/>
          </a:prstGeom>
        </p:spPr>
      </p:pic>
    </p:spTree>
    <p:extLst>
      <p:ext uri="{BB962C8B-B14F-4D97-AF65-F5344CB8AC3E}">
        <p14:creationId xmlns:p14="http://schemas.microsoft.com/office/powerpoint/2010/main" val="1223978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495221" y="654063"/>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Referencias bibliográficas</a:t>
            </a:r>
          </a:p>
          <a:p>
            <a:pPr marL="0" indent="0" algn="ctr">
              <a:buNone/>
            </a:pPr>
            <a:endParaRPr lang="es-ES" sz="15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F500B23-70C4-498E-B73C-A9C2ACAA4624}"/>
              </a:ext>
            </a:extLst>
          </p:cNvPr>
          <p:cNvSpPr txBox="1"/>
          <p:nvPr/>
        </p:nvSpPr>
        <p:spPr>
          <a:xfrm>
            <a:off x="715598" y="1925419"/>
            <a:ext cx="7405458" cy="2308324"/>
          </a:xfrm>
          <a:prstGeom prst="rect">
            <a:avLst/>
          </a:prstGeom>
          <a:noFill/>
        </p:spPr>
        <p:txBody>
          <a:bodyPr wrap="square">
            <a:spAutoFit/>
          </a:bodyPr>
          <a:lstStyle/>
          <a:p>
            <a:r>
              <a:rPr lang="en-US" dirty="0">
                <a:hlinkClick r:id="rId3"/>
              </a:rPr>
              <a:t>https://www.paradigmadigital.com/dev/cassandra-la-dama-de-las-bases-de-datos-nosql/</a:t>
            </a:r>
            <a:endParaRPr lang="en-US" dirty="0"/>
          </a:p>
          <a:p>
            <a:endParaRPr lang="en-US" dirty="0"/>
          </a:p>
          <a:p>
            <a:r>
              <a:rPr lang="en-US" dirty="0">
                <a:hlinkClick r:id="rId4"/>
              </a:rPr>
              <a:t>https://es.wikipedia.org/wiki/Redis</a:t>
            </a:r>
            <a:endParaRPr lang="en-US" dirty="0"/>
          </a:p>
          <a:p>
            <a:endParaRPr lang="en-US" dirty="0"/>
          </a:p>
          <a:p>
            <a:r>
              <a:rPr lang="en-US" dirty="0">
                <a:hlinkClick r:id="rId5"/>
              </a:rPr>
              <a:t>https://blog.bi-geek.com/redis-para-principiantes/</a:t>
            </a:r>
            <a:endParaRPr lang="en-US" dirty="0"/>
          </a:p>
          <a:p>
            <a:endParaRPr lang="en-US" dirty="0"/>
          </a:p>
          <a:p>
            <a:endParaRPr lang="en-US" dirty="0"/>
          </a:p>
        </p:txBody>
      </p:sp>
    </p:spTree>
    <p:extLst>
      <p:ext uri="{BB962C8B-B14F-4D97-AF65-F5344CB8AC3E}">
        <p14:creationId xmlns:p14="http://schemas.microsoft.com/office/powerpoint/2010/main" val="94407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785653" y="2176639"/>
            <a:ext cx="5572694" cy="1301231"/>
          </a:xfrm>
        </p:spPr>
        <p:txBody>
          <a:bodyPr>
            <a:noAutofit/>
          </a:bodyPr>
          <a:lstStyle/>
          <a:p>
            <a:pPr marL="0" indent="0" algn="ctr">
              <a:buNone/>
            </a:pPr>
            <a:r>
              <a:rPr lang="es-CO" sz="2200" dirty="0">
                <a:latin typeface="Times New Roman" panose="02020603050405020304" pitchFamily="18" charset="0"/>
                <a:cs typeface="Times New Roman" panose="02020603050405020304" pitchFamily="18" charset="0"/>
              </a:rPr>
              <a:t>Estudiantes:</a:t>
            </a:r>
          </a:p>
          <a:p>
            <a:pPr marL="0" indent="0" algn="ctr">
              <a:buNone/>
            </a:pPr>
            <a:r>
              <a:rPr lang="es-CO" sz="2200" dirty="0">
                <a:latin typeface="Times New Roman" panose="02020603050405020304" pitchFamily="18" charset="0"/>
                <a:cs typeface="Times New Roman" panose="02020603050405020304" pitchFamily="18" charset="0"/>
              </a:rPr>
              <a:t>Nelson F. Pinzón</a:t>
            </a:r>
          </a:p>
          <a:p>
            <a:pPr marL="0" indent="0" algn="ctr">
              <a:buNone/>
            </a:pPr>
            <a:r>
              <a:rPr lang="es-CO" sz="2200" dirty="0">
                <a:latin typeface="Times New Roman" panose="02020603050405020304" pitchFamily="18" charset="0"/>
                <a:cs typeface="Times New Roman" panose="02020603050405020304" pitchFamily="18" charset="0"/>
              </a:rPr>
              <a:t>Jeison Davalos</a:t>
            </a:r>
          </a:p>
          <a:p>
            <a:pPr marL="0" indent="0" algn="ctr">
              <a:buNone/>
            </a:pPr>
            <a:r>
              <a:rPr lang="es-CO" sz="2200" dirty="0">
                <a:latin typeface="Times New Roman" panose="02020603050405020304" pitchFamily="18" charset="0"/>
                <a:cs typeface="Times New Roman" panose="02020603050405020304" pitchFamily="18" charset="0"/>
              </a:rPr>
              <a:t>Juan David Nates</a:t>
            </a:r>
          </a:p>
        </p:txBody>
      </p:sp>
      <p:sp>
        <p:nvSpPr>
          <p:cNvPr id="2" name="CuadroTexto 1">
            <a:extLst>
              <a:ext uri="{FF2B5EF4-FFF2-40B4-BE49-F238E27FC236}">
                <a16:creationId xmlns:a16="http://schemas.microsoft.com/office/drawing/2014/main" id="{B31B1D1A-1E8C-4770-B3E2-2443377F6D6B}"/>
              </a:ext>
            </a:extLst>
          </p:cNvPr>
          <p:cNvSpPr txBox="1"/>
          <p:nvPr/>
        </p:nvSpPr>
        <p:spPr>
          <a:xfrm>
            <a:off x="466549" y="1387578"/>
            <a:ext cx="8210902" cy="584775"/>
          </a:xfrm>
          <a:prstGeom prst="rect">
            <a:avLst/>
          </a:prstGeom>
          <a:noFill/>
        </p:spPr>
        <p:txBody>
          <a:bodyPr wrap="none" rtlCol="0">
            <a:spAutoFit/>
          </a:bodyPr>
          <a:lstStyle/>
          <a:p>
            <a:r>
              <a:rPr lang="es-CO" sz="3200" dirty="0">
                <a:latin typeface="Times New Roman" panose="02020603050405020304" pitchFamily="18" charset="0"/>
                <a:cs typeface="Times New Roman" panose="02020603050405020304" pitchFamily="18" charset="0"/>
              </a:rPr>
              <a:t>Trabajo final Diseño detallado de bases de Datos</a:t>
            </a:r>
          </a:p>
        </p:txBody>
      </p:sp>
    </p:spTree>
    <p:extLst>
      <p:ext uri="{BB962C8B-B14F-4D97-AF65-F5344CB8AC3E}">
        <p14:creationId xmlns:p14="http://schemas.microsoft.com/office/powerpoint/2010/main" val="167552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785653" y="2176639"/>
            <a:ext cx="5572694" cy="1301231"/>
          </a:xfrm>
        </p:spPr>
        <p:txBody>
          <a:bodyPr>
            <a:noAutofit/>
          </a:bodyPr>
          <a:lstStyle/>
          <a:p>
            <a:r>
              <a:rPr lang="es-CO" sz="2200" dirty="0" err="1">
                <a:latin typeface="Times New Roman" panose="02020603050405020304" pitchFamily="18" charset="0"/>
                <a:cs typeface="Times New Roman" panose="02020603050405020304" pitchFamily="18" charset="0"/>
              </a:rPr>
              <a:t>Cassandra</a:t>
            </a:r>
            <a:endParaRPr lang="es-CO" sz="2200" dirty="0">
              <a:latin typeface="Times New Roman" panose="02020603050405020304" pitchFamily="18" charset="0"/>
              <a:cs typeface="Times New Roman" panose="02020603050405020304" pitchFamily="18" charset="0"/>
            </a:endParaRPr>
          </a:p>
          <a:p>
            <a:r>
              <a:rPr lang="es-CO" sz="2200" dirty="0">
                <a:latin typeface="Times New Roman" panose="02020603050405020304" pitchFamily="18" charset="0"/>
                <a:cs typeface="Times New Roman" panose="02020603050405020304" pitchFamily="18" charset="0"/>
              </a:rPr>
              <a:t>Redis</a:t>
            </a:r>
          </a:p>
          <a:p>
            <a:r>
              <a:rPr lang="es-CO" sz="2200" dirty="0">
                <a:latin typeface="Times New Roman" panose="02020603050405020304" pitchFamily="18" charset="0"/>
                <a:cs typeface="Times New Roman" panose="02020603050405020304" pitchFamily="18" charset="0"/>
              </a:rPr>
              <a:t>Ejemplos prácticos</a:t>
            </a:r>
          </a:p>
        </p:txBody>
      </p:sp>
      <p:sp>
        <p:nvSpPr>
          <p:cNvPr id="2" name="CuadroTexto 1">
            <a:extLst>
              <a:ext uri="{FF2B5EF4-FFF2-40B4-BE49-F238E27FC236}">
                <a16:creationId xmlns:a16="http://schemas.microsoft.com/office/drawing/2014/main" id="{B31B1D1A-1E8C-4770-B3E2-2443377F6D6B}"/>
              </a:ext>
            </a:extLst>
          </p:cNvPr>
          <p:cNvSpPr txBox="1"/>
          <p:nvPr/>
        </p:nvSpPr>
        <p:spPr>
          <a:xfrm>
            <a:off x="1894905" y="1188933"/>
            <a:ext cx="1462260" cy="584775"/>
          </a:xfrm>
          <a:prstGeom prst="rect">
            <a:avLst/>
          </a:prstGeom>
          <a:noFill/>
        </p:spPr>
        <p:txBody>
          <a:bodyPr wrap="none" rtlCol="0">
            <a:spAutoFit/>
          </a:bodyPr>
          <a:lstStyle/>
          <a:p>
            <a:r>
              <a:rPr lang="es-CO" sz="3200" dirty="0">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111906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6110"/>
            <a:ext cx="7426352" cy="2472212"/>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¿Que es Cassandra?</a:t>
            </a:r>
          </a:p>
          <a:p>
            <a:pPr marL="0" indent="0" algn="just">
              <a:buNone/>
            </a:pPr>
            <a:endParaRPr lang="es-MX" sz="1500" dirty="0">
              <a:latin typeface="Times New Roman" panose="02020603050405020304" pitchFamily="18" charset="0"/>
              <a:cs typeface="Times New Roman" panose="02020603050405020304" pitchFamily="18" charset="0"/>
            </a:endParaRPr>
          </a:p>
          <a:p>
            <a:pPr marL="0" indent="0" algn="just">
              <a:buNone/>
            </a:pPr>
            <a:endParaRPr lang="es-MX" sz="1500" dirty="0">
              <a:latin typeface="Times New Roman" panose="02020603050405020304" pitchFamily="18" charset="0"/>
              <a:cs typeface="Times New Roman" panose="02020603050405020304" pitchFamily="18" charset="0"/>
            </a:endParaRPr>
          </a:p>
          <a:p>
            <a:pPr marL="0" indent="0" algn="just">
              <a:buNone/>
            </a:pPr>
            <a:r>
              <a:rPr lang="es-MX" sz="1500" dirty="0" err="1">
                <a:latin typeface="Times New Roman" panose="02020603050405020304" pitchFamily="18" charset="0"/>
                <a:cs typeface="Times New Roman" panose="02020603050405020304" pitchFamily="18" charset="0"/>
              </a:rPr>
              <a:t>Cassandra</a:t>
            </a:r>
            <a:r>
              <a:rPr lang="es-MX" sz="1500" dirty="0">
                <a:latin typeface="Times New Roman" panose="02020603050405020304" pitchFamily="18" charset="0"/>
                <a:cs typeface="Times New Roman" panose="02020603050405020304" pitchFamily="18" charset="0"/>
              </a:rPr>
              <a:t> se define como una base de datos NoSQL distribuida y masivamente escalable, y esta es su mayor virtud desde nuestro punto de vista, la capacidad de escalar linealmente.</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35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095891" y="1038798"/>
            <a:ext cx="7426352" cy="2472212"/>
          </a:xfrm>
        </p:spPr>
        <p:txBody>
          <a:bodyPr>
            <a:normAutofit fontScale="25000" lnSpcReduction="20000"/>
          </a:bodyPr>
          <a:lstStyle/>
          <a:p>
            <a:pPr marL="0" indent="0" algn="ctr">
              <a:buNone/>
            </a:pPr>
            <a:r>
              <a:rPr lang="en-US" sz="12800" b="1" dirty="0">
                <a:latin typeface="Times New Roman" panose="02020603050405020304" pitchFamily="18" charset="0"/>
                <a:cs typeface="Times New Roman" panose="02020603050405020304" pitchFamily="18" charset="0"/>
              </a:rPr>
              <a:t>¿</a:t>
            </a:r>
            <a:r>
              <a:rPr lang="en-US" sz="12800" b="1" dirty="0" err="1">
                <a:latin typeface="Times New Roman" panose="02020603050405020304" pitchFamily="18" charset="0"/>
                <a:cs typeface="Times New Roman" panose="02020603050405020304" pitchFamily="18" charset="0"/>
              </a:rPr>
              <a:t>Cuando</a:t>
            </a:r>
            <a:r>
              <a:rPr lang="en-US" sz="12800" b="1" dirty="0">
                <a:latin typeface="Times New Roman" panose="02020603050405020304" pitchFamily="18" charset="0"/>
                <a:cs typeface="Times New Roman" panose="02020603050405020304" pitchFamily="18" charset="0"/>
              </a:rPr>
              <a:t> usar </a:t>
            </a:r>
            <a:r>
              <a:rPr lang="en-US" sz="12800" b="1" dirty="0" err="1">
                <a:latin typeface="Times New Roman" panose="02020603050405020304" pitchFamily="18" charset="0"/>
                <a:cs typeface="Times New Roman" panose="02020603050405020304" pitchFamily="18" charset="0"/>
              </a:rPr>
              <a:t>cassandra</a:t>
            </a:r>
            <a:r>
              <a:rPr lang="en-US" sz="12800" b="1" dirty="0">
                <a:latin typeface="Times New Roman" panose="02020603050405020304" pitchFamily="18" charset="0"/>
                <a:cs typeface="Times New Roman" panose="02020603050405020304" pitchFamily="18" charset="0"/>
              </a:rPr>
              <a:t>?</a:t>
            </a:r>
          </a:p>
          <a:p>
            <a:pPr marL="0" indent="0" algn="just">
              <a:buNone/>
            </a:pPr>
            <a:endParaRPr lang="es-MX" sz="6000" dirty="0">
              <a:latin typeface="Times New Roman" panose="02020603050405020304" pitchFamily="18" charset="0"/>
              <a:cs typeface="Times New Roman" panose="02020603050405020304" pitchFamily="18" charset="0"/>
            </a:endParaRPr>
          </a:p>
          <a:p>
            <a:pPr marL="0" indent="0" algn="just">
              <a:buNone/>
            </a:pPr>
            <a:r>
              <a:rPr lang="es-MX" sz="6000" dirty="0">
                <a:latin typeface="Times New Roman" panose="02020603050405020304" pitchFamily="18" charset="0"/>
                <a:cs typeface="Times New Roman" panose="02020603050405020304" pitchFamily="18" charset="0"/>
              </a:rPr>
              <a:t>Cuando cumplamos con los siguientes puntos será un buen momento para plantearnos </a:t>
            </a:r>
            <a:r>
              <a:rPr lang="es-MX" sz="6000" dirty="0" err="1">
                <a:latin typeface="Times New Roman" panose="02020603050405020304" pitchFamily="18" charset="0"/>
                <a:cs typeface="Times New Roman" panose="02020603050405020304" pitchFamily="18" charset="0"/>
              </a:rPr>
              <a:t>Cassandra</a:t>
            </a:r>
            <a:r>
              <a:rPr lang="es-MX" sz="6000" dirty="0">
                <a:latin typeface="Times New Roman" panose="02020603050405020304" pitchFamily="18" charset="0"/>
                <a:cs typeface="Times New Roman" panose="02020603050405020304" pitchFamily="18" charset="0"/>
              </a:rPr>
              <a:t>:</a:t>
            </a:r>
          </a:p>
          <a:p>
            <a:pPr marL="0" indent="0" algn="just">
              <a:buNone/>
            </a:pPr>
            <a:endParaRPr lang="es-MX" sz="6000" dirty="0">
              <a:latin typeface="Times New Roman" panose="02020603050405020304" pitchFamily="18" charset="0"/>
              <a:cs typeface="Times New Roman" panose="02020603050405020304" pitchFamily="18" charset="0"/>
            </a:endParaRPr>
          </a:p>
          <a:p>
            <a:pPr algn="just"/>
            <a:r>
              <a:rPr lang="es-MX" sz="6000" dirty="0">
                <a:latin typeface="Times New Roman" panose="02020603050405020304" pitchFamily="18" charset="0"/>
                <a:cs typeface="Times New Roman" panose="02020603050405020304" pitchFamily="18" charset="0"/>
              </a:rPr>
              <a:t>Como hemos comentado, las escrituras son muy rápidas, por lo que cuando tengamos un gran número de escrituras que supere las lecturas será buen momento para empezar a pensar en </a:t>
            </a:r>
            <a:r>
              <a:rPr lang="es-MX" sz="6000" dirty="0" err="1">
                <a:latin typeface="Times New Roman" panose="02020603050405020304" pitchFamily="18" charset="0"/>
                <a:cs typeface="Times New Roman" panose="02020603050405020304" pitchFamily="18" charset="0"/>
              </a:rPr>
              <a:t>Cassandra</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Si la lectura es realizada a través de una </a:t>
            </a:r>
            <a:r>
              <a:rPr lang="es-MX" sz="6000" dirty="0" err="1">
                <a:latin typeface="Times New Roman" panose="02020603050405020304" pitchFamily="18" charset="0"/>
                <a:cs typeface="Times New Roman" panose="02020603050405020304" pitchFamily="18" charset="0"/>
              </a:rPr>
              <a:t>primary</a:t>
            </a:r>
            <a:r>
              <a:rPr lang="es-MX" sz="6000" dirty="0">
                <a:latin typeface="Times New Roman" panose="02020603050405020304" pitchFamily="18" charset="0"/>
                <a:cs typeface="Times New Roman" panose="02020603050405020304" pitchFamily="18" charset="0"/>
              </a:rPr>
              <a:t> </a:t>
            </a:r>
            <a:r>
              <a:rPr lang="es-MX" sz="6000" dirty="0" err="1">
                <a:latin typeface="Times New Roman" panose="02020603050405020304" pitchFamily="18" charset="0"/>
                <a:cs typeface="Times New Roman" panose="02020603050405020304" pitchFamily="18" charset="0"/>
              </a:rPr>
              <a:t>key</a:t>
            </a:r>
            <a:r>
              <a:rPr lang="es-MX" sz="6000" dirty="0">
                <a:latin typeface="Times New Roman" panose="02020603050405020304" pitchFamily="18" charset="0"/>
                <a:cs typeface="Times New Roman" panose="02020603050405020304" pitchFamily="18" charset="0"/>
              </a:rPr>
              <a:t>, ya que de otro modo la lectura será muy penalizada.</a:t>
            </a:r>
          </a:p>
          <a:p>
            <a:pPr algn="just"/>
            <a:r>
              <a:rPr lang="es-MX" sz="6000" dirty="0">
                <a:latin typeface="Times New Roman" panose="02020603050405020304" pitchFamily="18" charset="0"/>
                <a:cs typeface="Times New Roman" panose="02020603050405020304" pitchFamily="18" charset="0"/>
              </a:rPr>
              <a:t>En el caso en el que necesitemos guardar datos de una manera flexible, es decir, no teniendo todos los campos de nuestra </a:t>
            </a:r>
            <a:r>
              <a:rPr lang="es-MX" sz="6000" dirty="0" err="1">
                <a:latin typeface="Times New Roman" panose="02020603050405020304" pitchFamily="18" charset="0"/>
                <a:cs typeface="Times New Roman" panose="02020603050405020304" pitchFamily="18" charset="0"/>
              </a:rPr>
              <a:t>escturctura</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Siempre y cuando no pensemos en realizar </a:t>
            </a:r>
            <a:r>
              <a:rPr lang="es-MX" sz="6000" dirty="0" err="1">
                <a:latin typeface="Times New Roman" panose="02020603050405020304" pitchFamily="18" charset="0"/>
                <a:cs typeface="Times New Roman" panose="02020603050405020304" pitchFamily="18" charset="0"/>
              </a:rPr>
              <a:t>joins</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Cuando la información sea actualizada de manera frecuente.</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649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6110"/>
            <a:ext cx="7426352" cy="2472212"/>
          </a:xfrm>
        </p:spPr>
        <p:txBody>
          <a:bodyPr/>
          <a:lstStyle/>
          <a:p>
            <a:pPr marL="0" indent="0" algn="ctr">
              <a:buNone/>
            </a:pPr>
            <a:r>
              <a:rPr lang="en-US" b="1" dirty="0">
                <a:latin typeface="Times New Roman" panose="02020603050405020304" pitchFamily="18" charset="0"/>
                <a:cs typeface="Times New Roman" panose="02020603050405020304" pitchFamily="18" charset="0"/>
              </a:rPr>
              <a:t>¿Que es Redis?</a:t>
            </a:r>
          </a:p>
          <a:p>
            <a:pPr marL="0" indent="0">
              <a:buNone/>
            </a:pPr>
            <a:endParaRPr lang="es-MX" sz="1500" dirty="0">
              <a:latin typeface="Times New Roman" panose="02020603050405020304" pitchFamily="18" charset="0"/>
              <a:cs typeface="Times New Roman" panose="02020603050405020304" pitchFamily="18" charset="0"/>
            </a:endParaRPr>
          </a:p>
          <a:p>
            <a:pPr marL="0" indent="0">
              <a:buNone/>
            </a:pPr>
            <a:endParaRPr lang="es-MX" sz="1500" dirty="0">
              <a:latin typeface="Times New Roman" panose="02020603050405020304" pitchFamily="18" charset="0"/>
              <a:cs typeface="Times New Roman" panose="02020603050405020304" pitchFamily="18" charset="0"/>
            </a:endParaRPr>
          </a:p>
          <a:p>
            <a:pPr marL="0" indent="0">
              <a:buNone/>
            </a:pPr>
            <a:r>
              <a:rPr lang="es-MX" sz="1500" dirty="0">
                <a:latin typeface="Times New Roman" panose="02020603050405020304" pitchFamily="18" charset="0"/>
                <a:cs typeface="Times New Roman" panose="02020603050405020304" pitchFamily="18" charset="0"/>
              </a:rPr>
              <a:t>Redis es un motor de base de datos en memoria, basado en el almacenamiento en tablas de hashes (clave/valor) pero que opcionalmente puede ser usada como una base de datos durable o persistente. Su importante característica permite reutilizar datos guardados en la caché, lo cual permite obtener esta información mucho más rápido que ir hasta el disco duro.</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71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129758" y="880643"/>
            <a:ext cx="7426352" cy="2472212"/>
          </a:xfrm>
        </p:spPr>
        <p:txBody>
          <a:bodyPr>
            <a:normAutofit fontScale="25000" lnSpcReduction="20000"/>
          </a:bodyPr>
          <a:lstStyle/>
          <a:p>
            <a:pPr marL="0" indent="0" algn="ctr">
              <a:buNone/>
            </a:pPr>
            <a:r>
              <a:rPr lang="es-MX" sz="12800" b="1" dirty="0">
                <a:latin typeface="Times New Roman" panose="02020603050405020304" pitchFamily="18" charset="0"/>
                <a:cs typeface="Times New Roman" panose="02020603050405020304" pitchFamily="18" charset="0"/>
              </a:rPr>
              <a:t>¿Cuándo usar Redis?</a:t>
            </a:r>
          </a:p>
          <a:p>
            <a:pPr marL="0" indent="0" algn="just">
              <a:buNone/>
            </a:pPr>
            <a:endParaRPr lang="es-MX" sz="6000" dirty="0">
              <a:latin typeface="Times New Roman" panose="02020603050405020304" pitchFamily="18" charset="0"/>
              <a:cs typeface="Times New Roman" panose="02020603050405020304" pitchFamily="18" charset="0"/>
            </a:endParaRPr>
          </a:p>
          <a:p>
            <a:pPr marL="0" indent="0" algn="just">
              <a:buNone/>
            </a:pPr>
            <a:r>
              <a:rPr lang="es-MX" sz="6000" dirty="0">
                <a:latin typeface="Times New Roman" panose="02020603050405020304" pitchFamily="18" charset="0"/>
                <a:cs typeface="Times New Roman" panose="02020603050405020304" pitchFamily="18" charset="0"/>
              </a:rPr>
              <a:t>El uso de Redis es altamente recomendable cuando la velocidad de acceso y tiempos de respuesta son críticos para una solución de negocio. Su uso es también indicado cuando se trabaja con aplicaciones en tiempo real, lo cual requiere que los datos se encuentren rápidamente accesibles para mejorar los tiempos de respuesta. Entre los casos de uso más comunes podemos encontrar:</a:t>
            </a:r>
          </a:p>
          <a:p>
            <a:pPr marL="0" indent="0" algn="just">
              <a:buNone/>
            </a:pPr>
            <a:endParaRPr lang="es-MX" sz="6000" dirty="0">
              <a:latin typeface="Times New Roman" panose="02020603050405020304" pitchFamily="18" charset="0"/>
              <a:cs typeface="Times New Roman" panose="02020603050405020304" pitchFamily="18" charset="0"/>
            </a:endParaRPr>
          </a:p>
          <a:p>
            <a:pPr algn="just"/>
            <a:r>
              <a:rPr lang="es-MX" sz="6000" dirty="0">
                <a:latin typeface="Times New Roman" panose="02020603050405020304" pitchFamily="18" charset="0"/>
                <a:cs typeface="Times New Roman" panose="02020603050405020304" pitchFamily="18" charset="0"/>
              </a:rPr>
              <a:t>Sistemas de chat y mensajería</a:t>
            </a:r>
          </a:p>
          <a:p>
            <a:pPr algn="just"/>
            <a:r>
              <a:rPr lang="es-MX" sz="6000" dirty="0">
                <a:latin typeface="Times New Roman" panose="02020603050405020304" pitchFamily="18" charset="0"/>
                <a:cs typeface="Times New Roman" panose="02020603050405020304" pitchFamily="18" charset="0"/>
              </a:rPr>
              <a:t>Listado de elementos más recientes</a:t>
            </a:r>
          </a:p>
          <a:p>
            <a:pPr algn="just"/>
            <a:r>
              <a:rPr lang="es-MX" sz="6000" dirty="0">
                <a:latin typeface="Times New Roman" panose="02020603050405020304" pitchFamily="18" charset="0"/>
                <a:cs typeface="Times New Roman" panose="02020603050405020304" pitchFamily="18" charset="0"/>
              </a:rPr>
              <a:t>Contadores y uso de estadísticas en tiempo real</a:t>
            </a:r>
          </a:p>
          <a:p>
            <a:pPr algn="just"/>
            <a:r>
              <a:rPr lang="es-MX" sz="6000" dirty="0">
                <a:latin typeface="Times New Roman" panose="02020603050405020304" pitchFamily="18" charset="0"/>
                <a:cs typeface="Times New Roman" panose="02020603050405020304" pitchFamily="18" charset="0"/>
              </a:rPr>
              <a:t>Manejo y administración de carros de compra en línea</a:t>
            </a:r>
          </a:p>
          <a:p>
            <a:pPr algn="just"/>
            <a:r>
              <a:rPr lang="es-MX" sz="6000" dirty="0">
                <a:latin typeface="Times New Roman" panose="02020603050405020304" pitchFamily="18" charset="0"/>
                <a:cs typeface="Times New Roman" panose="02020603050405020304" pitchFamily="18" charset="0"/>
              </a:rPr>
              <a:t>Almacenamiento de sesiones de usuario dentro de una aplicación</a:t>
            </a:r>
          </a:p>
          <a:p>
            <a:pPr algn="just"/>
            <a:r>
              <a:rPr lang="es-MX" sz="6000" dirty="0">
                <a:latin typeface="Times New Roman" panose="02020603050405020304" pitchFamily="18" charset="0"/>
                <a:cs typeface="Times New Roman" panose="02020603050405020304" pitchFamily="18" charset="0"/>
              </a:rPr>
              <a:t>Soporte como caché de páginas web</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377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079308" y="1709910"/>
            <a:ext cx="7426352" cy="1345448"/>
          </a:xfrm>
        </p:spPr>
        <p:txBody>
          <a:bodyPr>
            <a:normAutofit/>
          </a:bodyPr>
          <a:lstStyle/>
          <a:p>
            <a:pPr marL="0" indent="0" algn="ctr">
              <a:buNone/>
            </a:pPr>
            <a:r>
              <a:rPr lang="es-MX" b="1" dirty="0">
                <a:latin typeface="Times New Roman" panose="02020603050405020304" pitchFamily="18" charset="0"/>
                <a:cs typeface="Times New Roman" panose="02020603050405020304" pitchFamily="18" charset="0"/>
              </a:rPr>
              <a:t>Ejemplo</a:t>
            </a:r>
            <a:r>
              <a:rPr lang="es-MX" sz="5100" b="1" dirty="0">
                <a:latin typeface="Times New Roman" panose="02020603050405020304" pitchFamily="18" charset="0"/>
                <a:cs typeface="Times New Roman" panose="02020603050405020304" pitchFamily="18" charset="0"/>
              </a:rPr>
              <a:t> </a:t>
            </a:r>
            <a:r>
              <a:rPr lang="es-MX" b="1" dirty="0">
                <a:latin typeface="Times New Roman" panose="02020603050405020304" pitchFamily="18" charset="0"/>
                <a:cs typeface="Times New Roman" panose="02020603050405020304" pitchFamily="18" charset="0"/>
              </a:rPr>
              <a:t>práctico</a:t>
            </a:r>
          </a:p>
          <a:p>
            <a:pPr marL="0" indent="0" algn="just">
              <a:buNone/>
            </a:pPr>
            <a:endParaRPr lang="es-MX"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65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5468"/>
            <a:ext cx="7599376" cy="3424914"/>
          </a:xfrm>
        </p:spPr>
        <p:txBody>
          <a:bodyPr>
            <a:normAutofit/>
          </a:bodyPr>
          <a:lstStyle/>
          <a:p>
            <a:pPr marL="0" indent="0" algn="ctr">
              <a:buNone/>
            </a:pPr>
            <a:r>
              <a:rPr lang="es-ES" dirty="0">
                <a:latin typeface="Times New Roman" panose="02020603050405020304" pitchFamily="18" charset="0"/>
                <a:cs typeface="Times New Roman" panose="02020603050405020304" pitchFamily="18" charset="0"/>
              </a:rPr>
              <a:t>Tecnologías utilizadas</a:t>
            </a:r>
            <a:endParaRPr lang="en-US" dirty="0">
              <a:latin typeface="Times New Roman" panose="02020603050405020304" pitchFamily="18" charset="0"/>
              <a:cs typeface="Times New Roman" panose="02020603050405020304" pitchFamily="18" charset="0"/>
            </a:endParaRPr>
          </a:p>
        </p:txBody>
      </p:sp>
      <p:pic>
        <p:nvPicPr>
          <p:cNvPr id="3" name="Imagen 2" descr="Forma&#10;&#10;Descripción generada automáticamente con confianza media">
            <a:extLst>
              <a:ext uri="{FF2B5EF4-FFF2-40B4-BE49-F238E27FC236}">
                <a16:creationId xmlns:a16="http://schemas.microsoft.com/office/drawing/2014/main" id="{B175231A-705D-49AA-AAD1-277D187D3648}"/>
              </a:ext>
            </a:extLst>
          </p:cNvPr>
          <p:cNvPicPr>
            <a:picLocks noChangeAspect="1"/>
          </p:cNvPicPr>
          <p:nvPr/>
        </p:nvPicPr>
        <p:blipFill>
          <a:blip r:embed="rId3"/>
          <a:stretch>
            <a:fillRect/>
          </a:stretch>
        </p:blipFill>
        <p:spPr>
          <a:xfrm>
            <a:off x="1396690" y="2005224"/>
            <a:ext cx="1906352" cy="1671322"/>
          </a:xfrm>
          <a:prstGeom prst="rect">
            <a:avLst/>
          </a:prstGeom>
        </p:spPr>
      </p:pic>
      <p:pic>
        <p:nvPicPr>
          <p:cNvPr id="6" name="Imagen 5" descr="Icono&#10;&#10;Descripción generada automáticamente">
            <a:extLst>
              <a:ext uri="{FF2B5EF4-FFF2-40B4-BE49-F238E27FC236}">
                <a16:creationId xmlns:a16="http://schemas.microsoft.com/office/drawing/2014/main" id="{60BE327D-7EDA-425E-86FC-2E816729C425}"/>
              </a:ext>
            </a:extLst>
          </p:cNvPr>
          <p:cNvPicPr>
            <a:picLocks noChangeAspect="1"/>
          </p:cNvPicPr>
          <p:nvPr/>
        </p:nvPicPr>
        <p:blipFill>
          <a:blip r:embed="rId4"/>
          <a:stretch>
            <a:fillRect/>
          </a:stretch>
        </p:blipFill>
        <p:spPr>
          <a:xfrm>
            <a:off x="6475621" y="1939628"/>
            <a:ext cx="1809555" cy="1802514"/>
          </a:xfrm>
          <a:prstGeom prst="rect">
            <a:avLst/>
          </a:prstGeom>
        </p:spPr>
      </p:pic>
      <p:pic>
        <p:nvPicPr>
          <p:cNvPr id="8" name="Imagen 7" descr="Logotipo&#10;&#10;Descripción generada automáticamente">
            <a:extLst>
              <a:ext uri="{FF2B5EF4-FFF2-40B4-BE49-F238E27FC236}">
                <a16:creationId xmlns:a16="http://schemas.microsoft.com/office/drawing/2014/main" id="{09A410EE-3028-4B08-AEF2-EAACF01847B1}"/>
              </a:ext>
            </a:extLst>
          </p:cNvPr>
          <p:cNvPicPr>
            <a:picLocks noChangeAspect="1"/>
          </p:cNvPicPr>
          <p:nvPr/>
        </p:nvPicPr>
        <p:blipFill>
          <a:blip r:embed="rId5"/>
          <a:stretch>
            <a:fillRect/>
          </a:stretch>
        </p:blipFill>
        <p:spPr>
          <a:xfrm>
            <a:off x="3434686" y="1896436"/>
            <a:ext cx="2833347" cy="1888898"/>
          </a:xfrm>
          <a:prstGeom prst="rect">
            <a:avLst/>
          </a:prstGeom>
        </p:spPr>
      </p:pic>
    </p:spTree>
    <p:extLst>
      <p:ext uri="{BB962C8B-B14F-4D97-AF65-F5344CB8AC3E}">
        <p14:creationId xmlns:p14="http://schemas.microsoft.com/office/powerpoint/2010/main" val="1156495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TotalTime>
  <Words>425</Words>
  <Application>Microsoft Office PowerPoint</Application>
  <PresentationFormat>On-screen Show (16:9)</PresentationFormat>
  <Paragraphs>49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Añadir Titulo</dc:title>
  <dc:creator>Andres Gaviria</dc:creator>
  <cp:lastModifiedBy>Jeison Davalos</cp:lastModifiedBy>
  <cp:revision>19</cp:revision>
  <dcterms:created xsi:type="dcterms:W3CDTF">2020-03-11T01:57:48Z</dcterms:created>
  <dcterms:modified xsi:type="dcterms:W3CDTF">2021-12-16T22:54:42Z</dcterms:modified>
</cp:coreProperties>
</file>