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70" r:id="rId4"/>
    <p:sldId id="263" r:id="rId5"/>
    <p:sldId id="279" r:id="rId6"/>
    <p:sldId id="264" r:id="rId7"/>
    <p:sldId id="262" r:id="rId8"/>
    <p:sldId id="266" r:id="rId9"/>
    <p:sldId id="271" r:id="rId10"/>
    <p:sldId id="267" r:id="rId11"/>
    <p:sldId id="276" r:id="rId12"/>
    <p:sldId id="277" r:id="rId13"/>
    <p:sldId id="278" r:id="rId14"/>
    <p:sldId id="275" r:id="rId15"/>
    <p:sldId id="268" r:id="rId16"/>
    <p:sldId id="269" r:id="rId17"/>
    <p:sldId id="273" r:id="rId18"/>
    <p:sldId id="274" r:id="rId19"/>
    <p:sldId id="280"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70"/>
            <p14:sldId id="263"/>
            <p14:sldId id="279"/>
            <p14:sldId id="264"/>
            <p14:sldId id="262"/>
            <p14:sldId id="266"/>
            <p14:sldId id="271"/>
            <p14:sldId id="267"/>
            <p14:sldId id="276"/>
            <p14:sldId id="277"/>
            <p14:sldId id="278"/>
            <p14:sldId id="275"/>
            <p14:sldId id="268"/>
            <p14:sldId id="269"/>
            <p14:sldId id="273"/>
            <p14:sldId id="274"/>
            <p14:sldId id="280"/>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3301" autoAdjust="0"/>
  </p:normalViewPr>
  <p:slideViewPr>
    <p:cSldViewPr snapToGrid="0" snapToObjects="1">
      <p:cViewPr varScale="1">
        <p:scale>
          <a:sx n="85" d="100"/>
          <a:sy n="85" d="100"/>
        </p:scale>
        <p:origin x="966"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DAVID NATES HUERTAS" userId="593179cffe0a36d2" providerId="LiveId" clId="{DEA751D9-45E7-4DAA-9702-72E592091FA5}"/>
    <pc:docChg chg="undo custSel addSld delSld modSld sldOrd modSection">
      <pc:chgData name="JUAN DAVID NATES HUERTAS" userId="593179cffe0a36d2" providerId="LiveId" clId="{DEA751D9-45E7-4DAA-9702-72E592091FA5}" dt="2021-12-15T01:25:31.256" v="249" actId="1076"/>
      <pc:docMkLst>
        <pc:docMk/>
      </pc:docMkLst>
      <pc:sldChg chg="ord">
        <pc:chgData name="JUAN DAVID NATES HUERTAS" userId="593179cffe0a36d2" providerId="LiveId" clId="{DEA751D9-45E7-4DAA-9702-72E592091FA5}" dt="2021-12-15T01:04:56.197" v="1"/>
        <pc:sldMkLst>
          <pc:docMk/>
          <pc:sldMk cId="2627377535" sldId="266"/>
        </pc:sldMkLst>
      </pc:sldChg>
      <pc:sldChg chg="modSp mod">
        <pc:chgData name="JUAN DAVID NATES HUERTAS" userId="593179cffe0a36d2" providerId="LiveId" clId="{DEA751D9-45E7-4DAA-9702-72E592091FA5}" dt="2021-12-15T01:08:46.913" v="92" actId="1076"/>
        <pc:sldMkLst>
          <pc:docMk/>
          <pc:sldMk cId="1156495564" sldId="267"/>
        </pc:sldMkLst>
        <pc:spChg chg="mod">
          <ac:chgData name="JUAN DAVID NATES HUERTAS" userId="593179cffe0a36d2" providerId="LiveId" clId="{DEA751D9-45E7-4DAA-9702-72E592091FA5}" dt="2021-12-15T01:08:37.458" v="89" actId="20577"/>
          <ac:spMkLst>
            <pc:docMk/>
            <pc:sldMk cId="1156495564" sldId="267"/>
            <ac:spMk id="4" creationId="{00000000-0000-0000-0000-000000000000}"/>
          </ac:spMkLst>
        </pc:spChg>
        <pc:picChg chg="mod">
          <ac:chgData name="JUAN DAVID NATES HUERTAS" userId="593179cffe0a36d2" providerId="LiveId" clId="{DEA751D9-45E7-4DAA-9702-72E592091FA5}" dt="2021-12-15T01:08:42.858" v="90" actId="1076"/>
          <ac:picMkLst>
            <pc:docMk/>
            <pc:sldMk cId="1156495564" sldId="267"/>
            <ac:picMk id="3" creationId="{B175231A-705D-49AA-AAD1-277D187D3648}"/>
          </ac:picMkLst>
        </pc:picChg>
        <pc:picChg chg="mod">
          <ac:chgData name="JUAN DAVID NATES HUERTAS" userId="593179cffe0a36d2" providerId="LiveId" clId="{DEA751D9-45E7-4DAA-9702-72E592091FA5}" dt="2021-12-15T01:08:46.913" v="92" actId="1076"/>
          <ac:picMkLst>
            <pc:docMk/>
            <pc:sldMk cId="1156495564" sldId="267"/>
            <ac:picMk id="6" creationId="{60BE327D-7EDA-425E-86FC-2E816729C425}"/>
          </ac:picMkLst>
        </pc:picChg>
        <pc:picChg chg="mod">
          <ac:chgData name="JUAN DAVID NATES HUERTAS" userId="593179cffe0a36d2" providerId="LiveId" clId="{DEA751D9-45E7-4DAA-9702-72E592091FA5}" dt="2021-12-15T01:08:45.123" v="91" actId="1076"/>
          <ac:picMkLst>
            <pc:docMk/>
            <pc:sldMk cId="1156495564" sldId="267"/>
            <ac:picMk id="8" creationId="{09A410EE-3028-4B08-AEF2-EAACF01847B1}"/>
          </ac:picMkLst>
        </pc:picChg>
      </pc:sldChg>
      <pc:sldChg chg="addSp delSp modSp add mod">
        <pc:chgData name="JUAN DAVID NATES HUERTAS" userId="593179cffe0a36d2" providerId="LiveId" clId="{DEA751D9-45E7-4DAA-9702-72E592091FA5}" dt="2021-12-15T01:12:27" v="208" actId="20577"/>
        <pc:sldMkLst>
          <pc:docMk/>
          <pc:sldMk cId="319696611" sldId="268"/>
        </pc:sldMkLst>
        <pc:spChg chg="mod">
          <ac:chgData name="JUAN DAVID NATES HUERTAS" userId="593179cffe0a36d2" providerId="LiveId" clId="{DEA751D9-45E7-4DAA-9702-72E592091FA5}" dt="2021-12-15T01:12:27" v="208" actId="20577"/>
          <ac:spMkLst>
            <pc:docMk/>
            <pc:sldMk cId="319696611" sldId="268"/>
            <ac:spMk id="4" creationId="{00000000-0000-0000-0000-000000000000}"/>
          </ac:spMkLst>
        </pc:spChg>
        <pc:picChg chg="del">
          <ac:chgData name="JUAN DAVID NATES HUERTAS" userId="593179cffe0a36d2" providerId="LiveId" clId="{DEA751D9-45E7-4DAA-9702-72E592091FA5}" dt="2021-12-15T01:09:28.571" v="99" actId="478"/>
          <ac:picMkLst>
            <pc:docMk/>
            <pc:sldMk cId="319696611" sldId="268"/>
            <ac:picMk id="3" creationId="{B175231A-705D-49AA-AAD1-277D187D3648}"/>
          </ac:picMkLst>
        </pc:picChg>
        <pc:picChg chg="add mod">
          <ac:chgData name="JUAN DAVID NATES HUERTAS" userId="593179cffe0a36d2" providerId="LiveId" clId="{DEA751D9-45E7-4DAA-9702-72E592091FA5}" dt="2021-12-15T01:10:43.611" v="162" actId="1076"/>
          <ac:picMkLst>
            <pc:docMk/>
            <pc:sldMk cId="319696611" sldId="268"/>
            <ac:picMk id="5" creationId="{AD1EC855-FBB1-4269-802B-51318E351B18}"/>
          </ac:picMkLst>
        </pc:picChg>
        <pc:picChg chg="del">
          <ac:chgData name="JUAN DAVID NATES HUERTAS" userId="593179cffe0a36d2" providerId="LiveId" clId="{DEA751D9-45E7-4DAA-9702-72E592091FA5}" dt="2021-12-15T01:09:27.468" v="97" actId="478"/>
          <ac:picMkLst>
            <pc:docMk/>
            <pc:sldMk cId="319696611" sldId="268"/>
            <ac:picMk id="6" creationId="{60BE327D-7EDA-425E-86FC-2E816729C425}"/>
          </ac:picMkLst>
        </pc:picChg>
        <pc:picChg chg="del">
          <ac:chgData name="JUAN DAVID NATES HUERTAS" userId="593179cffe0a36d2" providerId="LiveId" clId="{DEA751D9-45E7-4DAA-9702-72E592091FA5}" dt="2021-12-15T01:09:28.023" v="98" actId="478"/>
          <ac:picMkLst>
            <pc:docMk/>
            <pc:sldMk cId="319696611" sldId="268"/>
            <ac:picMk id="8" creationId="{09A410EE-3028-4B08-AEF2-EAACF01847B1}"/>
          </ac:picMkLst>
        </pc:picChg>
      </pc:sldChg>
      <pc:sldChg chg="modSp new del mod">
        <pc:chgData name="JUAN DAVID NATES HUERTAS" userId="593179cffe0a36d2" providerId="LiveId" clId="{DEA751D9-45E7-4DAA-9702-72E592091FA5}" dt="2021-12-15T01:09:17.070" v="95" actId="2696"/>
        <pc:sldMkLst>
          <pc:docMk/>
          <pc:sldMk cId="489823260" sldId="268"/>
        </pc:sldMkLst>
        <pc:spChg chg="mod">
          <ac:chgData name="JUAN DAVID NATES HUERTAS" userId="593179cffe0a36d2" providerId="LiveId" clId="{DEA751D9-45E7-4DAA-9702-72E592091FA5}" dt="2021-12-15T01:09:11.105" v="94" actId="255"/>
          <ac:spMkLst>
            <pc:docMk/>
            <pc:sldMk cId="489823260" sldId="268"/>
            <ac:spMk id="2" creationId="{EA882A22-FDA9-4CE6-9B67-000C6A21C866}"/>
          </ac:spMkLst>
        </pc:spChg>
      </pc:sldChg>
      <pc:sldChg chg="addSp delSp modSp add mod">
        <pc:chgData name="JUAN DAVID NATES HUERTAS" userId="593179cffe0a36d2" providerId="LiveId" clId="{DEA751D9-45E7-4DAA-9702-72E592091FA5}" dt="2021-12-15T01:25:31.256" v="249" actId="1076"/>
        <pc:sldMkLst>
          <pc:docMk/>
          <pc:sldMk cId="1223978356" sldId="269"/>
        </pc:sldMkLst>
        <pc:spChg chg="mod">
          <ac:chgData name="JUAN DAVID NATES HUERTAS" userId="593179cffe0a36d2" providerId="LiveId" clId="{DEA751D9-45E7-4DAA-9702-72E592091FA5}" dt="2021-12-15T01:25:31.256" v="249" actId="1076"/>
          <ac:spMkLst>
            <pc:docMk/>
            <pc:sldMk cId="1223978356" sldId="269"/>
            <ac:spMk id="4" creationId="{00000000-0000-0000-0000-000000000000}"/>
          </ac:spMkLst>
        </pc:spChg>
        <pc:picChg chg="add mod">
          <ac:chgData name="JUAN DAVID NATES HUERTAS" userId="593179cffe0a36d2" providerId="LiveId" clId="{DEA751D9-45E7-4DAA-9702-72E592091FA5}" dt="2021-12-15T01:25:28.976" v="248" actId="1076"/>
          <ac:picMkLst>
            <pc:docMk/>
            <pc:sldMk cId="1223978356" sldId="269"/>
            <ac:picMk id="3" creationId="{6EDAF813-D541-4879-87B9-8E31891B6F4D}"/>
          </ac:picMkLst>
        </pc:picChg>
        <pc:picChg chg="del">
          <ac:chgData name="JUAN DAVID NATES HUERTAS" userId="593179cffe0a36d2" providerId="LiveId" clId="{DEA751D9-45E7-4DAA-9702-72E592091FA5}" dt="2021-12-15T01:12:49.251" v="210" actId="478"/>
          <ac:picMkLst>
            <pc:docMk/>
            <pc:sldMk cId="1223978356" sldId="269"/>
            <ac:picMk id="5" creationId="{AD1EC855-FBB1-4269-802B-51318E351B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‹Nº›</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aradigmadigital.com/dev/cassandra-la-dama-de-las-bases-de-datos-nosql/"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blog.bi-geek.com/redis-para-principiantes/" TargetMode="External"/><Relationship Id="rId4" Type="http://schemas.openxmlformats.org/officeDocument/2006/relationships/hyperlink" Target="https://es.wikipedia.org/wiki/Redi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1026" name="Picture 2" descr="Apache Cassandra - Wikipedia, la enciclopedia libre">
            <a:extLst>
              <a:ext uri="{FF2B5EF4-FFF2-40B4-BE49-F238E27FC236}">
                <a16:creationId xmlns:a16="http://schemas.microsoft.com/office/drawing/2014/main" id="{FBD73EA0-E06A-6B43-872E-74D001EC6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420" y="1685178"/>
            <a:ext cx="2972301" cy="19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49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1778795-57A2-294E-A754-5A826A2F6873}"/>
              </a:ext>
            </a:extLst>
          </p:cNvPr>
          <p:cNvPicPr>
            <a:picLocks noChangeAspect="1"/>
          </p:cNvPicPr>
          <p:nvPr/>
        </p:nvPicPr>
        <p:blipFill>
          <a:blip r:embed="rId3"/>
          <a:stretch>
            <a:fillRect/>
          </a:stretch>
        </p:blipFill>
        <p:spPr>
          <a:xfrm>
            <a:off x="1346200" y="1618515"/>
            <a:ext cx="6451600" cy="2984500"/>
          </a:xfrm>
          <a:prstGeom prst="rect">
            <a:avLst/>
          </a:prstGeom>
        </p:spPr>
      </p:pic>
    </p:spTree>
    <p:extLst>
      <p:ext uri="{BB962C8B-B14F-4D97-AF65-F5344CB8AC3E}">
        <p14:creationId xmlns:p14="http://schemas.microsoft.com/office/powerpoint/2010/main" val="299250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6" name="Imagen 5" descr="Imagen que contiene computadora&#10;&#10;Descripción generada automáticamente">
            <a:extLst>
              <a:ext uri="{FF2B5EF4-FFF2-40B4-BE49-F238E27FC236}">
                <a16:creationId xmlns:a16="http://schemas.microsoft.com/office/drawing/2014/main" id="{7B547816-7398-8B49-B141-2170E9EAD07E}"/>
              </a:ext>
            </a:extLst>
          </p:cNvPr>
          <p:cNvPicPr>
            <a:picLocks noChangeAspect="1"/>
          </p:cNvPicPr>
          <p:nvPr/>
        </p:nvPicPr>
        <p:blipFill>
          <a:blip r:embed="rId3"/>
          <a:stretch>
            <a:fillRect/>
          </a:stretch>
        </p:blipFill>
        <p:spPr>
          <a:xfrm>
            <a:off x="0" y="1830558"/>
            <a:ext cx="9144000" cy="1251378"/>
          </a:xfrm>
          <a:prstGeom prst="rect">
            <a:avLst/>
          </a:prstGeom>
        </p:spPr>
      </p:pic>
    </p:spTree>
    <p:extLst>
      <p:ext uri="{BB962C8B-B14F-4D97-AF65-F5344CB8AC3E}">
        <p14:creationId xmlns:p14="http://schemas.microsoft.com/office/powerpoint/2010/main" val="349771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Interfaz de usuario gráfica, Texto&#10;&#10;Descripción generada automáticamente">
            <a:extLst>
              <a:ext uri="{FF2B5EF4-FFF2-40B4-BE49-F238E27FC236}">
                <a16:creationId xmlns:a16="http://schemas.microsoft.com/office/drawing/2014/main" id="{94804F38-B7CE-FD47-B247-0147D505AC7A}"/>
              </a:ext>
            </a:extLst>
          </p:cNvPr>
          <p:cNvPicPr>
            <a:picLocks noChangeAspect="1"/>
          </p:cNvPicPr>
          <p:nvPr/>
        </p:nvPicPr>
        <p:blipFill>
          <a:blip r:embed="rId3"/>
          <a:stretch>
            <a:fillRect/>
          </a:stretch>
        </p:blipFill>
        <p:spPr>
          <a:xfrm>
            <a:off x="0" y="1019206"/>
            <a:ext cx="9144000" cy="3105088"/>
          </a:xfrm>
          <a:prstGeom prst="rect">
            <a:avLst/>
          </a:prstGeom>
        </p:spPr>
      </p:pic>
    </p:spTree>
    <p:extLst>
      <p:ext uri="{BB962C8B-B14F-4D97-AF65-F5344CB8AC3E}">
        <p14:creationId xmlns:p14="http://schemas.microsoft.com/office/powerpoint/2010/main" val="302678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475621" y="1939628"/>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434686" y="1896436"/>
            <a:ext cx="2833347" cy="1888898"/>
          </a:xfrm>
          <a:prstGeom prst="rect">
            <a:avLst/>
          </a:prstGeom>
        </p:spPr>
      </p:pic>
    </p:spTree>
    <p:extLst>
      <p:ext uri="{BB962C8B-B14F-4D97-AF65-F5344CB8AC3E}">
        <p14:creationId xmlns:p14="http://schemas.microsoft.com/office/powerpoint/2010/main" val="309832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388239"/>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Creación Imagen Redis</a:t>
            </a:r>
          </a:p>
          <a:p>
            <a:pPr marL="0" indent="0" algn="ctr">
              <a:buNone/>
            </a:pPr>
            <a:endParaRPr lang="es-ES" sz="1500" dirty="0">
              <a:latin typeface="Times New Roman" panose="02020603050405020304" pitchFamily="18" charset="0"/>
              <a:cs typeface="Times New Roman" panose="02020603050405020304" pitchFamily="18" charset="0"/>
            </a:endParaRPr>
          </a:p>
          <a:p>
            <a:pPr marL="0" indent="0" algn="ctr">
              <a:buNone/>
            </a:pPr>
            <a:r>
              <a:rPr lang="es-ES" sz="1500" dirty="0">
                <a:latin typeface="Times New Roman" panose="02020603050405020304" pitchFamily="18" charset="0"/>
                <a:cs typeface="Times New Roman" panose="02020603050405020304" pitchFamily="18" charset="0"/>
              </a:rPr>
              <a:t>Tipo archivo: </a:t>
            </a:r>
            <a:r>
              <a:rPr lang="es-ES" sz="1500" dirty="0" err="1">
                <a:latin typeface="Times New Roman" panose="02020603050405020304" pitchFamily="18" charset="0"/>
                <a:cs typeface="Times New Roman" panose="02020603050405020304" pitchFamily="18" charset="0"/>
              </a:rPr>
              <a:t>docker-compose.yml</a:t>
            </a:r>
            <a:endParaRPr lang="en-U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D1EC855-FBB1-4269-802B-51318E351B18}"/>
              </a:ext>
            </a:extLst>
          </p:cNvPr>
          <p:cNvPicPr>
            <a:picLocks noChangeAspect="1"/>
          </p:cNvPicPr>
          <p:nvPr/>
        </p:nvPicPr>
        <p:blipFill>
          <a:blip r:embed="rId3"/>
          <a:stretch>
            <a:fillRect/>
          </a:stretch>
        </p:blipFill>
        <p:spPr>
          <a:xfrm>
            <a:off x="2452996" y="1697024"/>
            <a:ext cx="4238007" cy="2688628"/>
          </a:xfrm>
          <a:prstGeom prst="rect">
            <a:avLst/>
          </a:prstGeom>
        </p:spPr>
      </p:pic>
    </p:spTree>
    <p:extLst>
      <p:ext uri="{BB962C8B-B14F-4D97-AF65-F5344CB8AC3E}">
        <p14:creationId xmlns:p14="http://schemas.microsoft.com/office/powerpoint/2010/main" val="31969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Conexión a la Base de datos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62DF31B9-C2B6-4EC6-8F60-1A011E39EB48}"/>
              </a:ext>
            </a:extLst>
          </p:cNvPr>
          <p:cNvPicPr>
            <a:picLocks noChangeAspect="1"/>
          </p:cNvPicPr>
          <p:nvPr/>
        </p:nvPicPr>
        <p:blipFill>
          <a:blip r:embed="rId3"/>
          <a:stretch>
            <a:fillRect/>
          </a:stretch>
        </p:blipFill>
        <p:spPr>
          <a:xfrm>
            <a:off x="2258751" y="1301893"/>
            <a:ext cx="4626498" cy="3348169"/>
          </a:xfrm>
          <a:prstGeom prst="rect">
            <a:avLst/>
          </a:prstGeom>
        </p:spPr>
      </p:pic>
    </p:spTree>
    <p:extLst>
      <p:ext uri="{BB962C8B-B14F-4D97-AF65-F5344CB8AC3E}">
        <p14:creationId xmlns:p14="http://schemas.microsoft.com/office/powerpoint/2010/main" val="122397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Modelo </a:t>
            </a:r>
            <a:r>
              <a:rPr lang="es-ES" dirty="0" err="1">
                <a:latin typeface="Times New Roman" panose="02020603050405020304" pitchFamily="18" charset="0"/>
                <a:cs typeface="Times New Roman" panose="02020603050405020304" pitchFamily="18" charset="0"/>
              </a:rPr>
              <a:t>db</a:t>
            </a:r>
            <a:endParaRPr lang="es-ES" dirty="0">
              <a:latin typeface="Times New Roman" panose="02020603050405020304" pitchFamily="18" charset="0"/>
              <a:cs typeface="Times New Roman" panose="02020603050405020304" pitchFamily="18" charset="0"/>
            </a:endParaRP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5E3AC22B-84BA-477C-8817-C8E66E15FFDA}"/>
              </a:ext>
            </a:extLst>
          </p:cNvPr>
          <p:cNvPicPr>
            <a:picLocks noChangeAspect="1"/>
          </p:cNvPicPr>
          <p:nvPr/>
        </p:nvPicPr>
        <p:blipFill>
          <a:blip r:embed="rId3"/>
          <a:stretch>
            <a:fillRect/>
          </a:stretch>
        </p:blipFill>
        <p:spPr>
          <a:xfrm>
            <a:off x="2485465" y="1824606"/>
            <a:ext cx="4173069" cy="1494287"/>
          </a:xfrm>
          <a:prstGeom prst="rect">
            <a:avLst/>
          </a:prstGeom>
        </p:spPr>
      </p:pic>
    </p:spTree>
    <p:extLst>
      <p:ext uri="{BB962C8B-B14F-4D97-AF65-F5344CB8AC3E}">
        <p14:creationId xmlns:p14="http://schemas.microsoft.com/office/powerpoint/2010/main" val="4046213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Datos modelo</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00DC1784-FAA0-4523-95E9-9A8C23345691}"/>
              </a:ext>
            </a:extLst>
          </p:cNvPr>
          <p:cNvPicPr>
            <a:picLocks noChangeAspect="1"/>
          </p:cNvPicPr>
          <p:nvPr/>
        </p:nvPicPr>
        <p:blipFill>
          <a:blip r:embed="rId3"/>
          <a:stretch>
            <a:fillRect/>
          </a:stretch>
        </p:blipFill>
        <p:spPr>
          <a:xfrm>
            <a:off x="1242733" y="1404345"/>
            <a:ext cx="6658534" cy="2334810"/>
          </a:xfrm>
          <a:prstGeom prst="rect">
            <a:avLst/>
          </a:prstGeom>
        </p:spPr>
      </p:pic>
    </p:spTree>
    <p:extLst>
      <p:ext uri="{BB962C8B-B14F-4D97-AF65-F5344CB8AC3E}">
        <p14:creationId xmlns:p14="http://schemas.microsoft.com/office/powerpoint/2010/main" val="104033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Consultas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8E97419A-5FEB-441A-9363-19268A757159}"/>
              </a:ext>
            </a:extLst>
          </p:cNvPr>
          <p:cNvPicPr>
            <a:picLocks noChangeAspect="1"/>
          </p:cNvPicPr>
          <p:nvPr/>
        </p:nvPicPr>
        <p:blipFill>
          <a:blip r:embed="rId3"/>
          <a:stretch>
            <a:fillRect/>
          </a:stretch>
        </p:blipFill>
        <p:spPr>
          <a:xfrm>
            <a:off x="843441" y="1647696"/>
            <a:ext cx="7457117" cy="1848108"/>
          </a:xfrm>
          <a:prstGeom prst="rect">
            <a:avLst/>
          </a:prstGeom>
        </p:spPr>
      </p:pic>
    </p:spTree>
    <p:extLst>
      <p:ext uri="{BB962C8B-B14F-4D97-AF65-F5344CB8AC3E}">
        <p14:creationId xmlns:p14="http://schemas.microsoft.com/office/powerpoint/2010/main" val="220848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Referencias bibliográficas</a:t>
            </a:r>
          </a:p>
          <a:p>
            <a:pPr marL="0" indent="0" algn="ctr">
              <a:buNone/>
            </a:pPr>
            <a:endParaRPr lang="es-ES" sz="1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500B23-70C4-498E-B73C-A9C2ACAA4624}"/>
              </a:ext>
            </a:extLst>
          </p:cNvPr>
          <p:cNvSpPr txBox="1"/>
          <p:nvPr/>
        </p:nvSpPr>
        <p:spPr>
          <a:xfrm>
            <a:off x="715598" y="1925419"/>
            <a:ext cx="7405458" cy="2308324"/>
          </a:xfrm>
          <a:prstGeom prst="rect">
            <a:avLst/>
          </a:prstGeom>
          <a:noFill/>
        </p:spPr>
        <p:txBody>
          <a:bodyPr wrap="square">
            <a:spAutoFit/>
          </a:bodyPr>
          <a:lstStyle/>
          <a:p>
            <a:r>
              <a:rPr lang="en-US" dirty="0">
                <a:hlinkClick r:id="rId3"/>
              </a:rPr>
              <a:t>https://www.paradigmadigital.com/dev/cassandra-la-dama-de-las-bases-de-datos-nosql/</a:t>
            </a:r>
            <a:endParaRPr lang="en-US" dirty="0"/>
          </a:p>
          <a:p>
            <a:endParaRPr lang="en-US" dirty="0"/>
          </a:p>
          <a:p>
            <a:r>
              <a:rPr lang="en-US" dirty="0">
                <a:hlinkClick r:id="rId4"/>
              </a:rPr>
              <a:t>https://es.wikipedia.org/wiki/Redis</a:t>
            </a:r>
            <a:endParaRPr lang="en-US" dirty="0"/>
          </a:p>
          <a:p>
            <a:endParaRPr lang="en-US" dirty="0"/>
          </a:p>
          <a:p>
            <a:r>
              <a:rPr lang="en-US" dirty="0">
                <a:hlinkClick r:id="rId5"/>
              </a:rPr>
              <a:t>https://blog.bi-geek.com/redis-para-principiantes/</a:t>
            </a:r>
            <a:endParaRPr lang="en-US" dirty="0"/>
          </a:p>
          <a:p>
            <a:endParaRPr lang="en-US" dirty="0"/>
          </a:p>
          <a:p>
            <a:endParaRPr lang="en-US" dirty="0"/>
          </a:p>
        </p:txBody>
      </p:sp>
    </p:spTree>
    <p:extLst>
      <p:ext uri="{BB962C8B-B14F-4D97-AF65-F5344CB8AC3E}">
        <p14:creationId xmlns:p14="http://schemas.microsoft.com/office/powerpoint/2010/main" val="94407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r>
              <a:rPr lang="es-CO" sz="2200" dirty="0" err="1">
                <a:latin typeface="Times New Roman" panose="02020603050405020304" pitchFamily="18" charset="0"/>
                <a:cs typeface="Times New Roman" panose="02020603050405020304" pitchFamily="18" charset="0"/>
              </a:rPr>
              <a:t>Cassandra</a:t>
            </a:r>
            <a:endParaRPr lang="es-CO" sz="2200" dirty="0">
              <a:latin typeface="Times New Roman" panose="02020603050405020304" pitchFamily="18" charset="0"/>
              <a:cs typeface="Times New Roman" panose="02020603050405020304" pitchFamily="18" charset="0"/>
            </a:endParaRPr>
          </a:p>
          <a:p>
            <a:r>
              <a:rPr lang="es-CO" sz="2200" dirty="0">
                <a:latin typeface="Times New Roman" panose="02020603050405020304" pitchFamily="18" charset="0"/>
                <a:cs typeface="Times New Roman" panose="02020603050405020304" pitchFamily="18" charset="0"/>
              </a:rPr>
              <a:t>Redis</a:t>
            </a:r>
          </a:p>
          <a:p>
            <a:r>
              <a:rPr lang="es-CO" sz="2200" dirty="0">
                <a:latin typeface="Times New Roman" panose="02020603050405020304" pitchFamily="18" charset="0"/>
                <a:cs typeface="Times New Roman" panose="02020603050405020304" pitchFamily="18" charset="0"/>
              </a:rPr>
              <a:t>Ejemplos prácticos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1894905" y="1188933"/>
            <a:ext cx="1462260"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11906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554024" y="786708"/>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endParaRPr lang="es-MX" sz="1500" dirty="0">
              <a:latin typeface="Times New Roman" panose="02020603050405020304" pitchFamily="18" charset="0"/>
              <a:cs typeface="Times New Roman" panose="02020603050405020304" pitchFamily="18" charset="0"/>
            </a:endParaRPr>
          </a:p>
          <a:p>
            <a:pPr marL="0" indent="0" algn="just">
              <a:buNone/>
            </a:pPr>
            <a:r>
              <a:rPr lang="es-MX" sz="1400" dirty="0">
                <a:latin typeface="Times New Roman" panose="02020603050405020304" pitchFamily="18" charset="0"/>
                <a:cs typeface="Times New Roman" panose="02020603050405020304" pitchFamily="18" charset="0"/>
              </a:rPr>
              <a:t>Cassandra pertenecea las bases de datos NoSQL columnares, permite distribuirse en diferentes clusteres, por lo que no se encuentra limitada a un unico servidor, lo que reduce la probabilidad de fallo. </a:t>
            </a:r>
          </a:p>
          <a:p>
            <a:pPr marL="0" indent="0" algn="just">
              <a:buNone/>
            </a:pPr>
            <a:r>
              <a:rPr lang="es-MX" sz="1400" dirty="0">
                <a:latin typeface="Times New Roman" panose="02020603050405020304" pitchFamily="18" charset="0"/>
                <a:cs typeface="Times New Roman" panose="02020603050405020304" pitchFamily="18" charset="0"/>
              </a:rPr>
              <a:t>Posee un lenguaje propio de consulta CQL el cual es muy parecido a SQL.</a:t>
            </a:r>
          </a:p>
          <a:p>
            <a:pPr marL="0" indent="0" algn="just">
              <a:buNone/>
            </a:pPr>
            <a:r>
              <a:rPr lang="es-MX" sz="1400" dirty="0">
                <a:latin typeface="Times New Roman" panose="02020603050405020304" pitchFamily="18" charset="0"/>
                <a:cs typeface="Times New Roman" panose="02020603050405020304" pitchFamily="18" charset="0"/>
              </a:rPr>
              <a:t> Es facilmente escalable debido a que se pueden agregar mas nodos. </a:t>
            </a:r>
          </a:p>
          <a:p>
            <a:pPr marL="0" indent="0" algn="just">
              <a:buNone/>
            </a:pPr>
            <a:r>
              <a:rPr lang="es-MX" sz="1400" dirty="0">
                <a:latin typeface="Times New Roman" panose="02020603050405020304" pitchFamily="18" charset="0"/>
                <a:cs typeface="Times New Roman" panose="02020603050405020304" pitchFamily="18" charset="0"/>
              </a:rPr>
              <a:t>Ofrece disponibilidad y tolerancia del teorema CAP, (Seegún el teorema CAP no es posible cumplir con los 3 criterios “Consistencia, tolerancia, disponibilidad”).</a:t>
            </a:r>
          </a:p>
          <a:p>
            <a:pPr marL="0" indent="0" algn="just">
              <a:buNone/>
            </a:pPr>
            <a:endParaRPr lang="en-US" sz="1500" dirty="0">
              <a:latin typeface="Times New Roman" panose="02020603050405020304" pitchFamily="18" charset="0"/>
              <a:cs typeface="Times New Roman" panose="02020603050405020304" pitchFamily="18" charset="0"/>
            </a:endParaRPr>
          </a:p>
        </p:txBody>
      </p:sp>
      <p:sp>
        <p:nvSpPr>
          <p:cNvPr id="2" name="AutoShape 2">
            <a:extLst>
              <a:ext uri="{FF2B5EF4-FFF2-40B4-BE49-F238E27FC236}">
                <a16:creationId xmlns:a16="http://schemas.microsoft.com/office/drawing/2014/main" id="{AB60BA96-408E-3F41-831D-290326E2CF4B}"/>
              </a:ext>
            </a:extLst>
          </p:cNvPr>
          <p:cNvSpPr>
            <a:spLocks noChangeAspect="1" noChangeArrowheads="1"/>
          </p:cNvSpPr>
          <p:nvPr/>
        </p:nvSpPr>
        <p:spPr bwMode="auto">
          <a:xfrm>
            <a:off x="4267200" y="2266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a:extLst>
              <a:ext uri="{FF2B5EF4-FFF2-40B4-BE49-F238E27FC236}">
                <a16:creationId xmlns:a16="http://schemas.microsoft.com/office/drawing/2014/main" id="{E2823BD6-3984-8846-8B92-DB89221BE07D}"/>
              </a:ext>
            </a:extLst>
          </p:cNvPr>
          <p:cNvSpPr>
            <a:spLocks noChangeAspect="1" noChangeArrowheads="1"/>
          </p:cNvSpPr>
          <p:nvPr/>
        </p:nvSpPr>
        <p:spPr bwMode="auto">
          <a:xfrm>
            <a:off x="4419600" y="2419350"/>
            <a:ext cx="1124552" cy="1124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descr="Diagrama&#10;&#10;Descripción generada automáticamente">
            <a:extLst>
              <a:ext uri="{FF2B5EF4-FFF2-40B4-BE49-F238E27FC236}">
                <a16:creationId xmlns:a16="http://schemas.microsoft.com/office/drawing/2014/main" id="{D3F46403-6C0F-8642-9466-BC892E8799BF}"/>
              </a:ext>
            </a:extLst>
          </p:cNvPr>
          <p:cNvPicPr>
            <a:picLocks noChangeAspect="1"/>
          </p:cNvPicPr>
          <p:nvPr/>
        </p:nvPicPr>
        <p:blipFill>
          <a:blip r:embed="rId3"/>
          <a:stretch>
            <a:fillRect/>
          </a:stretch>
        </p:blipFill>
        <p:spPr>
          <a:xfrm>
            <a:off x="5696552" y="2794735"/>
            <a:ext cx="3350390" cy="2340397"/>
          </a:xfrm>
          <a:prstGeom prst="rect">
            <a:avLst/>
          </a:prstGeom>
        </p:spPr>
      </p:pic>
    </p:spTree>
    <p:extLst>
      <p:ext uri="{BB962C8B-B14F-4D97-AF65-F5344CB8AC3E}">
        <p14:creationId xmlns:p14="http://schemas.microsoft.com/office/powerpoint/2010/main" val="46035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B60BA96-408E-3F41-831D-290326E2CF4B}"/>
              </a:ext>
            </a:extLst>
          </p:cNvPr>
          <p:cNvSpPr>
            <a:spLocks noChangeAspect="1" noChangeArrowheads="1"/>
          </p:cNvSpPr>
          <p:nvPr/>
        </p:nvSpPr>
        <p:spPr bwMode="auto">
          <a:xfrm>
            <a:off x="4267200" y="2266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a:extLst>
              <a:ext uri="{FF2B5EF4-FFF2-40B4-BE49-F238E27FC236}">
                <a16:creationId xmlns:a16="http://schemas.microsoft.com/office/drawing/2014/main" id="{E2823BD6-3984-8846-8B92-DB89221BE07D}"/>
              </a:ext>
            </a:extLst>
          </p:cNvPr>
          <p:cNvSpPr>
            <a:spLocks noChangeAspect="1" noChangeArrowheads="1"/>
          </p:cNvSpPr>
          <p:nvPr/>
        </p:nvSpPr>
        <p:spPr bwMode="auto">
          <a:xfrm>
            <a:off x="4419600" y="2419350"/>
            <a:ext cx="1124552" cy="1124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Marcador de contenido 8" descr="Diagrama&#10;&#10;Descripción generada automáticamente">
            <a:extLst>
              <a:ext uri="{FF2B5EF4-FFF2-40B4-BE49-F238E27FC236}">
                <a16:creationId xmlns:a16="http://schemas.microsoft.com/office/drawing/2014/main" id="{1D69FEAA-C053-C042-8EAA-C29AF94D8058}"/>
              </a:ext>
            </a:extLst>
          </p:cNvPr>
          <p:cNvPicPr>
            <a:picLocks noGrp="1" noChangeAspect="1"/>
          </p:cNvPicPr>
          <p:nvPr>
            <p:ph idx="1"/>
          </p:nvPr>
        </p:nvPicPr>
        <p:blipFill>
          <a:blip r:embed="rId3"/>
          <a:stretch>
            <a:fillRect/>
          </a:stretch>
        </p:blipFill>
        <p:spPr>
          <a:xfrm>
            <a:off x="2085749" y="1200150"/>
            <a:ext cx="4972502" cy="3394075"/>
          </a:xfrm>
        </p:spPr>
      </p:pic>
    </p:spTree>
    <p:extLst>
      <p:ext uri="{BB962C8B-B14F-4D97-AF65-F5344CB8AC3E}">
        <p14:creationId xmlns:p14="http://schemas.microsoft.com/office/powerpoint/2010/main" val="389120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estructura.</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frecuente.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 Su importante característica permite reutilizar datos guardados en la caché, lo cual permite obtener esta información mucho más rápido que ir hasta el disco duro.</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79308" y="1709910"/>
            <a:ext cx="7426352" cy="1345448"/>
          </a:xfrm>
        </p:spPr>
        <p:txBody>
          <a:bodyPr>
            <a:normAutofit/>
          </a:bodyPr>
          <a:lstStyle/>
          <a:p>
            <a:pPr marL="0" indent="0" algn="ctr">
              <a:buNone/>
            </a:pPr>
            <a:r>
              <a:rPr lang="es-MX" b="1" dirty="0">
                <a:latin typeface="Times New Roman" panose="02020603050405020304" pitchFamily="18" charset="0"/>
                <a:cs typeface="Times New Roman" panose="02020603050405020304" pitchFamily="18" charset="0"/>
              </a:rPr>
              <a:t>Ejemplo</a:t>
            </a:r>
            <a:r>
              <a:rPr lang="es-MX" sz="5100" b="1" dirty="0">
                <a:latin typeface="Times New Roman" panose="02020603050405020304" pitchFamily="18" charset="0"/>
                <a:cs typeface="Times New Roman" panose="02020603050405020304" pitchFamily="18" charset="0"/>
              </a:rPr>
              <a:t> </a:t>
            </a:r>
            <a:r>
              <a:rPr lang="es-MX" b="1" dirty="0">
                <a:latin typeface="Times New Roman" panose="02020603050405020304" pitchFamily="18" charset="0"/>
                <a:cs typeface="Times New Roman" panose="02020603050405020304" pitchFamily="18" charset="0"/>
              </a:rPr>
              <a:t>práctico</a:t>
            </a:r>
          </a:p>
          <a:p>
            <a:pPr marL="0" indent="0" algn="just">
              <a:buNone/>
            </a:pPr>
            <a:endParaRPr lang="es-MX"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65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TotalTime>
  <Words>497</Words>
  <Application>Microsoft Office PowerPoint</Application>
  <PresentationFormat>Presentación en pantalla (16:9)</PresentationFormat>
  <Paragraphs>57</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NATES HUERTAS JUAN DAVID</cp:lastModifiedBy>
  <cp:revision>25</cp:revision>
  <dcterms:created xsi:type="dcterms:W3CDTF">2020-03-11T01:57:48Z</dcterms:created>
  <dcterms:modified xsi:type="dcterms:W3CDTF">2021-12-17T14:12:40Z</dcterms:modified>
</cp:coreProperties>
</file>