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Black"/>
      <p:bold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lack-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lack-bold.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7859755132_0_1:notes"/>
          <p:cNvSpPr txBox="1"/>
          <p:nvPr>
            <p:ph idx="1" type="body"/>
          </p:nvPr>
        </p:nvSpPr>
        <p:spPr>
          <a:xfrm>
            <a:off x="685784" y="4343396"/>
            <a:ext cx="5486400" cy="4114800"/>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55" name="Google Shape;55;g7859755132_0_1:notes"/>
          <p:cNvSpPr/>
          <p:nvPr>
            <p:ph idx="2" type="sldImg"/>
          </p:nvPr>
        </p:nvSpPr>
        <p:spPr>
          <a:xfrm>
            <a:off x="1143208" y="685791"/>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7859755132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859755132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b="1" lang="es"/>
              <a:t>Unified: </a:t>
            </a:r>
            <a:r>
              <a:rPr lang="es"/>
              <a:t>Spark is designed to support a wide range of data analytics tasks, ranging from simple data loading and SQL queries to machine learning and streaming computation, over the same computing engine and with a consistent set of APIs.</a:t>
            </a:r>
            <a:endParaRPr/>
          </a:p>
          <a:p>
            <a:pPr indent="-298450" lvl="0" marL="457200" rtl="0" algn="l">
              <a:spcBef>
                <a:spcPts val="1000"/>
              </a:spcBef>
              <a:spcAft>
                <a:spcPts val="1000"/>
              </a:spcAft>
              <a:buSzPts val="1100"/>
              <a:buChar char="●"/>
            </a:pPr>
            <a:r>
              <a:rPr b="1" lang="es"/>
              <a:t>Computing Engine</a:t>
            </a:r>
            <a:r>
              <a:rPr lang="es"/>
              <a:t>: At the same time that Spark strives for unification, </a:t>
            </a:r>
            <a:r>
              <a:rPr b="1" lang="es">
                <a:solidFill>
                  <a:srgbClr val="FF0000"/>
                </a:solidFill>
              </a:rPr>
              <a:t>Spark carefully limits its scope to a computing engine</a:t>
            </a:r>
            <a:r>
              <a:rPr lang="es"/>
              <a:t>. Spark only handles loading data from storage systems and performing computation on it, not permanent storage as the end itself. The key motivation here is that most data already resides in a mix of storage systems. Data is expensive to move so Spark focuses on performing computations over the data, no matter where it resides.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7859755132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7859755132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s"/>
              <a:t>Spark Applications consist of a </a:t>
            </a:r>
            <a:r>
              <a:rPr b="1" lang="es"/>
              <a:t>driver process</a:t>
            </a:r>
            <a:r>
              <a:rPr lang="es"/>
              <a:t> and a set of </a:t>
            </a:r>
            <a:r>
              <a:rPr b="1" lang="es"/>
              <a:t>executor processes</a:t>
            </a:r>
            <a:r>
              <a:rPr lang="es"/>
              <a:t>. </a:t>
            </a:r>
            <a:endParaRPr/>
          </a:p>
          <a:p>
            <a:pPr indent="-298450" lvl="0" marL="457200" rtl="0" algn="l">
              <a:spcBef>
                <a:spcPts val="0"/>
              </a:spcBef>
              <a:spcAft>
                <a:spcPts val="0"/>
              </a:spcAft>
              <a:buSzPts val="1100"/>
              <a:buChar char="●"/>
            </a:pPr>
            <a:r>
              <a:rPr lang="es"/>
              <a:t>The </a:t>
            </a:r>
            <a:r>
              <a:rPr b="1" lang="es"/>
              <a:t>driver process </a:t>
            </a:r>
            <a:r>
              <a:rPr lang="es"/>
              <a:t>runs your main() function, sits on a node in the cluster, and is responsible for </a:t>
            </a:r>
            <a:r>
              <a:rPr b="1" lang="es"/>
              <a:t>three things:</a:t>
            </a:r>
            <a:r>
              <a:rPr lang="es"/>
              <a:t> </a:t>
            </a:r>
            <a:endParaRPr/>
          </a:p>
          <a:p>
            <a:pPr indent="-298450" lvl="1" marL="914400" rtl="0" algn="l">
              <a:spcBef>
                <a:spcPts val="0"/>
              </a:spcBef>
              <a:spcAft>
                <a:spcPts val="0"/>
              </a:spcAft>
              <a:buSzPts val="1100"/>
              <a:buChar char="○"/>
            </a:pPr>
            <a:r>
              <a:rPr b="1" lang="es"/>
              <a:t>maintaining information about the Spark Application</a:t>
            </a:r>
            <a:r>
              <a:rPr lang="es"/>
              <a:t>; </a:t>
            </a:r>
            <a:endParaRPr/>
          </a:p>
          <a:p>
            <a:pPr indent="-298450" lvl="1" marL="914400" rtl="0" algn="l">
              <a:spcBef>
                <a:spcPts val="0"/>
              </a:spcBef>
              <a:spcAft>
                <a:spcPts val="0"/>
              </a:spcAft>
              <a:buSzPts val="1100"/>
              <a:buChar char="○"/>
            </a:pPr>
            <a:r>
              <a:rPr b="1" lang="es"/>
              <a:t>responding to a user’s program or input</a:t>
            </a:r>
            <a:r>
              <a:rPr lang="es"/>
              <a:t>; </a:t>
            </a:r>
            <a:r>
              <a:rPr b="1" lang="es"/>
              <a:t>and </a:t>
            </a:r>
            <a:endParaRPr b="1"/>
          </a:p>
          <a:p>
            <a:pPr indent="-298450" lvl="1" marL="914400" rtl="0" algn="l">
              <a:spcBef>
                <a:spcPts val="0"/>
              </a:spcBef>
              <a:spcAft>
                <a:spcPts val="0"/>
              </a:spcAft>
              <a:buSzPts val="1100"/>
              <a:buChar char="○"/>
            </a:pPr>
            <a:r>
              <a:rPr b="1" lang="es"/>
              <a:t>analyzing, distributing, and scheduling work</a:t>
            </a:r>
            <a:r>
              <a:rPr lang="es"/>
              <a:t> across the executors.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s"/>
              <a:t>The </a:t>
            </a:r>
            <a:r>
              <a:rPr b="1" lang="es"/>
              <a:t>executors</a:t>
            </a:r>
            <a:r>
              <a:rPr lang="es"/>
              <a:t> are responsible for actually executing the work that the driver assigns them. This means, each executor is responsible for only</a:t>
            </a:r>
            <a:r>
              <a:rPr b="1" lang="es"/>
              <a:t> two things</a:t>
            </a:r>
            <a:r>
              <a:rPr lang="es"/>
              <a:t>: </a:t>
            </a:r>
            <a:endParaRPr/>
          </a:p>
          <a:p>
            <a:pPr indent="-298450" lvl="1" marL="914400" rtl="0" algn="l">
              <a:spcBef>
                <a:spcPts val="0"/>
              </a:spcBef>
              <a:spcAft>
                <a:spcPts val="0"/>
              </a:spcAft>
              <a:buSzPts val="1100"/>
              <a:buChar char="○"/>
            </a:pPr>
            <a:r>
              <a:rPr lang="es"/>
              <a:t>executing code assigned to it by the driver and </a:t>
            </a:r>
            <a:endParaRPr/>
          </a:p>
          <a:p>
            <a:pPr indent="-298450" lvl="1" marL="914400" rtl="0" algn="l">
              <a:spcBef>
                <a:spcPts val="0"/>
              </a:spcBef>
              <a:spcAft>
                <a:spcPts val="0"/>
              </a:spcAft>
              <a:buSzPts val="1100"/>
              <a:buChar char="○"/>
            </a:pPr>
            <a:r>
              <a:rPr lang="es"/>
              <a:t>reporting the state of the computation, on that executor, back to the driver node.</a:t>
            </a:r>
            <a:endParaRPr/>
          </a:p>
          <a:p>
            <a:pPr indent="-298450" lvl="0" marL="457200" rtl="0" algn="l">
              <a:spcBef>
                <a:spcPts val="1000"/>
              </a:spcBef>
              <a:spcAft>
                <a:spcPts val="0"/>
              </a:spcAft>
              <a:buSzPts val="1100"/>
              <a:buChar char="●"/>
            </a:pPr>
            <a:r>
              <a:rPr lang="es"/>
              <a:t>The </a:t>
            </a:r>
            <a:r>
              <a:rPr b="1" lang="es"/>
              <a:t>cluster manager</a:t>
            </a:r>
            <a:r>
              <a:rPr lang="es"/>
              <a:t> controls physical machines and allocates resources to Spark Applications. </a:t>
            </a:r>
            <a:endParaRPr/>
          </a:p>
          <a:p>
            <a:pPr indent="-298450" lvl="1" marL="914400" rtl="0" algn="l">
              <a:spcBef>
                <a:spcPts val="0"/>
              </a:spcBef>
              <a:spcAft>
                <a:spcPts val="0"/>
              </a:spcAft>
              <a:buSzPts val="1100"/>
              <a:buChar char="○"/>
            </a:pPr>
            <a:r>
              <a:rPr lang="es"/>
              <a:t>This can be one of several core cluster managers: </a:t>
            </a:r>
            <a:endParaRPr/>
          </a:p>
          <a:p>
            <a:pPr indent="-298450" lvl="2" marL="1371600" rtl="0" algn="l">
              <a:spcBef>
                <a:spcPts val="0"/>
              </a:spcBef>
              <a:spcAft>
                <a:spcPts val="0"/>
              </a:spcAft>
              <a:buSzPts val="1100"/>
              <a:buChar char="■"/>
            </a:pPr>
            <a:r>
              <a:rPr lang="es"/>
              <a:t>Spark’s standalone cluster manager, </a:t>
            </a:r>
            <a:endParaRPr/>
          </a:p>
          <a:p>
            <a:pPr indent="-298450" lvl="2" marL="1371600" rtl="0" algn="l">
              <a:spcBef>
                <a:spcPts val="0"/>
              </a:spcBef>
              <a:spcAft>
                <a:spcPts val="0"/>
              </a:spcAft>
              <a:buSzPts val="1100"/>
              <a:buChar char="■"/>
            </a:pPr>
            <a:r>
              <a:rPr lang="es"/>
              <a:t>YARN, </a:t>
            </a:r>
            <a:endParaRPr/>
          </a:p>
          <a:p>
            <a:pPr indent="-298450" lvl="2" marL="1371600" rtl="0" algn="l">
              <a:spcBef>
                <a:spcPts val="0"/>
              </a:spcBef>
              <a:spcAft>
                <a:spcPts val="0"/>
              </a:spcAft>
              <a:buSzPts val="1100"/>
              <a:buChar char="■"/>
            </a:pPr>
            <a:r>
              <a:rPr lang="es"/>
              <a:t>or Mesos. </a:t>
            </a:r>
            <a:endParaRPr/>
          </a:p>
          <a:p>
            <a:pPr indent="-298450" lvl="1" marL="914400" rtl="0" algn="l">
              <a:spcBef>
                <a:spcPts val="0"/>
              </a:spcBef>
              <a:spcAft>
                <a:spcPts val="0"/>
              </a:spcAft>
              <a:buSzPts val="1100"/>
              <a:buChar char="○"/>
            </a:pPr>
            <a:r>
              <a:rPr lang="es"/>
              <a:t>This means that there can be multiple Spark Applications running on a cluster at the same time.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7859755132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7859755132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s"/>
              <a:t>Spark’s language APIs allow you to run Spark code from other languages. </a:t>
            </a:r>
            <a:endParaRPr/>
          </a:p>
          <a:p>
            <a:pPr indent="-298450" lvl="0" marL="457200" rtl="0" algn="l">
              <a:spcBef>
                <a:spcPts val="0"/>
              </a:spcBef>
              <a:spcAft>
                <a:spcPts val="0"/>
              </a:spcAft>
              <a:buSzPts val="1100"/>
              <a:buChar char="●"/>
            </a:pPr>
            <a:r>
              <a:rPr lang="es"/>
              <a:t>Each language API will maintain the same core concepts. </a:t>
            </a:r>
            <a:endParaRPr/>
          </a:p>
          <a:p>
            <a:pPr indent="-298450" lvl="0" marL="457200" rtl="0" algn="l">
              <a:spcBef>
                <a:spcPts val="0"/>
              </a:spcBef>
              <a:spcAft>
                <a:spcPts val="0"/>
              </a:spcAft>
              <a:buSzPts val="1100"/>
              <a:buChar char="●"/>
            </a:pPr>
            <a:r>
              <a:rPr b="1" lang="es"/>
              <a:t>There is a SparkSession available to the use</a:t>
            </a:r>
            <a:r>
              <a:rPr lang="es"/>
              <a:t>r, the SparkSession will be the entrance point to running Spark code. When using Spark from a Python or R, the user never writes explicit JVM instructions, but instead writes Python and R code that Spark will translate into code that Spark can then run on the executor JVMs.</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s"/>
              <a:t>The </a:t>
            </a:r>
            <a:r>
              <a:rPr b="1" lang="es"/>
              <a:t>SparkSession instance</a:t>
            </a:r>
            <a:r>
              <a:rPr lang="es"/>
              <a:t> is the way Spark executes user-defined manipulations across the cluster. There is a one to one correspondence between a SparkSession and a Spark Application.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7859755132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7859755132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7859755132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859755132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7859755132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859755132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Definiciones Alternativas:</a:t>
            </a:r>
            <a:endParaRPr b="1"/>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s"/>
              <a:t>Conjuntos de datos que debido a su tamaño y complejidad no es posible procesarlo con las tecnologías y metodologías convencionales [FAN2013]</a:t>
            </a:r>
            <a:endParaRPr/>
          </a:p>
          <a:p>
            <a:pPr indent="-298450" lvl="0" marL="457200" rtl="0" algn="l">
              <a:spcBef>
                <a:spcPts val="0"/>
              </a:spcBef>
              <a:spcAft>
                <a:spcPts val="0"/>
              </a:spcAft>
              <a:buSzPts val="1100"/>
              <a:buChar char="●"/>
            </a:pPr>
            <a:r>
              <a:rPr lang="es"/>
              <a:t>Un paradigma para permitir la recolección, almacenamiento, gestión, análisis y visualización, potencialmente bajo restricciones de tiempo real, de vastos conjuntos de datos con características heterogéneas. [ITU-T Y.3600]</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7859755132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859755132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7859755132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7859755132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s"/>
              <a:t>In the era of big data, a new term called “Data Lake” came into view of the digital universe.</a:t>
            </a:r>
            <a:endParaRPr/>
          </a:p>
          <a:p>
            <a:pPr indent="0" lvl="0" marL="0" rtl="0" algn="just">
              <a:spcBef>
                <a:spcPts val="0"/>
              </a:spcBef>
              <a:spcAft>
                <a:spcPts val="0"/>
              </a:spcAft>
              <a:buClr>
                <a:schemeClr val="dk1"/>
              </a:buClr>
              <a:buSzPts val="1100"/>
              <a:buFont typeface="Arial"/>
              <a:buNone/>
            </a:pPr>
            <a:r>
              <a:rPr lang="es"/>
              <a:t>The simplest intention of data lake is to munge every data produced by an organization to</a:t>
            </a:r>
            <a:endParaRPr/>
          </a:p>
          <a:p>
            <a:pPr indent="0" lvl="0" marL="0" rtl="0" algn="just">
              <a:spcBef>
                <a:spcPts val="0"/>
              </a:spcBef>
              <a:spcAft>
                <a:spcPts val="0"/>
              </a:spcAft>
              <a:buClr>
                <a:schemeClr val="dk1"/>
              </a:buClr>
              <a:buSzPts val="1100"/>
              <a:buFont typeface="Arial"/>
              <a:buNone/>
            </a:pPr>
            <a:r>
              <a:rPr lang="es"/>
              <a:t>give more valuable insight in finer granularity. Big Data technologies are sometimes</a:t>
            </a:r>
            <a:endParaRPr/>
          </a:p>
          <a:p>
            <a:pPr indent="0" lvl="0" marL="0" rtl="0" algn="just">
              <a:spcBef>
                <a:spcPts val="0"/>
              </a:spcBef>
              <a:spcAft>
                <a:spcPts val="0"/>
              </a:spcAft>
              <a:buClr>
                <a:schemeClr val="dk1"/>
              </a:buClr>
              <a:buSzPts val="1100"/>
              <a:buFont typeface="Arial"/>
              <a:buNone/>
            </a:pPr>
            <a:r>
              <a:rPr lang="es"/>
              <a:t>considered as destructive technologies as they revolutionized the traditional ways of doing</a:t>
            </a:r>
            <a:endParaRPr/>
          </a:p>
          <a:p>
            <a:pPr indent="0" lvl="0" marL="0" rtl="0" algn="just">
              <a:spcBef>
                <a:spcPts val="0"/>
              </a:spcBef>
              <a:spcAft>
                <a:spcPts val="0"/>
              </a:spcAft>
              <a:buClr>
                <a:schemeClr val="dk1"/>
              </a:buClr>
              <a:buSzPts val="1100"/>
              <a:buFont typeface="Arial"/>
              <a:buNone/>
            </a:pPr>
            <a:r>
              <a:rPr lang="es"/>
              <a:t>things in this data intensive era. Concepts from distributed and parallel system are reapplied</a:t>
            </a:r>
            <a:endParaRPr/>
          </a:p>
          <a:p>
            <a:pPr indent="0" lvl="0" marL="0" rtl="0" algn="just">
              <a:spcBef>
                <a:spcPts val="0"/>
              </a:spcBef>
              <a:spcAft>
                <a:spcPts val="0"/>
              </a:spcAft>
              <a:buClr>
                <a:schemeClr val="dk1"/>
              </a:buClr>
              <a:buSzPts val="1100"/>
              <a:buFont typeface="Arial"/>
              <a:buNone/>
            </a:pPr>
            <a:r>
              <a:rPr lang="es"/>
              <a:t>as the foundation of big data such as MapReduce paradigms for handling the big Vs</a:t>
            </a:r>
            <a:endParaRPr/>
          </a:p>
          <a:p>
            <a:pPr indent="0" lvl="0" marL="0" rtl="0" algn="just">
              <a:spcBef>
                <a:spcPts val="0"/>
              </a:spcBef>
              <a:spcAft>
                <a:spcPts val="0"/>
              </a:spcAft>
              <a:buClr>
                <a:schemeClr val="dk1"/>
              </a:buClr>
              <a:buSzPts val="1100"/>
              <a:buFont typeface="Arial"/>
              <a:buNone/>
            </a:pPr>
            <a:r>
              <a:rPr lang="es"/>
              <a:t>characteristics – volume, velocity, variety, value and value. The incumbent SQL databases</a:t>
            </a:r>
            <a:endParaRPr/>
          </a:p>
          <a:p>
            <a:pPr indent="0" lvl="0" marL="0" rtl="0" algn="just">
              <a:spcBef>
                <a:spcPts val="0"/>
              </a:spcBef>
              <a:spcAft>
                <a:spcPts val="0"/>
              </a:spcAft>
              <a:buClr>
                <a:schemeClr val="dk1"/>
              </a:buClr>
              <a:buSzPts val="1100"/>
              <a:buFont typeface="Arial"/>
              <a:buNone/>
            </a:pPr>
            <a:r>
              <a:rPr lang="es"/>
              <a:t>with ACID characteristics are challenged (and sometimes even replaced) by NoSQL</a:t>
            </a:r>
            <a:endParaRPr/>
          </a:p>
          <a:p>
            <a:pPr indent="0" lvl="0" marL="0" rtl="0" algn="just">
              <a:spcBef>
                <a:spcPts val="0"/>
              </a:spcBef>
              <a:spcAft>
                <a:spcPts val="0"/>
              </a:spcAft>
              <a:buClr>
                <a:schemeClr val="dk1"/>
              </a:buClr>
              <a:buSzPts val="1100"/>
              <a:buFont typeface="Arial"/>
              <a:buNone/>
            </a:pPr>
            <a:r>
              <a:rPr lang="es"/>
              <a:t>databases with BASE characteristics. Now, Data Lake concept is trying to challenge the</a:t>
            </a:r>
            <a:endParaRPr/>
          </a:p>
          <a:p>
            <a:pPr indent="0" lvl="0" marL="0" rtl="0" algn="just">
              <a:spcBef>
                <a:spcPts val="0"/>
              </a:spcBef>
              <a:spcAft>
                <a:spcPts val="0"/>
              </a:spcAft>
              <a:buClr>
                <a:schemeClr val="dk1"/>
              </a:buClr>
              <a:buSzPts val="1100"/>
              <a:buFont typeface="Arial"/>
              <a:buNone/>
            </a:pPr>
            <a:r>
              <a:rPr lang="es"/>
              <a:t>reliable, traditional data warehouses for storing heterogeneous complex data.</a:t>
            </a:r>
            <a:endParaRPr/>
          </a:p>
          <a:p>
            <a:pPr indent="0" lvl="0" marL="0" rtl="0" algn="just">
              <a:spcBef>
                <a:spcPts val="0"/>
              </a:spcBef>
              <a:spcAft>
                <a:spcPts val="0"/>
              </a:spcAft>
              <a:buClr>
                <a:schemeClr val="dk1"/>
              </a:buClr>
              <a:buSzPts val="1100"/>
              <a:buFont typeface="Arial"/>
              <a:buNone/>
            </a:pPr>
            <a:r>
              <a:rPr lang="es"/>
              <a:t>The idea of Data Lake was first initiated by Pentaho CEO Jame Dixon [9]. If a data</a:t>
            </a:r>
            <a:endParaRPr/>
          </a:p>
          <a:p>
            <a:pPr indent="0" lvl="0" marL="0" rtl="0" algn="just">
              <a:spcBef>
                <a:spcPts val="0"/>
              </a:spcBef>
              <a:spcAft>
                <a:spcPts val="0"/>
              </a:spcAft>
              <a:buClr>
                <a:schemeClr val="dk1"/>
              </a:buClr>
              <a:buSzPts val="1100"/>
              <a:buFont typeface="Arial"/>
              <a:buNone/>
            </a:pPr>
            <a:r>
              <a:rPr lang="es"/>
              <a:t>warehouse or data mart is seem as a bottle of water cleaned and ready for consumption,</a:t>
            </a:r>
            <a:endParaRPr/>
          </a:p>
          <a:p>
            <a:pPr indent="0" lvl="0" marL="0" rtl="0" algn="just">
              <a:spcBef>
                <a:spcPts val="0"/>
              </a:spcBef>
              <a:spcAft>
                <a:spcPts val="0"/>
              </a:spcAft>
              <a:buClr>
                <a:schemeClr val="dk1"/>
              </a:buClr>
              <a:buSzPts val="1100"/>
              <a:buFont typeface="Arial"/>
              <a:buNone/>
            </a:pPr>
            <a:r>
              <a:rPr lang="es"/>
              <a:t>then “Data Lake” is whole lake of data which is cleaned for ready use. Ref [16] added more</a:t>
            </a:r>
            <a:endParaRPr/>
          </a:p>
          <a:p>
            <a:pPr indent="0" lvl="0" marL="0" rtl="0" algn="just">
              <a:spcBef>
                <a:spcPts val="0"/>
              </a:spcBef>
              <a:spcAft>
                <a:spcPts val="0"/>
              </a:spcAft>
              <a:buClr>
                <a:schemeClr val="dk1"/>
              </a:buClr>
              <a:buSzPts val="1100"/>
              <a:buFont typeface="Arial"/>
              <a:buNone/>
            </a:pPr>
            <a:r>
              <a:rPr lang="es"/>
              <a:t>in-depth definition for Data Lake as “a Data Lake stores disparate information while</a:t>
            </a:r>
            <a:endParaRPr/>
          </a:p>
          <a:p>
            <a:pPr indent="0" lvl="0" marL="0" rtl="0" algn="just">
              <a:spcBef>
                <a:spcPts val="0"/>
              </a:spcBef>
              <a:spcAft>
                <a:spcPts val="0"/>
              </a:spcAft>
              <a:buNone/>
            </a:pPr>
            <a:r>
              <a:rPr lang="es"/>
              <a:t>ignoring almost everything”.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7859755132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7859755132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Hadoop provides a distributed file system and a framework for the analysis and transformation of very large data sets using the MapReduce paradigm.</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s"/>
              <a:t>Un sistema distribuido que propone una metodología de desarrollo y procesamiento que facilita la escalabilidad de aplicaciones.</a:t>
            </a:r>
            <a:endParaRPr/>
          </a:p>
          <a:p>
            <a:pPr indent="-298450" lvl="0" marL="457200" rtl="0" algn="l">
              <a:spcBef>
                <a:spcPts val="0"/>
              </a:spcBef>
              <a:spcAft>
                <a:spcPts val="0"/>
              </a:spcAft>
              <a:buSzPts val="1100"/>
              <a:buChar char="●"/>
            </a:pPr>
            <a:r>
              <a:rPr lang="es"/>
              <a:t>Provee un Filesystem para el almacenamiento de datos y un modelo de programación para el procesamiento de los mismos.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7859755132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859755132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7859755132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7859755132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HDFS</a:t>
            </a:r>
            <a:endParaRPr b="1"/>
          </a:p>
          <a:p>
            <a:pPr indent="-298450" lvl="0" marL="457200" rtl="0" algn="l">
              <a:spcBef>
                <a:spcPts val="1000"/>
              </a:spcBef>
              <a:spcAft>
                <a:spcPts val="0"/>
              </a:spcAft>
              <a:buSzPts val="1100"/>
              <a:buChar char="●"/>
            </a:pPr>
            <a:r>
              <a:rPr lang="es"/>
              <a:t>HDFS is used to split files into multiple blocks. </a:t>
            </a:r>
            <a:endParaRPr/>
          </a:p>
          <a:p>
            <a:pPr indent="-298450" lvl="0" marL="457200" rtl="0" algn="l">
              <a:spcBef>
                <a:spcPts val="1000"/>
              </a:spcBef>
              <a:spcAft>
                <a:spcPts val="0"/>
              </a:spcAft>
              <a:buSzPts val="1100"/>
              <a:buChar char="●"/>
            </a:pPr>
            <a:r>
              <a:rPr lang="es"/>
              <a:t>HDFS stores the application data and the file system metadata on two different servers. </a:t>
            </a:r>
            <a:r>
              <a:rPr b="1" lang="es"/>
              <a:t>NameNode</a:t>
            </a:r>
            <a:r>
              <a:rPr lang="es"/>
              <a:t> is used to store the file system metadata while and application data is stored by the </a:t>
            </a:r>
            <a:r>
              <a:rPr b="1" lang="es"/>
              <a:t>DataNode</a:t>
            </a:r>
            <a:r>
              <a:rPr lang="es"/>
              <a:t>. To ensure the data reliability and availability to the highest point, HDFS replicates the file content many times.</a:t>
            </a:r>
            <a:r>
              <a:rPr b="1" lang="es"/>
              <a:t> NameNode and DataNode communicate with each other by using TCP protocols</a:t>
            </a:r>
            <a:r>
              <a:rPr lang="es"/>
              <a:t>. </a:t>
            </a:r>
            <a:endParaRPr/>
          </a:p>
          <a:p>
            <a:pPr indent="-298450" lvl="0" marL="457200" rtl="0" algn="l">
              <a:spcBef>
                <a:spcPts val="1000"/>
              </a:spcBef>
              <a:spcAft>
                <a:spcPts val="0"/>
              </a:spcAft>
              <a:buSzPts val="1100"/>
              <a:buChar char="●"/>
            </a:pPr>
            <a:r>
              <a:rPr lang="es"/>
              <a:t>Hadoop architecture performance depends upon Hard-drives throughput and the network speed for the data transfer.</a:t>
            </a:r>
            <a:endParaRPr/>
          </a:p>
          <a:p>
            <a:pPr indent="0" lvl="0" marL="0" rtl="0" algn="l">
              <a:spcBef>
                <a:spcPts val="1000"/>
              </a:spcBef>
              <a:spcAft>
                <a:spcPts val="0"/>
              </a:spcAft>
              <a:buNone/>
            </a:pPr>
            <a:r>
              <a:rPr b="1" lang="es"/>
              <a:t>MapReduce</a:t>
            </a:r>
            <a:endParaRPr b="1"/>
          </a:p>
          <a:p>
            <a:pPr indent="-298450" lvl="0" marL="457200" rtl="0" algn="l">
              <a:spcBef>
                <a:spcPts val="1000"/>
              </a:spcBef>
              <a:spcAft>
                <a:spcPts val="0"/>
              </a:spcAft>
              <a:buSzPts val="1100"/>
              <a:buChar char="●"/>
            </a:pPr>
            <a:r>
              <a:rPr b="1" lang="es"/>
              <a:t>MapReduce</a:t>
            </a:r>
            <a:r>
              <a:rPr lang="es"/>
              <a:t> is a framework used for processing large datasets in a distributed environment. </a:t>
            </a:r>
            <a:endParaRPr/>
          </a:p>
          <a:p>
            <a:pPr indent="-298450" lvl="0" marL="457200" rtl="0" algn="l">
              <a:spcBef>
                <a:spcPts val="1000"/>
              </a:spcBef>
              <a:spcAft>
                <a:spcPts val="0"/>
              </a:spcAft>
              <a:buSzPts val="1100"/>
              <a:buChar char="●"/>
            </a:pPr>
            <a:r>
              <a:rPr b="1" lang="es"/>
              <a:t>The MapReduce job is based on three operations:</a:t>
            </a:r>
            <a:r>
              <a:rPr lang="es"/>
              <a:t> </a:t>
            </a:r>
            <a:r>
              <a:rPr b="1" lang="es"/>
              <a:t>map</a:t>
            </a:r>
            <a:r>
              <a:rPr lang="es"/>
              <a:t> an input data set in different pairs, </a:t>
            </a:r>
            <a:r>
              <a:rPr b="1" lang="es"/>
              <a:t>shuffle</a:t>
            </a:r>
            <a:r>
              <a:rPr lang="es"/>
              <a:t> the resulting data, and then </a:t>
            </a:r>
            <a:r>
              <a:rPr b="1" lang="es"/>
              <a:t>reduce</a:t>
            </a:r>
            <a:r>
              <a:rPr lang="es"/>
              <a:t> overall pairs with the same key. </a:t>
            </a:r>
            <a:endParaRPr/>
          </a:p>
          <a:p>
            <a:pPr indent="-298450" lvl="0" marL="457200" rtl="0" algn="l">
              <a:spcBef>
                <a:spcPts val="1000"/>
              </a:spcBef>
              <a:spcAft>
                <a:spcPts val="0"/>
              </a:spcAft>
              <a:buSzPts val="1100"/>
              <a:buChar char="●"/>
            </a:pPr>
            <a:r>
              <a:rPr lang="es"/>
              <a:t>The job is the top level unit of MapReduce working and each job contains one or more Map or Reduce tasks.</a:t>
            </a:r>
            <a:endParaRPr/>
          </a:p>
          <a:p>
            <a:pPr indent="0" lvl="0" marL="0" rtl="0" algn="l">
              <a:spcBef>
                <a:spcPts val="1000"/>
              </a:spcBef>
              <a:spcAft>
                <a:spcPts val="0"/>
              </a:spcAft>
              <a:buNone/>
            </a:pPr>
            <a:r>
              <a:rPr b="1" lang="es">
                <a:solidFill>
                  <a:schemeClr val="dk1"/>
                </a:solidFill>
              </a:rPr>
              <a:t>YARN</a:t>
            </a:r>
            <a:endParaRPr b="1"/>
          </a:p>
          <a:p>
            <a:pPr indent="-298450" lvl="0" marL="457200" rtl="0" algn="l">
              <a:spcBef>
                <a:spcPts val="1000"/>
              </a:spcBef>
              <a:spcAft>
                <a:spcPts val="0"/>
              </a:spcAft>
              <a:buSzPts val="1100"/>
              <a:buChar char="●"/>
            </a:pPr>
            <a:r>
              <a:rPr lang="es"/>
              <a:t>La idea fundamental de YARN es dividir las funcionalidades de la gestión de recursos y la coordinación/monitoreo de trabajos en demonios separados</a:t>
            </a:r>
            <a:endParaRPr/>
          </a:p>
          <a:p>
            <a:pPr indent="-298450" lvl="0" marL="457200" rtl="0" algn="l">
              <a:spcBef>
                <a:spcPts val="0"/>
              </a:spcBef>
              <a:spcAft>
                <a:spcPts val="0"/>
              </a:spcAft>
              <a:buSzPts val="1100"/>
              <a:buChar char="●"/>
            </a:pPr>
            <a:r>
              <a:rPr lang="es"/>
              <a:t>La idea es tener un ResourceManager (RM) global y un ApplicationMaster (AM) por aplicación. Una aplicación es un trabajo único o un DAG de trabajos.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7859755132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7859755132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s"/>
              <a:t>A </a:t>
            </a:r>
            <a:r>
              <a:rPr b="1" lang="es"/>
              <a:t>MapReduce job</a:t>
            </a:r>
            <a:r>
              <a:rPr lang="es"/>
              <a:t> usually splits the input data-set into independent chunks which are processed by the </a:t>
            </a:r>
            <a:r>
              <a:rPr b="1" lang="es"/>
              <a:t>map tasks</a:t>
            </a:r>
            <a:r>
              <a:rPr lang="es"/>
              <a:t> in a completely parallel manner. The framework </a:t>
            </a:r>
            <a:r>
              <a:rPr b="1" lang="es"/>
              <a:t>sorts</a:t>
            </a:r>
            <a:r>
              <a:rPr lang="es"/>
              <a:t> the outputs of the maps, which are then input to the </a:t>
            </a:r>
            <a:r>
              <a:rPr b="1" lang="es"/>
              <a:t>reduce tasks</a:t>
            </a:r>
            <a:r>
              <a:rPr lang="es"/>
              <a:t>. </a:t>
            </a:r>
            <a:endParaRPr/>
          </a:p>
          <a:p>
            <a:pPr indent="-298450" lvl="0" marL="457200" rtl="0" algn="l">
              <a:spcBef>
                <a:spcPts val="1000"/>
              </a:spcBef>
              <a:spcAft>
                <a:spcPts val="0"/>
              </a:spcAft>
              <a:buSzPts val="1100"/>
              <a:buChar char="●"/>
            </a:pPr>
            <a:r>
              <a:rPr lang="es"/>
              <a:t>Typically both the input and the output of the job are stored in a file-system. </a:t>
            </a:r>
            <a:endParaRPr/>
          </a:p>
          <a:p>
            <a:pPr indent="-298450" lvl="0" marL="457200" rtl="0" algn="l">
              <a:spcBef>
                <a:spcPts val="1000"/>
              </a:spcBef>
              <a:spcAft>
                <a:spcPts val="1000"/>
              </a:spcAft>
              <a:buSzPts val="1100"/>
              <a:buChar char="●"/>
            </a:pPr>
            <a:r>
              <a:rPr lang="es"/>
              <a:t>The framework takes care of scheduling tasks, monitoring them and re-executes the failed tasks.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AND_BODY_1">
    <p:spTree>
      <p:nvGrpSpPr>
        <p:cNvPr id="50" name="Shape 50"/>
        <p:cNvGrpSpPr/>
        <p:nvPr/>
      </p:nvGrpSpPr>
      <p:grpSpPr>
        <a:xfrm>
          <a:off x="0" y="0"/>
          <a:ext cx="0" cy="0"/>
          <a:chOff x="0" y="0"/>
          <a:chExt cx="0" cy="0"/>
        </a:xfrm>
      </p:grpSpPr>
      <p:sp>
        <p:nvSpPr>
          <p:cNvPr id="51" name="Google Shape;51;p13"/>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100"/>
              <a:buNone/>
              <a:defRPr b="0" i="0" sz="1400" u="none" cap="none" strike="noStrike"/>
            </a:lvl1pPr>
            <a:lvl2pPr lvl="1" marR="0" rtl="0" algn="l">
              <a:spcBef>
                <a:spcPts val="0"/>
              </a:spcBef>
              <a:spcAft>
                <a:spcPts val="0"/>
              </a:spcAft>
              <a:buSzPts val="1100"/>
              <a:buNone/>
              <a:defRPr b="0" i="0" sz="1400" u="none" cap="none" strike="noStrike"/>
            </a:lvl2pPr>
            <a:lvl3pPr lvl="2" marR="0" rtl="0" algn="l">
              <a:spcBef>
                <a:spcPts val="0"/>
              </a:spcBef>
              <a:spcAft>
                <a:spcPts val="0"/>
              </a:spcAft>
              <a:buSzPts val="1100"/>
              <a:buNone/>
              <a:defRPr b="0" i="0" sz="1400" u="none" cap="none" strike="noStrike"/>
            </a:lvl3pPr>
            <a:lvl4pPr lvl="3" marR="0" rtl="0" algn="l">
              <a:spcBef>
                <a:spcPts val="0"/>
              </a:spcBef>
              <a:spcAft>
                <a:spcPts val="0"/>
              </a:spcAft>
              <a:buSzPts val="1100"/>
              <a:buNone/>
              <a:defRPr b="0" i="0" sz="1400" u="none" cap="none" strike="noStrike"/>
            </a:lvl4pPr>
            <a:lvl5pPr lvl="4" marR="0" rtl="0" algn="l">
              <a:spcBef>
                <a:spcPts val="0"/>
              </a:spcBef>
              <a:spcAft>
                <a:spcPts val="0"/>
              </a:spcAft>
              <a:buSzPts val="1100"/>
              <a:buNone/>
              <a:defRPr b="0" i="0" sz="1400" u="none" cap="none" strike="noStrike"/>
            </a:lvl5pPr>
            <a:lvl6pPr lvl="5" marR="0" rtl="0" algn="l">
              <a:spcBef>
                <a:spcPts val="0"/>
              </a:spcBef>
              <a:spcAft>
                <a:spcPts val="0"/>
              </a:spcAft>
              <a:buSzPts val="1100"/>
              <a:buNone/>
              <a:defRPr b="0" i="0" sz="1400" u="none" cap="none" strike="noStrike"/>
            </a:lvl6pPr>
            <a:lvl7pPr lvl="6" marR="0" rtl="0" algn="l">
              <a:spcBef>
                <a:spcPts val="0"/>
              </a:spcBef>
              <a:spcAft>
                <a:spcPts val="0"/>
              </a:spcAft>
              <a:buSzPts val="1100"/>
              <a:buNone/>
              <a:defRPr b="0" i="0" sz="1400" u="none" cap="none" strike="noStrike"/>
            </a:lvl7pPr>
            <a:lvl8pPr lvl="7" marR="0" rtl="0" algn="l">
              <a:spcBef>
                <a:spcPts val="0"/>
              </a:spcBef>
              <a:spcAft>
                <a:spcPts val="0"/>
              </a:spcAft>
              <a:buSzPts val="1100"/>
              <a:buNone/>
              <a:defRPr b="0" i="0" sz="1400" u="none" cap="none" strike="noStrike"/>
            </a:lvl8pPr>
            <a:lvl9pPr lvl="8" marR="0" rtl="0" algn="l">
              <a:spcBef>
                <a:spcPts val="0"/>
              </a:spcBef>
              <a:spcAft>
                <a:spcPts val="0"/>
              </a:spcAft>
              <a:buSzPts val="1100"/>
              <a:buNone/>
              <a:defRPr b="0" i="0" sz="1400" u="none" cap="none" strike="noStrike"/>
            </a:lvl9pPr>
          </a:lstStyle>
          <a:p/>
        </p:txBody>
      </p:sp>
      <p:sp>
        <p:nvSpPr>
          <p:cNvPr id="52" name="Google Shape;52;p13"/>
          <p:cNvSpPr txBox="1"/>
          <p:nvPr>
            <p:ph idx="1" type="subTitle"/>
          </p:nvPr>
        </p:nvSpPr>
        <p:spPr>
          <a:xfrm>
            <a:off x="457110" y="1203390"/>
            <a:ext cx="8229300" cy="29829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100"/>
              <a:buNone/>
              <a:defRPr b="0" i="0" sz="1400" u="none" cap="none" strike="noStrike"/>
            </a:lvl1pPr>
            <a:lvl2pPr lvl="1" marR="0" rtl="0" algn="l">
              <a:spcBef>
                <a:spcPts val="1600"/>
              </a:spcBef>
              <a:spcAft>
                <a:spcPts val="0"/>
              </a:spcAft>
              <a:buSzPts val="1100"/>
              <a:buNone/>
              <a:defRPr b="0" i="0" sz="1400" u="none" cap="none" strike="noStrike"/>
            </a:lvl2pPr>
            <a:lvl3pPr lvl="2" marR="0" rtl="0" algn="l">
              <a:spcBef>
                <a:spcPts val="1600"/>
              </a:spcBef>
              <a:spcAft>
                <a:spcPts val="0"/>
              </a:spcAft>
              <a:buSzPts val="1100"/>
              <a:buNone/>
              <a:defRPr b="0" i="0" sz="1400" u="none" cap="none" strike="noStrike"/>
            </a:lvl3pPr>
            <a:lvl4pPr lvl="3" marR="0" rtl="0" algn="l">
              <a:spcBef>
                <a:spcPts val="1600"/>
              </a:spcBef>
              <a:spcAft>
                <a:spcPts val="0"/>
              </a:spcAft>
              <a:buSzPts val="1100"/>
              <a:buNone/>
              <a:defRPr b="0" i="0" sz="1400" u="none" cap="none" strike="noStrike"/>
            </a:lvl4pPr>
            <a:lvl5pPr lvl="4" marR="0" rtl="0" algn="l">
              <a:spcBef>
                <a:spcPts val="1600"/>
              </a:spcBef>
              <a:spcAft>
                <a:spcPts val="0"/>
              </a:spcAft>
              <a:buSzPts val="1100"/>
              <a:buNone/>
              <a:defRPr b="0" i="0" sz="1400" u="none" cap="none" strike="noStrike"/>
            </a:lvl5pPr>
            <a:lvl6pPr lvl="5" marR="0" rtl="0" algn="l">
              <a:spcBef>
                <a:spcPts val="1600"/>
              </a:spcBef>
              <a:spcAft>
                <a:spcPts val="0"/>
              </a:spcAft>
              <a:buSzPts val="1100"/>
              <a:buNone/>
              <a:defRPr b="0" i="0" sz="1400" u="none" cap="none" strike="noStrike"/>
            </a:lvl6pPr>
            <a:lvl7pPr lvl="6" marR="0" rtl="0" algn="l">
              <a:spcBef>
                <a:spcPts val="1600"/>
              </a:spcBef>
              <a:spcAft>
                <a:spcPts val="0"/>
              </a:spcAft>
              <a:buSzPts val="1100"/>
              <a:buNone/>
              <a:defRPr b="0" i="0" sz="1400" u="none" cap="none" strike="noStrike"/>
            </a:lvl7pPr>
            <a:lvl8pPr lvl="7" marR="0" rtl="0" algn="l">
              <a:spcBef>
                <a:spcPts val="1600"/>
              </a:spcBef>
              <a:spcAft>
                <a:spcPts val="0"/>
              </a:spcAft>
              <a:buSzPts val="1100"/>
              <a:buNone/>
              <a:defRPr b="0" i="0" sz="1400" u="none" cap="none" strike="noStrike"/>
            </a:lvl8pPr>
            <a:lvl9pPr lvl="8" marR="0" rtl="0" algn="l">
              <a:spcBef>
                <a:spcPts val="1600"/>
              </a:spcBef>
              <a:spcAft>
                <a:spcPts val="1600"/>
              </a:spcAft>
              <a:buSzPts val="1100"/>
              <a:buNone/>
              <a:defRPr b="0" i="0" sz="1400" u="none" cap="none" strike="noStrike"/>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java2blog.com/hadoop-architecture/" TargetMode="External"/><Relationship Id="rId4" Type="http://schemas.openxmlformats.org/officeDocument/2006/relationships/hyperlink" Target="https://slides.com/tomasdelvechio/hadoop--2" TargetMode="External"/><Relationship Id="rId5" Type="http://schemas.openxmlformats.org/officeDocument/2006/relationships/hyperlink" Target="https://spark.apache.org/docs/latest/" TargetMode="External"/><Relationship Id="rId6" Type="http://schemas.openxmlformats.org/officeDocument/2006/relationships/hyperlink" Target="https://hadoop.apache.org/docs/current/hadoop-yarn/hadoop-yarn-site/YARN.html" TargetMode="External"/><Relationship Id="rId7" Type="http://schemas.openxmlformats.org/officeDocument/2006/relationships/hyperlink" Target="https://databricks.com/p/ebook/gentle-intro-to-apache-spark"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6" name="Shape 56"/>
        <p:cNvGrpSpPr/>
        <p:nvPr/>
      </p:nvGrpSpPr>
      <p:grpSpPr>
        <a:xfrm>
          <a:off x="0" y="0"/>
          <a:ext cx="0" cy="0"/>
          <a:chOff x="0" y="0"/>
          <a:chExt cx="0" cy="0"/>
        </a:xfrm>
      </p:grpSpPr>
      <p:sp>
        <p:nvSpPr>
          <p:cNvPr id="57" name="Google Shape;57;p14"/>
          <p:cNvSpPr/>
          <p:nvPr/>
        </p:nvSpPr>
        <p:spPr>
          <a:xfrm>
            <a:off x="0" y="0"/>
            <a:ext cx="9139500" cy="5141400"/>
          </a:xfrm>
          <a:prstGeom prst="rect">
            <a:avLst/>
          </a:prstGeom>
          <a:solidFill>
            <a:schemeClr val="l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8" name="Google Shape;58;p14"/>
          <p:cNvSpPr/>
          <p:nvPr/>
        </p:nvSpPr>
        <p:spPr>
          <a:xfrm>
            <a:off x="270810" y="-109350"/>
            <a:ext cx="5183100" cy="2250900"/>
          </a:xfrm>
          <a:prstGeom prst="rect">
            <a:avLst/>
          </a:prstGeom>
          <a:noFill/>
          <a:ln>
            <a:noFill/>
          </a:ln>
        </p:spPr>
        <p:txBody>
          <a:bodyPr anchorCtr="0" anchor="b" bIns="33750" lIns="67500" spcFirstLastPara="1" rIns="67500" wrap="square" tIns="33750">
            <a:noAutofit/>
          </a:bodyPr>
          <a:lstStyle/>
          <a:p>
            <a:pPr indent="0" lvl="0" marL="0" marR="0" rtl="0" algn="l">
              <a:lnSpc>
                <a:spcPct val="90000"/>
              </a:lnSpc>
              <a:spcBef>
                <a:spcPts val="0"/>
              </a:spcBef>
              <a:spcAft>
                <a:spcPts val="0"/>
              </a:spcAft>
              <a:buNone/>
            </a:pPr>
            <a:r>
              <a:rPr b="0" i="0" lang="es" sz="3300" u="none" cap="none" strike="noStrike">
                <a:solidFill>
                  <a:srgbClr val="000000"/>
                </a:solidFill>
                <a:latin typeface="Calibri"/>
                <a:ea typeface="Calibri"/>
                <a:cs typeface="Calibri"/>
                <a:sym typeface="Calibri"/>
              </a:rPr>
              <a:t>Clase </a:t>
            </a:r>
            <a:r>
              <a:rPr lang="es" sz="3300">
                <a:latin typeface="Calibri"/>
                <a:ea typeface="Calibri"/>
                <a:cs typeface="Calibri"/>
                <a:sym typeface="Calibri"/>
              </a:rPr>
              <a:t>10</a:t>
            </a:r>
            <a:r>
              <a:rPr b="0" i="0" lang="es" sz="3300" u="none" cap="none" strike="noStrike">
                <a:solidFill>
                  <a:srgbClr val="000000"/>
                </a:solidFill>
                <a:latin typeface="Calibri"/>
                <a:ea typeface="Calibri"/>
                <a:cs typeface="Calibri"/>
                <a:sym typeface="Calibri"/>
              </a:rPr>
              <a:t>:</a:t>
            </a:r>
            <a:endParaRPr b="0" i="0" sz="3300" u="none" cap="none" strike="noStrike">
              <a:latin typeface="Arial"/>
              <a:ea typeface="Arial"/>
              <a:cs typeface="Arial"/>
              <a:sym typeface="Arial"/>
            </a:endParaRPr>
          </a:p>
          <a:p>
            <a:pPr indent="0" lvl="0" marL="0" marR="0" rtl="0" algn="l">
              <a:lnSpc>
                <a:spcPct val="90000"/>
              </a:lnSpc>
              <a:spcBef>
                <a:spcPts val="0"/>
              </a:spcBef>
              <a:spcAft>
                <a:spcPts val="0"/>
              </a:spcAft>
              <a:buNone/>
            </a:pPr>
            <a:r>
              <a:rPr lang="es" sz="3300">
                <a:latin typeface="Calibri"/>
                <a:ea typeface="Calibri"/>
                <a:cs typeface="Calibri"/>
                <a:sym typeface="Calibri"/>
              </a:rPr>
              <a:t>Ecosistemas de Big Data</a:t>
            </a:r>
            <a:endParaRPr b="0" i="0" sz="3300" u="none" cap="none" strike="noStrike">
              <a:latin typeface="Arial"/>
              <a:ea typeface="Arial"/>
              <a:cs typeface="Arial"/>
              <a:sym typeface="Arial"/>
            </a:endParaRPr>
          </a:p>
        </p:txBody>
      </p:sp>
      <p:sp>
        <p:nvSpPr>
          <p:cNvPr id="59" name="Google Shape;59;p14"/>
          <p:cNvSpPr/>
          <p:nvPr/>
        </p:nvSpPr>
        <p:spPr>
          <a:xfrm>
            <a:off x="81540" y="3117690"/>
            <a:ext cx="4410900" cy="1639800"/>
          </a:xfrm>
          <a:prstGeom prst="rect">
            <a:avLst/>
          </a:prstGeom>
          <a:noFill/>
          <a:ln>
            <a:noFill/>
          </a:ln>
        </p:spPr>
        <p:txBody>
          <a:bodyPr anchorCtr="0" anchor="t" bIns="33750" lIns="67500" spcFirstLastPara="1" rIns="67500" wrap="square" tIns="33750">
            <a:noAutofit/>
          </a:bodyPr>
          <a:lstStyle/>
          <a:p>
            <a:pPr indent="0" lvl="0" marL="0" marR="0" rtl="0" algn="ctr">
              <a:lnSpc>
                <a:spcPct val="90000"/>
              </a:lnSpc>
              <a:spcBef>
                <a:spcPts val="0"/>
              </a:spcBef>
              <a:spcAft>
                <a:spcPts val="0"/>
              </a:spcAft>
              <a:buNone/>
            </a:pPr>
            <a:r>
              <a:rPr b="0" i="0" lang="es" sz="1800" u="none" cap="none" strike="noStrike">
                <a:solidFill>
                  <a:srgbClr val="000000"/>
                </a:solidFill>
                <a:latin typeface="Calibri"/>
                <a:ea typeface="Calibri"/>
                <a:cs typeface="Calibri"/>
                <a:sym typeface="Calibri"/>
              </a:rPr>
              <a:t>Bases de Datos Masivas (11088)</a:t>
            </a:r>
            <a:endParaRPr b="0" i="0" sz="1800" u="none" cap="none" strike="noStrike">
              <a:latin typeface="Arial"/>
              <a:ea typeface="Arial"/>
              <a:cs typeface="Arial"/>
              <a:sym typeface="Arial"/>
            </a:endParaRPr>
          </a:p>
          <a:p>
            <a:pPr indent="0" lvl="0" marL="0" marR="0" rtl="0" algn="ctr">
              <a:lnSpc>
                <a:spcPct val="90000"/>
              </a:lnSpc>
              <a:spcBef>
                <a:spcPts val="800"/>
              </a:spcBef>
              <a:spcAft>
                <a:spcPts val="0"/>
              </a:spcAft>
              <a:buNone/>
            </a:pPr>
            <a:r>
              <a:rPr b="0" i="0" lang="es" sz="1800" u="none" cap="none" strike="noStrike">
                <a:solidFill>
                  <a:srgbClr val="000000"/>
                </a:solidFill>
                <a:latin typeface="Calibri"/>
                <a:ea typeface="Calibri"/>
                <a:cs typeface="Calibri"/>
                <a:sym typeface="Calibri"/>
              </a:rPr>
              <a:t>Licenciatura en Sistemas de Información</a:t>
            </a:r>
            <a:endParaRPr b="0" i="0" sz="1800" u="none" cap="none" strike="noStrike">
              <a:latin typeface="Arial"/>
              <a:ea typeface="Arial"/>
              <a:cs typeface="Arial"/>
              <a:sym typeface="Arial"/>
            </a:endParaRPr>
          </a:p>
          <a:p>
            <a:pPr indent="0" lvl="0" marL="0" marR="0" rtl="0" algn="ctr">
              <a:lnSpc>
                <a:spcPct val="90000"/>
              </a:lnSpc>
              <a:spcBef>
                <a:spcPts val="800"/>
              </a:spcBef>
              <a:spcAft>
                <a:spcPts val="0"/>
              </a:spcAft>
              <a:buNone/>
            </a:pPr>
            <a:r>
              <a:rPr b="0" i="0" lang="es" sz="1800" u="none" cap="none" strike="noStrike">
                <a:solidFill>
                  <a:srgbClr val="000000"/>
                </a:solidFill>
                <a:latin typeface="Calibri"/>
                <a:ea typeface="Calibri"/>
                <a:cs typeface="Calibri"/>
                <a:sym typeface="Calibri"/>
              </a:rPr>
              <a:t>Departamento de Ciencias Básicas</a:t>
            </a:r>
            <a:endParaRPr b="0" i="0" sz="1800" u="none" cap="none" strike="noStrike">
              <a:latin typeface="Arial"/>
              <a:ea typeface="Arial"/>
              <a:cs typeface="Arial"/>
              <a:sym typeface="Arial"/>
            </a:endParaRPr>
          </a:p>
          <a:p>
            <a:pPr indent="0" lvl="0" marL="0" marR="0" rtl="0" algn="ctr">
              <a:lnSpc>
                <a:spcPct val="90000"/>
              </a:lnSpc>
              <a:spcBef>
                <a:spcPts val="800"/>
              </a:spcBef>
              <a:spcAft>
                <a:spcPts val="0"/>
              </a:spcAft>
              <a:buNone/>
            </a:pPr>
            <a:r>
              <a:rPr b="0" i="0" lang="es" sz="1800" u="none" cap="none" strike="noStrike">
                <a:solidFill>
                  <a:srgbClr val="000000"/>
                </a:solidFill>
                <a:latin typeface="Calibri"/>
                <a:ea typeface="Calibri"/>
                <a:cs typeface="Calibri"/>
                <a:sym typeface="Calibri"/>
              </a:rPr>
              <a:t>Universidad Nacional de Luján</a:t>
            </a:r>
            <a:endParaRPr b="0" i="0" sz="1800" u="none" cap="none" strike="noStrike">
              <a:latin typeface="Arial"/>
              <a:ea typeface="Arial"/>
              <a:cs typeface="Arial"/>
              <a:sym typeface="Arial"/>
            </a:endParaRPr>
          </a:p>
        </p:txBody>
      </p:sp>
      <p:sp>
        <p:nvSpPr>
          <p:cNvPr id="60" name="Google Shape;60;p14"/>
          <p:cNvSpPr/>
          <p:nvPr/>
        </p:nvSpPr>
        <p:spPr>
          <a:xfrm>
            <a:off x="4804650" y="0"/>
            <a:ext cx="1550211" cy="1212355"/>
          </a:xfrm>
          <a:custGeom>
            <a:rect b="b" l="l" r="r" t="t"/>
            <a:pathLst>
              <a:path extrusionOk="0" h="1621879" w="2066948">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pic>
        <p:nvPicPr>
          <p:cNvPr id="61" name="Google Shape;61;p14"/>
          <p:cNvPicPr preferRelativeResize="0"/>
          <p:nvPr/>
        </p:nvPicPr>
        <p:blipFill rotWithShape="1">
          <a:blip r:embed="rId3">
            <a:alphaModFix/>
          </a:blip>
          <a:srcRect b="0" l="0" r="0" t="0"/>
          <a:stretch/>
        </p:blipFill>
        <p:spPr>
          <a:xfrm>
            <a:off x="4804650" y="1579770"/>
            <a:ext cx="1857870" cy="1857870"/>
          </a:xfrm>
          <a:prstGeom prst="rect">
            <a:avLst/>
          </a:prstGeom>
          <a:noFill/>
          <a:ln>
            <a:noFill/>
          </a:ln>
        </p:spPr>
      </p:pic>
      <p:pic>
        <p:nvPicPr>
          <p:cNvPr id="62" name="Google Shape;62;p14"/>
          <p:cNvPicPr preferRelativeResize="0"/>
          <p:nvPr/>
        </p:nvPicPr>
        <p:blipFill rotWithShape="1">
          <a:blip r:embed="rId4">
            <a:alphaModFix/>
          </a:blip>
          <a:srcRect b="0" l="0" r="0" t="0"/>
          <a:stretch/>
        </p:blipFill>
        <p:spPr>
          <a:xfrm>
            <a:off x="7207110" y="102330"/>
            <a:ext cx="1413450" cy="1634580"/>
          </a:xfrm>
          <a:prstGeom prst="rect">
            <a:avLst/>
          </a:prstGeom>
          <a:noFill/>
          <a:ln>
            <a:noFill/>
          </a:ln>
        </p:spPr>
      </p:pic>
      <p:sp>
        <p:nvSpPr>
          <p:cNvPr id="63" name="Google Shape;63;p14"/>
          <p:cNvSpPr/>
          <p:nvPr/>
        </p:nvSpPr>
        <p:spPr>
          <a:xfrm>
            <a:off x="7067520" y="2543670"/>
            <a:ext cx="425100" cy="425100"/>
          </a:xfrm>
          <a:prstGeom prst="ellipse">
            <a:avLst/>
          </a:prstGeom>
          <a:noFill/>
          <a:ln cap="flat" cmpd="sng" w="127075">
            <a:solidFill>
              <a:schemeClr val="accent5"/>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4" name="Google Shape;64;p14"/>
          <p:cNvSpPr/>
          <p:nvPr/>
        </p:nvSpPr>
        <p:spPr>
          <a:xfrm>
            <a:off x="8371620" y="1822230"/>
            <a:ext cx="769358" cy="1005703"/>
          </a:xfrm>
          <a:custGeom>
            <a:rect b="b" l="l" r="r" t="t"/>
            <a:pathLst>
              <a:path extrusionOk="0" h="1648694" w="1261243">
                <a:moveTo>
                  <a:pt x="824347" y="0"/>
                </a:moveTo>
                <a:cubicBezTo>
                  <a:pt x="938165" y="0"/>
                  <a:pt x="1046596" y="23067"/>
                  <a:pt x="1145220" y="64781"/>
                </a:cubicBezTo>
                <a:lnTo>
                  <a:pt x="1261243" y="127757"/>
                </a:lnTo>
                <a:lnTo>
                  <a:pt x="1261243" y="1520938"/>
                </a:lnTo>
                <a:lnTo>
                  <a:pt x="1145220" y="1583913"/>
                </a:lnTo>
                <a:cubicBezTo>
                  <a:pt x="1046596" y="1625627"/>
                  <a:pt x="938165" y="1648694"/>
                  <a:pt x="824347" y="1648694"/>
                </a:cubicBezTo>
                <a:cubicBezTo>
                  <a:pt x="369073" y="1648694"/>
                  <a:pt x="0" y="1279621"/>
                  <a:pt x="0" y="824347"/>
                </a:cubicBezTo>
                <a:cubicBezTo>
                  <a:pt x="0" y="369073"/>
                  <a:pt x="369073" y="0"/>
                  <a:pt x="824347" y="0"/>
                </a:cubicBezTo>
                <a:close/>
              </a:path>
            </a:pathLst>
          </a:cu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pic>
        <p:nvPicPr>
          <p:cNvPr id="65" name="Google Shape;65;p14"/>
          <p:cNvPicPr preferRelativeResize="0"/>
          <p:nvPr/>
        </p:nvPicPr>
        <p:blipFill rotWithShape="1">
          <a:blip r:embed="rId5">
            <a:alphaModFix/>
          </a:blip>
          <a:srcRect b="0" l="0" r="0" t="0"/>
          <a:stretch/>
        </p:blipFill>
        <p:spPr>
          <a:xfrm>
            <a:off x="7281090" y="3138210"/>
            <a:ext cx="1619460" cy="1619460"/>
          </a:xfrm>
          <a:prstGeom prst="rect">
            <a:avLst/>
          </a:prstGeom>
          <a:noFill/>
          <a:ln>
            <a:noFill/>
          </a:ln>
        </p:spPr>
      </p:pic>
      <p:sp>
        <p:nvSpPr>
          <p:cNvPr id="66" name="Google Shape;66;p14"/>
          <p:cNvSpPr/>
          <p:nvPr/>
        </p:nvSpPr>
        <p:spPr>
          <a:xfrm rot="-1135168">
            <a:off x="5030918" y="3754360"/>
            <a:ext cx="1623329" cy="1686092"/>
          </a:xfrm>
          <a:custGeom>
            <a:rect b="b" l="l" r="r" t="t"/>
            <a:pathLst>
              <a:path extrusionOk="0" h="2254419" w="2170501">
                <a:moveTo>
                  <a:pt x="2129607" y="1918583"/>
                </a:moveTo>
                <a:cubicBezTo>
                  <a:pt x="2154398" y="1931279"/>
                  <a:pt x="2170966" y="1957258"/>
                  <a:pt x="2170492" y="1986678"/>
                </a:cubicBezTo>
                <a:cubicBezTo>
                  <a:pt x="2166208" y="2064866"/>
                  <a:pt x="2157057" y="2142632"/>
                  <a:pt x="2143122" y="2219532"/>
                </a:cubicBezTo>
                <a:lnTo>
                  <a:pt x="2134528" y="2254419"/>
                </a:lnTo>
                <a:lnTo>
                  <a:pt x="1992178" y="2205563"/>
                </a:lnTo>
                <a:lnTo>
                  <a:pt x="1995353" y="2192695"/>
                </a:lnTo>
                <a:cubicBezTo>
                  <a:pt x="2008198" y="2121944"/>
                  <a:pt x="2016634" y="2050393"/>
                  <a:pt x="2020595" y="1978457"/>
                </a:cubicBezTo>
                <a:cubicBezTo>
                  <a:pt x="2024469" y="1937147"/>
                  <a:pt x="2061092" y="1906808"/>
                  <a:pt x="2102402" y="1910681"/>
                </a:cubicBezTo>
                <a:cubicBezTo>
                  <a:pt x="2112167" y="1911596"/>
                  <a:pt x="2121344" y="1914352"/>
                  <a:pt x="2129607" y="1918583"/>
                </a:cubicBezTo>
                <a:close/>
                <a:moveTo>
                  <a:pt x="1874324" y="904226"/>
                </a:moveTo>
                <a:cubicBezTo>
                  <a:pt x="1892306" y="908991"/>
                  <a:pt x="1908526" y="920398"/>
                  <a:pt x="1919011" y="937393"/>
                </a:cubicBezTo>
                <a:cubicBezTo>
                  <a:pt x="1997699" y="1072785"/>
                  <a:pt x="2059099" y="1217502"/>
                  <a:pt x="2101793" y="1368166"/>
                </a:cubicBezTo>
                <a:cubicBezTo>
                  <a:pt x="2113067" y="1408067"/>
                  <a:pt x="2089878" y="1449546"/>
                  <a:pt x="2049988" y="1460853"/>
                </a:cubicBezTo>
                <a:cubicBezTo>
                  <a:pt x="2043310" y="1462643"/>
                  <a:pt x="2036406" y="1463511"/>
                  <a:pt x="2029492" y="1463442"/>
                </a:cubicBezTo>
                <a:lnTo>
                  <a:pt x="2029492" y="1463668"/>
                </a:lnTo>
                <a:cubicBezTo>
                  <a:pt x="1995920" y="1463668"/>
                  <a:pt x="1966424" y="1441358"/>
                  <a:pt x="1957302" y="1409047"/>
                </a:cubicBezTo>
                <a:cubicBezTo>
                  <a:pt x="1918054" y="1270468"/>
                  <a:pt x="1861564" y="1137362"/>
                  <a:pt x="1789159" y="1012848"/>
                </a:cubicBezTo>
                <a:cubicBezTo>
                  <a:pt x="1769270" y="976439"/>
                  <a:pt x="1782660" y="930802"/>
                  <a:pt x="1819072" y="910914"/>
                </a:cubicBezTo>
                <a:cubicBezTo>
                  <a:pt x="1836601" y="901341"/>
                  <a:pt x="1856343" y="899462"/>
                  <a:pt x="1874324" y="904226"/>
                </a:cubicBezTo>
                <a:close/>
                <a:moveTo>
                  <a:pt x="565076" y="25347"/>
                </a:moveTo>
                <a:cubicBezTo>
                  <a:pt x="590405" y="39934"/>
                  <a:pt x="605899" y="68698"/>
                  <a:pt x="602104" y="99534"/>
                </a:cubicBezTo>
                <a:cubicBezTo>
                  <a:pt x="597454" y="137333"/>
                  <a:pt x="565217" y="165647"/>
                  <a:pt x="527134" y="165379"/>
                </a:cubicBezTo>
                <a:cubicBezTo>
                  <a:pt x="523821" y="165412"/>
                  <a:pt x="520510" y="165224"/>
                  <a:pt x="517223" y="164816"/>
                </a:cubicBezTo>
                <a:cubicBezTo>
                  <a:pt x="374328" y="146158"/>
                  <a:pt x="229672" y="145287"/>
                  <a:pt x="86562" y="162226"/>
                </a:cubicBezTo>
                <a:cubicBezTo>
                  <a:pt x="45559" y="168541"/>
                  <a:pt x="7201" y="140420"/>
                  <a:pt x="886" y="99416"/>
                </a:cubicBezTo>
                <a:cubicBezTo>
                  <a:pt x="-5428" y="58412"/>
                  <a:pt x="22692" y="20054"/>
                  <a:pt x="63695" y="13740"/>
                </a:cubicBezTo>
                <a:cubicBezTo>
                  <a:pt x="65453" y="13470"/>
                  <a:pt x="67220" y="13261"/>
                  <a:pt x="68993" y="13116"/>
                </a:cubicBezTo>
                <a:cubicBezTo>
                  <a:pt x="224454" y="-5269"/>
                  <a:pt x="381592" y="-4323"/>
                  <a:pt x="536819" y="15931"/>
                </a:cubicBezTo>
                <a:cubicBezTo>
                  <a:pt x="547097" y="17195"/>
                  <a:pt x="556633" y="20483"/>
                  <a:pt x="565076" y="25347"/>
                </a:cubicBezTo>
                <a:close/>
                <a:moveTo>
                  <a:pt x="1132468" y="198602"/>
                </a:moveTo>
                <a:cubicBezTo>
                  <a:pt x="1272445" y="268739"/>
                  <a:pt x="1403185" y="355973"/>
                  <a:pt x="1521686" y="458304"/>
                </a:cubicBezTo>
                <a:cubicBezTo>
                  <a:pt x="1553095" y="485311"/>
                  <a:pt x="1556665" y="532668"/>
                  <a:pt x="1529659" y="564078"/>
                </a:cubicBezTo>
                <a:cubicBezTo>
                  <a:pt x="1515367" y="580705"/>
                  <a:pt x="1494511" y="590242"/>
                  <a:pt x="1472583" y="590184"/>
                </a:cubicBezTo>
                <a:lnTo>
                  <a:pt x="1472245" y="590184"/>
                </a:lnTo>
                <a:cubicBezTo>
                  <a:pt x="1454271" y="590357"/>
                  <a:pt x="1436837" y="584037"/>
                  <a:pt x="1423143" y="572389"/>
                </a:cubicBezTo>
                <a:cubicBezTo>
                  <a:pt x="1314092" y="478031"/>
                  <a:pt x="1193758" y="397569"/>
                  <a:pt x="1064896" y="332846"/>
                </a:cubicBezTo>
                <a:cubicBezTo>
                  <a:pt x="1027826" y="314186"/>
                  <a:pt x="1012901" y="269007"/>
                  <a:pt x="1031562" y="231938"/>
                </a:cubicBezTo>
                <a:cubicBezTo>
                  <a:pt x="1050220" y="194867"/>
                  <a:pt x="1095399" y="179942"/>
                  <a:pt x="1132468" y="198602"/>
                </a:cubicBezTo>
                <a:close/>
              </a:path>
            </a:pathLst>
          </a:custGeom>
          <a:solidFill>
            <a:schemeClr val="accent4"/>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7" name="Google Shape;67;p14"/>
          <p:cNvSpPr/>
          <p:nvPr/>
        </p:nvSpPr>
        <p:spPr>
          <a:xfrm>
            <a:off x="4804650" y="4529250"/>
            <a:ext cx="1483343" cy="611972"/>
          </a:xfrm>
          <a:custGeom>
            <a:rect b="b" l="l" r="r" t="t"/>
            <a:pathLst>
              <a:path extrusionOk="0" h="824205" w="1991064">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Apache </a:t>
            </a:r>
            <a:r>
              <a:rPr lang="es"/>
              <a:t>Spark</a:t>
            </a:r>
            <a:endParaRPr/>
          </a:p>
        </p:txBody>
      </p:sp>
      <p:sp>
        <p:nvSpPr>
          <p:cNvPr id="164" name="Google Shape;164;p23"/>
          <p:cNvSpPr txBox="1"/>
          <p:nvPr>
            <p:ph idx="1" type="body"/>
          </p:nvPr>
        </p:nvSpPr>
        <p:spPr>
          <a:xfrm>
            <a:off x="311700" y="1152475"/>
            <a:ext cx="8520600" cy="87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Apache Spark – a unified computing engine and set of libraries for big data</a:t>
            </a:r>
            <a:endParaRPr/>
          </a:p>
          <a:p>
            <a:pPr indent="0" lvl="0" marL="0" rtl="0" algn="l">
              <a:spcBef>
                <a:spcPts val="1600"/>
              </a:spcBef>
              <a:spcAft>
                <a:spcPts val="1600"/>
              </a:spcAft>
              <a:buNone/>
            </a:pPr>
            <a:r>
              <a:t/>
            </a:r>
            <a:endParaRPr/>
          </a:p>
        </p:txBody>
      </p:sp>
      <p:pic>
        <p:nvPicPr>
          <p:cNvPr id="165" name="Google Shape;165;p23"/>
          <p:cNvPicPr preferRelativeResize="0"/>
          <p:nvPr/>
        </p:nvPicPr>
        <p:blipFill>
          <a:blip r:embed="rId3">
            <a:alphaModFix/>
          </a:blip>
          <a:stretch>
            <a:fillRect/>
          </a:stretch>
        </p:blipFill>
        <p:spPr>
          <a:xfrm>
            <a:off x="1763474" y="1750025"/>
            <a:ext cx="5124901" cy="3106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Spark: </a:t>
            </a:r>
            <a:r>
              <a:rPr lang="es"/>
              <a:t>Arquitectura Básica</a:t>
            </a:r>
            <a:endParaRPr/>
          </a:p>
        </p:txBody>
      </p:sp>
      <p:sp>
        <p:nvSpPr>
          <p:cNvPr id="171" name="Google Shape;171;p24"/>
          <p:cNvSpPr txBox="1"/>
          <p:nvPr>
            <p:ph idx="1" type="body"/>
          </p:nvPr>
        </p:nvSpPr>
        <p:spPr>
          <a:xfrm>
            <a:off x="311700" y="1152475"/>
            <a:ext cx="2436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Aplicación Spark</a:t>
            </a:r>
            <a:endParaRPr/>
          </a:p>
          <a:p>
            <a:pPr indent="0" lvl="0" marL="0" rtl="0" algn="l">
              <a:spcBef>
                <a:spcPts val="1600"/>
              </a:spcBef>
              <a:spcAft>
                <a:spcPts val="1600"/>
              </a:spcAft>
              <a:buNone/>
            </a:pPr>
            <a:r>
              <a:t/>
            </a:r>
            <a:endParaRPr/>
          </a:p>
        </p:txBody>
      </p:sp>
      <p:pic>
        <p:nvPicPr>
          <p:cNvPr id="172" name="Google Shape;172;p24"/>
          <p:cNvPicPr preferRelativeResize="0"/>
          <p:nvPr/>
        </p:nvPicPr>
        <p:blipFill>
          <a:blip r:embed="rId3">
            <a:alphaModFix/>
          </a:blip>
          <a:stretch>
            <a:fillRect/>
          </a:stretch>
        </p:blipFill>
        <p:spPr>
          <a:xfrm>
            <a:off x="2655375" y="1017713"/>
            <a:ext cx="4251771" cy="3820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Spark API</a:t>
            </a:r>
            <a:endParaRPr/>
          </a:p>
        </p:txBody>
      </p:sp>
      <p:pic>
        <p:nvPicPr>
          <p:cNvPr id="178" name="Google Shape;178;p25"/>
          <p:cNvPicPr preferRelativeResize="0"/>
          <p:nvPr/>
        </p:nvPicPr>
        <p:blipFill>
          <a:blip r:embed="rId3">
            <a:alphaModFix/>
          </a:blip>
          <a:stretch>
            <a:fillRect/>
          </a:stretch>
        </p:blipFill>
        <p:spPr>
          <a:xfrm>
            <a:off x="1958475" y="1086275"/>
            <a:ext cx="5654624" cy="2757375"/>
          </a:xfrm>
          <a:prstGeom prst="rect">
            <a:avLst/>
          </a:prstGeom>
          <a:noFill/>
          <a:ln>
            <a:noFill/>
          </a:ln>
        </p:spPr>
      </p:pic>
      <p:sp>
        <p:nvSpPr>
          <p:cNvPr id="179" name="Google Shape;179;p25"/>
          <p:cNvSpPr txBox="1"/>
          <p:nvPr>
            <p:ph idx="1" type="body"/>
          </p:nvPr>
        </p:nvSpPr>
        <p:spPr>
          <a:xfrm>
            <a:off x="1113325" y="4064600"/>
            <a:ext cx="6900300" cy="72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Spark Application: Diver Process = </a:t>
            </a:r>
            <a:r>
              <a:rPr lang="es"/>
              <a:t>SparkSession</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Referencias</a:t>
            </a:r>
            <a:endParaRPr/>
          </a:p>
        </p:txBody>
      </p:sp>
      <p:sp>
        <p:nvSpPr>
          <p:cNvPr id="185" name="Google Shape;185;p26"/>
          <p:cNvSpPr txBox="1"/>
          <p:nvPr>
            <p:ph idx="1" type="body"/>
          </p:nvPr>
        </p:nvSpPr>
        <p:spPr>
          <a:xfrm>
            <a:off x="311700" y="12235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u="sng">
                <a:solidFill>
                  <a:schemeClr val="hlink"/>
                </a:solidFill>
                <a:hlinkClick r:id="rId3"/>
              </a:rPr>
              <a:t>https://java2blog.com/hadoop-architecture/</a:t>
            </a:r>
            <a:endParaRPr/>
          </a:p>
          <a:p>
            <a:pPr indent="-342900" lvl="0" marL="457200" rtl="0" algn="l">
              <a:spcBef>
                <a:spcPts val="0"/>
              </a:spcBef>
              <a:spcAft>
                <a:spcPts val="0"/>
              </a:spcAft>
              <a:buSzPts val="1800"/>
              <a:buChar char="●"/>
            </a:pPr>
            <a:r>
              <a:rPr lang="es" u="sng">
                <a:solidFill>
                  <a:schemeClr val="hlink"/>
                </a:solidFill>
                <a:hlinkClick r:id="rId4"/>
              </a:rPr>
              <a:t>https://slides.com/tomasdelvechio/hadoop--2</a:t>
            </a:r>
            <a:endParaRPr/>
          </a:p>
          <a:p>
            <a:pPr indent="-342900" lvl="0" marL="457200" rtl="0" algn="l">
              <a:spcBef>
                <a:spcPts val="0"/>
              </a:spcBef>
              <a:spcAft>
                <a:spcPts val="0"/>
              </a:spcAft>
              <a:buSzPts val="1800"/>
              <a:buChar char="●"/>
            </a:pPr>
            <a:r>
              <a:rPr lang="es" u="sng">
                <a:solidFill>
                  <a:schemeClr val="hlink"/>
                </a:solidFill>
                <a:hlinkClick r:id="rId5"/>
              </a:rPr>
              <a:t>https://spark.apache.org/docs/latest/</a:t>
            </a:r>
            <a:endParaRPr/>
          </a:p>
          <a:p>
            <a:pPr indent="-342900" lvl="0" marL="457200" rtl="0" algn="l">
              <a:spcBef>
                <a:spcPts val="0"/>
              </a:spcBef>
              <a:spcAft>
                <a:spcPts val="0"/>
              </a:spcAft>
              <a:buSzPts val="1800"/>
              <a:buChar char="●"/>
            </a:pPr>
            <a:r>
              <a:rPr lang="es" u="sng">
                <a:solidFill>
                  <a:schemeClr val="hlink"/>
                </a:solidFill>
                <a:hlinkClick r:id="rId6"/>
              </a:rPr>
              <a:t>https://hadoop.apache.org/docs/current/hadoop-yarn/hadoop-yarn-site/YARN.html</a:t>
            </a:r>
            <a:endParaRPr/>
          </a:p>
          <a:p>
            <a:pPr indent="-342900" lvl="0" marL="457200" rtl="0" algn="l">
              <a:spcBef>
                <a:spcPts val="0"/>
              </a:spcBef>
              <a:spcAft>
                <a:spcPts val="0"/>
              </a:spcAft>
              <a:buSzPts val="1800"/>
              <a:buChar char="●"/>
            </a:pPr>
            <a:r>
              <a:rPr lang="es"/>
              <a:t>A Gentle Introduction to Apache Spark [ </a:t>
            </a:r>
            <a:r>
              <a:rPr lang="es" u="sng">
                <a:solidFill>
                  <a:schemeClr val="hlink"/>
                </a:solidFill>
                <a:hlinkClick r:id="rId7"/>
              </a:rPr>
              <a:t>site</a:t>
            </a:r>
            <a:r>
              <a:rPr lang="es"/>
              <a:t> ]</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nvSpPr>
        <p:spPr>
          <a:xfrm>
            <a:off x="654125" y="1023075"/>
            <a:ext cx="1240800" cy="3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900">
                <a:latin typeface="Roboto Black"/>
                <a:ea typeface="Roboto Black"/>
                <a:cs typeface="Roboto Black"/>
                <a:sym typeface="Roboto Black"/>
              </a:rPr>
              <a:t>Big Data</a:t>
            </a:r>
            <a:endParaRPr sz="1900">
              <a:latin typeface="Roboto Black"/>
              <a:ea typeface="Roboto Black"/>
              <a:cs typeface="Roboto Black"/>
              <a:sym typeface="Roboto Black"/>
            </a:endParaRPr>
          </a:p>
        </p:txBody>
      </p:sp>
      <p:sp>
        <p:nvSpPr>
          <p:cNvPr id="73" name="Google Shape;73;p15"/>
          <p:cNvSpPr txBox="1"/>
          <p:nvPr/>
        </p:nvSpPr>
        <p:spPr>
          <a:xfrm>
            <a:off x="3084400" y="1091325"/>
            <a:ext cx="1565100" cy="45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900">
                <a:latin typeface="Roboto Black"/>
                <a:ea typeface="Roboto Black"/>
                <a:cs typeface="Roboto Black"/>
                <a:sym typeface="Roboto Black"/>
              </a:rPr>
              <a:t>Definiciones</a:t>
            </a:r>
            <a:endParaRPr sz="1900">
              <a:latin typeface="Roboto Black"/>
              <a:ea typeface="Roboto Black"/>
              <a:cs typeface="Roboto Black"/>
              <a:sym typeface="Roboto Black"/>
            </a:endParaRPr>
          </a:p>
        </p:txBody>
      </p:sp>
      <p:cxnSp>
        <p:nvCxnSpPr>
          <p:cNvPr id="74" name="Google Shape;74;p15"/>
          <p:cNvCxnSpPr>
            <a:stCxn id="72" idx="3"/>
            <a:endCxn id="73" idx="1"/>
          </p:cNvCxnSpPr>
          <p:nvPr/>
        </p:nvCxnSpPr>
        <p:spPr>
          <a:xfrm>
            <a:off x="1894925" y="1210125"/>
            <a:ext cx="1189500" cy="110100"/>
          </a:xfrm>
          <a:prstGeom prst="curvedConnector3">
            <a:avLst>
              <a:gd fmla="val 49999" name="adj1"/>
            </a:avLst>
          </a:prstGeom>
          <a:noFill/>
          <a:ln cap="flat" cmpd="sng" w="9525">
            <a:solidFill>
              <a:schemeClr val="dk2"/>
            </a:solidFill>
            <a:prstDash val="solid"/>
            <a:round/>
            <a:headEnd len="med" w="med" type="none"/>
            <a:tailEnd len="med" w="med" type="none"/>
          </a:ln>
        </p:spPr>
      </p:cxnSp>
      <p:sp>
        <p:nvSpPr>
          <p:cNvPr id="75" name="Google Shape;75;p15"/>
          <p:cNvSpPr txBox="1"/>
          <p:nvPr/>
        </p:nvSpPr>
        <p:spPr>
          <a:xfrm>
            <a:off x="4760800" y="2158125"/>
            <a:ext cx="3539400" cy="45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900">
                <a:latin typeface="Roboto Black"/>
                <a:ea typeface="Roboto Black"/>
                <a:cs typeface="Roboto Black"/>
                <a:sym typeface="Roboto Black"/>
              </a:rPr>
              <a:t>Ecosistemas de Big Data</a:t>
            </a:r>
            <a:endParaRPr sz="1900">
              <a:latin typeface="Roboto Black"/>
              <a:ea typeface="Roboto Black"/>
              <a:cs typeface="Roboto Black"/>
              <a:sym typeface="Roboto Black"/>
            </a:endParaRPr>
          </a:p>
        </p:txBody>
      </p:sp>
      <p:cxnSp>
        <p:nvCxnSpPr>
          <p:cNvPr id="76" name="Google Shape;76;p15"/>
          <p:cNvCxnSpPr>
            <a:stCxn id="77" idx="3"/>
            <a:endCxn id="75" idx="1"/>
          </p:cNvCxnSpPr>
          <p:nvPr/>
        </p:nvCxnSpPr>
        <p:spPr>
          <a:xfrm>
            <a:off x="3969100" y="2387025"/>
            <a:ext cx="791700" cy="600"/>
          </a:xfrm>
          <a:prstGeom prst="curvedConnector3">
            <a:avLst>
              <a:gd fmla="val 50000" name="adj1"/>
            </a:avLst>
          </a:prstGeom>
          <a:noFill/>
          <a:ln cap="flat" cmpd="sng" w="9525">
            <a:solidFill>
              <a:schemeClr val="dk2"/>
            </a:solidFill>
            <a:prstDash val="solid"/>
            <a:round/>
            <a:headEnd len="med" w="med" type="none"/>
            <a:tailEnd len="med" w="med" type="none"/>
          </a:ln>
        </p:spPr>
      </p:cxnSp>
      <p:sp>
        <p:nvSpPr>
          <p:cNvPr id="77" name="Google Shape;77;p15"/>
          <p:cNvSpPr txBox="1"/>
          <p:nvPr/>
        </p:nvSpPr>
        <p:spPr>
          <a:xfrm>
            <a:off x="2779600" y="2158125"/>
            <a:ext cx="1189500" cy="45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900">
                <a:latin typeface="Roboto Black"/>
                <a:ea typeface="Roboto Black"/>
                <a:cs typeface="Roboto Black"/>
                <a:sym typeface="Roboto Black"/>
              </a:rPr>
              <a:t>Hadoop</a:t>
            </a:r>
            <a:endParaRPr sz="1900">
              <a:latin typeface="Roboto Black"/>
              <a:ea typeface="Roboto Black"/>
              <a:cs typeface="Roboto Black"/>
              <a:sym typeface="Roboto Black"/>
            </a:endParaRPr>
          </a:p>
        </p:txBody>
      </p:sp>
      <p:sp>
        <p:nvSpPr>
          <p:cNvPr id="78" name="Google Shape;78;p15"/>
          <p:cNvSpPr txBox="1"/>
          <p:nvPr/>
        </p:nvSpPr>
        <p:spPr>
          <a:xfrm>
            <a:off x="4684600" y="2920125"/>
            <a:ext cx="1189500" cy="45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900">
                <a:latin typeface="Roboto Black"/>
                <a:ea typeface="Roboto Black"/>
                <a:cs typeface="Roboto Black"/>
                <a:sym typeface="Roboto Black"/>
              </a:rPr>
              <a:t>HDFS</a:t>
            </a:r>
            <a:endParaRPr sz="1900">
              <a:latin typeface="Roboto Black"/>
              <a:ea typeface="Roboto Black"/>
              <a:cs typeface="Roboto Black"/>
              <a:sym typeface="Roboto Black"/>
            </a:endParaRPr>
          </a:p>
        </p:txBody>
      </p:sp>
      <p:cxnSp>
        <p:nvCxnSpPr>
          <p:cNvPr id="79" name="Google Shape;79;p15"/>
          <p:cNvCxnSpPr>
            <a:stCxn id="77" idx="3"/>
            <a:endCxn id="78" idx="1"/>
          </p:cNvCxnSpPr>
          <p:nvPr/>
        </p:nvCxnSpPr>
        <p:spPr>
          <a:xfrm>
            <a:off x="3969100" y="2387025"/>
            <a:ext cx="715500" cy="762000"/>
          </a:xfrm>
          <a:prstGeom prst="curvedConnector3">
            <a:avLst>
              <a:gd fmla="val 50000" name="adj1"/>
            </a:avLst>
          </a:prstGeom>
          <a:noFill/>
          <a:ln cap="flat" cmpd="sng" w="9525">
            <a:solidFill>
              <a:schemeClr val="dk2"/>
            </a:solidFill>
            <a:prstDash val="solid"/>
            <a:round/>
            <a:headEnd len="med" w="med" type="none"/>
            <a:tailEnd len="med" w="med" type="none"/>
          </a:ln>
        </p:spPr>
      </p:cxnSp>
      <p:sp>
        <p:nvSpPr>
          <p:cNvPr id="80" name="Google Shape;80;p15"/>
          <p:cNvSpPr txBox="1"/>
          <p:nvPr/>
        </p:nvSpPr>
        <p:spPr>
          <a:xfrm>
            <a:off x="4760800" y="3453525"/>
            <a:ext cx="1565100" cy="45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900">
                <a:latin typeface="Roboto Black"/>
                <a:ea typeface="Roboto Black"/>
                <a:cs typeface="Roboto Black"/>
                <a:sym typeface="Roboto Black"/>
              </a:rPr>
              <a:t>Frameworks</a:t>
            </a:r>
            <a:endParaRPr sz="1900">
              <a:latin typeface="Roboto Black"/>
              <a:ea typeface="Roboto Black"/>
              <a:cs typeface="Roboto Black"/>
              <a:sym typeface="Roboto Black"/>
            </a:endParaRPr>
          </a:p>
        </p:txBody>
      </p:sp>
      <p:cxnSp>
        <p:nvCxnSpPr>
          <p:cNvPr id="81" name="Google Shape;81;p15"/>
          <p:cNvCxnSpPr>
            <a:stCxn id="77" idx="3"/>
            <a:endCxn id="80" idx="1"/>
          </p:cNvCxnSpPr>
          <p:nvPr/>
        </p:nvCxnSpPr>
        <p:spPr>
          <a:xfrm>
            <a:off x="3969100" y="2387025"/>
            <a:ext cx="791700" cy="1295400"/>
          </a:xfrm>
          <a:prstGeom prst="curvedConnector3">
            <a:avLst>
              <a:gd fmla="val 50000" name="adj1"/>
            </a:avLst>
          </a:prstGeom>
          <a:noFill/>
          <a:ln cap="flat" cmpd="sng" w="9525">
            <a:solidFill>
              <a:schemeClr val="dk2"/>
            </a:solidFill>
            <a:prstDash val="solid"/>
            <a:round/>
            <a:headEnd len="med" w="med" type="none"/>
            <a:tailEnd len="med" w="med" type="none"/>
          </a:ln>
        </p:spPr>
      </p:cxnSp>
      <p:sp>
        <p:nvSpPr>
          <p:cNvPr id="82" name="Google Shape;82;p15"/>
          <p:cNvSpPr txBox="1"/>
          <p:nvPr/>
        </p:nvSpPr>
        <p:spPr>
          <a:xfrm>
            <a:off x="7123000" y="3453525"/>
            <a:ext cx="1565100" cy="45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900">
                <a:latin typeface="Roboto Black"/>
                <a:ea typeface="Roboto Black"/>
                <a:cs typeface="Roboto Black"/>
                <a:sym typeface="Roboto Black"/>
              </a:rPr>
              <a:t>MapReduce</a:t>
            </a:r>
            <a:endParaRPr sz="1900">
              <a:latin typeface="Roboto Black"/>
              <a:ea typeface="Roboto Black"/>
              <a:cs typeface="Roboto Black"/>
              <a:sym typeface="Roboto Black"/>
            </a:endParaRPr>
          </a:p>
        </p:txBody>
      </p:sp>
      <p:cxnSp>
        <p:nvCxnSpPr>
          <p:cNvPr id="83" name="Google Shape;83;p15"/>
          <p:cNvCxnSpPr>
            <a:stCxn id="80" idx="3"/>
            <a:endCxn id="82" idx="1"/>
          </p:cNvCxnSpPr>
          <p:nvPr/>
        </p:nvCxnSpPr>
        <p:spPr>
          <a:xfrm>
            <a:off x="6325900" y="3682425"/>
            <a:ext cx="797100" cy="600"/>
          </a:xfrm>
          <a:prstGeom prst="curvedConnector3">
            <a:avLst>
              <a:gd fmla="val 50000" name="adj1"/>
            </a:avLst>
          </a:prstGeom>
          <a:noFill/>
          <a:ln cap="flat" cmpd="sng" w="9525">
            <a:solidFill>
              <a:schemeClr val="dk2"/>
            </a:solidFill>
            <a:prstDash val="solid"/>
            <a:round/>
            <a:headEnd len="med" w="med" type="none"/>
            <a:tailEnd len="med" w="med" type="none"/>
          </a:ln>
        </p:spPr>
      </p:cxnSp>
      <p:sp>
        <p:nvSpPr>
          <p:cNvPr id="84" name="Google Shape;84;p15"/>
          <p:cNvSpPr txBox="1"/>
          <p:nvPr/>
        </p:nvSpPr>
        <p:spPr>
          <a:xfrm>
            <a:off x="7123000" y="3910725"/>
            <a:ext cx="1565100" cy="45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900">
                <a:latin typeface="Roboto Black"/>
                <a:ea typeface="Roboto Black"/>
                <a:cs typeface="Roboto Black"/>
                <a:sym typeface="Roboto Black"/>
              </a:rPr>
              <a:t>Spark</a:t>
            </a:r>
            <a:endParaRPr sz="1900">
              <a:latin typeface="Roboto Black"/>
              <a:ea typeface="Roboto Black"/>
              <a:cs typeface="Roboto Black"/>
              <a:sym typeface="Roboto Black"/>
            </a:endParaRPr>
          </a:p>
        </p:txBody>
      </p:sp>
      <p:cxnSp>
        <p:nvCxnSpPr>
          <p:cNvPr id="85" name="Google Shape;85;p15"/>
          <p:cNvCxnSpPr>
            <a:stCxn id="80" idx="3"/>
            <a:endCxn id="84" idx="1"/>
          </p:cNvCxnSpPr>
          <p:nvPr/>
        </p:nvCxnSpPr>
        <p:spPr>
          <a:xfrm>
            <a:off x="6325900" y="3682425"/>
            <a:ext cx="797100" cy="4572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86" name="Google Shape;86;p15"/>
          <p:cNvCxnSpPr>
            <a:stCxn id="72" idx="3"/>
            <a:endCxn id="77" idx="1"/>
          </p:cNvCxnSpPr>
          <p:nvPr/>
        </p:nvCxnSpPr>
        <p:spPr>
          <a:xfrm>
            <a:off x="1894925" y="1210125"/>
            <a:ext cx="884700" cy="1176900"/>
          </a:xfrm>
          <a:prstGeom prst="curvedConnector3">
            <a:avLst>
              <a:gd fmla="val 49999" name="adj1"/>
            </a:avLst>
          </a:prstGeom>
          <a:noFill/>
          <a:ln cap="flat" cmpd="sng" w="9525">
            <a:solidFill>
              <a:schemeClr val="dk2"/>
            </a:solidFill>
            <a:prstDash val="solid"/>
            <a:round/>
            <a:headEnd len="med" w="med" type="none"/>
            <a:tailEnd len="med" w="med" type="none"/>
          </a:ln>
        </p:spPr>
      </p:cxnSp>
      <p:sp>
        <p:nvSpPr>
          <p:cNvPr id="87" name="Google Shape;87;p15"/>
          <p:cNvSpPr txBox="1"/>
          <p:nvPr/>
        </p:nvSpPr>
        <p:spPr>
          <a:xfrm>
            <a:off x="5218000" y="1091325"/>
            <a:ext cx="1565100" cy="45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900">
                <a:latin typeface="Roboto Black"/>
                <a:ea typeface="Roboto Black"/>
                <a:cs typeface="Roboto Black"/>
                <a:sym typeface="Roboto Black"/>
              </a:rPr>
              <a:t>Las … Vs</a:t>
            </a:r>
            <a:endParaRPr sz="1900">
              <a:latin typeface="Roboto Black"/>
              <a:ea typeface="Roboto Black"/>
              <a:cs typeface="Roboto Black"/>
              <a:sym typeface="Roboto Black"/>
            </a:endParaRPr>
          </a:p>
        </p:txBody>
      </p:sp>
      <p:cxnSp>
        <p:nvCxnSpPr>
          <p:cNvPr id="88" name="Google Shape;88;p15"/>
          <p:cNvCxnSpPr>
            <a:stCxn id="73" idx="3"/>
            <a:endCxn id="87" idx="1"/>
          </p:cNvCxnSpPr>
          <p:nvPr/>
        </p:nvCxnSpPr>
        <p:spPr>
          <a:xfrm>
            <a:off x="4649500" y="1320225"/>
            <a:ext cx="568500" cy="600"/>
          </a:xfrm>
          <a:prstGeom prst="curvedConnector3">
            <a:avLst>
              <a:gd fmla="val 50000" name="adj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6"/>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Big Data</a:t>
            </a:r>
            <a:endParaRPr/>
          </a:p>
        </p:txBody>
      </p:sp>
      <p:sp>
        <p:nvSpPr>
          <p:cNvPr id="94" name="Google Shape;94;p16"/>
          <p:cNvSpPr txBox="1"/>
          <p:nvPr>
            <p:ph idx="1" type="body"/>
          </p:nvPr>
        </p:nvSpPr>
        <p:spPr>
          <a:xfrm>
            <a:off x="311700" y="695275"/>
            <a:ext cx="8520600" cy="14976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a:t>Big Data estudia la forma de </a:t>
            </a:r>
            <a:r>
              <a:rPr b="1" lang="es"/>
              <a:t>analizar</a:t>
            </a:r>
            <a:r>
              <a:rPr lang="es"/>
              <a:t> y </a:t>
            </a:r>
            <a:r>
              <a:rPr b="1" lang="es"/>
              <a:t>extraer sistemáticamente información</a:t>
            </a:r>
            <a:r>
              <a:rPr lang="es"/>
              <a:t>, abordando de otra manera </a:t>
            </a:r>
            <a:r>
              <a:rPr b="1" lang="es"/>
              <a:t>conjuntos de datos que son demasiado grandes</a:t>
            </a:r>
            <a:r>
              <a:rPr lang="es"/>
              <a:t> o complejos para ser tratados por aplicaciones de </a:t>
            </a:r>
            <a:r>
              <a:rPr b="1" lang="es"/>
              <a:t>procesamiento de datos tradicional</a:t>
            </a:r>
            <a:r>
              <a:rPr lang="es"/>
              <a:t>.</a:t>
            </a:r>
            <a:endParaRPr/>
          </a:p>
        </p:txBody>
      </p:sp>
      <p:pic>
        <p:nvPicPr>
          <p:cNvPr id="95" name="Google Shape;95;p16"/>
          <p:cNvPicPr preferRelativeResize="0"/>
          <p:nvPr/>
        </p:nvPicPr>
        <p:blipFill>
          <a:blip r:embed="rId3">
            <a:alphaModFix/>
          </a:blip>
          <a:stretch>
            <a:fillRect/>
          </a:stretch>
        </p:blipFill>
        <p:spPr>
          <a:xfrm>
            <a:off x="1441300" y="2631100"/>
            <a:ext cx="1341275" cy="1432475"/>
          </a:xfrm>
          <a:prstGeom prst="rect">
            <a:avLst/>
          </a:prstGeom>
          <a:noFill/>
          <a:ln>
            <a:noFill/>
          </a:ln>
        </p:spPr>
      </p:pic>
      <p:sp>
        <p:nvSpPr>
          <p:cNvPr id="96" name="Google Shape;96;p16"/>
          <p:cNvSpPr/>
          <p:nvPr/>
        </p:nvSpPr>
        <p:spPr>
          <a:xfrm>
            <a:off x="5324201" y="2192875"/>
            <a:ext cx="3288492" cy="2205468"/>
          </a:xfrm>
          <a:prstGeom prst="cloud">
            <a:avLst/>
          </a:prstGeom>
          <a:solidFill>
            <a:srgbClr val="FFFFFF"/>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6"/>
          <p:cNvSpPr/>
          <p:nvPr/>
        </p:nvSpPr>
        <p:spPr>
          <a:xfrm>
            <a:off x="3909600" y="2958413"/>
            <a:ext cx="662400" cy="674400"/>
          </a:xfrm>
          <a:prstGeom prst="rightArrow">
            <a:avLst>
              <a:gd fmla="val 50000" name="adj1"/>
              <a:gd fmla="val 50000" name="adj2"/>
            </a:avLst>
          </a:prstGeom>
          <a:solidFill>
            <a:srgbClr val="FFFFFF"/>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17"/>
          <p:cNvPicPr preferRelativeResize="0"/>
          <p:nvPr/>
        </p:nvPicPr>
        <p:blipFill>
          <a:blip r:embed="rId3">
            <a:alphaModFix/>
          </a:blip>
          <a:stretch>
            <a:fillRect/>
          </a:stretch>
        </p:blipFill>
        <p:spPr>
          <a:xfrm>
            <a:off x="457200" y="-36137"/>
            <a:ext cx="8373519"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txBox="1"/>
          <p:nvPr>
            <p:ph type="title"/>
          </p:nvPr>
        </p:nvSpPr>
        <p:spPr>
          <a:xfrm>
            <a:off x="457110" y="218675"/>
            <a:ext cx="8229300" cy="858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s" sz="3600"/>
              <a:t>Contexto</a:t>
            </a:r>
            <a:endParaRPr sz="3600"/>
          </a:p>
        </p:txBody>
      </p:sp>
      <p:sp>
        <p:nvSpPr>
          <p:cNvPr id="108" name="Google Shape;108;p18"/>
          <p:cNvSpPr/>
          <p:nvPr/>
        </p:nvSpPr>
        <p:spPr>
          <a:xfrm>
            <a:off x="3759050" y="1874850"/>
            <a:ext cx="1625400" cy="1393800"/>
          </a:xfrm>
          <a:prstGeom prst="ellipse">
            <a:avLst/>
          </a:prstGeom>
          <a:solidFill>
            <a:schemeClr val="lt2"/>
          </a:solid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t>Big Data</a:t>
            </a:r>
            <a:endParaRPr b="1"/>
          </a:p>
        </p:txBody>
      </p:sp>
      <p:sp>
        <p:nvSpPr>
          <p:cNvPr id="109" name="Google Shape;109;p18"/>
          <p:cNvSpPr txBox="1"/>
          <p:nvPr/>
        </p:nvSpPr>
        <p:spPr>
          <a:xfrm>
            <a:off x="2042025" y="1299875"/>
            <a:ext cx="1279200" cy="44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chemeClr val="dk1"/>
                </a:solidFill>
              </a:rPr>
              <a:t>MapReduce</a:t>
            </a:r>
            <a:endParaRPr/>
          </a:p>
        </p:txBody>
      </p:sp>
      <p:sp>
        <p:nvSpPr>
          <p:cNvPr id="110" name="Google Shape;110;p18"/>
          <p:cNvSpPr txBox="1"/>
          <p:nvPr/>
        </p:nvSpPr>
        <p:spPr>
          <a:xfrm>
            <a:off x="164975" y="1001075"/>
            <a:ext cx="1436700" cy="103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chemeClr val="dk1"/>
                </a:solidFill>
              </a:rPr>
              <a:t>Sistemas distribuidos y cómputo paralelo</a:t>
            </a:r>
            <a:endParaRPr>
              <a:solidFill>
                <a:schemeClr val="dk1"/>
              </a:solidFill>
            </a:endParaRPr>
          </a:p>
        </p:txBody>
      </p:sp>
      <p:sp>
        <p:nvSpPr>
          <p:cNvPr id="111" name="Google Shape;111;p18"/>
          <p:cNvSpPr txBox="1"/>
          <p:nvPr/>
        </p:nvSpPr>
        <p:spPr>
          <a:xfrm>
            <a:off x="1465275" y="1270925"/>
            <a:ext cx="639600" cy="34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a:t>vs</a:t>
            </a:r>
            <a:endParaRPr b="1"/>
          </a:p>
        </p:txBody>
      </p:sp>
      <p:cxnSp>
        <p:nvCxnSpPr>
          <p:cNvPr id="112" name="Google Shape;112;p18"/>
          <p:cNvCxnSpPr>
            <a:stCxn id="113" idx="2"/>
            <a:endCxn id="108" idx="2"/>
          </p:cNvCxnSpPr>
          <p:nvPr/>
        </p:nvCxnSpPr>
        <p:spPr>
          <a:xfrm flipH="1" rot="-5400000">
            <a:off x="2503925" y="1316650"/>
            <a:ext cx="558000" cy="1952100"/>
          </a:xfrm>
          <a:prstGeom prst="curvedConnector2">
            <a:avLst/>
          </a:prstGeom>
          <a:noFill/>
          <a:ln cap="flat" cmpd="sng" w="19050">
            <a:solidFill>
              <a:schemeClr val="dk2"/>
            </a:solidFill>
            <a:prstDash val="solid"/>
            <a:round/>
            <a:headEnd len="med" w="med" type="none"/>
            <a:tailEnd len="med" w="med" type="none"/>
          </a:ln>
        </p:spPr>
      </p:cxnSp>
      <p:sp>
        <p:nvSpPr>
          <p:cNvPr id="114" name="Google Shape;114;p18"/>
          <p:cNvSpPr txBox="1"/>
          <p:nvPr/>
        </p:nvSpPr>
        <p:spPr>
          <a:xfrm>
            <a:off x="2194425" y="3814475"/>
            <a:ext cx="1491900" cy="90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chemeClr val="dk1"/>
                </a:solidFill>
              </a:rPr>
              <a:t>NoSQL</a:t>
            </a:r>
            <a:endParaRPr>
              <a:solidFill>
                <a:schemeClr val="dk1"/>
              </a:solidFill>
            </a:endParaRPr>
          </a:p>
          <a:p>
            <a:pPr indent="0" lvl="0" marL="0" rtl="0" algn="ctr">
              <a:spcBef>
                <a:spcPts val="0"/>
              </a:spcBef>
              <a:spcAft>
                <a:spcPts val="0"/>
              </a:spcAft>
              <a:buNone/>
            </a:pPr>
            <a:r>
              <a:t/>
            </a:r>
            <a:endParaRPr>
              <a:solidFill>
                <a:schemeClr val="dk1"/>
              </a:solidFill>
            </a:endParaRPr>
          </a:p>
          <a:p>
            <a:pPr indent="0" lvl="0" marL="0" rtl="0" algn="ctr">
              <a:spcBef>
                <a:spcPts val="0"/>
              </a:spcBef>
              <a:spcAft>
                <a:spcPts val="0"/>
              </a:spcAft>
              <a:buNone/>
            </a:pPr>
            <a:r>
              <a:rPr lang="es">
                <a:solidFill>
                  <a:schemeClr val="dk1"/>
                </a:solidFill>
              </a:rPr>
              <a:t>características</a:t>
            </a:r>
            <a:endParaRPr>
              <a:solidFill>
                <a:schemeClr val="dk1"/>
              </a:solidFill>
            </a:endParaRPr>
          </a:p>
          <a:p>
            <a:pPr indent="0" lvl="0" marL="0" rtl="0" algn="ctr">
              <a:spcBef>
                <a:spcPts val="0"/>
              </a:spcBef>
              <a:spcAft>
                <a:spcPts val="0"/>
              </a:spcAft>
              <a:buNone/>
            </a:pPr>
            <a:r>
              <a:rPr lang="es">
                <a:solidFill>
                  <a:schemeClr val="dk1"/>
                </a:solidFill>
              </a:rPr>
              <a:t>BASE</a:t>
            </a:r>
            <a:endParaRPr>
              <a:solidFill>
                <a:schemeClr val="dk1"/>
              </a:solidFill>
            </a:endParaRPr>
          </a:p>
        </p:txBody>
      </p:sp>
      <p:sp>
        <p:nvSpPr>
          <p:cNvPr id="115" name="Google Shape;115;p18"/>
          <p:cNvSpPr txBox="1"/>
          <p:nvPr/>
        </p:nvSpPr>
        <p:spPr>
          <a:xfrm>
            <a:off x="317375" y="3820475"/>
            <a:ext cx="1436700" cy="103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chemeClr val="dk1"/>
                </a:solidFill>
              </a:rPr>
              <a:t>RDBM</a:t>
            </a:r>
            <a:endParaRPr>
              <a:solidFill>
                <a:schemeClr val="dk1"/>
              </a:solidFill>
            </a:endParaRPr>
          </a:p>
          <a:p>
            <a:pPr indent="0" lvl="0" marL="0" rtl="0" algn="ctr">
              <a:spcBef>
                <a:spcPts val="0"/>
              </a:spcBef>
              <a:spcAft>
                <a:spcPts val="0"/>
              </a:spcAft>
              <a:buNone/>
            </a:pPr>
            <a:r>
              <a:t/>
            </a:r>
            <a:endParaRPr>
              <a:solidFill>
                <a:schemeClr val="dk1"/>
              </a:solidFill>
            </a:endParaRPr>
          </a:p>
          <a:p>
            <a:pPr indent="0" lvl="0" marL="0" rtl="0" algn="ctr">
              <a:spcBef>
                <a:spcPts val="0"/>
              </a:spcBef>
              <a:spcAft>
                <a:spcPts val="0"/>
              </a:spcAft>
              <a:buNone/>
            </a:pPr>
            <a:r>
              <a:rPr lang="es">
                <a:solidFill>
                  <a:schemeClr val="dk1"/>
                </a:solidFill>
              </a:rPr>
              <a:t>características ACID</a:t>
            </a:r>
            <a:endParaRPr>
              <a:solidFill>
                <a:schemeClr val="dk1"/>
              </a:solidFill>
            </a:endParaRPr>
          </a:p>
        </p:txBody>
      </p:sp>
      <p:sp>
        <p:nvSpPr>
          <p:cNvPr id="116" name="Google Shape;116;p18"/>
          <p:cNvSpPr txBox="1"/>
          <p:nvPr/>
        </p:nvSpPr>
        <p:spPr>
          <a:xfrm>
            <a:off x="1617675" y="4014125"/>
            <a:ext cx="639600" cy="34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a:t>vs</a:t>
            </a:r>
            <a:endParaRPr b="1"/>
          </a:p>
        </p:txBody>
      </p:sp>
      <p:cxnSp>
        <p:nvCxnSpPr>
          <p:cNvPr id="117" name="Google Shape;117;p18"/>
          <p:cNvCxnSpPr>
            <a:stCxn id="108" idx="2"/>
            <a:endCxn id="116" idx="0"/>
          </p:cNvCxnSpPr>
          <p:nvPr/>
        </p:nvCxnSpPr>
        <p:spPr>
          <a:xfrm flipH="1">
            <a:off x="1937450" y="2571750"/>
            <a:ext cx="1821600" cy="1442400"/>
          </a:xfrm>
          <a:prstGeom prst="curvedConnector2">
            <a:avLst/>
          </a:prstGeom>
          <a:noFill/>
          <a:ln cap="flat" cmpd="sng" w="19050">
            <a:solidFill>
              <a:schemeClr val="dk2"/>
            </a:solidFill>
            <a:prstDash val="solid"/>
            <a:round/>
            <a:headEnd len="med" w="med" type="none"/>
            <a:tailEnd len="med" w="med" type="none"/>
          </a:ln>
        </p:spPr>
      </p:cxnSp>
      <p:grpSp>
        <p:nvGrpSpPr>
          <p:cNvPr id="118" name="Google Shape;118;p18"/>
          <p:cNvGrpSpPr/>
          <p:nvPr/>
        </p:nvGrpSpPr>
        <p:grpSpPr>
          <a:xfrm>
            <a:off x="5316525" y="304100"/>
            <a:ext cx="3617700" cy="2267650"/>
            <a:chOff x="5316525" y="304100"/>
            <a:chExt cx="3617700" cy="2267650"/>
          </a:xfrm>
        </p:grpSpPr>
        <p:sp>
          <p:nvSpPr>
            <p:cNvPr id="119" name="Google Shape;119;p18"/>
            <p:cNvSpPr txBox="1"/>
            <p:nvPr/>
          </p:nvSpPr>
          <p:spPr>
            <a:xfrm>
              <a:off x="7376025" y="766475"/>
              <a:ext cx="1491900" cy="44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chemeClr val="dk1"/>
                  </a:solidFill>
                </a:rPr>
                <a:t>Data Lake</a:t>
              </a:r>
              <a:endParaRPr>
                <a:solidFill>
                  <a:schemeClr val="dk1"/>
                </a:solidFill>
              </a:endParaRPr>
            </a:p>
          </p:txBody>
        </p:sp>
        <p:sp>
          <p:nvSpPr>
            <p:cNvPr id="120" name="Google Shape;120;p18"/>
            <p:cNvSpPr txBox="1"/>
            <p:nvPr/>
          </p:nvSpPr>
          <p:spPr>
            <a:xfrm>
              <a:off x="5498975" y="620075"/>
              <a:ext cx="1436700" cy="65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chemeClr val="dk1"/>
                  </a:solidFill>
                </a:rPr>
                <a:t>Data Warehouse</a:t>
              </a:r>
              <a:endParaRPr>
                <a:solidFill>
                  <a:schemeClr val="dk1"/>
                </a:solidFill>
              </a:endParaRPr>
            </a:p>
          </p:txBody>
        </p:sp>
        <p:sp>
          <p:nvSpPr>
            <p:cNvPr id="121" name="Google Shape;121;p18"/>
            <p:cNvSpPr txBox="1"/>
            <p:nvPr/>
          </p:nvSpPr>
          <p:spPr>
            <a:xfrm>
              <a:off x="6799275" y="813725"/>
              <a:ext cx="639600" cy="34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a:t>vs</a:t>
              </a:r>
              <a:endParaRPr b="1"/>
            </a:p>
          </p:txBody>
        </p:sp>
        <p:cxnSp>
          <p:nvCxnSpPr>
            <p:cNvPr id="122" name="Google Shape;122;p18"/>
            <p:cNvCxnSpPr>
              <a:stCxn id="108" idx="6"/>
              <a:endCxn id="123" idx="2"/>
            </p:cNvCxnSpPr>
            <p:nvPr/>
          </p:nvCxnSpPr>
          <p:spPr>
            <a:xfrm flipH="1" rot="10800000">
              <a:off x="5384450" y="1616850"/>
              <a:ext cx="1740900" cy="954900"/>
            </a:xfrm>
            <a:prstGeom prst="curvedConnector2">
              <a:avLst/>
            </a:prstGeom>
            <a:noFill/>
            <a:ln cap="flat" cmpd="sng" w="19050">
              <a:solidFill>
                <a:schemeClr val="dk2"/>
              </a:solidFill>
              <a:prstDash val="solid"/>
              <a:round/>
              <a:headEnd len="med" w="med" type="none"/>
              <a:tailEnd len="med" w="med" type="none"/>
            </a:ln>
          </p:spPr>
        </p:cxnSp>
        <p:sp>
          <p:nvSpPr>
            <p:cNvPr id="123" name="Google Shape;123;p18"/>
            <p:cNvSpPr/>
            <p:nvPr/>
          </p:nvSpPr>
          <p:spPr>
            <a:xfrm>
              <a:off x="5316525" y="304100"/>
              <a:ext cx="3617700" cy="1312800"/>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24" name="Google Shape;124;p18"/>
          <p:cNvPicPr preferRelativeResize="0"/>
          <p:nvPr/>
        </p:nvPicPr>
        <p:blipFill>
          <a:blip r:embed="rId3">
            <a:alphaModFix/>
          </a:blip>
          <a:stretch>
            <a:fillRect/>
          </a:stretch>
        </p:blipFill>
        <p:spPr>
          <a:xfrm>
            <a:off x="6096962" y="2859049"/>
            <a:ext cx="303160" cy="1038000"/>
          </a:xfrm>
          <a:prstGeom prst="rect">
            <a:avLst/>
          </a:prstGeom>
          <a:noFill/>
          <a:ln>
            <a:noFill/>
          </a:ln>
        </p:spPr>
      </p:pic>
      <p:pic>
        <p:nvPicPr>
          <p:cNvPr id="125" name="Google Shape;125;p18"/>
          <p:cNvPicPr preferRelativeResize="0"/>
          <p:nvPr/>
        </p:nvPicPr>
        <p:blipFill>
          <a:blip r:embed="rId4">
            <a:alphaModFix/>
          </a:blip>
          <a:stretch>
            <a:fillRect/>
          </a:stretch>
        </p:blipFill>
        <p:spPr>
          <a:xfrm>
            <a:off x="7112625" y="2596925"/>
            <a:ext cx="1821600" cy="1392052"/>
          </a:xfrm>
          <a:prstGeom prst="rect">
            <a:avLst/>
          </a:prstGeom>
          <a:noFill/>
          <a:ln>
            <a:noFill/>
          </a:ln>
        </p:spPr>
      </p:pic>
      <p:sp>
        <p:nvSpPr>
          <p:cNvPr id="113" name="Google Shape;113;p18"/>
          <p:cNvSpPr/>
          <p:nvPr/>
        </p:nvSpPr>
        <p:spPr>
          <a:xfrm>
            <a:off x="192725" y="975700"/>
            <a:ext cx="3228300" cy="1038000"/>
          </a:xfrm>
          <a:prstGeom prst="rect">
            <a:avLst/>
          </a:prstGeom>
          <a:noFill/>
          <a:ln cap="flat" cmpd="sng" w="9525">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txBox="1"/>
          <p:nvPr>
            <p:ph type="title"/>
          </p:nvPr>
        </p:nvSpPr>
        <p:spPr>
          <a:xfrm>
            <a:off x="311700" y="445025"/>
            <a:ext cx="3245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¿Qué es Hadoop?</a:t>
            </a:r>
            <a:endParaRPr/>
          </a:p>
        </p:txBody>
      </p:sp>
      <p:sp>
        <p:nvSpPr>
          <p:cNvPr id="131" name="Google Shape;131;p19"/>
          <p:cNvSpPr txBox="1"/>
          <p:nvPr>
            <p:ph idx="1" type="body"/>
          </p:nvPr>
        </p:nvSpPr>
        <p:spPr>
          <a:xfrm>
            <a:off x="1550975" y="2236925"/>
            <a:ext cx="1819200" cy="44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
              <a:t>FS Distribuido</a:t>
            </a:r>
            <a:endParaRPr b="1"/>
          </a:p>
          <a:p>
            <a:pPr indent="0" lvl="0" marL="0" rtl="0" algn="ctr">
              <a:spcBef>
                <a:spcPts val="1600"/>
              </a:spcBef>
              <a:spcAft>
                <a:spcPts val="1600"/>
              </a:spcAft>
              <a:buNone/>
            </a:pPr>
            <a:r>
              <a:t/>
            </a:r>
            <a:endParaRPr b="1"/>
          </a:p>
        </p:txBody>
      </p:sp>
      <p:sp>
        <p:nvSpPr>
          <p:cNvPr id="132" name="Google Shape;132;p19"/>
          <p:cNvSpPr txBox="1"/>
          <p:nvPr>
            <p:ph idx="1" type="body"/>
          </p:nvPr>
        </p:nvSpPr>
        <p:spPr>
          <a:xfrm>
            <a:off x="5649900" y="2236925"/>
            <a:ext cx="1558800" cy="44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
              <a:t>Framework</a:t>
            </a:r>
            <a:endParaRPr b="1"/>
          </a:p>
          <a:p>
            <a:pPr indent="0" lvl="0" marL="0" rtl="0" algn="ctr">
              <a:spcBef>
                <a:spcPts val="1600"/>
              </a:spcBef>
              <a:spcAft>
                <a:spcPts val="1600"/>
              </a:spcAft>
              <a:buNone/>
            </a:pPr>
            <a:r>
              <a:t/>
            </a:r>
            <a:endParaRPr b="1"/>
          </a:p>
        </p:txBody>
      </p:sp>
      <p:cxnSp>
        <p:nvCxnSpPr>
          <p:cNvPr id="133" name="Google Shape;133;p19"/>
          <p:cNvCxnSpPr>
            <a:stCxn id="134" idx="2"/>
            <a:endCxn id="131" idx="3"/>
          </p:cNvCxnSpPr>
          <p:nvPr/>
        </p:nvCxnSpPr>
        <p:spPr>
          <a:xfrm rot="5400000">
            <a:off x="3621600" y="1596125"/>
            <a:ext cx="613800" cy="1116600"/>
          </a:xfrm>
          <a:prstGeom prst="curvedConnector2">
            <a:avLst/>
          </a:prstGeom>
          <a:noFill/>
          <a:ln cap="flat" cmpd="sng" w="28575">
            <a:solidFill>
              <a:schemeClr val="dk2"/>
            </a:solidFill>
            <a:prstDash val="solid"/>
            <a:round/>
            <a:headEnd len="med" w="med" type="none"/>
            <a:tailEnd len="med" w="med" type="triangle"/>
          </a:ln>
        </p:spPr>
      </p:cxnSp>
      <p:cxnSp>
        <p:nvCxnSpPr>
          <p:cNvPr id="135" name="Google Shape;135;p19"/>
          <p:cNvCxnSpPr>
            <a:stCxn id="134" idx="2"/>
            <a:endCxn id="132" idx="1"/>
          </p:cNvCxnSpPr>
          <p:nvPr/>
        </p:nvCxnSpPr>
        <p:spPr>
          <a:xfrm flipH="1" rot="-5400000">
            <a:off x="4761450" y="1572875"/>
            <a:ext cx="613800" cy="1163100"/>
          </a:xfrm>
          <a:prstGeom prst="curvedConnector2">
            <a:avLst/>
          </a:prstGeom>
          <a:noFill/>
          <a:ln cap="flat" cmpd="sng" w="28575">
            <a:solidFill>
              <a:schemeClr val="dk2"/>
            </a:solidFill>
            <a:prstDash val="solid"/>
            <a:round/>
            <a:headEnd len="med" w="med" type="none"/>
            <a:tailEnd len="med" w="med" type="triangle"/>
          </a:ln>
        </p:spPr>
      </p:cxnSp>
      <p:sp>
        <p:nvSpPr>
          <p:cNvPr id="136" name="Google Shape;136;p19"/>
          <p:cNvSpPr txBox="1"/>
          <p:nvPr>
            <p:ph idx="1" type="body"/>
          </p:nvPr>
        </p:nvSpPr>
        <p:spPr>
          <a:xfrm>
            <a:off x="3470700" y="3562350"/>
            <a:ext cx="2032200" cy="8655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s"/>
              <a:t>Data sets</a:t>
            </a:r>
            <a:endParaRPr b="1"/>
          </a:p>
          <a:p>
            <a:pPr indent="0" lvl="0" marL="0" rtl="0" algn="ctr">
              <a:lnSpc>
                <a:spcPct val="100000"/>
              </a:lnSpc>
              <a:spcBef>
                <a:spcPts val="0"/>
              </a:spcBef>
              <a:spcAft>
                <a:spcPts val="0"/>
              </a:spcAft>
              <a:buNone/>
            </a:pPr>
            <a:r>
              <a:rPr b="1" lang="es"/>
              <a:t>Muy grandes</a:t>
            </a:r>
            <a:endParaRPr b="1"/>
          </a:p>
          <a:p>
            <a:pPr indent="0" lvl="0" marL="0" rtl="0" algn="ctr">
              <a:spcBef>
                <a:spcPts val="0"/>
              </a:spcBef>
              <a:spcAft>
                <a:spcPts val="1600"/>
              </a:spcAft>
              <a:buNone/>
            </a:pPr>
            <a:r>
              <a:t/>
            </a:r>
            <a:endParaRPr b="1"/>
          </a:p>
        </p:txBody>
      </p:sp>
      <p:cxnSp>
        <p:nvCxnSpPr>
          <p:cNvPr id="137" name="Google Shape;137;p19"/>
          <p:cNvCxnSpPr>
            <a:stCxn id="131" idx="2"/>
            <a:endCxn id="136" idx="0"/>
          </p:cNvCxnSpPr>
          <p:nvPr/>
        </p:nvCxnSpPr>
        <p:spPr>
          <a:xfrm flipH="1" rot="-5400000">
            <a:off x="3035375" y="2110925"/>
            <a:ext cx="876600" cy="2026200"/>
          </a:xfrm>
          <a:prstGeom prst="curvedConnector3">
            <a:avLst>
              <a:gd fmla="val 50001" name="adj1"/>
            </a:avLst>
          </a:prstGeom>
          <a:noFill/>
          <a:ln cap="flat" cmpd="sng" w="28575">
            <a:solidFill>
              <a:schemeClr val="dk2"/>
            </a:solidFill>
            <a:prstDash val="solid"/>
            <a:round/>
            <a:headEnd len="med" w="med" type="none"/>
            <a:tailEnd len="med" w="med" type="triangle"/>
          </a:ln>
        </p:spPr>
      </p:cxnSp>
      <p:cxnSp>
        <p:nvCxnSpPr>
          <p:cNvPr id="138" name="Google Shape;138;p19"/>
          <p:cNvCxnSpPr>
            <a:stCxn id="132" idx="2"/>
            <a:endCxn id="136" idx="0"/>
          </p:cNvCxnSpPr>
          <p:nvPr/>
        </p:nvCxnSpPr>
        <p:spPr>
          <a:xfrm rot="5400000">
            <a:off x="5019750" y="2152775"/>
            <a:ext cx="876600" cy="1942500"/>
          </a:xfrm>
          <a:prstGeom prst="curvedConnector3">
            <a:avLst>
              <a:gd fmla="val 50001" name="adj1"/>
            </a:avLst>
          </a:prstGeom>
          <a:noFill/>
          <a:ln cap="flat" cmpd="sng" w="28575">
            <a:solidFill>
              <a:schemeClr val="dk2"/>
            </a:solidFill>
            <a:prstDash val="solid"/>
            <a:round/>
            <a:headEnd len="med" w="med" type="none"/>
            <a:tailEnd len="med" w="med" type="triangle"/>
          </a:ln>
        </p:spPr>
      </p:cxnSp>
      <p:pic>
        <p:nvPicPr>
          <p:cNvPr id="134" name="Google Shape;134;p19"/>
          <p:cNvPicPr preferRelativeResize="0"/>
          <p:nvPr/>
        </p:nvPicPr>
        <p:blipFill rotWithShape="1">
          <a:blip r:embed="rId3">
            <a:alphaModFix/>
          </a:blip>
          <a:srcRect b="29418" l="0" r="0" t="33082"/>
          <a:stretch/>
        </p:blipFill>
        <p:spPr>
          <a:xfrm>
            <a:off x="3231125" y="1140300"/>
            <a:ext cx="2511350" cy="707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0"/>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HADOOP: Características</a:t>
            </a:r>
            <a:endParaRPr/>
          </a:p>
        </p:txBody>
      </p:sp>
      <p:sp>
        <p:nvSpPr>
          <p:cNvPr id="144" name="Google Shape;144;p20"/>
          <p:cNvSpPr txBox="1"/>
          <p:nvPr>
            <p:ph idx="1" type="body"/>
          </p:nvPr>
        </p:nvSpPr>
        <p:spPr>
          <a:xfrm>
            <a:off x="921300" y="619075"/>
            <a:ext cx="65004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s" sz="2000"/>
              <a:t>Cluster dedicado</a:t>
            </a:r>
            <a:endParaRPr sz="2000"/>
          </a:p>
          <a:p>
            <a:pPr indent="-330200" lvl="1" marL="914400" rtl="0" algn="l">
              <a:spcBef>
                <a:spcPts val="400"/>
              </a:spcBef>
              <a:spcAft>
                <a:spcPts val="0"/>
              </a:spcAft>
              <a:buSzPts val="1600"/>
              <a:buChar char="○"/>
            </a:pPr>
            <a:r>
              <a:rPr lang="es" sz="1600"/>
              <a:t>Commodity Hardware (Miles de nodos)</a:t>
            </a:r>
            <a:endParaRPr sz="1600"/>
          </a:p>
          <a:p>
            <a:pPr indent="-330200" lvl="1" marL="914400" rtl="0" algn="l">
              <a:spcBef>
                <a:spcPts val="400"/>
              </a:spcBef>
              <a:spcAft>
                <a:spcPts val="0"/>
              </a:spcAft>
              <a:buSzPts val="1600"/>
              <a:buChar char="○"/>
            </a:pPr>
            <a:r>
              <a:rPr lang="es" sz="1600"/>
              <a:t>Las fallas de HW son regla, no excepción</a:t>
            </a:r>
            <a:endParaRPr sz="1600"/>
          </a:p>
          <a:p>
            <a:pPr indent="-355600" lvl="0" marL="457200" rtl="0" algn="l">
              <a:spcBef>
                <a:spcPts val="400"/>
              </a:spcBef>
              <a:spcAft>
                <a:spcPts val="0"/>
              </a:spcAft>
              <a:buSzPts val="2000"/>
              <a:buChar char="●"/>
            </a:pPr>
            <a:r>
              <a:rPr lang="es" sz="2000"/>
              <a:t>Aplicaciones trivialmente paralelizables</a:t>
            </a:r>
            <a:endParaRPr sz="2000"/>
          </a:p>
          <a:p>
            <a:pPr indent="-355600" lvl="0" marL="457200" rtl="0" algn="l">
              <a:spcBef>
                <a:spcPts val="400"/>
              </a:spcBef>
              <a:spcAft>
                <a:spcPts val="0"/>
              </a:spcAft>
              <a:buSzPts val="2000"/>
              <a:buChar char="●"/>
            </a:pPr>
            <a:r>
              <a:rPr lang="es" sz="2000"/>
              <a:t>Procesamiento Batch, no online (en principio)</a:t>
            </a:r>
            <a:endParaRPr sz="2000"/>
          </a:p>
          <a:p>
            <a:pPr indent="-355600" lvl="0" marL="457200" rtl="0" algn="l">
              <a:spcBef>
                <a:spcPts val="400"/>
              </a:spcBef>
              <a:spcAft>
                <a:spcPts val="0"/>
              </a:spcAft>
              <a:buSzPts val="2000"/>
              <a:buChar char="●"/>
            </a:pPr>
            <a:r>
              <a:rPr lang="es" sz="2000"/>
              <a:t>Procesamiento en escala de Tera o Petabytes</a:t>
            </a:r>
            <a:endParaRPr sz="2000"/>
          </a:p>
          <a:p>
            <a:pPr indent="-330200" lvl="1" marL="914400" rtl="0" algn="l">
              <a:spcBef>
                <a:spcPts val="400"/>
              </a:spcBef>
              <a:spcAft>
                <a:spcPts val="0"/>
              </a:spcAft>
              <a:buSzPts val="1600"/>
              <a:buChar char="○"/>
            </a:pPr>
            <a:r>
              <a:rPr lang="es" sz="1600"/>
              <a:t>Mover datos es caro</a:t>
            </a:r>
            <a:endParaRPr sz="1600"/>
          </a:p>
          <a:p>
            <a:pPr indent="-330200" lvl="1" marL="914400" rtl="0" algn="l">
              <a:spcBef>
                <a:spcPts val="400"/>
              </a:spcBef>
              <a:spcAft>
                <a:spcPts val="400"/>
              </a:spcAft>
              <a:buSzPts val="1600"/>
              <a:buChar char="○"/>
            </a:pPr>
            <a:r>
              <a:rPr lang="es" sz="1600"/>
              <a:t>Mover </a:t>
            </a:r>
            <a:r>
              <a:rPr lang="es" sz="1600"/>
              <a:t>cómputo</a:t>
            </a:r>
            <a:r>
              <a:rPr lang="es" sz="1600"/>
              <a:t> es barato</a:t>
            </a:r>
            <a:endParaRPr sz="1600"/>
          </a:p>
        </p:txBody>
      </p:sp>
      <p:sp>
        <p:nvSpPr>
          <p:cNvPr id="145" name="Google Shape;145;p20"/>
          <p:cNvSpPr txBox="1"/>
          <p:nvPr/>
        </p:nvSpPr>
        <p:spPr>
          <a:xfrm>
            <a:off x="970500" y="3778400"/>
            <a:ext cx="7518300" cy="12126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chemeClr val="dk2"/>
              </a:buClr>
              <a:buSzPts val="1600"/>
              <a:buChar char="●"/>
            </a:pPr>
            <a:r>
              <a:rPr lang="es" sz="1600">
                <a:solidFill>
                  <a:schemeClr val="dk2"/>
                </a:solidFill>
              </a:rPr>
              <a:t>SCHEMA-ON-READ (HADOOP): </a:t>
            </a:r>
            <a:endParaRPr sz="1600">
              <a:solidFill>
                <a:schemeClr val="dk2"/>
              </a:solidFill>
            </a:endParaRPr>
          </a:p>
          <a:p>
            <a:pPr indent="-330200" lvl="1" marL="914400" rtl="0" algn="l">
              <a:lnSpc>
                <a:spcPct val="100000"/>
              </a:lnSpc>
              <a:spcBef>
                <a:spcPts val="0"/>
              </a:spcBef>
              <a:spcAft>
                <a:spcPts val="0"/>
              </a:spcAft>
              <a:buClr>
                <a:schemeClr val="dk2"/>
              </a:buClr>
              <a:buSzPts val="1600"/>
              <a:buChar char="○"/>
            </a:pPr>
            <a:r>
              <a:rPr lang="es" sz="1600">
                <a:solidFill>
                  <a:schemeClr val="dk2"/>
                </a:solidFill>
              </a:rPr>
              <a:t>Los datos son copiados al FS, sin cambios</a:t>
            </a:r>
            <a:endParaRPr sz="1600">
              <a:solidFill>
                <a:schemeClr val="dk2"/>
              </a:solidFill>
            </a:endParaRPr>
          </a:p>
          <a:p>
            <a:pPr indent="-330200" lvl="1" marL="914400" rtl="0" algn="l">
              <a:lnSpc>
                <a:spcPct val="100000"/>
              </a:lnSpc>
              <a:spcBef>
                <a:spcPts val="0"/>
              </a:spcBef>
              <a:spcAft>
                <a:spcPts val="0"/>
              </a:spcAft>
              <a:buClr>
                <a:schemeClr val="dk2"/>
              </a:buClr>
              <a:buSzPts val="1600"/>
              <a:buChar char="○"/>
            </a:pPr>
            <a:r>
              <a:rPr lang="es" sz="1600">
                <a:solidFill>
                  <a:schemeClr val="dk2"/>
                </a:solidFill>
              </a:rPr>
              <a:t>Una serialización tiene lugar al momento de la lectura</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1"/>
          <p:cNvSpPr txBox="1"/>
          <p:nvPr>
            <p:ph type="title"/>
          </p:nvPr>
        </p:nvSpPr>
        <p:spPr>
          <a:xfrm>
            <a:off x="1593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Ecosistemas de Big Data / Arquitectura Hadoop</a:t>
            </a:r>
            <a:endParaRPr/>
          </a:p>
        </p:txBody>
      </p:sp>
      <p:pic>
        <p:nvPicPr>
          <p:cNvPr id="151" name="Google Shape;151;p21"/>
          <p:cNvPicPr preferRelativeResize="0"/>
          <p:nvPr/>
        </p:nvPicPr>
        <p:blipFill>
          <a:blip r:embed="rId3">
            <a:alphaModFix/>
          </a:blip>
          <a:stretch>
            <a:fillRect/>
          </a:stretch>
        </p:blipFill>
        <p:spPr>
          <a:xfrm>
            <a:off x="1124701" y="774650"/>
            <a:ext cx="6894600" cy="3878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MapReduce</a:t>
            </a:r>
            <a:endParaRPr/>
          </a:p>
        </p:txBody>
      </p:sp>
      <p:sp>
        <p:nvSpPr>
          <p:cNvPr id="157" name="Google Shape;157;p22"/>
          <p:cNvSpPr txBox="1"/>
          <p:nvPr>
            <p:ph idx="1" type="body"/>
          </p:nvPr>
        </p:nvSpPr>
        <p:spPr>
          <a:xfrm>
            <a:off x="311700" y="1152475"/>
            <a:ext cx="8520600" cy="11481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a:t>Hadoop MapReduce es un framework de programación para escribir aplicaciones que procesan grandes cantidades de datos, en paralelo en grandes clusters (miles de nodos) de </a:t>
            </a:r>
            <a:r>
              <a:rPr i="1" lang="es"/>
              <a:t>commodity </a:t>
            </a:r>
            <a:r>
              <a:rPr i="1" lang="es"/>
              <a:t>hardware </a:t>
            </a:r>
            <a:r>
              <a:rPr lang="es"/>
              <a:t>de manera fiable y tolerante a las fallas.</a:t>
            </a:r>
            <a:endParaRPr/>
          </a:p>
        </p:txBody>
      </p:sp>
      <p:pic>
        <p:nvPicPr>
          <p:cNvPr id="158" name="Google Shape;158;p22"/>
          <p:cNvPicPr preferRelativeResize="0"/>
          <p:nvPr/>
        </p:nvPicPr>
        <p:blipFill>
          <a:blip r:embed="rId3">
            <a:alphaModFix/>
          </a:blip>
          <a:stretch>
            <a:fillRect/>
          </a:stretch>
        </p:blipFill>
        <p:spPr>
          <a:xfrm>
            <a:off x="1459350" y="2300575"/>
            <a:ext cx="6448099" cy="2842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