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9597B-CEC4-1C6F-8829-0545F181F8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76CA53-357E-9B6A-74E7-49A67AE7FC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7B2277-FAB3-3A07-7FAB-1D899EC7B537}"/>
              </a:ext>
            </a:extLst>
          </p:cNvPr>
          <p:cNvSpPr>
            <a:spLocks noGrp="1"/>
          </p:cNvSpPr>
          <p:nvPr>
            <p:ph type="dt" sz="half" idx="10"/>
          </p:nvPr>
        </p:nvSpPr>
        <p:spPr/>
        <p:txBody>
          <a:bodyPr/>
          <a:lstStyle/>
          <a:p>
            <a:fld id="{159DCFCE-1019-4CC2-93B0-3BACE0A65933}" type="datetimeFigureOut">
              <a:rPr lang="en-US" smtClean="0"/>
              <a:t>4/20/2023</a:t>
            </a:fld>
            <a:endParaRPr lang="en-US"/>
          </a:p>
        </p:txBody>
      </p:sp>
      <p:sp>
        <p:nvSpPr>
          <p:cNvPr id="5" name="Footer Placeholder 4">
            <a:extLst>
              <a:ext uri="{FF2B5EF4-FFF2-40B4-BE49-F238E27FC236}">
                <a16:creationId xmlns:a16="http://schemas.microsoft.com/office/drawing/2014/main" id="{7FB3443B-E2EE-145D-BFB6-FA8DDD1254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DDE9F-D253-7422-69A2-701AA44BA030}"/>
              </a:ext>
            </a:extLst>
          </p:cNvPr>
          <p:cNvSpPr>
            <a:spLocks noGrp="1"/>
          </p:cNvSpPr>
          <p:nvPr>
            <p:ph type="sldNum" sz="quarter" idx="12"/>
          </p:nvPr>
        </p:nvSpPr>
        <p:spPr/>
        <p:txBody>
          <a:bodyPr/>
          <a:lstStyle/>
          <a:p>
            <a:fld id="{B03816D8-D7CD-40B9-94F0-18CFAFC561B3}" type="slidenum">
              <a:rPr lang="en-US" smtClean="0"/>
              <a:t>‹#›</a:t>
            </a:fld>
            <a:endParaRPr lang="en-US"/>
          </a:p>
        </p:txBody>
      </p:sp>
    </p:spTree>
    <p:extLst>
      <p:ext uri="{BB962C8B-B14F-4D97-AF65-F5344CB8AC3E}">
        <p14:creationId xmlns:p14="http://schemas.microsoft.com/office/powerpoint/2010/main" val="4268512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C2D20-F063-0B4B-5975-180CCAFC0E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C2980F-B32A-306D-9857-88B1476446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E9932-1E0D-51DB-8561-60B547A7B09A}"/>
              </a:ext>
            </a:extLst>
          </p:cNvPr>
          <p:cNvSpPr>
            <a:spLocks noGrp="1"/>
          </p:cNvSpPr>
          <p:nvPr>
            <p:ph type="dt" sz="half" idx="10"/>
          </p:nvPr>
        </p:nvSpPr>
        <p:spPr/>
        <p:txBody>
          <a:bodyPr/>
          <a:lstStyle/>
          <a:p>
            <a:fld id="{159DCFCE-1019-4CC2-93B0-3BACE0A65933}" type="datetimeFigureOut">
              <a:rPr lang="en-US" smtClean="0"/>
              <a:t>4/20/2023</a:t>
            </a:fld>
            <a:endParaRPr lang="en-US"/>
          </a:p>
        </p:txBody>
      </p:sp>
      <p:sp>
        <p:nvSpPr>
          <p:cNvPr id="5" name="Footer Placeholder 4">
            <a:extLst>
              <a:ext uri="{FF2B5EF4-FFF2-40B4-BE49-F238E27FC236}">
                <a16:creationId xmlns:a16="http://schemas.microsoft.com/office/drawing/2014/main" id="{C2278E1F-581E-1751-69D1-817ADF6061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783FD-E2BC-1D08-4E79-3EBC6B41839C}"/>
              </a:ext>
            </a:extLst>
          </p:cNvPr>
          <p:cNvSpPr>
            <a:spLocks noGrp="1"/>
          </p:cNvSpPr>
          <p:nvPr>
            <p:ph type="sldNum" sz="quarter" idx="12"/>
          </p:nvPr>
        </p:nvSpPr>
        <p:spPr/>
        <p:txBody>
          <a:bodyPr/>
          <a:lstStyle/>
          <a:p>
            <a:fld id="{B03816D8-D7CD-40B9-94F0-18CFAFC561B3}" type="slidenum">
              <a:rPr lang="en-US" smtClean="0"/>
              <a:t>‹#›</a:t>
            </a:fld>
            <a:endParaRPr lang="en-US"/>
          </a:p>
        </p:txBody>
      </p:sp>
    </p:spTree>
    <p:extLst>
      <p:ext uri="{BB962C8B-B14F-4D97-AF65-F5344CB8AC3E}">
        <p14:creationId xmlns:p14="http://schemas.microsoft.com/office/powerpoint/2010/main" val="3108114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B9F629-AF0E-523B-3C2C-9DE9F72184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FCC87F-1120-4513-1571-898CDB3DF1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5974F0-9CF1-46A2-46B0-5A65C315A8D7}"/>
              </a:ext>
            </a:extLst>
          </p:cNvPr>
          <p:cNvSpPr>
            <a:spLocks noGrp="1"/>
          </p:cNvSpPr>
          <p:nvPr>
            <p:ph type="dt" sz="half" idx="10"/>
          </p:nvPr>
        </p:nvSpPr>
        <p:spPr/>
        <p:txBody>
          <a:bodyPr/>
          <a:lstStyle/>
          <a:p>
            <a:fld id="{159DCFCE-1019-4CC2-93B0-3BACE0A65933}" type="datetimeFigureOut">
              <a:rPr lang="en-US" smtClean="0"/>
              <a:t>4/20/2023</a:t>
            </a:fld>
            <a:endParaRPr lang="en-US"/>
          </a:p>
        </p:txBody>
      </p:sp>
      <p:sp>
        <p:nvSpPr>
          <p:cNvPr id="5" name="Footer Placeholder 4">
            <a:extLst>
              <a:ext uri="{FF2B5EF4-FFF2-40B4-BE49-F238E27FC236}">
                <a16:creationId xmlns:a16="http://schemas.microsoft.com/office/drawing/2014/main" id="{83291241-31D4-6A42-7545-A7237DC682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99EDB0-5EE3-78DA-35FB-6FB6A5AB4E8E}"/>
              </a:ext>
            </a:extLst>
          </p:cNvPr>
          <p:cNvSpPr>
            <a:spLocks noGrp="1"/>
          </p:cNvSpPr>
          <p:nvPr>
            <p:ph type="sldNum" sz="quarter" idx="12"/>
          </p:nvPr>
        </p:nvSpPr>
        <p:spPr/>
        <p:txBody>
          <a:bodyPr/>
          <a:lstStyle/>
          <a:p>
            <a:fld id="{B03816D8-D7CD-40B9-94F0-18CFAFC561B3}" type="slidenum">
              <a:rPr lang="en-US" smtClean="0"/>
              <a:t>‹#›</a:t>
            </a:fld>
            <a:endParaRPr lang="en-US"/>
          </a:p>
        </p:txBody>
      </p:sp>
    </p:spTree>
    <p:extLst>
      <p:ext uri="{BB962C8B-B14F-4D97-AF65-F5344CB8AC3E}">
        <p14:creationId xmlns:p14="http://schemas.microsoft.com/office/powerpoint/2010/main" val="2520918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187B3-1003-7465-AA86-F27B1F5E49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50BD90-8B38-B2DA-93E1-C076E6EEB7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2A5C4B-AA44-C071-4F87-EDF5406719A7}"/>
              </a:ext>
            </a:extLst>
          </p:cNvPr>
          <p:cNvSpPr>
            <a:spLocks noGrp="1"/>
          </p:cNvSpPr>
          <p:nvPr>
            <p:ph type="dt" sz="half" idx="10"/>
          </p:nvPr>
        </p:nvSpPr>
        <p:spPr/>
        <p:txBody>
          <a:bodyPr/>
          <a:lstStyle/>
          <a:p>
            <a:fld id="{159DCFCE-1019-4CC2-93B0-3BACE0A65933}" type="datetimeFigureOut">
              <a:rPr lang="en-US" smtClean="0"/>
              <a:t>4/20/2023</a:t>
            </a:fld>
            <a:endParaRPr lang="en-US"/>
          </a:p>
        </p:txBody>
      </p:sp>
      <p:sp>
        <p:nvSpPr>
          <p:cNvPr id="5" name="Footer Placeholder 4">
            <a:extLst>
              <a:ext uri="{FF2B5EF4-FFF2-40B4-BE49-F238E27FC236}">
                <a16:creationId xmlns:a16="http://schemas.microsoft.com/office/drawing/2014/main" id="{2DAC652E-D7BC-7227-D941-7E6520E07B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9FDA14-B56C-F774-8183-51A9C3EB1A41}"/>
              </a:ext>
            </a:extLst>
          </p:cNvPr>
          <p:cNvSpPr>
            <a:spLocks noGrp="1"/>
          </p:cNvSpPr>
          <p:nvPr>
            <p:ph type="sldNum" sz="quarter" idx="12"/>
          </p:nvPr>
        </p:nvSpPr>
        <p:spPr/>
        <p:txBody>
          <a:bodyPr/>
          <a:lstStyle/>
          <a:p>
            <a:fld id="{B03816D8-D7CD-40B9-94F0-18CFAFC561B3}" type="slidenum">
              <a:rPr lang="en-US" smtClean="0"/>
              <a:t>‹#›</a:t>
            </a:fld>
            <a:endParaRPr lang="en-US"/>
          </a:p>
        </p:txBody>
      </p:sp>
    </p:spTree>
    <p:extLst>
      <p:ext uri="{BB962C8B-B14F-4D97-AF65-F5344CB8AC3E}">
        <p14:creationId xmlns:p14="http://schemas.microsoft.com/office/powerpoint/2010/main" val="2645045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56380-4454-1FB3-92A6-65CB3A75A2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CF5703-4270-DCC8-A963-067FE80FDC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5E241B-2989-867F-38BE-14111CBB3F78}"/>
              </a:ext>
            </a:extLst>
          </p:cNvPr>
          <p:cNvSpPr>
            <a:spLocks noGrp="1"/>
          </p:cNvSpPr>
          <p:nvPr>
            <p:ph type="dt" sz="half" idx="10"/>
          </p:nvPr>
        </p:nvSpPr>
        <p:spPr/>
        <p:txBody>
          <a:bodyPr/>
          <a:lstStyle/>
          <a:p>
            <a:fld id="{159DCFCE-1019-4CC2-93B0-3BACE0A65933}" type="datetimeFigureOut">
              <a:rPr lang="en-US" smtClean="0"/>
              <a:t>4/20/2023</a:t>
            </a:fld>
            <a:endParaRPr lang="en-US"/>
          </a:p>
        </p:txBody>
      </p:sp>
      <p:sp>
        <p:nvSpPr>
          <p:cNvPr id="5" name="Footer Placeholder 4">
            <a:extLst>
              <a:ext uri="{FF2B5EF4-FFF2-40B4-BE49-F238E27FC236}">
                <a16:creationId xmlns:a16="http://schemas.microsoft.com/office/drawing/2014/main" id="{4108E090-C6AE-6D21-C2A8-64DC615A2B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F25914-1DD7-2448-421A-4C02BAFCABE0}"/>
              </a:ext>
            </a:extLst>
          </p:cNvPr>
          <p:cNvSpPr>
            <a:spLocks noGrp="1"/>
          </p:cNvSpPr>
          <p:nvPr>
            <p:ph type="sldNum" sz="quarter" idx="12"/>
          </p:nvPr>
        </p:nvSpPr>
        <p:spPr/>
        <p:txBody>
          <a:bodyPr/>
          <a:lstStyle/>
          <a:p>
            <a:fld id="{B03816D8-D7CD-40B9-94F0-18CFAFC561B3}" type="slidenum">
              <a:rPr lang="en-US" smtClean="0"/>
              <a:t>‹#›</a:t>
            </a:fld>
            <a:endParaRPr lang="en-US"/>
          </a:p>
        </p:txBody>
      </p:sp>
    </p:spTree>
    <p:extLst>
      <p:ext uri="{BB962C8B-B14F-4D97-AF65-F5344CB8AC3E}">
        <p14:creationId xmlns:p14="http://schemas.microsoft.com/office/powerpoint/2010/main" val="1746302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D3351-EBA1-8232-EAAB-6F93DD2B1D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4587BB-E060-58B6-53A1-3AC038AAE1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742E9B-F688-0881-7A85-1B73319926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37FEC3-1C77-E3DA-9C27-50C4C4E5E68D}"/>
              </a:ext>
            </a:extLst>
          </p:cNvPr>
          <p:cNvSpPr>
            <a:spLocks noGrp="1"/>
          </p:cNvSpPr>
          <p:nvPr>
            <p:ph type="dt" sz="half" idx="10"/>
          </p:nvPr>
        </p:nvSpPr>
        <p:spPr/>
        <p:txBody>
          <a:bodyPr/>
          <a:lstStyle/>
          <a:p>
            <a:fld id="{159DCFCE-1019-4CC2-93B0-3BACE0A65933}" type="datetimeFigureOut">
              <a:rPr lang="en-US" smtClean="0"/>
              <a:t>4/20/2023</a:t>
            </a:fld>
            <a:endParaRPr lang="en-US"/>
          </a:p>
        </p:txBody>
      </p:sp>
      <p:sp>
        <p:nvSpPr>
          <p:cNvPr id="6" name="Footer Placeholder 5">
            <a:extLst>
              <a:ext uri="{FF2B5EF4-FFF2-40B4-BE49-F238E27FC236}">
                <a16:creationId xmlns:a16="http://schemas.microsoft.com/office/drawing/2014/main" id="{DF9B20C9-70B7-C26A-DF89-EA46473CBD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81D708-1119-655D-DFAC-E7103B52CF0F}"/>
              </a:ext>
            </a:extLst>
          </p:cNvPr>
          <p:cNvSpPr>
            <a:spLocks noGrp="1"/>
          </p:cNvSpPr>
          <p:nvPr>
            <p:ph type="sldNum" sz="quarter" idx="12"/>
          </p:nvPr>
        </p:nvSpPr>
        <p:spPr/>
        <p:txBody>
          <a:bodyPr/>
          <a:lstStyle/>
          <a:p>
            <a:fld id="{B03816D8-D7CD-40B9-94F0-18CFAFC561B3}" type="slidenum">
              <a:rPr lang="en-US" smtClean="0"/>
              <a:t>‹#›</a:t>
            </a:fld>
            <a:endParaRPr lang="en-US"/>
          </a:p>
        </p:txBody>
      </p:sp>
    </p:spTree>
    <p:extLst>
      <p:ext uri="{BB962C8B-B14F-4D97-AF65-F5344CB8AC3E}">
        <p14:creationId xmlns:p14="http://schemas.microsoft.com/office/powerpoint/2010/main" val="2217972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DD5A2-DE54-02E9-7E38-E8A5BA5009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4ABDE7-E79D-590A-502C-7041EB4780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800B2B-73B3-7257-6CCF-65462C29DF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74B837-F99C-37FA-298B-9A0410BDD1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3DBCBF-ACCD-2E9B-8792-747AF94194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0DB02B-7CE7-4A95-F458-9452156F2145}"/>
              </a:ext>
            </a:extLst>
          </p:cNvPr>
          <p:cNvSpPr>
            <a:spLocks noGrp="1"/>
          </p:cNvSpPr>
          <p:nvPr>
            <p:ph type="dt" sz="half" idx="10"/>
          </p:nvPr>
        </p:nvSpPr>
        <p:spPr/>
        <p:txBody>
          <a:bodyPr/>
          <a:lstStyle/>
          <a:p>
            <a:fld id="{159DCFCE-1019-4CC2-93B0-3BACE0A65933}" type="datetimeFigureOut">
              <a:rPr lang="en-US" smtClean="0"/>
              <a:t>4/20/2023</a:t>
            </a:fld>
            <a:endParaRPr lang="en-US"/>
          </a:p>
        </p:txBody>
      </p:sp>
      <p:sp>
        <p:nvSpPr>
          <p:cNvPr id="8" name="Footer Placeholder 7">
            <a:extLst>
              <a:ext uri="{FF2B5EF4-FFF2-40B4-BE49-F238E27FC236}">
                <a16:creationId xmlns:a16="http://schemas.microsoft.com/office/drawing/2014/main" id="{8FECEFBD-7B84-83F2-92A0-6319EDDE3A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E4A3CC-B3E0-B368-4C83-AA585B315E3E}"/>
              </a:ext>
            </a:extLst>
          </p:cNvPr>
          <p:cNvSpPr>
            <a:spLocks noGrp="1"/>
          </p:cNvSpPr>
          <p:nvPr>
            <p:ph type="sldNum" sz="quarter" idx="12"/>
          </p:nvPr>
        </p:nvSpPr>
        <p:spPr/>
        <p:txBody>
          <a:bodyPr/>
          <a:lstStyle/>
          <a:p>
            <a:fld id="{B03816D8-D7CD-40B9-94F0-18CFAFC561B3}" type="slidenum">
              <a:rPr lang="en-US" smtClean="0"/>
              <a:t>‹#›</a:t>
            </a:fld>
            <a:endParaRPr lang="en-US"/>
          </a:p>
        </p:txBody>
      </p:sp>
    </p:spTree>
    <p:extLst>
      <p:ext uri="{BB962C8B-B14F-4D97-AF65-F5344CB8AC3E}">
        <p14:creationId xmlns:p14="http://schemas.microsoft.com/office/powerpoint/2010/main" val="3596489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E5D1C-18F6-42EA-7A04-79BB150FCF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0555CD-803A-DC70-B4D7-493976545219}"/>
              </a:ext>
            </a:extLst>
          </p:cNvPr>
          <p:cNvSpPr>
            <a:spLocks noGrp="1"/>
          </p:cNvSpPr>
          <p:nvPr>
            <p:ph type="dt" sz="half" idx="10"/>
          </p:nvPr>
        </p:nvSpPr>
        <p:spPr/>
        <p:txBody>
          <a:bodyPr/>
          <a:lstStyle/>
          <a:p>
            <a:fld id="{159DCFCE-1019-4CC2-93B0-3BACE0A65933}" type="datetimeFigureOut">
              <a:rPr lang="en-US" smtClean="0"/>
              <a:t>4/20/2023</a:t>
            </a:fld>
            <a:endParaRPr lang="en-US"/>
          </a:p>
        </p:txBody>
      </p:sp>
      <p:sp>
        <p:nvSpPr>
          <p:cNvPr id="4" name="Footer Placeholder 3">
            <a:extLst>
              <a:ext uri="{FF2B5EF4-FFF2-40B4-BE49-F238E27FC236}">
                <a16:creationId xmlns:a16="http://schemas.microsoft.com/office/drawing/2014/main" id="{6E0DC40D-AA62-B197-7987-BD0157BB06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BCA152-FD82-D3B3-84C4-784AE7794C1A}"/>
              </a:ext>
            </a:extLst>
          </p:cNvPr>
          <p:cNvSpPr>
            <a:spLocks noGrp="1"/>
          </p:cNvSpPr>
          <p:nvPr>
            <p:ph type="sldNum" sz="quarter" idx="12"/>
          </p:nvPr>
        </p:nvSpPr>
        <p:spPr/>
        <p:txBody>
          <a:bodyPr/>
          <a:lstStyle/>
          <a:p>
            <a:fld id="{B03816D8-D7CD-40B9-94F0-18CFAFC561B3}" type="slidenum">
              <a:rPr lang="en-US" smtClean="0"/>
              <a:t>‹#›</a:t>
            </a:fld>
            <a:endParaRPr lang="en-US"/>
          </a:p>
        </p:txBody>
      </p:sp>
    </p:spTree>
    <p:extLst>
      <p:ext uri="{BB962C8B-B14F-4D97-AF65-F5344CB8AC3E}">
        <p14:creationId xmlns:p14="http://schemas.microsoft.com/office/powerpoint/2010/main" val="302762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CC5A10-D9E1-BA03-6E51-D6F68400F357}"/>
              </a:ext>
            </a:extLst>
          </p:cNvPr>
          <p:cNvSpPr>
            <a:spLocks noGrp="1"/>
          </p:cNvSpPr>
          <p:nvPr>
            <p:ph type="dt" sz="half" idx="10"/>
          </p:nvPr>
        </p:nvSpPr>
        <p:spPr/>
        <p:txBody>
          <a:bodyPr/>
          <a:lstStyle/>
          <a:p>
            <a:fld id="{159DCFCE-1019-4CC2-93B0-3BACE0A65933}" type="datetimeFigureOut">
              <a:rPr lang="en-US" smtClean="0"/>
              <a:t>4/20/2023</a:t>
            </a:fld>
            <a:endParaRPr lang="en-US"/>
          </a:p>
        </p:txBody>
      </p:sp>
      <p:sp>
        <p:nvSpPr>
          <p:cNvPr id="3" name="Footer Placeholder 2">
            <a:extLst>
              <a:ext uri="{FF2B5EF4-FFF2-40B4-BE49-F238E27FC236}">
                <a16:creationId xmlns:a16="http://schemas.microsoft.com/office/drawing/2014/main" id="{DD70CB19-6246-FB89-FA34-63BCBCB945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92FB00-3CD0-46FE-360F-7F9D736E581F}"/>
              </a:ext>
            </a:extLst>
          </p:cNvPr>
          <p:cNvSpPr>
            <a:spLocks noGrp="1"/>
          </p:cNvSpPr>
          <p:nvPr>
            <p:ph type="sldNum" sz="quarter" idx="12"/>
          </p:nvPr>
        </p:nvSpPr>
        <p:spPr/>
        <p:txBody>
          <a:bodyPr/>
          <a:lstStyle/>
          <a:p>
            <a:fld id="{B03816D8-D7CD-40B9-94F0-18CFAFC561B3}" type="slidenum">
              <a:rPr lang="en-US" smtClean="0"/>
              <a:t>‹#›</a:t>
            </a:fld>
            <a:endParaRPr lang="en-US"/>
          </a:p>
        </p:txBody>
      </p:sp>
    </p:spTree>
    <p:extLst>
      <p:ext uri="{BB962C8B-B14F-4D97-AF65-F5344CB8AC3E}">
        <p14:creationId xmlns:p14="http://schemas.microsoft.com/office/powerpoint/2010/main" val="957897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5BDB3-5815-EBCF-C4AC-F6775951A4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B86380-5B58-498E-CFA2-635977D8DD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56B0AD-33B3-28A6-4856-166965051D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76A2F7-FC1B-33FE-0513-14E6C5E38682}"/>
              </a:ext>
            </a:extLst>
          </p:cNvPr>
          <p:cNvSpPr>
            <a:spLocks noGrp="1"/>
          </p:cNvSpPr>
          <p:nvPr>
            <p:ph type="dt" sz="half" idx="10"/>
          </p:nvPr>
        </p:nvSpPr>
        <p:spPr/>
        <p:txBody>
          <a:bodyPr/>
          <a:lstStyle/>
          <a:p>
            <a:fld id="{159DCFCE-1019-4CC2-93B0-3BACE0A65933}" type="datetimeFigureOut">
              <a:rPr lang="en-US" smtClean="0"/>
              <a:t>4/20/2023</a:t>
            </a:fld>
            <a:endParaRPr lang="en-US"/>
          </a:p>
        </p:txBody>
      </p:sp>
      <p:sp>
        <p:nvSpPr>
          <p:cNvPr id="6" name="Footer Placeholder 5">
            <a:extLst>
              <a:ext uri="{FF2B5EF4-FFF2-40B4-BE49-F238E27FC236}">
                <a16:creationId xmlns:a16="http://schemas.microsoft.com/office/drawing/2014/main" id="{EFA92E16-46E2-A238-680F-B2FF66B40C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654F3E-29D0-EE52-026D-0B8F4D426206}"/>
              </a:ext>
            </a:extLst>
          </p:cNvPr>
          <p:cNvSpPr>
            <a:spLocks noGrp="1"/>
          </p:cNvSpPr>
          <p:nvPr>
            <p:ph type="sldNum" sz="quarter" idx="12"/>
          </p:nvPr>
        </p:nvSpPr>
        <p:spPr/>
        <p:txBody>
          <a:bodyPr/>
          <a:lstStyle/>
          <a:p>
            <a:fld id="{B03816D8-D7CD-40B9-94F0-18CFAFC561B3}" type="slidenum">
              <a:rPr lang="en-US" smtClean="0"/>
              <a:t>‹#›</a:t>
            </a:fld>
            <a:endParaRPr lang="en-US"/>
          </a:p>
        </p:txBody>
      </p:sp>
    </p:spTree>
    <p:extLst>
      <p:ext uri="{BB962C8B-B14F-4D97-AF65-F5344CB8AC3E}">
        <p14:creationId xmlns:p14="http://schemas.microsoft.com/office/powerpoint/2010/main" val="249563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0403E-9ADE-CEC4-4C65-90246853DC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332968-F175-4D80-7A8A-A8E70EE26D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32FE90-CB40-4727-E929-AA0AE349FB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82173C-D007-FF1F-C473-656A208A5A20}"/>
              </a:ext>
            </a:extLst>
          </p:cNvPr>
          <p:cNvSpPr>
            <a:spLocks noGrp="1"/>
          </p:cNvSpPr>
          <p:nvPr>
            <p:ph type="dt" sz="half" idx="10"/>
          </p:nvPr>
        </p:nvSpPr>
        <p:spPr/>
        <p:txBody>
          <a:bodyPr/>
          <a:lstStyle/>
          <a:p>
            <a:fld id="{159DCFCE-1019-4CC2-93B0-3BACE0A65933}" type="datetimeFigureOut">
              <a:rPr lang="en-US" smtClean="0"/>
              <a:t>4/20/2023</a:t>
            </a:fld>
            <a:endParaRPr lang="en-US"/>
          </a:p>
        </p:txBody>
      </p:sp>
      <p:sp>
        <p:nvSpPr>
          <p:cNvPr id="6" name="Footer Placeholder 5">
            <a:extLst>
              <a:ext uri="{FF2B5EF4-FFF2-40B4-BE49-F238E27FC236}">
                <a16:creationId xmlns:a16="http://schemas.microsoft.com/office/drawing/2014/main" id="{F18E9D08-3B98-3BFF-8FC2-EE535C9808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3079F6-18DB-0D8F-1802-56D067377B99}"/>
              </a:ext>
            </a:extLst>
          </p:cNvPr>
          <p:cNvSpPr>
            <a:spLocks noGrp="1"/>
          </p:cNvSpPr>
          <p:nvPr>
            <p:ph type="sldNum" sz="quarter" idx="12"/>
          </p:nvPr>
        </p:nvSpPr>
        <p:spPr/>
        <p:txBody>
          <a:bodyPr/>
          <a:lstStyle/>
          <a:p>
            <a:fld id="{B03816D8-D7CD-40B9-94F0-18CFAFC561B3}" type="slidenum">
              <a:rPr lang="en-US" smtClean="0"/>
              <a:t>‹#›</a:t>
            </a:fld>
            <a:endParaRPr lang="en-US"/>
          </a:p>
        </p:txBody>
      </p:sp>
    </p:spTree>
    <p:extLst>
      <p:ext uri="{BB962C8B-B14F-4D97-AF65-F5344CB8AC3E}">
        <p14:creationId xmlns:p14="http://schemas.microsoft.com/office/powerpoint/2010/main" val="1178474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4D6CF9-C403-81BB-6880-9C05DB1EE6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561B10-6148-9157-62A2-2F4102CEF3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16DF65-CD9C-CC10-0962-556A8B66C4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9DCFCE-1019-4CC2-93B0-3BACE0A65933}" type="datetimeFigureOut">
              <a:rPr lang="en-US" smtClean="0"/>
              <a:t>4/20/2023</a:t>
            </a:fld>
            <a:endParaRPr lang="en-US"/>
          </a:p>
        </p:txBody>
      </p:sp>
      <p:sp>
        <p:nvSpPr>
          <p:cNvPr id="5" name="Footer Placeholder 4">
            <a:extLst>
              <a:ext uri="{FF2B5EF4-FFF2-40B4-BE49-F238E27FC236}">
                <a16:creationId xmlns:a16="http://schemas.microsoft.com/office/drawing/2014/main" id="{6479269D-5EEE-9FF6-2E42-B9A25091DB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732830-0E7C-DB5D-2E36-57892BF056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3816D8-D7CD-40B9-94F0-18CFAFC561B3}" type="slidenum">
              <a:rPr lang="en-US" smtClean="0"/>
              <a:t>‹#›</a:t>
            </a:fld>
            <a:endParaRPr lang="en-US"/>
          </a:p>
        </p:txBody>
      </p:sp>
    </p:spTree>
    <p:extLst>
      <p:ext uri="{BB962C8B-B14F-4D97-AF65-F5344CB8AC3E}">
        <p14:creationId xmlns:p14="http://schemas.microsoft.com/office/powerpoint/2010/main" val="2161184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2A09FB5-C58B-1F11-1DC2-2436D0A0D1D5}"/>
              </a:ext>
            </a:extLst>
          </p:cNvPr>
          <p:cNvPicPr>
            <a:picLocks noChangeAspect="1"/>
          </p:cNvPicPr>
          <p:nvPr/>
        </p:nvPicPr>
        <p:blipFill>
          <a:blip r:embed="rId2"/>
          <a:stretch>
            <a:fillRect/>
          </a:stretch>
        </p:blipFill>
        <p:spPr>
          <a:xfrm>
            <a:off x="3483497" y="162410"/>
            <a:ext cx="5699433" cy="4503571"/>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B897B19-A3E6-D1AB-CFFB-36F8C501A194}"/>
              </a:ext>
            </a:extLst>
          </p:cNvPr>
          <p:cNvSpPr txBox="1"/>
          <p:nvPr/>
        </p:nvSpPr>
        <p:spPr>
          <a:xfrm>
            <a:off x="3962400" y="4998720"/>
            <a:ext cx="5598160" cy="584775"/>
          </a:xfrm>
          <a:prstGeom prst="rect">
            <a:avLst/>
          </a:prstGeom>
          <a:noFill/>
        </p:spPr>
        <p:txBody>
          <a:bodyPr wrap="square" rtlCol="0">
            <a:spAutoFit/>
          </a:bodyPr>
          <a:lstStyle/>
          <a:p>
            <a:r>
              <a:rPr lang="en-US" sz="3200" b="1" dirty="0">
                <a:solidFill>
                  <a:srgbClr val="00B050"/>
                </a:solidFill>
                <a:effectLst>
                  <a:outerShdw blurRad="38100" dist="38100" dir="2700000" algn="tl">
                    <a:srgbClr val="000000">
                      <a:alpha val="43137"/>
                    </a:srgbClr>
                  </a:outerShdw>
                </a:effectLst>
              </a:rPr>
              <a:t>Nato Jorjiashvili</a:t>
            </a:r>
          </a:p>
        </p:txBody>
      </p:sp>
    </p:spTree>
    <p:extLst>
      <p:ext uri="{BB962C8B-B14F-4D97-AF65-F5344CB8AC3E}">
        <p14:creationId xmlns:p14="http://schemas.microsoft.com/office/powerpoint/2010/main" val="3697371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3B2DCA9-91E2-2955-559E-010D41746E04}"/>
              </a:ext>
            </a:extLst>
          </p:cNvPr>
          <p:cNvSpPr txBox="1"/>
          <p:nvPr/>
        </p:nvSpPr>
        <p:spPr>
          <a:xfrm>
            <a:off x="1032300" y="86761"/>
            <a:ext cx="5598160" cy="461665"/>
          </a:xfrm>
          <a:prstGeom prst="rect">
            <a:avLst/>
          </a:prstGeom>
          <a:noFill/>
        </p:spPr>
        <p:txBody>
          <a:bodyPr wrap="square" rtlCol="0">
            <a:spAutoFit/>
          </a:bodyPr>
          <a:lstStyle/>
          <a:p>
            <a:r>
              <a:rPr lang="en-US" sz="2400" b="1" dirty="0">
                <a:solidFill>
                  <a:srgbClr val="00B050"/>
                </a:solidFill>
                <a:effectLst>
                  <a:outerShdw blurRad="38100" dist="38100" dir="2700000" algn="tl">
                    <a:srgbClr val="000000">
                      <a:alpha val="43137"/>
                    </a:srgbClr>
                  </a:outerShdw>
                </a:effectLst>
              </a:rPr>
              <a:t>Main process of the project using Python: </a:t>
            </a:r>
          </a:p>
        </p:txBody>
      </p:sp>
      <p:sp>
        <p:nvSpPr>
          <p:cNvPr id="12" name="TextBox 11">
            <a:extLst>
              <a:ext uri="{FF2B5EF4-FFF2-40B4-BE49-F238E27FC236}">
                <a16:creationId xmlns:a16="http://schemas.microsoft.com/office/drawing/2014/main" id="{D48C1E0E-5FB2-AF25-DD72-7435AE83C03D}"/>
              </a:ext>
            </a:extLst>
          </p:cNvPr>
          <p:cNvSpPr txBox="1"/>
          <p:nvPr/>
        </p:nvSpPr>
        <p:spPr>
          <a:xfrm>
            <a:off x="1032300" y="660205"/>
            <a:ext cx="10418020" cy="5909310"/>
          </a:xfrm>
          <a:prstGeom prst="rect">
            <a:avLst/>
          </a:prstGeom>
          <a:noFill/>
        </p:spPr>
        <p:txBody>
          <a:bodyPr wrap="square">
            <a:spAutoFit/>
          </a:bodyPr>
          <a:lstStyle/>
          <a:p>
            <a:pPr marL="342900" marR="0" lvl="0" indent="-342900" algn="just">
              <a:spcBef>
                <a:spcPts val="0"/>
              </a:spcBef>
              <a:spcAft>
                <a:spcPts val="0"/>
              </a:spcAft>
              <a:buFont typeface="+mj-lt"/>
              <a:buAutoNum type="arabicPeriod"/>
              <a:tabLst>
                <a:tab pos="457200" algn="l"/>
              </a:tabLst>
            </a:pPr>
            <a:r>
              <a:rPr lang="en-US" dirty="0">
                <a:solidFill>
                  <a:srgbClr val="374151"/>
                </a:solidFill>
                <a:effectLst/>
                <a:latin typeface="Segoe UI" panose="020B0502040204020203" pitchFamily="34" charset="0"/>
                <a:ea typeface="Times New Roman" panose="02020603050405020304" pitchFamily="18" charset="0"/>
              </a:rPr>
              <a:t>First, I have imported the necessary libraries, such as Pandas, Matplotlib, and NumPy. </a:t>
            </a:r>
          </a:p>
          <a:p>
            <a:pPr marL="342900" marR="0" lvl="0" indent="-342900" algn="just">
              <a:spcBef>
                <a:spcPts val="0"/>
              </a:spcBef>
              <a:spcAft>
                <a:spcPts val="0"/>
              </a:spcAft>
              <a:buFont typeface="+mj-lt"/>
              <a:buAutoNum type="arabicPeriod"/>
              <a:tabLst>
                <a:tab pos="457200" algn="l"/>
              </a:tabLst>
            </a:pPr>
            <a:r>
              <a:rPr lang="en-US" dirty="0">
                <a:solidFill>
                  <a:srgbClr val="374151"/>
                </a:solidFill>
                <a:effectLst/>
                <a:latin typeface="Segoe UI" panose="020B0502040204020203" pitchFamily="34" charset="0"/>
                <a:ea typeface="Times New Roman" panose="02020603050405020304" pitchFamily="18" charset="0"/>
              </a:rPr>
              <a:t>I have loaded the two datasets ("Demand Data.xlsx" and "Supply Data.xlsx") into Pandas </a:t>
            </a:r>
            <a:r>
              <a:rPr lang="en-US" dirty="0" err="1">
                <a:solidFill>
                  <a:srgbClr val="374151"/>
                </a:solidFill>
                <a:effectLst/>
                <a:latin typeface="Segoe UI" panose="020B0502040204020203" pitchFamily="34" charset="0"/>
                <a:ea typeface="Times New Roman" panose="02020603050405020304" pitchFamily="18" charset="0"/>
              </a:rPr>
              <a:t>dataframes</a:t>
            </a:r>
            <a:r>
              <a:rPr lang="en-US" dirty="0">
                <a:solidFill>
                  <a:srgbClr val="374151"/>
                </a:solidFill>
                <a:effectLst/>
                <a:latin typeface="Segoe UI" panose="020B0502040204020203" pitchFamily="34" charset="0"/>
                <a:ea typeface="Times New Roman" panose="02020603050405020304" pitchFamily="18" charset="0"/>
              </a:rPr>
              <a:t> using the </a:t>
            </a:r>
            <a:r>
              <a:rPr lang="en-US" dirty="0" err="1">
                <a:solidFill>
                  <a:srgbClr val="374151"/>
                </a:solidFill>
                <a:effectLst/>
                <a:latin typeface="Segoe UI" panose="020B0502040204020203" pitchFamily="34" charset="0"/>
                <a:ea typeface="Times New Roman" panose="02020603050405020304" pitchFamily="18" charset="0"/>
              </a:rPr>
              <a:t>read_excel</a:t>
            </a:r>
            <a:r>
              <a:rPr lang="en-US" dirty="0">
                <a:solidFill>
                  <a:srgbClr val="374151"/>
                </a:solidFill>
                <a:effectLst/>
                <a:latin typeface="Segoe UI" panose="020B0502040204020203" pitchFamily="34" charset="0"/>
                <a:ea typeface="Times New Roman" panose="02020603050405020304" pitchFamily="18" charset="0"/>
              </a:rPr>
              <a:t> function.</a:t>
            </a:r>
            <a:endParaRPr lang="en-US"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tabLst>
                <a:tab pos="457200" algn="l"/>
              </a:tabLst>
            </a:pPr>
            <a:r>
              <a:rPr lang="en-US" dirty="0">
                <a:solidFill>
                  <a:srgbClr val="374151"/>
                </a:solidFill>
                <a:effectLst/>
                <a:latin typeface="Segoe UI" panose="020B0502040204020203" pitchFamily="34" charset="0"/>
                <a:ea typeface="Times New Roman" panose="02020603050405020304" pitchFamily="18" charset="0"/>
              </a:rPr>
              <a:t>I have cleaned and preprocessed the data as necessary. This included converting data types, removing duplicates, and filling in missing values.</a:t>
            </a:r>
            <a:endParaRPr lang="en-US"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tabLst>
                <a:tab pos="457200" algn="l"/>
              </a:tabLst>
            </a:pPr>
            <a:r>
              <a:rPr lang="en-US" dirty="0">
                <a:solidFill>
                  <a:srgbClr val="374151"/>
                </a:solidFill>
                <a:effectLst/>
                <a:latin typeface="Segoe UI" panose="020B0502040204020203" pitchFamily="34" charset="0"/>
                <a:ea typeface="Times New Roman" panose="02020603050405020304" pitchFamily="18" charset="0"/>
              </a:rPr>
              <a:t>Then I have merged the two </a:t>
            </a:r>
            <a:r>
              <a:rPr lang="en-US" dirty="0" err="1">
                <a:solidFill>
                  <a:srgbClr val="374151"/>
                </a:solidFill>
                <a:effectLst/>
                <a:latin typeface="Segoe UI" panose="020B0502040204020203" pitchFamily="34" charset="0"/>
                <a:ea typeface="Times New Roman" panose="02020603050405020304" pitchFamily="18" charset="0"/>
              </a:rPr>
              <a:t>dataframes</a:t>
            </a:r>
            <a:r>
              <a:rPr lang="en-US" dirty="0">
                <a:solidFill>
                  <a:srgbClr val="374151"/>
                </a:solidFill>
                <a:effectLst/>
                <a:latin typeface="Segoe UI" panose="020B0502040204020203" pitchFamily="34" charset="0"/>
                <a:ea typeface="Times New Roman" panose="02020603050405020304" pitchFamily="18" charset="0"/>
              </a:rPr>
              <a:t> based on the date field to create a single </a:t>
            </a:r>
            <a:r>
              <a:rPr lang="en-US" dirty="0" err="1">
                <a:solidFill>
                  <a:srgbClr val="374151"/>
                </a:solidFill>
                <a:effectLst/>
                <a:latin typeface="Segoe UI" panose="020B0502040204020203" pitchFamily="34" charset="0"/>
                <a:ea typeface="Times New Roman" panose="02020603050405020304" pitchFamily="18" charset="0"/>
              </a:rPr>
              <a:t>dataframe</a:t>
            </a:r>
            <a:r>
              <a:rPr lang="en-US" dirty="0">
                <a:solidFill>
                  <a:srgbClr val="374151"/>
                </a:solidFill>
                <a:effectLst/>
                <a:latin typeface="Segoe UI" panose="020B0502040204020203" pitchFamily="34" charset="0"/>
                <a:ea typeface="Times New Roman" panose="02020603050405020304" pitchFamily="18" charset="0"/>
              </a:rPr>
              <a:t> containing both demand and supply data.</a:t>
            </a:r>
            <a:endParaRPr lang="en-US"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tabLst>
                <a:tab pos="457200" algn="l"/>
              </a:tabLst>
            </a:pPr>
            <a:r>
              <a:rPr lang="en-US" dirty="0">
                <a:solidFill>
                  <a:srgbClr val="374151"/>
                </a:solidFill>
                <a:effectLst/>
                <a:latin typeface="Segoe UI" panose="020B0502040204020203" pitchFamily="34" charset="0"/>
                <a:ea typeface="Times New Roman" panose="02020603050405020304" pitchFamily="18" charset="0"/>
              </a:rPr>
              <a:t>After I have calculated the average demand and supply volume for each hour of the day, grouped by the day of the week.</a:t>
            </a:r>
            <a:endParaRPr lang="en-US"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tabLst>
                <a:tab pos="457200" algn="l"/>
              </a:tabLst>
            </a:pPr>
            <a:r>
              <a:rPr lang="en-US" dirty="0">
                <a:solidFill>
                  <a:srgbClr val="374151"/>
                </a:solidFill>
                <a:effectLst/>
                <a:latin typeface="Segoe UI" panose="020B0502040204020203" pitchFamily="34" charset="0"/>
                <a:ea typeface="Times New Roman" panose="02020603050405020304" pitchFamily="18" charset="0"/>
              </a:rPr>
              <a:t>I have created a line plot showing the demand and supply curves for each day of the week. This will give us a visual representation of the match/mismatch between supply and demand.</a:t>
            </a:r>
            <a:endParaRPr lang="en-US"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tabLst>
                <a:tab pos="457200" algn="l"/>
              </a:tabLst>
            </a:pPr>
            <a:r>
              <a:rPr lang="en-US" dirty="0">
                <a:solidFill>
                  <a:srgbClr val="374151"/>
                </a:solidFill>
                <a:effectLst/>
                <a:latin typeface="Segoe UI" panose="020B0502040204020203" pitchFamily="34" charset="0"/>
                <a:ea typeface="Times New Roman" panose="02020603050405020304" pitchFamily="18" charset="0"/>
              </a:rPr>
              <a:t>Then I have calculated the supply-demand gap for each hour and identified the undersupplied hours during the weekly period.</a:t>
            </a:r>
            <a:endParaRPr lang="en-US"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tabLst>
                <a:tab pos="457200" algn="l"/>
              </a:tabLst>
            </a:pPr>
            <a:r>
              <a:rPr lang="en-US" dirty="0">
                <a:solidFill>
                  <a:srgbClr val="374151"/>
                </a:solidFill>
                <a:effectLst/>
                <a:latin typeface="Segoe UI" panose="020B0502040204020203" pitchFamily="34" charset="0"/>
                <a:ea typeface="Times New Roman" panose="02020603050405020304" pitchFamily="18" charset="0"/>
              </a:rPr>
              <a:t>I have calculated the number of online hours required to ensure good Coverage Ratio during the peak hours identified in step 7.</a:t>
            </a:r>
            <a:endParaRPr lang="en-US"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tabLst>
                <a:tab pos="457200" algn="l"/>
              </a:tabLst>
            </a:pPr>
            <a:r>
              <a:rPr lang="en-US" dirty="0">
                <a:solidFill>
                  <a:srgbClr val="374151"/>
                </a:solidFill>
                <a:effectLst/>
                <a:latin typeface="Segoe UI" panose="020B0502040204020203" pitchFamily="34" charset="0"/>
                <a:ea typeface="Times New Roman" panose="02020603050405020304" pitchFamily="18" charset="0"/>
              </a:rPr>
              <a:t>Next, I have calculated the average earnings per hour for a driver during peak hours based on the average value of finished rides.</a:t>
            </a:r>
            <a:endParaRPr lang="en-US"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tabLst>
                <a:tab pos="457200" algn="l"/>
              </a:tabLst>
            </a:pPr>
            <a:r>
              <a:rPr lang="en-US" dirty="0">
                <a:solidFill>
                  <a:srgbClr val="374151"/>
                </a:solidFill>
                <a:effectLst/>
                <a:latin typeface="Segoe UI" panose="020B0502040204020203" pitchFamily="34" charset="0"/>
                <a:ea typeface="Times New Roman" panose="02020603050405020304" pitchFamily="18" charset="0"/>
              </a:rPr>
              <a:t>We can then set a guaranteed hourly rate for drivers that is higher than the average earnings per hour during peak hours.</a:t>
            </a:r>
            <a:endParaRPr lang="en-US"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tabLst>
                <a:tab pos="457200" algn="l"/>
              </a:tabLst>
            </a:pPr>
            <a:r>
              <a:rPr lang="en-US" dirty="0">
                <a:solidFill>
                  <a:srgbClr val="374151"/>
                </a:solidFill>
                <a:effectLst/>
                <a:latin typeface="Segoe UI" panose="020B0502040204020203" pitchFamily="34" charset="0"/>
                <a:ea typeface="Times New Roman" panose="02020603050405020304" pitchFamily="18" charset="0"/>
              </a:rPr>
              <a:t>Finally, I have created sophisticated plots to visualize the results of our analysis, such as heatmaps and interactive dashboards.</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91676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39A98E01-12D1-2031-DA68-3855929BA8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536" y="3732633"/>
            <a:ext cx="4340250" cy="23632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2EB6C78-0C20-6FF1-F2C8-5AB7773D6B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7487" y="3577708"/>
            <a:ext cx="3227133" cy="256487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42A19AB-6C88-AE0C-AB01-8F385DEAD70B}"/>
              </a:ext>
            </a:extLst>
          </p:cNvPr>
          <p:cNvSpPr txBox="1"/>
          <p:nvPr/>
        </p:nvSpPr>
        <p:spPr>
          <a:xfrm>
            <a:off x="2167124" y="288485"/>
            <a:ext cx="7189519" cy="738664"/>
          </a:xfrm>
          <a:prstGeom prst="rect">
            <a:avLst/>
          </a:prstGeom>
          <a:noFill/>
        </p:spPr>
        <p:txBody>
          <a:bodyPr wrap="square">
            <a:spAutoFit/>
          </a:bodyPr>
          <a:lstStyle/>
          <a:p>
            <a:pPr algn="just"/>
            <a:r>
              <a:rPr lang="en-US" sz="2200" b="1" i="0" u="none" strike="noStrike" baseline="0" dirty="0">
                <a:solidFill>
                  <a:srgbClr val="00B050"/>
                </a:solidFill>
                <a:latin typeface="Calibri" panose="020F0502020204030204" pitchFamily="34" charset="0"/>
              </a:rPr>
              <a:t>Question1: </a:t>
            </a:r>
            <a:r>
              <a:rPr lang="en-US" sz="2000" b="0" i="0" u="none" strike="noStrike" baseline="0" dirty="0">
                <a:latin typeface="Calibri" panose="020F0502020204030204" pitchFamily="34" charset="0"/>
              </a:rPr>
              <a:t>Please identify the time periods that are critical to us, i.e. when we are undersupplied, and explain your reasonings.</a:t>
            </a:r>
            <a:endParaRPr lang="en-US" sz="2000" dirty="0"/>
          </a:p>
        </p:txBody>
      </p:sp>
      <p:sp>
        <p:nvSpPr>
          <p:cNvPr id="9" name="TextBox 8">
            <a:extLst>
              <a:ext uri="{FF2B5EF4-FFF2-40B4-BE49-F238E27FC236}">
                <a16:creationId xmlns:a16="http://schemas.microsoft.com/office/drawing/2014/main" id="{1ECABEDD-B67B-5373-7E19-804FF30A9166}"/>
              </a:ext>
            </a:extLst>
          </p:cNvPr>
          <p:cNvSpPr txBox="1"/>
          <p:nvPr/>
        </p:nvSpPr>
        <p:spPr>
          <a:xfrm>
            <a:off x="234536" y="6192065"/>
            <a:ext cx="4311263" cy="584775"/>
          </a:xfrm>
          <a:prstGeom prst="rect">
            <a:avLst/>
          </a:prstGeom>
          <a:noFill/>
        </p:spPr>
        <p:txBody>
          <a:bodyPr wrap="square">
            <a:spAutoFit/>
          </a:bodyPr>
          <a:lstStyle/>
          <a:p>
            <a:r>
              <a:rPr lang="en-US" sz="1600" dirty="0">
                <a:solidFill>
                  <a:srgbClr val="374151"/>
                </a:solidFill>
                <a:effectLst/>
                <a:latin typeface="Segoe UI" panose="020B0502040204020203" pitchFamily="34" charset="0"/>
                <a:ea typeface="Times New Roman" panose="02020603050405020304" pitchFamily="18" charset="0"/>
              </a:rPr>
              <a:t>Fig.1. 24-hour Curve of Average Demand and Supply Volume</a:t>
            </a:r>
            <a:endParaRPr lang="en-US" sz="1600" dirty="0"/>
          </a:p>
        </p:txBody>
      </p:sp>
      <p:sp>
        <p:nvSpPr>
          <p:cNvPr id="10" name="TextBox 9">
            <a:extLst>
              <a:ext uri="{FF2B5EF4-FFF2-40B4-BE49-F238E27FC236}">
                <a16:creationId xmlns:a16="http://schemas.microsoft.com/office/drawing/2014/main" id="{2F429455-1EA0-3D96-3A08-22F9E68D49C3}"/>
              </a:ext>
            </a:extLst>
          </p:cNvPr>
          <p:cNvSpPr txBox="1"/>
          <p:nvPr/>
        </p:nvSpPr>
        <p:spPr>
          <a:xfrm>
            <a:off x="5045087" y="6142578"/>
            <a:ext cx="3329577" cy="584775"/>
          </a:xfrm>
          <a:prstGeom prst="rect">
            <a:avLst/>
          </a:prstGeom>
          <a:noFill/>
        </p:spPr>
        <p:txBody>
          <a:bodyPr wrap="square">
            <a:spAutoFit/>
          </a:bodyPr>
          <a:lstStyle/>
          <a:p>
            <a:r>
              <a:rPr lang="en-US" sz="1600" dirty="0">
                <a:solidFill>
                  <a:srgbClr val="374151"/>
                </a:solidFill>
                <a:effectLst/>
                <a:latin typeface="Segoe UI" panose="020B0502040204020203" pitchFamily="34" charset="0"/>
                <a:ea typeface="Times New Roman" panose="02020603050405020304" pitchFamily="18" charset="0"/>
              </a:rPr>
              <a:t>Fig.2. 24-hour Curve of Average Demand and Supply Volume</a:t>
            </a:r>
            <a:endParaRPr lang="en-US" sz="1600" dirty="0"/>
          </a:p>
        </p:txBody>
      </p:sp>
      <p:sp>
        <p:nvSpPr>
          <p:cNvPr id="19" name="TextBox 18">
            <a:extLst>
              <a:ext uri="{FF2B5EF4-FFF2-40B4-BE49-F238E27FC236}">
                <a16:creationId xmlns:a16="http://schemas.microsoft.com/office/drawing/2014/main" id="{4EB18972-3E9F-0EFA-9FFE-7EFE17264DC2}"/>
              </a:ext>
            </a:extLst>
          </p:cNvPr>
          <p:cNvSpPr txBox="1"/>
          <p:nvPr/>
        </p:nvSpPr>
        <p:spPr>
          <a:xfrm>
            <a:off x="757979" y="925505"/>
            <a:ext cx="11118587" cy="2511841"/>
          </a:xfrm>
          <a:prstGeom prst="rect">
            <a:avLst/>
          </a:prstGeom>
          <a:noFill/>
        </p:spPr>
        <p:txBody>
          <a:bodyPr wrap="square">
            <a:spAutoFit/>
          </a:bodyPr>
          <a:lstStyle/>
          <a:p>
            <a:pPr marL="685800" marR="0" algn="just">
              <a:spcBef>
                <a:spcPts val="0"/>
              </a:spcBef>
              <a:spcAft>
                <a:spcPts val="0"/>
              </a:spcAft>
            </a:pPr>
            <a:endParaRPr lang="en-US" sz="1600" dirty="0">
              <a:effectLst/>
            </a:endParaRPr>
          </a:p>
          <a:p>
            <a:pPr marR="0" lvl="1" algn="just">
              <a:lnSpc>
                <a:spcPct val="107000"/>
              </a:lnSpc>
              <a:spcBef>
                <a:spcPts val="0"/>
              </a:spcBef>
              <a:spcAft>
                <a:spcPts val="0"/>
              </a:spcAft>
              <a:buSzPts val="1000"/>
              <a:tabLst>
                <a:tab pos="914400" algn="l"/>
              </a:tabLst>
            </a:pPr>
            <a:r>
              <a:rPr lang="en-US" sz="1600" kern="0" dirty="0">
                <a:solidFill>
                  <a:srgbClr val="374151"/>
                </a:solidFill>
                <a:effectLst/>
                <a:ea typeface="Times New Roman" panose="02020603050405020304" pitchFamily="18" charset="0"/>
                <a:cs typeface="Times New Roman" panose="02020603050405020304" pitchFamily="18" charset="0"/>
              </a:rPr>
              <a:t>To identify the time periods when we are undersupplied, I have created a 24-hour curve of average demand and supply volume. This will help us see if there is any match or mismatch between the two. If the supply volume is consistently lower than the demand during certain hours, then those hours can be considered critical.</a:t>
            </a:r>
          </a:p>
          <a:p>
            <a:pPr marL="685800" marR="0">
              <a:spcBef>
                <a:spcPts val="0"/>
              </a:spcBef>
              <a:spcAft>
                <a:spcPts val="0"/>
              </a:spcAft>
            </a:pPr>
            <a:endParaRPr lang="en-US" sz="1600" dirty="0">
              <a:effectLst/>
            </a:endParaRPr>
          </a:p>
          <a:p>
            <a:pPr marR="0" lvl="1" algn="just">
              <a:lnSpc>
                <a:spcPct val="107000"/>
              </a:lnSpc>
              <a:spcBef>
                <a:spcPts val="0"/>
              </a:spcBef>
              <a:spcAft>
                <a:spcPts val="0"/>
              </a:spcAft>
              <a:buSzPts val="1000"/>
              <a:tabLst>
                <a:tab pos="914400" algn="l"/>
              </a:tabLst>
            </a:pPr>
            <a:r>
              <a:rPr lang="en-US" sz="1600" kern="0" dirty="0">
                <a:solidFill>
                  <a:srgbClr val="374151"/>
                </a:solidFill>
                <a:cs typeface="Times New Roman" panose="02020603050405020304" pitchFamily="18" charset="0"/>
              </a:rPr>
              <a:t>To identify undersupplied hours during a weekly period, we can calculate the difference between the supply volume and the demand for each hour of the day, for each day of the week. We can then rank the hours based on the difference and identify the top hours with the highest negative differences. These hours can be considered critical.</a:t>
            </a:r>
          </a:p>
          <a:p>
            <a:pPr marR="0" lvl="1" algn="just">
              <a:lnSpc>
                <a:spcPct val="107000"/>
              </a:lnSpc>
              <a:spcBef>
                <a:spcPts val="0"/>
              </a:spcBef>
              <a:spcAft>
                <a:spcPts val="0"/>
              </a:spcAft>
              <a:buSzPts val="1000"/>
              <a:tabLst>
                <a:tab pos="914400" algn="l"/>
              </a:tabLst>
            </a:pPr>
            <a:endParaRPr lang="en-US" sz="2200" kern="100" dirty="0">
              <a:solidFill>
                <a:srgbClr val="374151"/>
              </a:solidFill>
              <a:effectLst/>
              <a:ea typeface="Calibri" panose="020F0502020204030204" pitchFamily="34" charset="0"/>
              <a:cs typeface="Times New Roman" panose="02020603050405020304" pitchFamily="18" charset="0"/>
            </a:endParaRPr>
          </a:p>
        </p:txBody>
      </p:sp>
      <p:pic>
        <p:nvPicPr>
          <p:cNvPr id="1032" name="Picture 8">
            <a:extLst>
              <a:ext uri="{FF2B5EF4-FFF2-40B4-BE49-F238E27FC236}">
                <a16:creationId xmlns:a16="http://schemas.microsoft.com/office/drawing/2014/main" id="{31ED19D6-EC60-CDD9-809C-8B609C2B1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0074" y="3630736"/>
            <a:ext cx="3253324" cy="2511842"/>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B84F89A2-7CE1-FE8F-3A57-26A216899968}"/>
              </a:ext>
            </a:extLst>
          </p:cNvPr>
          <p:cNvSpPr txBox="1"/>
          <p:nvPr/>
        </p:nvSpPr>
        <p:spPr>
          <a:xfrm>
            <a:off x="9165265" y="6170798"/>
            <a:ext cx="3119242" cy="584775"/>
          </a:xfrm>
          <a:prstGeom prst="rect">
            <a:avLst/>
          </a:prstGeom>
          <a:noFill/>
        </p:spPr>
        <p:txBody>
          <a:bodyPr wrap="square">
            <a:spAutoFit/>
          </a:bodyPr>
          <a:lstStyle/>
          <a:p>
            <a:r>
              <a:rPr lang="en-US" sz="1600" dirty="0">
                <a:solidFill>
                  <a:srgbClr val="374151"/>
                </a:solidFill>
                <a:effectLst/>
                <a:latin typeface="Segoe UI" panose="020B0502040204020203" pitchFamily="34" charset="0"/>
                <a:ea typeface="Times New Roman" panose="02020603050405020304" pitchFamily="18" charset="0"/>
              </a:rPr>
              <a:t>Fig.3. Online hours against People saw +1 car</a:t>
            </a:r>
            <a:endParaRPr lang="en-US" sz="1600" dirty="0"/>
          </a:p>
        </p:txBody>
      </p:sp>
    </p:spTree>
    <p:extLst>
      <p:ext uri="{BB962C8B-B14F-4D97-AF65-F5344CB8AC3E}">
        <p14:creationId xmlns:p14="http://schemas.microsoft.com/office/powerpoint/2010/main" val="2845651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6">
            <a:extLst>
              <a:ext uri="{FF2B5EF4-FFF2-40B4-BE49-F238E27FC236}">
                <a16:creationId xmlns:a16="http://schemas.microsoft.com/office/drawing/2014/main" id="{BF14F6F1-7AC6-E6AB-22A6-E5EE67E91A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375" y="1002383"/>
            <a:ext cx="3575215" cy="34564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66482A3-9254-F8EE-2F0C-16F98CD9EA5A}"/>
              </a:ext>
            </a:extLst>
          </p:cNvPr>
          <p:cNvSpPr txBox="1"/>
          <p:nvPr/>
        </p:nvSpPr>
        <p:spPr>
          <a:xfrm>
            <a:off x="314171" y="1406147"/>
            <a:ext cx="2623986" cy="2554545"/>
          </a:xfrm>
          <a:prstGeom prst="rect">
            <a:avLst/>
          </a:prstGeom>
          <a:noFill/>
        </p:spPr>
        <p:txBody>
          <a:bodyPr wrap="square">
            <a:spAutoFit/>
          </a:bodyPr>
          <a:lstStyle/>
          <a:p>
            <a:pPr algn="just"/>
            <a:r>
              <a:rPr lang="en-US" sz="1600" kern="0" dirty="0">
                <a:solidFill>
                  <a:srgbClr val="374151"/>
                </a:solidFill>
                <a:effectLst/>
                <a:latin typeface="Segoe UI" panose="020B0502040204020203" pitchFamily="34" charset="0"/>
                <a:ea typeface="Times New Roman" panose="02020603050405020304" pitchFamily="18" charset="0"/>
              </a:rPr>
              <a:t>Fig.4. Heatmap of Demand-Supply Mismatch: Heatmap shows the hours of the day and days of the week where there is a significant mismatch between demand and supply.  You can see critical days of the weeks and hours in blue colors</a:t>
            </a:r>
            <a:endParaRPr lang="en-US" sz="1600" dirty="0"/>
          </a:p>
        </p:txBody>
      </p:sp>
      <p:sp>
        <p:nvSpPr>
          <p:cNvPr id="4" name="TextBox 3">
            <a:extLst>
              <a:ext uri="{FF2B5EF4-FFF2-40B4-BE49-F238E27FC236}">
                <a16:creationId xmlns:a16="http://schemas.microsoft.com/office/drawing/2014/main" id="{5F8EC12F-CAE2-F562-5459-70810E1B9F1B}"/>
              </a:ext>
            </a:extLst>
          </p:cNvPr>
          <p:cNvSpPr txBox="1"/>
          <p:nvPr/>
        </p:nvSpPr>
        <p:spPr>
          <a:xfrm>
            <a:off x="2167124" y="139623"/>
            <a:ext cx="7189519" cy="1046440"/>
          </a:xfrm>
          <a:prstGeom prst="rect">
            <a:avLst/>
          </a:prstGeom>
          <a:noFill/>
        </p:spPr>
        <p:txBody>
          <a:bodyPr wrap="square">
            <a:spAutoFit/>
          </a:bodyPr>
          <a:lstStyle/>
          <a:p>
            <a:pPr algn="just"/>
            <a:r>
              <a:rPr lang="en-US" sz="2200" b="1" i="0" u="none" strike="noStrike" baseline="0" dirty="0">
                <a:solidFill>
                  <a:srgbClr val="00B050"/>
                </a:solidFill>
                <a:latin typeface="Calibri" panose="020F0502020204030204" pitchFamily="34" charset="0"/>
              </a:rPr>
              <a:t>Question1 (continued): </a:t>
            </a:r>
            <a:r>
              <a:rPr lang="en-US" sz="2000" b="0" i="0" u="none" strike="noStrike" baseline="0" dirty="0">
                <a:latin typeface="Calibri" panose="020F0502020204030204" pitchFamily="34" charset="0"/>
              </a:rPr>
              <a:t>Please identify the time periods that are critical to us, i.e. when we are undersupplied, and explain your reasonings.</a:t>
            </a:r>
            <a:endParaRPr lang="en-US" sz="2000" dirty="0"/>
          </a:p>
        </p:txBody>
      </p:sp>
      <p:sp>
        <p:nvSpPr>
          <p:cNvPr id="7" name="TextBox 6">
            <a:extLst>
              <a:ext uri="{FF2B5EF4-FFF2-40B4-BE49-F238E27FC236}">
                <a16:creationId xmlns:a16="http://schemas.microsoft.com/office/drawing/2014/main" id="{A79EFE81-AB98-FE99-CE1C-D88B28894D0F}"/>
              </a:ext>
            </a:extLst>
          </p:cNvPr>
          <p:cNvSpPr txBox="1"/>
          <p:nvPr/>
        </p:nvSpPr>
        <p:spPr>
          <a:xfrm>
            <a:off x="465654" y="4548339"/>
            <a:ext cx="4140727" cy="1661993"/>
          </a:xfrm>
          <a:prstGeom prst="rect">
            <a:avLst/>
          </a:prstGeom>
          <a:noFill/>
        </p:spPr>
        <p:txBody>
          <a:bodyPr wrap="square">
            <a:spAutoFit/>
          </a:bodyPr>
          <a:lstStyle/>
          <a:p>
            <a:pPr algn="just"/>
            <a:r>
              <a:rPr lang="en-US" sz="2200" b="1" i="0" u="none" strike="noStrike" baseline="0" dirty="0">
                <a:solidFill>
                  <a:srgbClr val="00B050"/>
                </a:solidFill>
                <a:latin typeface="Calibri" panose="020F0502020204030204" pitchFamily="34" charset="0"/>
              </a:rPr>
              <a:t>Question2: </a:t>
            </a:r>
            <a:r>
              <a:rPr lang="en-US" sz="2000" b="0" i="0" u="none" strike="noStrike" baseline="0" dirty="0">
                <a:latin typeface="Calibri" panose="020F0502020204030204" pitchFamily="34" charset="0"/>
              </a:rPr>
              <a:t>Please calculate the number of online hours required to ensure that we have a good Coverage Ratio during the peak hours you identified above.</a:t>
            </a:r>
            <a:endParaRPr lang="en-US" sz="2000" dirty="0"/>
          </a:p>
        </p:txBody>
      </p:sp>
      <p:sp>
        <p:nvSpPr>
          <p:cNvPr id="9" name="TextBox 8">
            <a:extLst>
              <a:ext uri="{FF2B5EF4-FFF2-40B4-BE49-F238E27FC236}">
                <a16:creationId xmlns:a16="http://schemas.microsoft.com/office/drawing/2014/main" id="{37FD7C62-FFE9-FC98-C19D-9EA5A69A3B46}"/>
              </a:ext>
            </a:extLst>
          </p:cNvPr>
          <p:cNvSpPr txBox="1"/>
          <p:nvPr/>
        </p:nvSpPr>
        <p:spPr>
          <a:xfrm>
            <a:off x="7530047" y="1383166"/>
            <a:ext cx="4165767" cy="1323439"/>
          </a:xfrm>
          <a:prstGeom prst="rect">
            <a:avLst/>
          </a:prstGeom>
          <a:noFill/>
        </p:spPr>
        <p:txBody>
          <a:bodyPr wrap="square">
            <a:spAutoFit/>
          </a:bodyPr>
          <a:lstStyle/>
          <a:p>
            <a:pPr algn="just"/>
            <a:r>
              <a:rPr lang="en-US" sz="2000" b="1" kern="0" dirty="0">
                <a:solidFill>
                  <a:srgbClr val="00B050"/>
                </a:solidFill>
                <a:effectLst/>
                <a:latin typeface="Segoe UI" panose="020B0502040204020203" pitchFamily="34" charset="0"/>
                <a:ea typeface="Times New Roman" panose="02020603050405020304" pitchFamily="18" charset="0"/>
              </a:rPr>
              <a:t>The reason </a:t>
            </a:r>
            <a:r>
              <a:rPr lang="en-US" sz="2000" kern="0" dirty="0">
                <a:solidFill>
                  <a:srgbClr val="374151"/>
                </a:solidFill>
                <a:effectLst/>
                <a:latin typeface="Segoe UI" panose="020B0502040204020203" pitchFamily="34" charset="0"/>
                <a:ea typeface="Times New Roman" panose="02020603050405020304" pitchFamily="18" charset="0"/>
              </a:rPr>
              <a:t>of undersupply might be sleeping hours early in the morning and traffic jams within the day  </a:t>
            </a:r>
            <a:endParaRPr lang="en-US" sz="2000" dirty="0"/>
          </a:p>
        </p:txBody>
      </p:sp>
      <p:graphicFrame>
        <p:nvGraphicFramePr>
          <p:cNvPr id="10" name="Table 9">
            <a:extLst>
              <a:ext uri="{FF2B5EF4-FFF2-40B4-BE49-F238E27FC236}">
                <a16:creationId xmlns:a16="http://schemas.microsoft.com/office/drawing/2014/main" id="{0565F6A7-5087-D865-AB6C-3D89797D2514}"/>
              </a:ext>
            </a:extLst>
          </p:cNvPr>
          <p:cNvGraphicFramePr>
            <a:graphicFrameLocks noGrp="1"/>
          </p:cNvGraphicFramePr>
          <p:nvPr>
            <p:extLst>
              <p:ext uri="{D42A27DB-BD31-4B8C-83A1-F6EECF244321}">
                <p14:modId xmlns:p14="http://schemas.microsoft.com/office/powerpoint/2010/main" val="3125307292"/>
              </p:ext>
            </p:extLst>
          </p:nvPr>
        </p:nvGraphicFramePr>
        <p:xfrm>
          <a:off x="4946746" y="4691010"/>
          <a:ext cx="1917701" cy="1682750"/>
        </p:xfrm>
        <a:graphic>
          <a:graphicData uri="http://schemas.openxmlformats.org/drawingml/2006/table">
            <a:tbl>
              <a:tblPr/>
              <a:tblGrid>
                <a:gridCol w="1064324">
                  <a:extLst>
                    <a:ext uri="{9D8B030D-6E8A-4147-A177-3AD203B41FA5}">
                      <a16:colId xmlns:a16="http://schemas.microsoft.com/office/drawing/2014/main" val="1961476417"/>
                    </a:ext>
                  </a:extLst>
                </a:gridCol>
                <a:gridCol w="853377">
                  <a:extLst>
                    <a:ext uri="{9D8B030D-6E8A-4147-A177-3AD203B41FA5}">
                      <a16:colId xmlns:a16="http://schemas.microsoft.com/office/drawing/2014/main" val="3803726801"/>
                    </a:ext>
                  </a:extLst>
                </a:gridCol>
              </a:tblGrid>
              <a:tr h="393700">
                <a:tc gridSpan="2">
                  <a:txBody>
                    <a:bodyPr/>
                    <a:lstStyle/>
                    <a:p>
                      <a:pPr algn="ctr" fontAlgn="ctr"/>
                      <a:r>
                        <a:rPr lang="en-US" sz="1100" b="1" i="0" u="none" strike="noStrike">
                          <a:solidFill>
                            <a:srgbClr val="000000"/>
                          </a:solidFill>
                          <a:effectLst/>
                          <a:latin typeface="Calibri" panose="020F0502020204030204" pitchFamily="34" charset="0"/>
                        </a:rPr>
                        <a:t>Undersupplied Hours during a Weekly Period: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extLst>
                  <a:ext uri="{0D108BD9-81ED-4DB2-BD59-A6C34878D82A}">
                    <a16:rowId xmlns:a16="http://schemas.microsoft.com/office/drawing/2014/main" val="2219403648"/>
                  </a:ext>
                </a:extLst>
              </a:tr>
              <a:tr h="184150">
                <a:tc>
                  <a:txBody>
                    <a:bodyPr/>
                    <a:lstStyle/>
                    <a:p>
                      <a:pPr algn="ctr" fontAlgn="ctr"/>
                      <a:r>
                        <a:rPr lang="en-US" sz="1100" b="0" i="0" u="none" strike="noStrike">
                          <a:solidFill>
                            <a:srgbClr val="000000"/>
                          </a:solidFill>
                          <a:effectLst/>
                          <a:latin typeface="Calibri" panose="020F0502020204030204" pitchFamily="34" charset="0"/>
                        </a:rPr>
                        <a:t>Friday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2199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6169968"/>
                  </a:ext>
                </a:extLst>
              </a:tr>
              <a:tr h="184150">
                <a:tc>
                  <a:txBody>
                    <a:bodyPr/>
                    <a:lstStyle/>
                    <a:p>
                      <a:pPr algn="ctr" fontAlgn="ctr"/>
                      <a:r>
                        <a:rPr lang="en-US" sz="1100" b="0" i="0" u="none" strike="noStrike">
                          <a:solidFill>
                            <a:srgbClr val="000000"/>
                          </a:solidFill>
                          <a:effectLst/>
                          <a:latin typeface="Calibri" panose="020F0502020204030204" pitchFamily="34" charset="0"/>
                        </a:rPr>
                        <a:t>Monday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1859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8007747"/>
                  </a:ext>
                </a:extLst>
              </a:tr>
              <a:tr h="184150">
                <a:tc>
                  <a:txBody>
                    <a:bodyPr/>
                    <a:lstStyle/>
                    <a:p>
                      <a:pPr algn="ctr" fontAlgn="ctr"/>
                      <a:r>
                        <a:rPr lang="en-US" sz="1100" b="0" i="0" u="none" strike="noStrike">
                          <a:solidFill>
                            <a:srgbClr val="000000"/>
                          </a:solidFill>
                          <a:effectLst/>
                          <a:latin typeface="Calibri" panose="020F0502020204030204" pitchFamily="34" charset="0"/>
                        </a:rPr>
                        <a:t>Saturday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1900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852624"/>
                  </a:ext>
                </a:extLst>
              </a:tr>
              <a:tr h="184150">
                <a:tc>
                  <a:txBody>
                    <a:bodyPr/>
                    <a:lstStyle/>
                    <a:p>
                      <a:pPr algn="ctr" fontAlgn="ctr"/>
                      <a:r>
                        <a:rPr lang="en-US" sz="1100" b="0" i="0" u="none" strike="noStrike">
                          <a:solidFill>
                            <a:srgbClr val="000000"/>
                          </a:solidFill>
                          <a:effectLst/>
                          <a:latin typeface="Calibri" panose="020F0502020204030204" pitchFamily="34" charset="0"/>
                        </a:rPr>
                        <a:t>Sunday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2051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6846822"/>
                  </a:ext>
                </a:extLst>
              </a:tr>
              <a:tr h="184150">
                <a:tc>
                  <a:txBody>
                    <a:bodyPr/>
                    <a:lstStyle/>
                    <a:p>
                      <a:pPr algn="ctr" fontAlgn="ctr"/>
                      <a:r>
                        <a:rPr lang="en-US" sz="1100" b="0" i="0" u="none" strike="noStrike">
                          <a:solidFill>
                            <a:srgbClr val="000000"/>
                          </a:solidFill>
                          <a:effectLst/>
                          <a:latin typeface="Calibri" panose="020F0502020204030204" pitchFamily="34" charset="0"/>
                        </a:rPr>
                        <a:t>Thursday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2422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5061640"/>
                  </a:ext>
                </a:extLst>
              </a:tr>
              <a:tr h="184150">
                <a:tc>
                  <a:txBody>
                    <a:bodyPr/>
                    <a:lstStyle/>
                    <a:p>
                      <a:pPr algn="ctr" fontAlgn="ctr"/>
                      <a:r>
                        <a:rPr lang="en-US" sz="1100" b="0" i="0" u="none" strike="noStrike">
                          <a:solidFill>
                            <a:srgbClr val="000000"/>
                          </a:solidFill>
                          <a:effectLst/>
                          <a:latin typeface="Calibri" panose="020F0502020204030204" pitchFamily="34" charset="0"/>
                        </a:rPr>
                        <a:t>Tuesday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2079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7333820"/>
                  </a:ext>
                </a:extLst>
              </a:tr>
              <a:tr h="184150">
                <a:tc>
                  <a:txBody>
                    <a:bodyPr/>
                    <a:lstStyle/>
                    <a:p>
                      <a:pPr algn="ctr" fontAlgn="ctr"/>
                      <a:r>
                        <a:rPr lang="en-US" sz="1100" b="0" i="0" u="none" strike="noStrike">
                          <a:solidFill>
                            <a:srgbClr val="000000"/>
                          </a:solidFill>
                          <a:effectLst/>
                          <a:latin typeface="Calibri" panose="020F0502020204030204" pitchFamily="34" charset="0"/>
                        </a:rPr>
                        <a:t>Wednesday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2230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64721"/>
                  </a:ext>
                </a:extLst>
              </a:tr>
            </a:tbl>
          </a:graphicData>
        </a:graphic>
      </p:graphicFrame>
      <p:pic>
        <p:nvPicPr>
          <p:cNvPr id="2050" name="Picture 2">
            <a:extLst>
              <a:ext uri="{FF2B5EF4-FFF2-40B4-BE49-F238E27FC236}">
                <a16:creationId xmlns:a16="http://schemas.microsoft.com/office/drawing/2014/main" id="{6E3B5D8E-DC97-FAF1-58A6-6E34B58A86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4080" y="2760591"/>
            <a:ext cx="3575214" cy="312754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66ABCD82-9D05-6D76-AC4F-4AA1CC90F140}"/>
              </a:ext>
            </a:extLst>
          </p:cNvPr>
          <p:cNvSpPr txBox="1"/>
          <p:nvPr/>
        </p:nvSpPr>
        <p:spPr>
          <a:xfrm>
            <a:off x="7530047" y="5919386"/>
            <a:ext cx="4613180" cy="369332"/>
          </a:xfrm>
          <a:prstGeom prst="rect">
            <a:avLst/>
          </a:prstGeom>
          <a:noFill/>
        </p:spPr>
        <p:txBody>
          <a:bodyPr wrap="square">
            <a:spAutoFit/>
          </a:bodyPr>
          <a:lstStyle/>
          <a:p>
            <a:r>
              <a:rPr lang="en-US" sz="1800" kern="0" dirty="0">
                <a:solidFill>
                  <a:srgbClr val="374151"/>
                </a:solidFill>
                <a:effectLst/>
                <a:latin typeface="Segoe UI" panose="020B0502040204020203" pitchFamily="34" charset="0"/>
                <a:ea typeface="Times New Roman" panose="02020603050405020304" pitchFamily="18" charset="0"/>
              </a:rPr>
              <a:t>Fig.5. Online hours by Day of the Week</a:t>
            </a:r>
            <a:endParaRPr lang="en-US" dirty="0"/>
          </a:p>
        </p:txBody>
      </p:sp>
    </p:spTree>
    <p:extLst>
      <p:ext uri="{BB962C8B-B14F-4D97-AF65-F5344CB8AC3E}">
        <p14:creationId xmlns:p14="http://schemas.microsoft.com/office/powerpoint/2010/main" val="2636677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3B4E360-44CE-442B-E41B-055A1A2F02D6}"/>
              </a:ext>
            </a:extLst>
          </p:cNvPr>
          <p:cNvSpPr txBox="1"/>
          <p:nvPr/>
        </p:nvSpPr>
        <p:spPr>
          <a:xfrm>
            <a:off x="1550174" y="107724"/>
            <a:ext cx="9178077" cy="1046440"/>
          </a:xfrm>
          <a:prstGeom prst="rect">
            <a:avLst/>
          </a:prstGeom>
          <a:noFill/>
        </p:spPr>
        <p:txBody>
          <a:bodyPr wrap="square">
            <a:spAutoFit/>
          </a:bodyPr>
          <a:lstStyle/>
          <a:p>
            <a:pPr algn="just"/>
            <a:r>
              <a:rPr lang="en-US" sz="2200" b="1" i="0" u="none" strike="noStrike" baseline="0" dirty="0">
                <a:solidFill>
                  <a:srgbClr val="00B050"/>
                </a:solidFill>
                <a:latin typeface="Calibri" panose="020F0502020204030204" pitchFamily="34" charset="0"/>
              </a:rPr>
              <a:t>Question2 (continued): </a:t>
            </a:r>
            <a:r>
              <a:rPr lang="en-US" sz="2000" b="0" i="0" u="none" strike="noStrike" baseline="0" dirty="0">
                <a:latin typeface="Calibri" panose="020F0502020204030204" pitchFamily="34" charset="0"/>
              </a:rPr>
              <a:t>Please calculate the number of online hours required to ensure that we have a good Coverage Ratio during the peak hours you identified above.</a:t>
            </a:r>
            <a:endParaRPr lang="en-US" sz="2000" dirty="0"/>
          </a:p>
        </p:txBody>
      </p:sp>
      <p:sp>
        <p:nvSpPr>
          <p:cNvPr id="3" name="TextBox 2">
            <a:extLst>
              <a:ext uri="{FF2B5EF4-FFF2-40B4-BE49-F238E27FC236}">
                <a16:creationId xmlns:a16="http://schemas.microsoft.com/office/drawing/2014/main" id="{78458A61-1DA4-376C-A835-67E04B64EED0}"/>
              </a:ext>
            </a:extLst>
          </p:cNvPr>
          <p:cNvSpPr txBox="1"/>
          <p:nvPr/>
        </p:nvSpPr>
        <p:spPr>
          <a:xfrm>
            <a:off x="-212651" y="1371329"/>
            <a:ext cx="12312502" cy="1056058"/>
          </a:xfrm>
          <a:prstGeom prst="rect">
            <a:avLst/>
          </a:prstGeom>
          <a:noFill/>
        </p:spPr>
        <p:txBody>
          <a:bodyPr wrap="square">
            <a:spAutoFit/>
          </a:bodyPr>
          <a:lstStyle/>
          <a:p>
            <a:pPr marR="0" lvl="1" algn="just">
              <a:lnSpc>
                <a:spcPct val="107000"/>
              </a:lnSpc>
              <a:spcBef>
                <a:spcPts val="0"/>
              </a:spcBef>
              <a:spcAft>
                <a:spcPts val="0"/>
              </a:spcAft>
              <a:buSzPts val="1000"/>
              <a:tabLst>
                <a:tab pos="914400" algn="l"/>
              </a:tabLst>
            </a:pPr>
            <a:r>
              <a:rPr lang="en-US" sz="2000" kern="0" dirty="0">
                <a:solidFill>
                  <a:srgbClr val="374151"/>
                </a:solidFill>
                <a:latin typeface="Segoe UI" panose="020B0502040204020203" pitchFamily="34" charset="0"/>
              </a:rPr>
              <a:t>Once we have identified the peak hours, we can calculate the number of online hours required to ensure a good coverage ratio. To do this, we can calculate the average number of rides per hour during the peak hours and divide it by the rides per online hour. This will give us the required online hours.</a:t>
            </a:r>
          </a:p>
        </p:txBody>
      </p:sp>
      <p:sp>
        <p:nvSpPr>
          <p:cNvPr id="4" name="Rectangle 1">
            <a:extLst>
              <a:ext uri="{FF2B5EF4-FFF2-40B4-BE49-F238E27FC236}">
                <a16:creationId xmlns:a16="http://schemas.microsoft.com/office/drawing/2014/main" id="{AC28F4CF-FB65-4893-3817-B686ADD7EE86}"/>
              </a:ext>
            </a:extLst>
          </p:cNvPr>
          <p:cNvSpPr>
            <a:spLocks noChangeArrowheads="1"/>
          </p:cNvSpPr>
          <p:nvPr/>
        </p:nvSpPr>
        <p:spPr bwMode="auto">
          <a:xfrm>
            <a:off x="839574" y="2659760"/>
            <a:ext cx="10065384"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B050"/>
                </a:solidFill>
                <a:effectLst/>
                <a:latin typeface="var(--jp-code-font-family)"/>
              </a:rPr>
              <a:t>Number of Online Hours Required for Good Coverage Ratio During Peak Hours: 4760.7</a:t>
            </a:r>
            <a:endParaRPr kumimoji="0" lang="en-US" altLang="en-US" sz="2200" b="1" i="0" u="none" strike="noStrike" cap="none" normalizeH="0" baseline="0" dirty="0">
              <a:ln>
                <a:noFill/>
              </a:ln>
              <a:solidFill>
                <a:srgbClr val="00B050"/>
              </a:solidFill>
              <a:effectLst/>
              <a:latin typeface="Arial" panose="020B0604020202020204" pitchFamily="34" charset="0"/>
            </a:endParaRPr>
          </a:p>
        </p:txBody>
      </p:sp>
      <p:sp>
        <p:nvSpPr>
          <p:cNvPr id="7" name="TextBox 6">
            <a:extLst>
              <a:ext uri="{FF2B5EF4-FFF2-40B4-BE49-F238E27FC236}">
                <a16:creationId xmlns:a16="http://schemas.microsoft.com/office/drawing/2014/main" id="{6798075C-6A40-D927-9DBA-223D089EA03E}"/>
              </a:ext>
            </a:extLst>
          </p:cNvPr>
          <p:cNvSpPr txBox="1"/>
          <p:nvPr/>
        </p:nvSpPr>
        <p:spPr>
          <a:xfrm>
            <a:off x="537663" y="3617562"/>
            <a:ext cx="11168784" cy="1046440"/>
          </a:xfrm>
          <a:prstGeom prst="rect">
            <a:avLst/>
          </a:prstGeom>
          <a:noFill/>
        </p:spPr>
        <p:txBody>
          <a:bodyPr wrap="square">
            <a:spAutoFit/>
          </a:bodyPr>
          <a:lstStyle/>
          <a:p>
            <a:pPr algn="just"/>
            <a:r>
              <a:rPr lang="en-US" sz="2200" b="1" i="0" u="none" strike="noStrike" baseline="0" dirty="0">
                <a:solidFill>
                  <a:srgbClr val="00B050"/>
                </a:solidFill>
                <a:latin typeface="Calibri" panose="020F0502020204030204" pitchFamily="34" charset="0"/>
              </a:rPr>
              <a:t>Question3: </a:t>
            </a:r>
            <a:r>
              <a:rPr lang="en-US" sz="2000" b="0" i="0" u="none" strike="noStrike" baseline="0" dirty="0">
                <a:latin typeface="Calibri" panose="020F0502020204030204" pitchFamily="34" charset="0"/>
              </a:rPr>
              <a:t>During peak hours, we can guarantee the drivers a certain amount of income. If the drivers make less than the guaranteed amount, we will pay them the difference. Please calculate how much earning we can guarantee so that we can attract more supply.</a:t>
            </a:r>
            <a:endParaRPr lang="en-US" sz="2000" dirty="0"/>
          </a:p>
        </p:txBody>
      </p:sp>
      <p:sp>
        <p:nvSpPr>
          <p:cNvPr id="8" name="Rectangle 1">
            <a:extLst>
              <a:ext uri="{FF2B5EF4-FFF2-40B4-BE49-F238E27FC236}">
                <a16:creationId xmlns:a16="http://schemas.microsoft.com/office/drawing/2014/main" id="{A282DE68-7354-24FC-282F-A7A5E4FA85DE}"/>
              </a:ext>
            </a:extLst>
          </p:cNvPr>
          <p:cNvSpPr>
            <a:spLocks noChangeArrowheads="1"/>
          </p:cNvSpPr>
          <p:nvPr/>
        </p:nvSpPr>
        <p:spPr bwMode="auto">
          <a:xfrm>
            <a:off x="1063308" y="5317394"/>
            <a:ext cx="10065384"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B050"/>
                </a:solidFill>
                <a:effectLst/>
                <a:latin typeface="var(--jp-code-font-family)"/>
              </a:rPr>
              <a:t>Number of Online Hours Required for Good Coverage Ratio During Peak Hours: 4760.7</a:t>
            </a:r>
            <a:endParaRPr kumimoji="0" lang="en-US" altLang="en-US" sz="2200" b="1" i="0" u="none" strike="noStrike" cap="none" normalizeH="0" baseline="0" dirty="0">
              <a:ln>
                <a:noFill/>
              </a:ln>
              <a:solidFill>
                <a:srgbClr val="00B050"/>
              </a:solidFill>
              <a:effectLst/>
              <a:latin typeface="Arial" panose="020B0604020202020204" pitchFamily="34" charset="0"/>
            </a:endParaRPr>
          </a:p>
        </p:txBody>
      </p:sp>
    </p:spTree>
    <p:extLst>
      <p:ext uri="{BB962C8B-B14F-4D97-AF65-F5344CB8AC3E}">
        <p14:creationId xmlns:p14="http://schemas.microsoft.com/office/powerpoint/2010/main" val="1521575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538</TotalTime>
  <Words>786</Words>
  <Application>Microsoft Office PowerPoint</Application>
  <PresentationFormat>Widescreen</PresentationFormat>
  <Paragraphs>46</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Segoe UI</vt:lpstr>
      <vt:lpstr>Times New Roman</vt:lpstr>
      <vt:lpstr>var(--jp-code-font-family)</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Nato Jorjiashvili</dc:creator>
  <cp:lastModifiedBy>Nato Jorjiashvili</cp:lastModifiedBy>
  <cp:revision>4</cp:revision>
  <dcterms:created xsi:type="dcterms:W3CDTF">2023-04-20T09:25:46Z</dcterms:created>
  <dcterms:modified xsi:type="dcterms:W3CDTF">2023-04-20T19:24:49Z</dcterms:modified>
</cp:coreProperties>
</file>