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1" d="100"/>
          <a:sy n="81" d="100"/>
        </p:scale>
        <p:origin x="-300"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B61BEF0D-F0BB-DE4B-95CE-6DB70DBA9567}" type="datetimeFigureOut">
              <a:rPr lang="en-US" smtClean="0"/>
              <a:pPr/>
              <a:t>2/25/2021</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66400" y="6416676"/>
            <a:ext cx="1016000" cy="365125"/>
          </a:xfrm>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61BEF0D-F0BB-DE4B-95CE-6DB70DBA9567}" type="datetimeFigureOut">
              <a:rPr lang="en-US" smtClean="0"/>
              <a:pPr/>
              <a:t>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61BEF0D-F0BB-DE4B-95CE-6DB70DBA9567}" type="datetimeFigureOut">
              <a:rPr lang="en-US" smtClean="0"/>
              <a:pPr/>
              <a:t>2/25/2021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61BEF0D-F0BB-DE4B-95CE-6DB70DBA9567}" type="datetimeFigureOut">
              <a:rPr lang="en-US" smtClean="0"/>
              <a:pPr/>
              <a:t>2/25/2021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61BEF0D-F0BB-DE4B-95CE-6DB70DBA9567}" type="datetimeFigureOut">
              <a:rPr lang="en-US" smtClean="0"/>
              <a:pPr/>
              <a:t>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B61BEF0D-F0BB-DE4B-95CE-6DB70DBA9567}" type="datetimeFigureOut">
              <a:rPr lang="en-US" smtClean="0"/>
              <a:pPr/>
              <a:t>2/25/2021</a:t>
            </a:fld>
            <a:endParaRPr lang="en-US" dirty="0"/>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D57F1E4F-1CFF-5643-939E-217C01CDF56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fc4ec253e7.cognitiveclass.ai/lab#3.2-Plot-the-clusters-on-a-Map-of-the-Toronto-and-Super-Impose-the-best-location-of-a-Stor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ramainc.com/about-brama"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github.com/dcrouch1/Peer-graded-Assignment-Capstone-Project---The-Battle-of-Neighborhoods-Week-2-/blob/master/Daves_Capstone.ipynb" TargetMode="External"/><Relationship Id="rId1" Type="http://schemas.openxmlformats.org/officeDocument/2006/relationships/slideLayout" Target="../slideLayouts/slideLayout2.xml"/><Relationship Id="rId6" Type="http://schemas.openxmlformats.org/officeDocument/2006/relationships/hyperlink" Target="https://www12.statcan.gc.ca/census-recensement/2016/dp-pd/prof/search-recherche/change-geo.cfm?Lang=E&amp;Geo1=FSA" TargetMode="External"/><Relationship Id="rId5" Type="http://schemas.openxmlformats.org/officeDocument/2006/relationships/hyperlink" Target="https://www12.statcan.gc.ca/census-recensement/2016/dp-pd/hlt-fst/pd-pl/Tables/File.cfm?T=1201&amp;SR=1&amp;RPP=9999&amp;PR=0&amp;CMA=0&amp;CSD=0&amp;S=22&amp;O=A&amp;Lang=Eng&amp;OFT=CSV" TargetMode="External"/><Relationship Id="rId4" Type="http://schemas.openxmlformats.org/officeDocument/2006/relationships/hyperlink" Target="http://cocl.us/Geospatial_data"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www150.statcan.gc.ca/n1/daily-quotidien/180313/dq180313a-eng.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owardsdatascience.com/clustering-algorithms-for-customer-segmentation-af637c6830a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8F532D-1ED1-449E-8892-2349E1FE2DDF}"/>
              </a:ext>
            </a:extLst>
          </p:cNvPr>
          <p:cNvSpPr>
            <a:spLocks noGrp="1"/>
          </p:cNvSpPr>
          <p:nvPr>
            <p:ph type="ctrTitle"/>
          </p:nvPr>
        </p:nvSpPr>
        <p:spPr/>
        <p:txBody>
          <a:bodyPr>
            <a:normAutofit fontScale="90000"/>
          </a:bodyPr>
          <a:lstStyle/>
          <a:p>
            <a:r>
              <a:rPr lang="en-US" b="1" dirty="0"/>
              <a:t>Capstone: Find the best neighborhood in Toronto to open a Restaurant Supply Store</a:t>
            </a:r>
            <a:br>
              <a:rPr lang="en-US" b="1" dirty="0"/>
            </a:br>
            <a:endParaRPr lang="en-CA" dirty="0"/>
          </a:p>
        </p:txBody>
      </p:sp>
      <p:sp>
        <p:nvSpPr>
          <p:cNvPr id="3" name="Subtitle 2">
            <a:extLst>
              <a:ext uri="{FF2B5EF4-FFF2-40B4-BE49-F238E27FC236}">
                <a16:creationId xmlns:a16="http://schemas.microsoft.com/office/drawing/2014/main" xmlns="" id="{22C76D97-7589-49C4-AC78-62B531FB08C9}"/>
              </a:ext>
            </a:extLst>
          </p:cNvPr>
          <p:cNvSpPr>
            <a:spLocks noGrp="1"/>
          </p:cNvSpPr>
          <p:nvPr>
            <p:ph type="subTitle" idx="1"/>
          </p:nvPr>
        </p:nvSpPr>
        <p:spPr/>
        <p:txBody>
          <a:bodyPr/>
          <a:lstStyle/>
          <a:p>
            <a:r>
              <a:rPr lang="en-US" dirty="0"/>
              <a:t>Applied Data Science Capstone</a:t>
            </a:r>
          </a:p>
          <a:p>
            <a:r>
              <a:rPr lang="it-IT" dirty="0"/>
              <a:t>IBM Data Science Professional Certificate</a:t>
            </a:r>
          </a:p>
          <a:p>
            <a:endParaRPr lang="en-CA" dirty="0"/>
          </a:p>
        </p:txBody>
      </p:sp>
    </p:spTree>
    <p:extLst>
      <p:ext uri="{BB962C8B-B14F-4D97-AF65-F5344CB8AC3E}">
        <p14:creationId xmlns:p14="http://schemas.microsoft.com/office/powerpoint/2010/main" val="15422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C9C8E6-AA1C-4C98-9785-3E39D6665E99}"/>
              </a:ext>
            </a:extLst>
          </p:cNvPr>
          <p:cNvSpPr txBox="1"/>
          <p:nvPr/>
        </p:nvSpPr>
        <p:spPr>
          <a:xfrm>
            <a:off x="1113182" y="503582"/>
            <a:ext cx="9965635" cy="3323987"/>
          </a:xfrm>
          <a:prstGeom prst="rect">
            <a:avLst/>
          </a:prstGeom>
          <a:noFill/>
        </p:spPr>
        <p:txBody>
          <a:bodyPr wrap="square" rtlCol="0">
            <a:spAutoFit/>
          </a:bodyPr>
          <a:lstStyle/>
          <a:p>
            <a:r>
              <a:rPr lang="en-CA" b="1" dirty="0"/>
              <a:t>Methodology cont’d:</a:t>
            </a:r>
          </a:p>
          <a:p>
            <a:r>
              <a:rPr lang="en-CA" b="1" dirty="0"/>
              <a:t>3. Cluster 2 Contains the highest cluster density. We need to find the geographic centroid for this cluster. This is the optimum location for a new Restaurant Supply Store.</a:t>
            </a:r>
            <a:br>
              <a:rPr lang="en-CA" b="1" dirty="0"/>
            </a:br>
            <a:endParaRPr lang="en-CA" b="1" dirty="0"/>
          </a:p>
          <a:p>
            <a:r>
              <a:rPr lang="en-CA" dirty="0"/>
              <a:t>Here we take the average latitude and longitude to be the centroid.</a:t>
            </a:r>
          </a:p>
          <a:p>
            <a:r>
              <a:rPr lang="en-CA" b="1" dirty="0"/>
              <a:t>3.1 Install </a:t>
            </a:r>
            <a:r>
              <a:rPr lang="en-CA" b="1" dirty="0" err="1"/>
              <a:t>opencage</a:t>
            </a:r>
            <a:r>
              <a:rPr lang="en-CA" b="1" dirty="0"/>
              <a:t> to reverse lookup the coordinates</a:t>
            </a:r>
          </a:p>
          <a:p>
            <a:r>
              <a:rPr lang="en-CA" dirty="0" err="1"/>
              <a:t>Opencage</a:t>
            </a:r>
            <a:r>
              <a:rPr lang="en-CA" dirty="0"/>
              <a:t> allows me to reverse lookup the geo coordinates. </a:t>
            </a:r>
          </a:p>
          <a:p>
            <a:r>
              <a:rPr lang="en-CA" dirty="0"/>
              <a:t/>
            </a:r>
            <a:br>
              <a:rPr lang="en-CA" dirty="0"/>
            </a:br>
            <a:r>
              <a:rPr lang="en-CA" b="1" dirty="0"/>
              <a:t>* Key Observation: This is the optimum location for a new Restaurant Supply Store.*</a:t>
            </a:r>
            <a:endParaRPr lang="en-CA" dirty="0"/>
          </a:p>
          <a:p>
            <a:r>
              <a:rPr lang="en-CA" b="1" dirty="0"/>
              <a:t>3.2 Plot the clusters on a Map of the Toronto and Super Impose the best location of a Store</a:t>
            </a:r>
            <a:r>
              <a:rPr lang="en-CA" b="1" dirty="0">
                <a:hlinkClick r:id="rId2"/>
              </a:rPr>
              <a:t>¶</a:t>
            </a:r>
            <a:endParaRPr lang="en-CA" b="1" dirty="0"/>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6820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C9C8E6-AA1C-4C98-9785-3E39D6665E99}"/>
              </a:ext>
            </a:extLst>
          </p:cNvPr>
          <p:cNvSpPr txBox="1"/>
          <p:nvPr/>
        </p:nvSpPr>
        <p:spPr>
          <a:xfrm>
            <a:off x="1113182" y="503582"/>
            <a:ext cx="9965635" cy="1107996"/>
          </a:xfrm>
          <a:prstGeom prst="rect">
            <a:avLst/>
          </a:prstGeom>
          <a:noFill/>
        </p:spPr>
        <p:txBody>
          <a:bodyPr wrap="square" rtlCol="0">
            <a:spAutoFit/>
          </a:bodyPr>
          <a:lstStyle/>
          <a:p>
            <a:r>
              <a:rPr lang="en-US" b="1" dirty="0"/>
              <a:t>Results:</a:t>
            </a:r>
          </a:p>
          <a:p>
            <a:r>
              <a:rPr lang="en-US" b="1" dirty="0"/>
              <a:t>4.1 Plot the clusters on a Map of the Toronto and Super Impose the best location of a Store</a:t>
            </a:r>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close up of a map&#10;&#10;Description generated with high confidence">
            <a:extLst>
              <a:ext uri="{FF2B5EF4-FFF2-40B4-BE49-F238E27FC236}">
                <a16:creationId xmlns:a16="http://schemas.microsoft.com/office/drawing/2014/main" xmlns="" id="{7FCA0E32-0D06-47C8-BDC4-C85FFEE00A1C}"/>
              </a:ext>
            </a:extLst>
          </p:cNvPr>
          <p:cNvPicPr>
            <a:picLocks noChangeAspect="1"/>
          </p:cNvPicPr>
          <p:nvPr/>
        </p:nvPicPr>
        <p:blipFill>
          <a:blip r:embed="rId2"/>
          <a:stretch>
            <a:fillRect/>
          </a:stretch>
        </p:blipFill>
        <p:spPr>
          <a:xfrm>
            <a:off x="920005" y="1509156"/>
            <a:ext cx="10351987" cy="4965103"/>
          </a:xfrm>
          <a:prstGeom prst="rect">
            <a:avLst/>
          </a:prstGeom>
        </p:spPr>
      </p:pic>
    </p:spTree>
    <p:extLst>
      <p:ext uri="{BB962C8B-B14F-4D97-AF65-F5344CB8AC3E}">
        <p14:creationId xmlns:p14="http://schemas.microsoft.com/office/powerpoint/2010/main" val="3689072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C9C8E6-AA1C-4C98-9785-3E39D6665E99}"/>
              </a:ext>
            </a:extLst>
          </p:cNvPr>
          <p:cNvSpPr txBox="1"/>
          <p:nvPr/>
        </p:nvSpPr>
        <p:spPr>
          <a:xfrm>
            <a:off x="1113182" y="503582"/>
            <a:ext cx="9965635" cy="1938992"/>
          </a:xfrm>
          <a:prstGeom prst="rect">
            <a:avLst/>
          </a:prstGeom>
          <a:noFill/>
        </p:spPr>
        <p:txBody>
          <a:bodyPr wrap="square" rtlCol="0">
            <a:spAutoFit/>
          </a:bodyPr>
          <a:lstStyle/>
          <a:p>
            <a:r>
              <a:rPr lang="en-US" b="1" dirty="0"/>
              <a:t>Results Cont’d:</a:t>
            </a:r>
          </a:p>
          <a:p>
            <a:endParaRPr lang="en-US" b="1" dirty="0"/>
          </a:p>
          <a:p>
            <a:r>
              <a:rPr lang="en-US" b="1" dirty="0"/>
              <a:t>4.2 Exact Address of desired Location</a:t>
            </a:r>
          </a:p>
          <a:p>
            <a:r>
              <a:rPr lang="en-US" dirty="0"/>
              <a:t>Based on a reverse Lookup </a:t>
            </a:r>
            <a:br>
              <a:rPr lang="en-US" dirty="0"/>
            </a:br>
            <a:r>
              <a:rPr lang="en-US" dirty="0"/>
              <a:t>The exact Address to locate would be: 268 Balliol Street, ON M4S 1C2, Canada or </a:t>
            </a:r>
            <a:r>
              <a:rPr lang="en-US" dirty="0" err="1"/>
              <a:t>lat</a:t>
            </a:r>
            <a:r>
              <a:rPr lang="en-US" dirty="0"/>
              <a:t>: 43.6991598, </a:t>
            </a:r>
            <a:r>
              <a:rPr lang="en-US" dirty="0" err="1"/>
              <a:t>lng</a:t>
            </a:r>
            <a:r>
              <a:rPr lang="en-US" dirty="0"/>
              <a:t>: -79.3878871</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81300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C9C8E6-AA1C-4C98-9785-3E39D6665E99}"/>
              </a:ext>
            </a:extLst>
          </p:cNvPr>
          <p:cNvSpPr txBox="1"/>
          <p:nvPr/>
        </p:nvSpPr>
        <p:spPr>
          <a:xfrm>
            <a:off x="1113182" y="503582"/>
            <a:ext cx="9965635" cy="5816977"/>
          </a:xfrm>
          <a:prstGeom prst="rect">
            <a:avLst/>
          </a:prstGeom>
          <a:noFill/>
        </p:spPr>
        <p:txBody>
          <a:bodyPr wrap="square" rtlCol="0">
            <a:spAutoFit/>
          </a:bodyPr>
          <a:lstStyle/>
          <a:p>
            <a:r>
              <a:rPr lang="en-CA" b="1" dirty="0"/>
              <a:t>Discussion:</a:t>
            </a:r>
          </a:p>
          <a:p>
            <a:r>
              <a:rPr lang="en-CA" b="1" dirty="0"/>
              <a:t>5.1 Explaining the results</a:t>
            </a:r>
          </a:p>
          <a:p>
            <a:r>
              <a:rPr lang="en-CA" dirty="0"/>
              <a:t>As we built our list of neighborhoods with Restaurant venues exclusively we discovered most neighborhoods were similar and the greatest concentration of restaurants was in Central Toronto and downtown Toronto. This might seem obvious but it would also appear that these are some of the most affluent neighborhoods in Toronto so there appears to be correlation. By Locating in the general vicinity of the Exact location my friend could be geographically centered in this cluster and poised to service his restaurant customer base with greatest efficiency.</a:t>
            </a:r>
          </a:p>
          <a:p>
            <a:r>
              <a:rPr lang="en-CA" dirty="0"/>
              <a:t>When we built our </a:t>
            </a:r>
            <a:r>
              <a:rPr lang="en-CA" dirty="0" err="1"/>
              <a:t>our</a:t>
            </a:r>
            <a:r>
              <a:rPr lang="en-CA" dirty="0"/>
              <a:t> K-Means dataset we used Silhouette analysis to tell us there was a lot of similarity between neighborhoods and the most common restaurants contained with in. Really there was only 2 types of cluster or neighborhoods in greater Toronto. The vast majority of those were in 1 cluster. So Toronto restaurants might be many but they are very homogeneously located near the center of Toronto.</a:t>
            </a:r>
          </a:p>
          <a:p>
            <a:r>
              <a:rPr lang="en-CA" dirty="0"/>
              <a:t>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31908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Conclusion:</a:t>
            </a:r>
          </a:p>
          <a:p>
            <a:r>
              <a:rPr lang="en-CA" dirty="0"/>
              <a:t>I feel confident with the recommendation I have given my friend as it is backed up with demonstrated data analysis. While nothing can ever be 100% certain he will certainly be better informed than he was prior to asking for my help.</a:t>
            </a:r>
          </a:p>
          <a:p>
            <a:r>
              <a:rPr lang="en-CA" dirty="0"/>
              <a:t>Much more inference can be obtained with more work. A potential side business for my friend might be assisting new restaurant owners where they might locate a new restaurant, who their competition is and who their clientele might be.</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3885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t>Introduction:</a:t>
            </a:r>
            <a:br>
              <a:rPr lang="en-CA" b="1" dirty="0"/>
            </a:br>
            <a:endParaRPr lang="en-CA" dirty="0"/>
          </a:p>
        </p:txBody>
      </p:sp>
      <p:sp>
        <p:nvSpPr>
          <p:cNvPr id="9" name="TextBox 8">
            <a:extLst>
              <a:ext uri="{FF2B5EF4-FFF2-40B4-BE49-F238E27FC236}">
                <a16:creationId xmlns:a16="http://schemas.microsoft.com/office/drawing/2014/main" xmlns="" id="{94BDA45B-82FD-418A-ADFD-DA5C02E2C3B3}"/>
              </a:ext>
            </a:extLst>
          </p:cNvPr>
          <p:cNvSpPr txBox="1"/>
          <p:nvPr/>
        </p:nvSpPr>
        <p:spPr>
          <a:xfrm>
            <a:off x="763726" y="1192696"/>
            <a:ext cx="8587409" cy="1938992"/>
          </a:xfrm>
          <a:prstGeom prst="rect">
            <a:avLst/>
          </a:prstGeom>
          <a:noFill/>
        </p:spPr>
        <p:txBody>
          <a:bodyPr wrap="square" rtlCol="0">
            <a:spAutoFit/>
          </a:bodyPr>
          <a:lstStyle/>
          <a:p>
            <a:r>
              <a:rPr lang="en-CA" dirty="0"/>
              <a:t>A friend of mine who runs a leading Restaurant Supply Store has found out that I am studying data science and has asked for help in trying to determine which neighborhood in Toronto he should open his new store in.</a:t>
            </a:r>
            <a:br>
              <a:rPr lang="en-CA" dirty="0"/>
            </a:br>
            <a:r>
              <a:rPr lang="en-CA" dirty="0"/>
              <a:t>Example Company:</a:t>
            </a:r>
            <a:br>
              <a:rPr lang="en-CA" dirty="0"/>
            </a:br>
            <a:r>
              <a:rPr lang="en-CA" dirty="0">
                <a:hlinkClick r:id="rId2"/>
              </a:rPr>
              <a:t>http://www.bramainc.com/about-brama</a:t>
            </a:r>
            <a:r>
              <a:rPr lang="en-CA" dirty="0"/>
              <a:t> </a:t>
            </a:r>
            <a:br>
              <a:rPr lang="en-CA" dirty="0"/>
            </a:br>
            <a:r>
              <a:rPr lang="en-CA" dirty="0"/>
              <a:t>I begin with an interview with my friend to determine the requirements.</a:t>
            </a:r>
          </a:p>
          <a:p>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4579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6130B5-A24B-47F5-A3C7-C5C7FB8B66F3}"/>
              </a:ext>
            </a:extLst>
          </p:cNvPr>
          <p:cNvSpPr>
            <a:spLocks noGrp="1"/>
          </p:cNvSpPr>
          <p:nvPr>
            <p:ph type="title"/>
          </p:nvPr>
        </p:nvSpPr>
        <p:spPr>
          <a:xfrm>
            <a:off x="2497016" y="272562"/>
            <a:ext cx="6019800" cy="571500"/>
          </a:xfrm>
        </p:spPr>
        <p:txBody>
          <a:bodyPr/>
          <a:lstStyle/>
          <a:p>
            <a:r>
              <a:rPr lang="en-CA" dirty="0"/>
              <a:t>Problem Description:</a:t>
            </a:r>
          </a:p>
        </p:txBody>
      </p:sp>
      <p:sp>
        <p:nvSpPr>
          <p:cNvPr id="4" name="Text Placeholder 3">
            <a:extLst>
              <a:ext uri="{FF2B5EF4-FFF2-40B4-BE49-F238E27FC236}">
                <a16:creationId xmlns:a16="http://schemas.microsoft.com/office/drawing/2014/main" xmlns="" id="{D310AAB2-7179-4D49-AEAA-3034C24CDF41}"/>
              </a:ext>
            </a:extLst>
          </p:cNvPr>
          <p:cNvSpPr>
            <a:spLocks noGrp="1"/>
          </p:cNvSpPr>
          <p:nvPr>
            <p:ph type="body" sz="half" idx="2"/>
          </p:nvPr>
        </p:nvSpPr>
        <p:spPr>
          <a:xfrm>
            <a:off x="597877" y="1021667"/>
            <a:ext cx="10146323" cy="5029200"/>
          </a:xfrm>
        </p:spPr>
        <p:txBody>
          <a:bodyPr>
            <a:noAutofit/>
          </a:bodyPr>
          <a:lstStyle/>
          <a:p>
            <a:r>
              <a:rPr lang="en-CA" dirty="0"/>
              <a:t>Which neighborhood should my friend open his new Restaurant Supply store in Toronto? </a:t>
            </a:r>
            <a:br>
              <a:rPr lang="en-CA" dirty="0"/>
            </a:br>
            <a:r>
              <a:rPr lang="en-CA" dirty="0"/>
              <a:t>He wants to ensure steady and sustainable business.</a:t>
            </a:r>
          </a:p>
          <a:p>
            <a:r>
              <a:rPr lang="en-CA" b="1" dirty="0"/>
              <a:t>Requirements:</a:t>
            </a:r>
            <a:endParaRPr lang="en-CA" dirty="0"/>
          </a:p>
          <a:p>
            <a:r>
              <a:rPr lang="en-CA" b="1" dirty="0"/>
              <a:t>1. Store needs to be strategically located inside the biggest concentration of restaurants in Toronto area.</a:t>
            </a:r>
            <a:endParaRPr lang="en-CA" dirty="0"/>
          </a:p>
          <a:p>
            <a:r>
              <a:rPr lang="en-CA" b="1" dirty="0"/>
              <a:t>2. Confirm any assumption by means of modeling and testing the data. Specifically, visually cluster common restaurants in Toronto by neighborhood.</a:t>
            </a:r>
            <a:endParaRPr lang="en-CA" dirty="0"/>
          </a:p>
          <a:p>
            <a:r>
              <a:rPr lang="en-CA" b="1" dirty="0"/>
              <a:t>3. Additionally determine that a good number people can frequent these restaurants with sustainable frequency inside these neighborhoods.</a:t>
            </a:r>
            <a:endParaRPr lang="en-CA" dirty="0"/>
          </a:p>
          <a:p>
            <a:r>
              <a:rPr lang="en-CA" dirty="0"/>
              <a:t>a.) Is the neighborhood populous?</a:t>
            </a:r>
          </a:p>
          <a:p>
            <a:r>
              <a:rPr lang="en-CA" dirty="0"/>
              <a:t>b.) Is the neighborhood average salary close to the Canadian National Average?</a:t>
            </a:r>
          </a:p>
          <a:p>
            <a:r>
              <a:rPr lang="en-CA" dirty="0"/>
              <a:t>My friend wants to be able to judge which neighborhoods also may be poised to grow in restaurant numbers in coming years.</a:t>
            </a:r>
          </a:p>
          <a:p>
            <a:r>
              <a:rPr lang="en-CA" dirty="0"/>
              <a:t>Locating his new store according to these requirements will ensure the following:</a:t>
            </a:r>
          </a:p>
          <a:p>
            <a:pPr lvl="0"/>
            <a:r>
              <a:rPr lang="en-CA" dirty="0"/>
              <a:t>lowest cost for delivery</a:t>
            </a:r>
          </a:p>
          <a:p>
            <a:pPr lvl="0"/>
            <a:r>
              <a:rPr lang="en-CA" dirty="0"/>
              <a:t>shortest travel time to his store for his clients</a:t>
            </a:r>
          </a:p>
          <a:p>
            <a:pPr lvl="0"/>
            <a:r>
              <a:rPr lang="en-CA" dirty="0"/>
              <a:t>overall lower run costs</a:t>
            </a:r>
          </a:p>
          <a:p>
            <a:pPr lvl="0"/>
            <a:r>
              <a:rPr lang="en-CA" dirty="0"/>
              <a:t>increase in overall business</a:t>
            </a:r>
          </a:p>
          <a:p>
            <a:pPr lvl="0"/>
            <a:r>
              <a:rPr lang="en-CA" dirty="0"/>
              <a:t>overall greater customer satisfaction</a:t>
            </a:r>
          </a:p>
          <a:p>
            <a:r>
              <a:rPr lang="en-CA" dirty="0"/>
              <a:t> </a:t>
            </a:r>
          </a:p>
          <a:p>
            <a:endParaRPr lang="en-CA" dirty="0"/>
          </a:p>
        </p:txBody>
      </p:sp>
    </p:spTree>
    <p:extLst>
      <p:ext uri="{BB962C8B-B14F-4D97-AF65-F5344CB8AC3E}">
        <p14:creationId xmlns:p14="http://schemas.microsoft.com/office/powerpoint/2010/main" val="84019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C9C8E6-AA1C-4C98-9785-3E39D6665E99}"/>
              </a:ext>
            </a:extLst>
          </p:cNvPr>
          <p:cNvSpPr txBox="1"/>
          <p:nvPr/>
        </p:nvSpPr>
        <p:spPr>
          <a:xfrm>
            <a:off x="861391" y="274290"/>
            <a:ext cx="9965635" cy="6309420"/>
          </a:xfrm>
          <a:prstGeom prst="rect">
            <a:avLst/>
          </a:prstGeom>
          <a:noFill/>
        </p:spPr>
        <p:txBody>
          <a:bodyPr wrap="square" rtlCol="0">
            <a:spAutoFit/>
          </a:bodyPr>
          <a:lstStyle/>
          <a:p>
            <a:r>
              <a:rPr lang="en-CA" sz="2000" b="1" dirty="0">
                <a:latin typeface="+mj-lt"/>
                <a:cs typeface="Calibri Light" panose="020F0302020204030204" pitchFamily="34" charset="0"/>
              </a:rPr>
              <a:t>Data:</a:t>
            </a:r>
          </a:p>
          <a:p>
            <a:r>
              <a:rPr lang="en-CA" sz="1200" dirty="0">
                <a:latin typeface="Calibri Light" panose="020F0302020204030204" pitchFamily="34" charset="0"/>
                <a:cs typeface="Calibri Light" panose="020F0302020204030204" pitchFamily="34" charset="0"/>
              </a:rPr>
              <a:t>You can follow along in my Capstone Notebook located here:</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2"/>
              </a:rPr>
              <a:t>https://github.com/dcrouch1/Peer-graded-Assignment-Capstone-Project---The-Battle-of-Neighborhoods-Week-2-/blob/master/Daves_Capstone.ipynb</a:t>
            </a:r>
            <a:r>
              <a:rPr lang="en-CA" sz="1200" dirty="0">
                <a:latin typeface="Calibri Light" panose="020F0302020204030204" pitchFamily="34" charset="0"/>
                <a:cs typeface="Calibri Light" panose="020F0302020204030204" pitchFamily="34" charset="0"/>
              </a:rPr>
              <a:t> </a:t>
            </a:r>
          </a:p>
          <a:p>
            <a:r>
              <a:rPr lang="en-CA" sz="1200" b="1" dirty="0">
                <a:latin typeface="Calibri Light" panose="020F0302020204030204" pitchFamily="34" charset="0"/>
                <a:cs typeface="Calibri Light" panose="020F0302020204030204" pitchFamily="34" charset="0"/>
              </a:rPr>
              <a:t>Data Wrangling</a:t>
            </a:r>
          </a:p>
          <a:p>
            <a:r>
              <a:rPr lang="en-CA" sz="1200" dirty="0">
                <a:latin typeface="Calibri Light" panose="020F0302020204030204" pitchFamily="34" charset="0"/>
                <a:cs typeface="Calibri Light" panose="020F0302020204030204" pitchFamily="34" charset="0"/>
              </a:rPr>
              <a:t>A lot of hard work went into creating the working data set.</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I had to combine the following disparate data sources. The order of events went like this</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 Load all the Data from all the various sources.</a:t>
            </a:r>
          </a:p>
          <a:p>
            <a:r>
              <a:rPr lang="en-CA" sz="1200" b="1" i="1" dirty="0">
                <a:latin typeface="Calibri Light" panose="020F0302020204030204" pitchFamily="34" charset="0"/>
                <a:cs typeface="Calibri Light" panose="020F0302020204030204" pitchFamily="34" charset="0"/>
              </a:rPr>
              <a:t>1.1 Toronto neighborhoods broken down by postal code</a:t>
            </a:r>
          </a:p>
          <a:p>
            <a:r>
              <a:rPr lang="en-CA" sz="1200" u="sng" dirty="0">
                <a:latin typeface="Calibri Light" panose="020F0302020204030204" pitchFamily="34" charset="0"/>
                <a:cs typeface="Calibri Light" panose="020F0302020204030204" pitchFamily="34" charset="0"/>
                <a:hlinkClick r:id="rId3"/>
              </a:rPr>
              <a:t>https://en.wikipedia.org/wiki/List_of_postal_codes_of_Canada:_M</a:t>
            </a:r>
            <a:r>
              <a:rPr lang="en-CA" sz="1200" dirty="0">
                <a:latin typeface="Calibri Light" panose="020F0302020204030204" pitchFamily="34" charset="0"/>
                <a:cs typeface="Calibri Light" panose="020F0302020204030204" pitchFamily="34" charset="0"/>
              </a:rPr>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Here I used </a:t>
            </a:r>
            <a:r>
              <a:rPr lang="en-CA" sz="1200" dirty="0" err="1">
                <a:latin typeface="Calibri Light" panose="020F0302020204030204" pitchFamily="34" charset="0"/>
                <a:cs typeface="Calibri Light" panose="020F0302020204030204" pitchFamily="34" charset="0"/>
              </a:rPr>
              <a:t>BeautifulSoup</a:t>
            </a:r>
            <a:r>
              <a:rPr lang="en-CA" sz="1200" dirty="0">
                <a:latin typeface="Calibri Light" panose="020F0302020204030204" pitchFamily="34" charset="0"/>
                <a:cs typeface="Calibri Light" panose="020F0302020204030204" pitchFamily="34" charset="0"/>
              </a:rPr>
              <a:t> to scrape the wiki page to extract a working list of Toronto Neighborhoods sorted by postal code.</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1.1.1 Load Toronto geospatial coordinates and merge to Toronto Postal Code Data</a:t>
            </a:r>
          </a:p>
          <a:p>
            <a:r>
              <a:rPr lang="en-CA" sz="1200" u="sng" dirty="0">
                <a:latin typeface="Calibri Light" panose="020F0302020204030204" pitchFamily="34" charset="0"/>
                <a:cs typeface="Calibri Light" panose="020F0302020204030204" pitchFamily="34" charset="0"/>
                <a:hlinkClick r:id="rId4"/>
              </a:rPr>
              <a:t>http://cocl.us/Geospatial_data</a:t>
            </a:r>
            <a:r>
              <a:rPr lang="en-CA" sz="1200" dirty="0">
                <a:latin typeface="Calibri Light" panose="020F0302020204030204" pitchFamily="34" charset="0"/>
                <a:cs typeface="Calibri Light" panose="020F0302020204030204" pitchFamily="34" charset="0"/>
              </a:rPr>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Next, I joined geo spatial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 Toronto neighborhoods populations broken down by postal code</a:t>
            </a:r>
          </a:p>
          <a:p>
            <a:r>
              <a:rPr lang="en-CA" sz="1200" u="sng" dirty="0">
                <a:latin typeface="Calibri Light" panose="020F0302020204030204" pitchFamily="34" charset="0"/>
                <a:cs typeface="Calibri Light" panose="020F0302020204030204" pitchFamily="34" charset="0"/>
                <a:hlinkClick r:id="rId5"/>
              </a:rPr>
              <a:t>https://www12.statcan.gc.ca/census-recensement/2016/dp-pd/hlt-fst/pd-pl/Tables/File.cfm?T=1201&amp;SR=1&amp;RPP=9999&amp;PR=0&amp;CMA=0&amp;CSD=0&amp;S=22&amp;O=A&amp;Lang=Eng&amp;OFT=CSV</a:t>
            </a:r>
            <a:r>
              <a:rPr lang="en-CA" sz="1200" dirty="0">
                <a:latin typeface="Calibri Light" panose="020F0302020204030204" pitchFamily="34" charset="0"/>
                <a:cs typeface="Calibri Light" panose="020F0302020204030204" pitchFamily="34" charset="0"/>
              </a:rPr>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Use Pandas to grab the 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1.2.1 Merge Toronto Neighbourhood populations data with Toronto Postal Code data</a:t>
            </a:r>
          </a:p>
          <a:p>
            <a:r>
              <a:rPr lang="en-CA" sz="1200" dirty="0">
                <a:latin typeface="Calibri Light" panose="020F0302020204030204" pitchFamily="34" charset="0"/>
                <a:cs typeface="Calibri Light" panose="020F0302020204030204" pitchFamily="34" charset="0"/>
              </a:rPr>
              <a:t>Next, I joined population data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 Toronto neighborhoods average after tax income broken down by postal code</a:t>
            </a:r>
          </a:p>
          <a:p>
            <a:r>
              <a:rPr lang="en-CA" sz="1200" dirty="0">
                <a:latin typeface="Calibri Light" panose="020F0302020204030204" pitchFamily="34" charset="0"/>
                <a:cs typeface="Calibri Light" panose="020F0302020204030204" pitchFamily="34" charset="0"/>
              </a:rPr>
              <a:t>Here we must manually download these from Stats Canada and load them.</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6"/>
              </a:rPr>
              <a:t>https://www12.statcan.gc.ca/census-recensement/2016/dp-pd/prof/search-recherche/change-geo.cfm?Lang=E&amp;Geo1=FSA</a:t>
            </a:r>
            <a:r>
              <a:rPr lang="en-CA" sz="1200" dirty="0">
                <a:latin typeface="Calibri Light" panose="020F0302020204030204" pitchFamily="34" charset="0"/>
                <a:cs typeface="Calibri Light" panose="020F0302020204030204" pitchFamily="34" charset="0"/>
              </a:rPr>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to_geo_space.csv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1.3.1 Merge Toronto Neighbourhood income data with Toronto Postal Code data</a:t>
            </a:r>
          </a:p>
          <a:p>
            <a:r>
              <a:rPr lang="en-CA" sz="1200" dirty="0">
                <a:latin typeface="Calibri Light" panose="020F0302020204030204" pitchFamily="34" charset="0"/>
                <a:cs typeface="Calibri Light" panose="020F0302020204030204" pitchFamily="34" charset="0"/>
              </a:rPr>
              <a:t>Next, I joined income data to the Toronto 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At this time I also saved a copy of the data set as my friend had asked for it in his list of requirements.</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TO_Affluence.csv</a:t>
            </a:r>
          </a:p>
        </p:txBody>
      </p:sp>
    </p:spTree>
    <p:extLst>
      <p:ext uri="{BB962C8B-B14F-4D97-AF65-F5344CB8AC3E}">
        <p14:creationId xmlns:p14="http://schemas.microsoft.com/office/powerpoint/2010/main" val="301807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C9C8E6-AA1C-4C98-9785-3E39D6665E99}"/>
              </a:ext>
            </a:extLst>
          </p:cNvPr>
          <p:cNvSpPr txBox="1"/>
          <p:nvPr/>
        </p:nvSpPr>
        <p:spPr>
          <a:xfrm>
            <a:off x="1152939" y="490330"/>
            <a:ext cx="9965635" cy="5016758"/>
          </a:xfrm>
          <a:prstGeom prst="rect">
            <a:avLst/>
          </a:prstGeom>
          <a:noFill/>
        </p:spPr>
        <p:txBody>
          <a:bodyPr wrap="square" rtlCol="0">
            <a:spAutoFit/>
          </a:bodyPr>
          <a:lstStyle/>
          <a:p>
            <a:r>
              <a:rPr lang="en-CA" sz="2000" b="1" dirty="0">
                <a:latin typeface="+mj-lt"/>
                <a:cs typeface="Calibri Light" panose="020F0302020204030204" pitchFamily="34" charset="0"/>
              </a:rPr>
              <a:t>Data cont’d:</a:t>
            </a:r>
          </a:p>
          <a:p>
            <a:r>
              <a:rPr lang="en-CA" sz="1200" b="1" i="1" dirty="0">
                <a:latin typeface="Calibri Light" panose="020F0302020204030204" pitchFamily="34" charset="0"/>
                <a:cs typeface="Calibri Light" panose="020F0302020204030204" pitchFamily="34" charset="0"/>
              </a:rPr>
              <a:t>1.4 What is the Canadian National Average After Tax Income</a:t>
            </a:r>
          </a:p>
          <a:p>
            <a:r>
              <a:rPr lang="en-CA" sz="1200" dirty="0">
                <a:latin typeface="Calibri Light" panose="020F0302020204030204" pitchFamily="34" charset="0"/>
                <a:cs typeface="Calibri Light" panose="020F0302020204030204" pitchFamily="34" charset="0"/>
              </a:rPr>
              <a:t>Here I must also manually download this from Stats Canada and load them.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2"/>
              </a:rPr>
              <a:t>https://www150.statcan.gc.ca/n1/daily-quotidien/180313/dq180313a-eng.htm</a:t>
            </a:r>
            <a:r>
              <a:rPr lang="en-CA" sz="1200" dirty="0">
                <a:latin typeface="Calibri Light" panose="020F0302020204030204" pitchFamily="34" charset="0"/>
                <a:cs typeface="Calibri Light" panose="020F0302020204030204" pitchFamily="34" charset="0"/>
              </a:rPr>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Canadian families and unattached individuals had a median after-tax income of $57,000 in 2016.</a:t>
            </a:r>
          </a:p>
          <a:p>
            <a:pPr marL="171450" indent="-171450">
              <a:buFont typeface="Arial" panose="020B0604020202020204" pitchFamily="34" charset="0"/>
              <a:buChar char="•"/>
            </a:pPr>
            <a:r>
              <a:rPr lang="en-CA" sz="1200" b="1" dirty="0">
                <a:latin typeface="Calibri Light" panose="020F0302020204030204" pitchFamily="34" charset="0"/>
                <a:cs typeface="Calibri Light" panose="020F0302020204030204" pitchFamily="34" charset="0"/>
              </a:rPr>
              <a:t>Key Observation: 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 *</a:t>
            </a:r>
          </a:p>
          <a:p>
            <a:pPr marL="171450" indent="-171450">
              <a:buFont typeface="Arial" panose="020B0604020202020204" pitchFamily="34" charset="0"/>
              <a:buChar char="•"/>
            </a:pPr>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 Toronto list of Restaurants or Venues that could potentially use Restaurant Equipment</a:t>
            </a:r>
          </a:p>
          <a:p>
            <a:r>
              <a:rPr lang="en-CA" sz="1200" dirty="0">
                <a:latin typeface="Calibri Light" panose="020F0302020204030204" pitchFamily="34" charset="0"/>
                <a:cs typeface="Calibri Light" panose="020F0302020204030204" pitchFamily="34" charset="0"/>
              </a:rPr>
              <a:t>4SQUARE API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3"/>
              </a:rPr>
              <a:t>https://api.foursquare.com</a:t>
            </a:r>
            <a:endParaRPr lang="en-CA" sz="1200" dirty="0">
              <a:latin typeface="Calibri Light" panose="020F0302020204030204" pitchFamily="34" charset="0"/>
              <a:cs typeface="Calibri Light" panose="020F0302020204030204" pitchFamily="34" charset="0"/>
            </a:endParaRP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1.5.1 Get all the Venues in Toronto.</a:t>
            </a:r>
          </a:p>
          <a:p>
            <a:r>
              <a:rPr lang="en-CA" sz="1200" b="1" i="1" dirty="0">
                <a:latin typeface="Calibri Light" panose="020F0302020204030204" pitchFamily="34" charset="0"/>
                <a:cs typeface="Calibri Light" panose="020F0302020204030204" pitchFamily="34" charset="0"/>
              </a:rPr>
              <a:t>1.5.2 Only add Restaurants as Venue Categories</a:t>
            </a:r>
          </a:p>
          <a:p>
            <a:r>
              <a:rPr lang="en-CA" sz="1200" dirty="0">
                <a:latin typeface="Calibri Light" panose="020F0302020204030204" pitchFamily="34" charset="0"/>
                <a:cs typeface="Calibri Light" panose="020F0302020204030204" pitchFamily="34" charset="0"/>
              </a:rPr>
              <a:t>Use this list to Extract Restaurants and only include Restaurants in our Data Set.</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1.5.3 </a:t>
            </a:r>
            <a:r>
              <a:rPr lang="en-CA" sz="1200" b="1" i="1" dirty="0" err="1">
                <a:latin typeface="Calibri Light" panose="020F0302020204030204" pitchFamily="34" charset="0"/>
                <a:cs typeface="Calibri Light" panose="020F0302020204030204" pitchFamily="34" charset="0"/>
              </a:rPr>
              <a:t>OneHot</a:t>
            </a:r>
            <a:r>
              <a:rPr lang="en-CA" sz="1200" b="1" i="1" dirty="0">
                <a:latin typeface="Calibri Light" panose="020F0302020204030204" pitchFamily="34" charset="0"/>
                <a:cs typeface="Calibri Light" panose="020F0302020204030204" pitchFamily="34" charset="0"/>
              </a:rPr>
              <a:t> encode and count restaurants</a:t>
            </a:r>
          </a:p>
          <a:p>
            <a:r>
              <a:rPr lang="en-CA" sz="1200" dirty="0">
                <a:latin typeface="Calibri Light" panose="020F0302020204030204" pitchFamily="34" charset="0"/>
                <a:cs typeface="Calibri Light" panose="020F0302020204030204" pitchFamily="34" charset="0"/>
              </a:rPr>
              <a:t>Prepare the data for clustering</a:t>
            </a:r>
          </a:p>
          <a:p>
            <a:r>
              <a:rPr lang="en-CA" sz="1200" b="1" dirty="0">
                <a:latin typeface="Calibri Light" panose="020F0302020204030204" pitchFamily="34" charset="0"/>
                <a:cs typeface="Calibri Light" panose="020F0302020204030204" pitchFamily="34" charset="0"/>
              </a:rPr>
              <a:t>* Combine all of those into a working Data Set to cluster and geo spatial map of the results showing the best neighborhood to open a Restaurant Supply Store *</a:t>
            </a:r>
            <a:endParaRPr lang="en-CA" sz="1200" dirty="0">
              <a:latin typeface="Calibri Light" panose="020F0302020204030204" pitchFamily="34" charset="0"/>
              <a:cs typeface="Calibri Light" panose="020F0302020204030204" pitchFamily="34" charset="0"/>
            </a:endParaRPr>
          </a:p>
          <a:p>
            <a:r>
              <a:rPr lang="en-CA" sz="1200" dirty="0">
                <a:latin typeface="Calibri Light" panose="020F0302020204030204" pitchFamily="34" charset="0"/>
                <a:cs typeface="Calibri Light" panose="020F0302020204030204" pitchFamily="34" charset="0"/>
              </a:rPr>
              <a:t>Combining all of these disparate data sets will clearly demonstrate the following:</a:t>
            </a:r>
          </a:p>
          <a:p>
            <a:pPr lvl="0"/>
            <a:r>
              <a:rPr lang="en-CA" sz="1200" dirty="0">
                <a:latin typeface="Calibri Light" panose="020F0302020204030204" pitchFamily="34" charset="0"/>
                <a:cs typeface="Calibri Light" panose="020F0302020204030204" pitchFamily="34" charset="0"/>
              </a:rPr>
              <a:t>which neighborhoods in Toronto have clusters of like Restaurants</a:t>
            </a:r>
          </a:p>
          <a:p>
            <a:pPr lvl="0"/>
            <a:r>
              <a:rPr lang="en-CA" sz="1200" dirty="0">
                <a:latin typeface="Calibri Light" panose="020F0302020204030204" pitchFamily="34" charset="0"/>
                <a:cs typeface="Calibri Light" panose="020F0302020204030204" pitchFamily="34" charset="0"/>
              </a:rPr>
              <a:t>how populated each neighborhoods is</a:t>
            </a:r>
          </a:p>
          <a:p>
            <a:pPr lvl="0"/>
            <a:r>
              <a:rPr lang="en-CA" sz="1200" dirty="0">
                <a:latin typeface="Calibri Light" panose="020F0302020204030204" pitchFamily="34" charset="0"/>
                <a:cs typeface="Calibri Light" panose="020F0302020204030204" pitchFamily="34" charset="0"/>
              </a:rPr>
              <a:t>the average after tax income is all of these neighborhoods</a:t>
            </a:r>
          </a:p>
          <a:p>
            <a:pPr lvl="0"/>
            <a:r>
              <a:rPr lang="en-CA" sz="1200" dirty="0">
                <a:latin typeface="Calibri Light" panose="020F0302020204030204" pitchFamily="34" charset="0"/>
                <a:cs typeface="Calibri Light" panose="020F0302020204030204" pitchFamily="34" charset="0"/>
              </a:rPr>
              <a:t>which neighborhood should he target to open his new store.</a:t>
            </a:r>
          </a:p>
        </p:txBody>
      </p:sp>
    </p:spTree>
    <p:extLst>
      <p:ext uri="{BB962C8B-B14F-4D97-AF65-F5344CB8AC3E}">
        <p14:creationId xmlns:p14="http://schemas.microsoft.com/office/powerpoint/2010/main" val="90481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C9C8E6-AA1C-4C98-9785-3E39D6665E99}"/>
              </a:ext>
            </a:extLst>
          </p:cNvPr>
          <p:cNvSpPr txBox="1"/>
          <p:nvPr/>
        </p:nvSpPr>
        <p:spPr>
          <a:xfrm>
            <a:off x="1152939" y="490330"/>
            <a:ext cx="9965635" cy="3600986"/>
          </a:xfrm>
          <a:prstGeom prst="rect">
            <a:avLst/>
          </a:prstGeom>
          <a:noFill/>
        </p:spPr>
        <p:txBody>
          <a:bodyPr wrap="square" rtlCol="0">
            <a:spAutoFit/>
          </a:bodyPr>
          <a:lstStyle/>
          <a:p>
            <a:r>
              <a:rPr lang="en-CA" b="1" dirty="0"/>
              <a:t>Methodology:</a:t>
            </a:r>
          </a:p>
          <a:p>
            <a:r>
              <a:rPr lang="en-CA" b="1" dirty="0"/>
              <a:t>Choice of Algorithms </a:t>
            </a:r>
            <a:br>
              <a:rPr lang="en-CA" b="1" dirty="0"/>
            </a:br>
            <a:endParaRPr lang="en-CA" b="1" dirty="0"/>
          </a:p>
          <a:p>
            <a:r>
              <a:rPr lang="en-CA" dirty="0"/>
              <a:t>I chose K-Means Clustering. </a:t>
            </a:r>
            <a:br>
              <a:rPr lang="en-CA" dirty="0"/>
            </a:br>
            <a:r>
              <a:rPr lang="en-CA" u="sng" dirty="0">
                <a:hlinkClick r:id="rId2"/>
              </a:rPr>
              <a:t>https://towardsdatascience.com/clustering-algorithms-for-customer-segmentation-af637c6830ac</a:t>
            </a:r>
            <a:r>
              <a:rPr lang="en-CA" dirty="0"/>
              <a:t> </a:t>
            </a:r>
          </a:p>
          <a:p>
            <a:r>
              <a:rPr lang="en-CA" dirty="0"/>
              <a:t>A backgrounder on K-Means clustering </a:t>
            </a:r>
            <a:br>
              <a:rPr lang="en-CA" dirty="0"/>
            </a:br>
            <a:r>
              <a:rPr lang="en-CA" dirty="0"/>
              <a:t>“K-means clustering is an iterative clustering algorithm where the number of clusters K is predetermined and the algorithm iteratively assigns each data </a:t>
            </a:r>
            <a:br>
              <a:rPr lang="en-CA" dirty="0"/>
            </a:br>
            <a:r>
              <a:rPr lang="en-CA" dirty="0"/>
              <a:t>point to one of the K clusters based on the feature similarity.” </a:t>
            </a:r>
          </a:p>
          <a:p>
            <a:r>
              <a:rPr lang="en-CA" b="1" dirty="0"/>
              <a:t>* Key Observation: And for my project feature similarity means restaurant similarity in Neighborhoods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4917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C9C8E6-AA1C-4C98-9785-3E39D6665E99}"/>
              </a:ext>
            </a:extLst>
          </p:cNvPr>
          <p:cNvSpPr txBox="1"/>
          <p:nvPr/>
        </p:nvSpPr>
        <p:spPr>
          <a:xfrm>
            <a:off x="1152939" y="490330"/>
            <a:ext cx="9965635" cy="5262979"/>
          </a:xfrm>
          <a:prstGeom prst="rect">
            <a:avLst/>
          </a:prstGeom>
          <a:noFill/>
        </p:spPr>
        <p:txBody>
          <a:bodyPr wrap="square" rtlCol="0">
            <a:spAutoFit/>
          </a:bodyPr>
          <a:lstStyle/>
          <a:p>
            <a:r>
              <a:rPr lang="en-CA" b="1" dirty="0"/>
              <a:t>Methodology cont’d:</a:t>
            </a:r>
          </a:p>
          <a:p>
            <a:r>
              <a:rPr lang="en-CA" b="1" dirty="0"/>
              <a:t>Choosing the correct number of clusters. </a:t>
            </a:r>
            <a:br>
              <a:rPr lang="en-CA" b="1" dirty="0"/>
            </a:br>
            <a:endParaRPr lang="en-CA" b="1" dirty="0"/>
          </a:p>
          <a:p>
            <a:r>
              <a:rPr lang="en-CA" dirty="0">
                <a:hlinkClick r:id="rId2"/>
              </a:rPr>
              <a:t>https://www.jeremyjordan.me/grouping-data-points-with-k-means-clustering/</a:t>
            </a:r>
            <a:r>
              <a:rPr lang="en-CA" dirty="0"/>
              <a:t> </a:t>
            </a:r>
            <a:br>
              <a:rPr lang="en-CA" dirty="0"/>
            </a:br>
            <a:r>
              <a:rPr lang="en-CA" dirty="0"/>
              <a:t>Here I use Silhouette analysis to determine the optimum number of clusters to use. </a:t>
            </a:r>
          </a:p>
          <a:p>
            <a:r>
              <a:rPr lang="en-CA" dirty="0"/>
              <a:t>A backgrounder on Silhouette analysis.</a:t>
            </a:r>
          </a:p>
          <a:p>
            <a:r>
              <a:rPr lang="en-CA" dirty="0"/>
              <a:t>“We can use Silhouette analysis to evaluate each model. A Silhouette coefficient is calculated for observation, which is then averaged to determine the Silhouette score. </a:t>
            </a:r>
            <a:br>
              <a:rPr lang="en-CA" dirty="0"/>
            </a:br>
            <a:r>
              <a:rPr lang="en-CA" dirty="0"/>
              <a:t>The coefficient combines the average within-cluster distance with average nearest-cluster distance to assign a value between -1 and 1. A value below zero </a:t>
            </a:r>
            <a:br>
              <a:rPr lang="en-CA" dirty="0"/>
            </a:br>
            <a:r>
              <a:rPr lang="en-CA" dirty="0"/>
              <a:t>denotes that the observation is probably in the wrong cluster and a value closer to 1 denotes that the observation is a great fit for the cluster and </a:t>
            </a:r>
            <a:br>
              <a:rPr lang="en-CA" dirty="0"/>
            </a:br>
            <a:r>
              <a:rPr lang="en-CA" dirty="0"/>
              <a:t>clearly separated from other clusters. This coefficient essentially measures how close an observation is to neighboring clusters, where it is desirable </a:t>
            </a:r>
            <a:br>
              <a:rPr lang="en-CA" dirty="0"/>
            </a:br>
            <a:r>
              <a:rPr lang="en-CA" dirty="0"/>
              <a:t>to be the maximum distance possible from neighboring clusters. </a:t>
            </a:r>
            <a:br>
              <a:rPr lang="en-CA" dirty="0"/>
            </a:br>
            <a:r>
              <a:rPr lang="en-CA" dirty="0"/>
              <a:t>We can automatically determine the best number of clusters, k, by selecting the model which yields the highest Silhouette score.” </a:t>
            </a:r>
          </a:p>
          <a:p>
            <a:r>
              <a:rPr lang="en-CA" b="1" dirty="0"/>
              <a:t>* Key Observation: My highest score was 2.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2572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C9C8E6-AA1C-4C98-9785-3E39D6665E99}"/>
              </a:ext>
            </a:extLst>
          </p:cNvPr>
          <p:cNvSpPr txBox="1"/>
          <p:nvPr/>
        </p:nvSpPr>
        <p:spPr>
          <a:xfrm>
            <a:off x="1152939" y="490330"/>
            <a:ext cx="9965635" cy="1384995"/>
          </a:xfrm>
          <a:prstGeom prst="rect">
            <a:avLst/>
          </a:prstGeom>
          <a:noFill/>
        </p:spPr>
        <p:txBody>
          <a:bodyPr wrap="square" rtlCol="0">
            <a:spAutoFit/>
          </a:bodyPr>
          <a:lstStyle/>
          <a:p>
            <a:r>
              <a:rPr lang="en-CA" b="1" dirty="0"/>
              <a:t>Methodology cont’d:</a:t>
            </a:r>
          </a:p>
          <a:p>
            <a:r>
              <a:rPr lang="en-CA" b="1" dirty="0"/>
              <a:t>2.1 Run K means and segment data into clusters and generate labels</a:t>
            </a:r>
          </a:p>
          <a:p>
            <a:endParaRPr lang="en-CA" b="1" dirty="0"/>
          </a:p>
          <a:p>
            <a:endParaRPr lang="en-CA" b="1" dirty="0"/>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screenshot of a social media post&#10;&#10;Description generated with very high confidence">
            <a:extLst>
              <a:ext uri="{FF2B5EF4-FFF2-40B4-BE49-F238E27FC236}">
                <a16:creationId xmlns:a16="http://schemas.microsoft.com/office/drawing/2014/main" xmlns="" id="{A75311BD-51F6-44E6-97E1-6119D1EEFFBA}"/>
              </a:ext>
            </a:extLst>
          </p:cNvPr>
          <p:cNvPicPr>
            <a:picLocks noChangeAspect="1"/>
          </p:cNvPicPr>
          <p:nvPr/>
        </p:nvPicPr>
        <p:blipFill>
          <a:blip r:embed="rId2"/>
          <a:stretch>
            <a:fillRect/>
          </a:stretch>
        </p:blipFill>
        <p:spPr>
          <a:xfrm>
            <a:off x="1073426" y="1182827"/>
            <a:ext cx="9547682" cy="5043566"/>
          </a:xfrm>
          <a:prstGeom prst="rect">
            <a:avLst/>
          </a:prstGeom>
        </p:spPr>
      </p:pic>
    </p:spTree>
    <p:extLst>
      <p:ext uri="{BB962C8B-B14F-4D97-AF65-F5344CB8AC3E}">
        <p14:creationId xmlns:p14="http://schemas.microsoft.com/office/powerpoint/2010/main" val="168494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Methodology cont’d:</a:t>
            </a:r>
          </a:p>
          <a:p>
            <a:r>
              <a:rPr lang="en-CA" b="1" dirty="0">
                <a:cs typeface="Calibri Light" panose="020F0302020204030204" pitchFamily="34" charset="0"/>
              </a:rPr>
              <a:t>2.2 Merge the Toronto data with geo coordinates data and make sure it's the right shape</a:t>
            </a:r>
            <a:br>
              <a:rPr lang="en-CA" b="1" dirty="0">
                <a:cs typeface="Calibri Light" panose="020F0302020204030204" pitchFamily="34" charset="0"/>
              </a:rPr>
            </a:br>
            <a:endParaRPr lang="en-CA" b="1" dirty="0">
              <a:cs typeface="Calibri Light" panose="020F0302020204030204" pitchFamily="34" charset="0"/>
            </a:endParaRPr>
          </a:p>
          <a:p>
            <a:r>
              <a:rPr lang="en-CA" dirty="0">
                <a:cs typeface="Calibri Light" panose="020F0302020204030204" pitchFamily="34" charset="0"/>
              </a:rPr>
              <a:t>Here I reshape the Toronto data so that it’s shape matches the clustered data.</a:t>
            </a:r>
          </a:p>
          <a:p>
            <a:r>
              <a:rPr lang="en-CA" b="1" dirty="0">
                <a:cs typeface="Calibri Light" panose="020F0302020204030204" pitchFamily="34" charset="0"/>
              </a:rPr>
              <a:t>2.3 Add the </a:t>
            </a:r>
            <a:r>
              <a:rPr lang="en-CA" b="1" dirty="0" err="1">
                <a:cs typeface="Calibri Light" panose="020F0302020204030204" pitchFamily="34" charset="0"/>
              </a:rPr>
              <a:t>KMeans</a:t>
            </a:r>
            <a:r>
              <a:rPr lang="en-CA" b="1" dirty="0">
                <a:cs typeface="Calibri Light" panose="020F0302020204030204" pitchFamily="34" charset="0"/>
              </a:rPr>
              <a:t> Labels</a:t>
            </a:r>
          </a:p>
          <a:p>
            <a:r>
              <a:rPr lang="en-CA" dirty="0">
                <a:cs typeface="Calibri Light" panose="020F0302020204030204" pitchFamily="34" charset="0"/>
              </a:rPr>
              <a:t>Determine the largest cluster in this case it was cluster number 2 with a shape of </a:t>
            </a:r>
            <a:br>
              <a:rPr lang="en-CA" dirty="0">
                <a:cs typeface="Calibri Light" panose="020F0302020204030204" pitchFamily="34" charset="0"/>
              </a:rPr>
            </a:br>
            <a:r>
              <a:rPr lang="en-CA" dirty="0">
                <a:cs typeface="Calibri Light" panose="020F0302020204030204" pitchFamily="34" charset="0"/>
              </a:rPr>
              <a:t>(76, 15)</a:t>
            </a:r>
          </a:p>
          <a:p>
            <a:pPr lvl="0"/>
            <a:endParaRPr lang="en-CA" sz="1200" dirty="0">
              <a:latin typeface="Calibri Light" panose="020F0302020204030204" pitchFamily="34" charset="0"/>
              <a:cs typeface="Calibri Light" panose="020F0302020204030204" pitchFamily="34" charset="0"/>
            </a:endParaRPr>
          </a:p>
        </p:txBody>
      </p:sp>
      <p:pic>
        <p:nvPicPr>
          <p:cNvPr id="4" name="Picture 3" descr="A screenshot of a computer&#10;&#10;Description generated with very high confidence">
            <a:extLst>
              <a:ext uri="{FF2B5EF4-FFF2-40B4-BE49-F238E27FC236}">
                <a16:creationId xmlns:a16="http://schemas.microsoft.com/office/drawing/2014/main" xmlns="" id="{5383AE6D-C57A-4D58-9C60-5AB6ADB0D2FC}"/>
              </a:ext>
            </a:extLst>
          </p:cNvPr>
          <p:cNvPicPr>
            <a:picLocks noChangeAspect="1"/>
          </p:cNvPicPr>
          <p:nvPr/>
        </p:nvPicPr>
        <p:blipFill>
          <a:blip r:embed="rId2"/>
          <a:stretch>
            <a:fillRect/>
          </a:stretch>
        </p:blipFill>
        <p:spPr>
          <a:xfrm>
            <a:off x="1113182" y="2696818"/>
            <a:ext cx="10183175" cy="3312115"/>
          </a:xfrm>
          <a:prstGeom prst="rect">
            <a:avLst/>
          </a:prstGeom>
        </p:spPr>
      </p:pic>
    </p:spTree>
    <p:extLst>
      <p:ext uri="{BB962C8B-B14F-4D97-AF65-F5344CB8AC3E}">
        <p14:creationId xmlns:p14="http://schemas.microsoft.com/office/powerpoint/2010/main" val="30064447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55</TotalTime>
  <Words>582</Words>
  <Application>Microsoft Office PowerPoint</Application>
  <PresentationFormat>Custom</PresentationFormat>
  <Paragraphs>104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Apex</vt:lpstr>
      <vt:lpstr>Capstone: Find the best neighborhood in Toronto to open a Restaurant Supply Store </vt:lpstr>
      <vt:lpstr>Introduction: </vt:lpstr>
      <vt:lpstr>Problem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neighborhood in Toronto to open a Restaurant Supply Store</dc:title>
  <dc:creator>DAVID Crouch</dc:creator>
  <cp:lastModifiedBy>Nato Jorjiashvili</cp:lastModifiedBy>
  <cp:revision>11</cp:revision>
  <dcterms:created xsi:type="dcterms:W3CDTF">2019-01-19T16:30:22Z</dcterms:created>
  <dcterms:modified xsi:type="dcterms:W3CDTF">2021-02-25T18:03:28Z</dcterms:modified>
</cp:coreProperties>
</file>