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0" r:id="rId1"/>
  </p:sldMasterIdLst>
  <p:notesMasterIdLst>
    <p:notesMasterId r:id="rId15"/>
  </p:notesMasterIdLst>
  <p:sldIdLst>
    <p:sldId id="257" r:id="rId2"/>
    <p:sldId id="258" r:id="rId3"/>
    <p:sldId id="259" r:id="rId4"/>
    <p:sldId id="261" r:id="rId5"/>
    <p:sldId id="273" r:id="rId6"/>
    <p:sldId id="271" r:id="rId7"/>
    <p:sldId id="263" r:id="rId8"/>
    <p:sldId id="267" r:id="rId9"/>
    <p:sldId id="268" r:id="rId10"/>
    <p:sldId id="269" r:id="rId11"/>
    <p:sldId id="270" r:id="rId12"/>
    <p:sldId id="272" r:id="rId13"/>
    <p:sldId id="265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  <p:embeddedFont>
      <p:font typeface="Roboto Black" panose="020B0604020202020204" charset="0"/>
      <p:bold r:id="rId26"/>
      <p:boldItalic r:id="rId27"/>
    </p:embeddedFont>
    <p:embeddedFont>
      <p:font typeface="Roboto Thin" panose="020B060402020202020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28B589-4659-4227-9C68-565DD4A46BFE}">
  <a:tblStyle styleId="{8628B589-4659-4227-9C68-565DD4A46B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747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831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660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074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81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443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584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935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075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25D6-87A5-4855-B69D-B0E2228DB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2E074-4368-4F6B-AC60-865910B3F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84AF5-6970-4A5B-A1E9-5C954DC30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E65F-F0CD-433D-B93B-F7C8F16C480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06D6-B6E3-460C-899A-1F330678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891D2-32A3-43A3-ADF4-CFAC9100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8015-4B47-4DF0-9F8B-833968C0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463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6625-85A4-4238-923E-BEFC1A2B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24BF0-A6DB-4167-A96C-CBA0713CF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F955-EC7F-4D0E-876E-03A74876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E65F-F0CD-433D-B93B-F7C8F16C480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E8BEA-4684-4032-ADEE-6C074587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560C1-ED81-43BD-AE10-D7340C2D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8015-4B47-4DF0-9F8B-833968C0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639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16EEC-5F78-4A3B-BC9D-F36D9847F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45887-318E-4DAB-831E-759950969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44D0-456C-4025-BD04-8A71244D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E65F-F0CD-433D-B93B-F7C8F16C480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5BADC-FDF1-439B-B295-237861F71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05B3C-F6B2-49DA-963D-0D024238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8015-4B47-4DF0-9F8B-833968C0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025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150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0773-ACD4-4901-B898-E40C3602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A3501-58D2-41E2-9908-84EBBC135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4E862-F947-41A1-9F94-921101AA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E65F-F0CD-433D-B93B-F7C8F16C480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613F1-D93B-4BDA-90E2-BF363F71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F0EA4-7C7D-46F7-8A2B-594BAB1C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8015-4B47-4DF0-9F8B-833968C0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847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B355-77FC-4843-90FF-07824D9A1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A030F-9464-419E-9338-60C672E32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8D0B0-EE98-4E30-AABB-E0CEECAB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E65F-F0CD-433D-B93B-F7C8F16C480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50C7A-62E8-4668-A00C-9636107F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98927-FB7F-49FB-898B-B9078B83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8015-4B47-4DF0-9F8B-833968C0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063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8DE4-31D0-4E3F-A4D0-61FCF132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72CB3-9266-4897-BFE7-DCDD00FEC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466EB-7464-426C-8600-9190BC346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89D80-D600-43A5-94DF-FBD807F9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E65F-F0CD-433D-B93B-F7C8F16C480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465EF-5365-4AEE-A624-59BC6E6A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54F03-3420-4ABB-B4DC-DD6A84EA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8015-4B47-4DF0-9F8B-833968C0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637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1CD3-EF30-4DFE-8AD8-59CB9F46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8CF5F-8DE4-4C05-88BF-09D53CC99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9A288-4FFC-4FAF-A972-77DF09FFD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D91D9-4334-4484-9226-430F28F39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749CD-C633-48F4-9582-4AD09854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459AA-121E-4B21-A7F3-F0787C5D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E65F-F0CD-433D-B93B-F7C8F16C480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20EFEA-7428-407B-92C7-E96A64C9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66B2C0-435F-499C-8214-3C9508FD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8015-4B47-4DF0-9F8B-833968C0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72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202E-B159-4FC9-8DCB-EE45C697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14C8A-69BE-48F8-9DBF-86C83B59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E65F-F0CD-433D-B93B-F7C8F16C480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C392-48BE-4706-A86B-74A571D2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6176D-7CBC-486D-8072-E1364BA6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8015-4B47-4DF0-9F8B-833968C0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8998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C94E0-2E71-42E7-BAF2-D0B6D91B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E65F-F0CD-433D-B93B-F7C8F16C480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4A64F-7337-4165-80AC-4D70EFE0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F30E8-CB2E-4D5E-81D8-F5EA9100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8015-4B47-4DF0-9F8B-833968C0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2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9E8C-588C-416B-8AEB-1B36E7E7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AE28D-0229-4DA5-B733-33893E9B8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8A7F-55F2-4565-973F-097B88705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44C26-9078-4545-8490-E8F8AFCC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E65F-F0CD-433D-B93B-F7C8F16C480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9FF30-D63E-40E3-BF04-F56EBB02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E7E4E-DD14-41A7-BE22-9C6A169A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8015-4B47-4DF0-9F8B-833968C0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0753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134C-9506-4888-AC23-908089CA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00208-7F6B-4366-BB92-1DA2912F1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649C5-0F96-4536-8046-92B3EDAFF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B44D1-392C-4451-B4BF-E6BA8A1A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E65F-F0CD-433D-B93B-F7C8F16C4805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A6A5F-0A7E-41DC-AEC3-3978DD47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D97E1-3AFC-450E-914B-61722AD8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8015-4B47-4DF0-9F8B-833968C0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258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1B962-73FF-4105-9CCA-E66F8D85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FF286-5E09-46D9-82AB-4A23B0D03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27452-3C4E-445B-BB4E-BF54B0F57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38798-E30C-4196-A4FB-51D1F75B8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46656-21EC-4674-8425-CB46979C2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212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269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466813" y="2994050"/>
            <a:ext cx="8210374" cy="1561464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-US" sz="5600" dirty="0">
                <a:solidFill>
                  <a:schemeClr val="lt1"/>
                </a:solidFill>
                <a:latin typeface="Roboto Black"/>
                <a:ea typeface="Roboto Black"/>
                <a:sym typeface="Roboto Black"/>
              </a:rPr>
              <a:t>Attribution Project</a:t>
            </a:r>
            <a:endParaRPr sz="12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Learn SQL from Scratch</a:t>
            </a:r>
            <a:endParaRPr sz="2800" dirty="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Jeffrey Bratton</a:t>
            </a:r>
            <a:endParaRPr sz="2800" dirty="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02/09/19</a:t>
            </a:r>
            <a:endParaRPr sz="2800" dirty="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24" y="661700"/>
            <a:ext cx="2024775" cy="4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2.4 </a:t>
            </a:r>
            <a:r>
              <a:rPr lang="en-US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What is the user journey?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5" y="1201325"/>
            <a:ext cx="4269334" cy="3363748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How many last touches </a:t>
            </a:r>
            <a:r>
              <a:rPr lang="en-US" i="1" dirty="0"/>
              <a:t>on the purchase page</a:t>
            </a:r>
            <a:r>
              <a:rPr lang="en-US" dirty="0"/>
              <a:t> is each campaign responsible for?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8 campaigns had last touches on the purchase page.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Email and Facebook </a:t>
            </a:r>
            <a:r>
              <a:rPr lang="en-US" dirty="0" err="1"/>
              <a:t>sourches</a:t>
            </a:r>
            <a:r>
              <a:rPr lang="en-US" dirty="0"/>
              <a:t> saw the most last touches on the purchase page.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B7090E-0311-460D-A36E-E7BCCEB80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10607"/>
              </p:ext>
            </p:extLst>
          </p:nvPr>
        </p:nvGraphicFramePr>
        <p:xfrm>
          <a:off x="4565276" y="1201325"/>
          <a:ext cx="4400749" cy="3017456"/>
        </p:xfrm>
        <a:graphic>
          <a:graphicData uri="http://schemas.openxmlformats.org/drawingml/2006/table">
            <a:tbl>
              <a:tblPr>
                <a:noFill/>
                <a:tableStyleId>{8628B589-4659-4227-9C68-565DD4A46BFE}</a:tableStyleId>
              </a:tblPr>
              <a:tblGrid>
                <a:gridCol w="1400384">
                  <a:extLst>
                    <a:ext uri="{9D8B030D-6E8A-4147-A177-3AD203B41FA5}">
                      <a16:colId xmlns:a16="http://schemas.microsoft.com/office/drawing/2014/main" val="1855337659"/>
                    </a:ext>
                  </a:extLst>
                </a:gridCol>
                <a:gridCol w="1880416">
                  <a:extLst>
                    <a:ext uri="{9D8B030D-6E8A-4147-A177-3AD203B41FA5}">
                      <a16:colId xmlns:a16="http://schemas.microsoft.com/office/drawing/2014/main" val="4291153827"/>
                    </a:ext>
                  </a:extLst>
                </a:gridCol>
                <a:gridCol w="1119949">
                  <a:extLst>
                    <a:ext uri="{9D8B030D-6E8A-4147-A177-3AD203B41FA5}">
                      <a16:colId xmlns:a16="http://schemas.microsoft.com/office/drawing/2014/main" val="15944063"/>
                    </a:ext>
                  </a:extLst>
                </a:gridCol>
              </a:tblGrid>
              <a:tr h="36710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292929"/>
                          </a:solidFill>
                          <a:effectLst/>
                        </a:rPr>
                        <a:t>lt_attr.utm_source</a:t>
                      </a: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292929"/>
                          </a:solidFill>
                          <a:effectLst/>
                        </a:rPr>
                        <a:t>lt_attr.utm_campaign</a:t>
                      </a:r>
                      <a:endParaRPr lang="en-US" sz="1200" dirty="0">
                        <a:solidFill>
                          <a:srgbClr val="292929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92929"/>
                          </a:solidFill>
                          <a:effectLst/>
                        </a:rPr>
                        <a:t>COUNT(*)</a:t>
                      </a: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594487"/>
                  </a:ext>
                </a:extLst>
              </a:tr>
              <a:tr h="36710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email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weekly-newsletter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114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115418"/>
                  </a:ext>
                </a:extLst>
              </a:tr>
              <a:tr h="36710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facebook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solidFill>
                            <a:srgbClr val="525252"/>
                          </a:solidFill>
                          <a:effectLst/>
                        </a:rPr>
                        <a:t>retargetting</a:t>
                      </a:r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-ad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112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438773"/>
                  </a:ext>
                </a:extLst>
              </a:tr>
              <a:tr h="36710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email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solidFill>
                            <a:srgbClr val="525252"/>
                          </a:solidFill>
                          <a:effectLst/>
                        </a:rPr>
                        <a:t>retargetting</a:t>
                      </a:r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-campaign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53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708067"/>
                  </a:ext>
                </a:extLst>
              </a:tr>
              <a:tr h="36710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google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paid-search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52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90611"/>
                  </a:ext>
                </a:extLst>
              </a:tr>
              <a:tr h="29547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buzzfeed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ten-crazy-cool-tshirts-facts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785555"/>
                  </a:ext>
                </a:extLst>
              </a:tr>
              <a:tr h="29547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nytimes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getting-to-know-cool-tshirts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52029"/>
                  </a:ext>
                </a:extLst>
              </a:tr>
              <a:tr h="29547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interview-with-cool-tshirts-founder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832614"/>
                  </a:ext>
                </a:extLst>
              </a:tr>
              <a:tr h="29547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google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cool-tshirts-search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6110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24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344023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2.5 </a:t>
            </a:r>
            <a:r>
              <a:rPr lang="en-US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What is the user journey?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5" y="1201325"/>
            <a:ext cx="8520600" cy="1833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What is the typical user journey?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Users show high engagement for first touches using 4 unique campaigns.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Email newsletters and retargeting through email and Facebook brings users to final touches the most on making a purchase.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42999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4056">
            <a:alpha val="81961"/>
          </a:srgbClr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753000" y="1543050"/>
            <a:ext cx="7638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3. </a:t>
            </a:r>
            <a:r>
              <a:rPr lang="en-US" sz="48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Optimize the Campaign Budget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09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3.1 </a:t>
            </a:r>
            <a:r>
              <a:rPr lang="en-US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Optimize the campaign budget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5" y="1201325"/>
            <a:ext cx="4920900" cy="1945287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CoolTShirts</a:t>
            </a:r>
            <a:r>
              <a:rPr lang="en-US" dirty="0"/>
              <a:t> can re-invest in 5 campaigns. Which should they pick and why?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5 specific campaigns should be targeted for re-investing due to their success in getting users to make a final purchase.</a:t>
            </a:r>
          </a:p>
          <a:p>
            <a:pPr lvl="0"/>
            <a:endParaRPr lang="en-US" dirty="0"/>
          </a:p>
          <a:p>
            <a:pPr fontAlgn="t"/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column</a:t>
            </a:r>
            <a:endParaRPr lang="en-US" dirty="0">
              <a:latin typeface="Arial" panose="020B0604020202020204" pitchFamily="34" charset="0"/>
            </a:endParaRPr>
          </a:p>
          <a:p>
            <a:pPr fontAlgn="t"/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column</a:t>
            </a:r>
            <a:endParaRPr lang="en-US" dirty="0">
              <a:latin typeface="Arial" panose="020B0604020202020204" pitchFamily="34" charset="0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868998-CA4F-47A7-8BFC-6DCDB393C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841868"/>
              </p:ext>
            </p:extLst>
          </p:nvPr>
        </p:nvGraphicFramePr>
        <p:xfrm>
          <a:off x="5173756" y="1108458"/>
          <a:ext cx="3792270" cy="2221111"/>
        </p:xfrm>
        <a:graphic>
          <a:graphicData uri="http://schemas.openxmlformats.org/drawingml/2006/table">
            <a:tbl>
              <a:tblPr>
                <a:noFill/>
                <a:tableStyleId>{8628B589-4659-4227-9C68-565DD4A46BFE}</a:tableStyleId>
              </a:tblPr>
              <a:tblGrid>
                <a:gridCol w="1206757">
                  <a:extLst>
                    <a:ext uri="{9D8B030D-6E8A-4147-A177-3AD203B41FA5}">
                      <a16:colId xmlns:a16="http://schemas.microsoft.com/office/drawing/2014/main" val="3918660773"/>
                    </a:ext>
                  </a:extLst>
                </a:gridCol>
                <a:gridCol w="1620416">
                  <a:extLst>
                    <a:ext uri="{9D8B030D-6E8A-4147-A177-3AD203B41FA5}">
                      <a16:colId xmlns:a16="http://schemas.microsoft.com/office/drawing/2014/main" val="1898336496"/>
                    </a:ext>
                  </a:extLst>
                </a:gridCol>
                <a:gridCol w="965097">
                  <a:extLst>
                    <a:ext uri="{9D8B030D-6E8A-4147-A177-3AD203B41FA5}">
                      <a16:colId xmlns:a16="http://schemas.microsoft.com/office/drawing/2014/main" val="1710280522"/>
                    </a:ext>
                  </a:extLst>
                </a:gridCol>
              </a:tblGrid>
              <a:tr h="36710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292929"/>
                          </a:solidFill>
                          <a:effectLst/>
                        </a:rPr>
                        <a:t>lt_attr.utm_source</a:t>
                      </a: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292929"/>
                          </a:solidFill>
                          <a:effectLst/>
                        </a:rPr>
                        <a:t>lt_attr.utm_campaign</a:t>
                      </a:r>
                      <a:endParaRPr lang="en-US" sz="1200" dirty="0">
                        <a:solidFill>
                          <a:srgbClr val="292929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92929"/>
                          </a:solidFill>
                          <a:effectLst/>
                        </a:rPr>
                        <a:t>COUNT(*)</a:t>
                      </a: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57755"/>
                  </a:ext>
                </a:extLst>
              </a:tr>
              <a:tr h="36710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email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weekly-newsletter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114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3596881"/>
                  </a:ext>
                </a:extLst>
              </a:tr>
              <a:tr h="36710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facebook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solidFill>
                            <a:srgbClr val="525252"/>
                          </a:solidFill>
                          <a:effectLst/>
                        </a:rPr>
                        <a:t>retargetting</a:t>
                      </a:r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-ad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112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583173"/>
                  </a:ext>
                </a:extLst>
              </a:tr>
              <a:tr h="36710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email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solidFill>
                            <a:srgbClr val="525252"/>
                          </a:solidFill>
                          <a:effectLst/>
                        </a:rPr>
                        <a:t>retargetting</a:t>
                      </a:r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-campaign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53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010045"/>
                  </a:ext>
                </a:extLst>
              </a:tr>
              <a:tr h="36710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google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paid-search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52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137791"/>
                  </a:ext>
                </a:extLst>
              </a:tr>
              <a:tr h="29547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buzzfeed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ten-crazy-cool-tshirts-facts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690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6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95269"/>
                </a:solidFill>
              </a:rPr>
              <a:t>Table of Contents</a:t>
            </a:r>
            <a:endParaRPr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360191" y="426575"/>
            <a:ext cx="8061300" cy="229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AutoNum type="arabicPeriod"/>
            </a:pPr>
            <a:r>
              <a:rPr lang="en" sz="24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 familiar with CoolTShirts</a:t>
            </a:r>
            <a:endParaRPr sz="2400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AutoNum type="arabicPeriod"/>
            </a:pPr>
            <a:r>
              <a:rPr lang="en" sz="24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is the user journey?</a:t>
            </a:r>
            <a:endParaRPr sz="2400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AutoNum type="arabicPeriod"/>
            </a:pPr>
            <a:r>
              <a:rPr lang="en" sz="24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Optimize the campaign budget</a:t>
            </a:r>
            <a:endParaRPr sz="2400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4056">
            <a:alpha val="82353"/>
          </a:srgbClr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753000" y="1543050"/>
            <a:ext cx="7638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1. </a:t>
            </a:r>
            <a:r>
              <a:rPr lang="en-US" sz="48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Get Familiar with the company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1.1 </a:t>
            </a:r>
            <a:r>
              <a:rPr lang="en-US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Get Familiar with the Company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5" y="1201325"/>
            <a:ext cx="4920900" cy="364955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How many campaigns and sources does </a:t>
            </a:r>
            <a:r>
              <a:rPr lang="en-US" dirty="0" err="1"/>
              <a:t>CoolTShirts</a:t>
            </a:r>
            <a:r>
              <a:rPr lang="en-US" dirty="0"/>
              <a:t> use and how are they related?</a:t>
            </a:r>
          </a:p>
          <a:p>
            <a:pPr lvl="0"/>
            <a:endParaRPr lang="en-US" dirty="0"/>
          </a:p>
          <a:p>
            <a:r>
              <a:rPr lang="en-US" dirty="0" err="1"/>
              <a:t>CoolTShirts</a:t>
            </a:r>
            <a:r>
              <a:rPr lang="en-US" dirty="0"/>
              <a:t> uses 8 different marketing campaigns from 6 different sources. </a:t>
            </a:r>
          </a:p>
          <a:p>
            <a:endParaRPr lang="en-US" dirty="0"/>
          </a:p>
          <a:p>
            <a:r>
              <a:rPr lang="en-US" dirty="0"/>
              <a:t>Each campaign is specifically optimized for it’s source.  </a:t>
            </a:r>
          </a:p>
          <a:p>
            <a:endParaRPr lang="en-US" dirty="0"/>
          </a:p>
          <a:p>
            <a:r>
              <a:rPr lang="en-US" dirty="0"/>
              <a:t>Two of the campaigns use Email and Google as sources to promote </a:t>
            </a:r>
            <a:r>
              <a:rPr lang="en-US" dirty="0" err="1"/>
              <a:t>CoolTShirts</a:t>
            </a:r>
            <a:r>
              <a:rPr lang="en-US" dirty="0"/>
              <a:t> while the other sources are only used for a single campaign.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 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25" name="Shape 325"/>
          <p:cNvGraphicFramePr/>
          <p:nvPr>
            <p:extLst>
              <p:ext uri="{D42A27DB-BD31-4B8C-83A1-F6EECF244321}">
                <p14:modId xmlns:p14="http://schemas.microsoft.com/office/powerpoint/2010/main" val="1405109594"/>
              </p:ext>
            </p:extLst>
          </p:nvPr>
        </p:nvGraphicFramePr>
        <p:xfrm>
          <a:off x="5263453" y="2546524"/>
          <a:ext cx="3513021" cy="2304351"/>
        </p:xfrm>
        <a:graphic>
          <a:graphicData uri="http://schemas.openxmlformats.org/drawingml/2006/table">
            <a:tbl>
              <a:tblPr>
                <a:noFill/>
                <a:tableStyleId>{8628B589-4659-4227-9C68-565DD4A46BFE}</a:tableStyleId>
              </a:tblPr>
              <a:tblGrid>
                <a:gridCol w="194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292929"/>
                          </a:solidFill>
                          <a:effectLst/>
                        </a:rPr>
                        <a:t>utm_campaign</a:t>
                      </a:r>
                      <a:endParaRPr lang="en-US" sz="1200" dirty="0">
                        <a:solidFill>
                          <a:srgbClr val="292929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292929"/>
                          </a:solidFill>
                          <a:effectLst/>
                        </a:rPr>
                        <a:t>utm_source</a:t>
                      </a:r>
                      <a:endParaRPr lang="en-US" sz="1200" dirty="0">
                        <a:solidFill>
                          <a:srgbClr val="292929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84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25252"/>
                          </a:solidFill>
                          <a:effectLst/>
                        </a:rPr>
                        <a:t>getting-to-know-cool-</a:t>
                      </a:r>
                      <a:r>
                        <a:rPr lang="en-US" sz="900" dirty="0" err="1">
                          <a:solidFill>
                            <a:srgbClr val="525252"/>
                          </a:solidFill>
                          <a:effectLst/>
                        </a:rPr>
                        <a:t>tshirts</a:t>
                      </a:r>
                      <a:endParaRPr lang="en-US" sz="900" dirty="0">
                        <a:solidFill>
                          <a:srgbClr val="525252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solidFill>
                            <a:srgbClr val="525252"/>
                          </a:solidFill>
                          <a:effectLst/>
                        </a:rPr>
                        <a:t>nytimes</a:t>
                      </a:r>
                      <a:endParaRPr lang="en-US" sz="900" dirty="0">
                        <a:solidFill>
                          <a:srgbClr val="525252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971617"/>
                  </a:ext>
                </a:extLst>
              </a:tr>
              <a:tr h="2599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25252"/>
                          </a:solidFill>
                          <a:effectLst/>
                        </a:rPr>
                        <a:t>weekly-newsletter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25252"/>
                          </a:solidFill>
                          <a:effectLst/>
                        </a:rPr>
                        <a:t>email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721642"/>
                  </a:ext>
                </a:extLst>
              </a:tr>
              <a:tr h="2319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25252"/>
                          </a:solidFill>
                          <a:effectLst/>
                        </a:rPr>
                        <a:t>ten-crazy-cool-</a:t>
                      </a:r>
                      <a:r>
                        <a:rPr lang="en-US" sz="900" dirty="0" err="1">
                          <a:solidFill>
                            <a:srgbClr val="525252"/>
                          </a:solidFill>
                          <a:effectLst/>
                        </a:rPr>
                        <a:t>tshirts</a:t>
                      </a:r>
                      <a:r>
                        <a:rPr lang="en-US" sz="900" dirty="0">
                          <a:solidFill>
                            <a:srgbClr val="525252"/>
                          </a:solidFill>
                          <a:effectLst/>
                        </a:rPr>
                        <a:t>-facts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solidFill>
                            <a:srgbClr val="525252"/>
                          </a:solidFill>
                          <a:effectLst/>
                        </a:rPr>
                        <a:t>buzzfeed</a:t>
                      </a:r>
                      <a:endParaRPr lang="en-US" sz="900" dirty="0">
                        <a:solidFill>
                          <a:srgbClr val="525252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008061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525252"/>
                          </a:solidFill>
                          <a:effectLst/>
                        </a:rPr>
                        <a:t>retargetting-campaign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25252"/>
                          </a:solidFill>
                          <a:effectLst/>
                        </a:rPr>
                        <a:t>email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09614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solidFill>
                            <a:srgbClr val="525252"/>
                          </a:solidFill>
                          <a:effectLst/>
                        </a:rPr>
                        <a:t>retargetting</a:t>
                      </a:r>
                      <a:r>
                        <a:rPr lang="en-US" sz="900" dirty="0">
                          <a:solidFill>
                            <a:srgbClr val="525252"/>
                          </a:solidFill>
                          <a:effectLst/>
                        </a:rPr>
                        <a:t>-ad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solidFill>
                            <a:srgbClr val="525252"/>
                          </a:solidFill>
                          <a:effectLst/>
                        </a:rPr>
                        <a:t>facebook</a:t>
                      </a:r>
                      <a:endParaRPr lang="en-US" sz="900" dirty="0">
                        <a:solidFill>
                          <a:srgbClr val="525252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7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25252"/>
                          </a:solidFill>
                          <a:effectLst/>
                        </a:rPr>
                        <a:t>interview-with-cool-</a:t>
                      </a:r>
                      <a:r>
                        <a:rPr lang="en-US" sz="900" dirty="0" err="1">
                          <a:solidFill>
                            <a:srgbClr val="525252"/>
                          </a:solidFill>
                          <a:effectLst/>
                        </a:rPr>
                        <a:t>tshirts</a:t>
                      </a:r>
                      <a:r>
                        <a:rPr lang="en-US" sz="900" dirty="0">
                          <a:solidFill>
                            <a:srgbClr val="525252"/>
                          </a:solidFill>
                          <a:effectLst/>
                        </a:rPr>
                        <a:t>-founder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25252"/>
                          </a:solidFill>
                          <a:effectLst/>
                        </a:rPr>
                        <a:t>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673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525252"/>
                          </a:solidFill>
                          <a:effectLst/>
                        </a:rPr>
                        <a:t>paid-search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25252"/>
                          </a:solidFill>
                          <a:effectLst/>
                        </a:rPr>
                        <a:t>google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61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525252"/>
                          </a:solidFill>
                          <a:effectLst/>
                        </a:rPr>
                        <a:t>cool-tshirts-search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25252"/>
                          </a:solidFill>
                          <a:effectLst/>
                        </a:rPr>
                        <a:t>google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6F6F8A-E909-43DF-A67A-6A14DB7B0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459855"/>
              </p:ext>
            </p:extLst>
          </p:nvPr>
        </p:nvGraphicFramePr>
        <p:xfrm>
          <a:off x="5263451" y="1187695"/>
          <a:ext cx="3513019" cy="548401"/>
        </p:xfrm>
        <a:graphic>
          <a:graphicData uri="http://schemas.openxmlformats.org/drawingml/2006/table">
            <a:tbl>
              <a:tblPr>
                <a:noFill/>
                <a:tableStyleId>{8628B589-4659-4227-9C68-565DD4A46BFE}</a:tableStyleId>
              </a:tblPr>
              <a:tblGrid>
                <a:gridCol w="3513019">
                  <a:extLst>
                    <a:ext uri="{9D8B030D-6E8A-4147-A177-3AD203B41FA5}">
                      <a16:colId xmlns:a16="http://schemas.microsoft.com/office/drawing/2014/main" val="2646551547"/>
                    </a:ext>
                  </a:extLst>
                </a:gridCol>
              </a:tblGrid>
              <a:tr h="315081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COUNT(DISTINCT </a:t>
                      </a:r>
                      <a:r>
                        <a:rPr lang="en-US" sz="1200" b="0" i="0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utm_campaign</a:t>
                      </a:r>
                      <a:r>
                        <a:rPr lang="en-US" sz="1200" b="0" i="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en-US" sz="1200" b="0" dirty="0">
                        <a:solidFill>
                          <a:srgbClr val="292929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147260"/>
                  </a:ext>
                </a:extLst>
              </a:tr>
              <a:tr h="23332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25252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283331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981A07-69DC-49D9-832E-936FB0EE1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182920"/>
              </p:ext>
            </p:extLst>
          </p:nvPr>
        </p:nvGraphicFramePr>
        <p:xfrm>
          <a:off x="5263451" y="1904181"/>
          <a:ext cx="3513021" cy="548401"/>
        </p:xfrm>
        <a:graphic>
          <a:graphicData uri="http://schemas.openxmlformats.org/drawingml/2006/table">
            <a:tbl>
              <a:tblPr>
                <a:noFill/>
                <a:tableStyleId>{8628B589-4659-4227-9C68-565DD4A46BFE}</a:tableStyleId>
              </a:tblPr>
              <a:tblGrid>
                <a:gridCol w="3513021">
                  <a:extLst>
                    <a:ext uri="{9D8B030D-6E8A-4147-A177-3AD203B41FA5}">
                      <a16:colId xmlns:a16="http://schemas.microsoft.com/office/drawing/2014/main" val="2646551547"/>
                    </a:ext>
                  </a:extLst>
                </a:gridCol>
              </a:tblGrid>
              <a:tr h="315081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COUNT(DISTINCT </a:t>
                      </a:r>
                      <a:r>
                        <a:rPr lang="en-US" sz="1200" b="0" i="0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utm_source</a:t>
                      </a:r>
                      <a:r>
                        <a:rPr lang="en-US" sz="1200" b="0" i="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en-US" sz="1200" b="0" dirty="0">
                        <a:solidFill>
                          <a:srgbClr val="292929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147260"/>
                  </a:ext>
                </a:extLst>
              </a:tr>
              <a:tr h="23332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25252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28333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1.2 </a:t>
            </a:r>
            <a:r>
              <a:rPr lang="en-US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Get Familiar with the Company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5" y="1201325"/>
            <a:ext cx="4920900" cy="364955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What pages are on their website?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</a:t>
            </a:r>
            <a:r>
              <a:rPr lang="en-US" dirty="0" err="1"/>
              <a:t>CoolTShirt</a:t>
            </a:r>
            <a:r>
              <a:rPr lang="en-US" dirty="0"/>
              <a:t> websites has 4 unique pages.</a:t>
            </a:r>
          </a:p>
          <a:p>
            <a:pPr lvl="0"/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Landing Page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Shopping Cart Page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Checkout Page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Purchase Page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981A07-69DC-49D9-832E-936FB0EE1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601126"/>
              </p:ext>
            </p:extLst>
          </p:nvPr>
        </p:nvGraphicFramePr>
        <p:xfrm>
          <a:off x="5243279" y="1201325"/>
          <a:ext cx="3513021" cy="669515"/>
        </p:xfrm>
        <a:graphic>
          <a:graphicData uri="http://schemas.openxmlformats.org/drawingml/2006/table">
            <a:tbl>
              <a:tblPr>
                <a:noFill/>
                <a:tableStyleId>{8628B589-4659-4227-9C68-565DD4A46BFE}</a:tableStyleId>
              </a:tblPr>
              <a:tblGrid>
                <a:gridCol w="3513021">
                  <a:extLst>
                    <a:ext uri="{9D8B030D-6E8A-4147-A177-3AD203B41FA5}">
                      <a16:colId xmlns:a16="http://schemas.microsoft.com/office/drawing/2014/main" val="2646551547"/>
                    </a:ext>
                  </a:extLst>
                </a:gridCol>
              </a:tblGrid>
              <a:tr h="38466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COUNT(DISTINCT </a:t>
                      </a:r>
                      <a:r>
                        <a:rPr lang="en-US" sz="1200" b="0" i="0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page_name</a:t>
                      </a:r>
                      <a:r>
                        <a:rPr lang="en-US" sz="1200" b="0" i="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en-US" sz="1200" b="0" dirty="0">
                        <a:solidFill>
                          <a:srgbClr val="292929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147260"/>
                  </a:ext>
                </a:extLst>
              </a:tr>
              <a:tr h="28484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25252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2833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50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4056">
            <a:alpha val="81961"/>
          </a:srgbClr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753000" y="1543050"/>
            <a:ext cx="7638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2. </a:t>
            </a:r>
            <a:r>
              <a:rPr lang="en-US" sz="48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What is the User Journey?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767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2.1 </a:t>
            </a:r>
            <a:r>
              <a:rPr lang="en-US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What is the user journey?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5" y="1201325"/>
            <a:ext cx="4054589" cy="3412239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How many first touches is each campaign responsible for?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4 campaigns had a first touch.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3 of the campaigns had over 500 first touches.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25" name="Shape 325"/>
          <p:cNvGraphicFramePr/>
          <p:nvPr>
            <p:extLst>
              <p:ext uri="{D42A27DB-BD31-4B8C-83A1-F6EECF244321}">
                <p14:modId xmlns:p14="http://schemas.microsoft.com/office/powerpoint/2010/main" val="2661711855"/>
              </p:ext>
            </p:extLst>
          </p:nvPr>
        </p:nvGraphicFramePr>
        <p:xfrm>
          <a:off x="4355120" y="1201325"/>
          <a:ext cx="4546424" cy="2876443"/>
        </p:xfrm>
        <a:graphic>
          <a:graphicData uri="http://schemas.openxmlformats.org/drawingml/2006/table">
            <a:tbl>
              <a:tblPr>
                <a:noFill/>
                <a:tableStyleId>{8628B589-4659-4227-9C68-565DD4A46BFE}</a:tableStyleId>
              </a:tblPr>
              <a:tblGrid>
                <a:gridCol w="165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242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292929"/>
                          </a:solidFill>
                          <a:effectLst/>
                        </a:rPr>
                        <a:t>ft_attr.utm_source</a:t>
                      </a:r>
                      <a:endParaRPr lang="en-US" dirty="0">
                        <a:solidFill>
                          <a:srgbClr val="292929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292929"/>
                          </a:solidFill>
                          <a:effectLst/>
                        </a:rPr>
                        <a:t>ft_attr.utm_campaign</a:t>
                      </a: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292929"/>
                          </a:solidFill>
                          <a:effectLst/>
                        </a:rPr>
                        <a:t>COUNT(*)</a:t>
                      </a: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5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5252"/>
                          </a:solidFill>
                          <a:effectLst/>
                        </a:rPr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interview-with-cool-tshirts-founder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622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50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nytimes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getting-to-know-cool-tshirts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612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50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buzzfeed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ten-crazy-cool-tshirts-facts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576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50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google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cool-tshirts-search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5252"/>
                          </a:solidFill>
                          <a:effectLst/>
                        </a:rPr>
                        <a:t>169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74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2.2 </a:t>
            </a:r>
            <a:r>
              <a:rPr lang="en-US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What is the user journey?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57194" y="1201325"/>
            <a:ext cx="4172351" cy="3377602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How many last touches is each campaign responsible for?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8 campaigns had a last touch.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Email and Facebook sources saw the most last touches.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25" name="Shape 325"/>
          <p:cNvGraphicFramePr/>
          <p:nvPr>
            <p:extLst>
              <p:ext uri="{D42A27DB-BD31-4B8C-83A1-F6EECF244321}">
                <p14:modId xmlns:p14="http://schemas.microsoft.com/office/powerpoint/2010/main" val="1017245378"/>
              </p:ext>
            </p:extLst>
          </p:nvPr>
        </p:nvGraphicFramePr>
        <p:xfrm>
          <a:off x="4459029" y="1201325"/>
          <a:ext cx="4317825" cy="3017456"/>
        </p:xfrm>
        <a:graphic>
          <a:graphicData uri="http://schemas.openxmlformats.org/drawingml/2006/table">
            <a:tbl>
              <a:tblPr>
                <a:noFill/>
                <a:tableStyleId>{8628B589-4659-4227-9C68-565DD4A46BFE}</a:tableStyleId>
              </a:tblPr>
              <a:tblGrid>
                <a:gridCol w="1449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1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292929"/>
                          </a:solidFill>
                          <a:effectLst/>
                        </a:rPr>
                        <a:t>lt_attr.utm_source</a:t>
                      </a:r>
                      <a:endParaRPr lang="en-US" sz="1200" dirty="0">
                        <a:solidFill>
                          <a:srgbClr val="292929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292929"/>
                          </a:solidFill>
                          <a:effectLst/>
                        </a:rPr>
                        <a:t>lt_attr.utm_campaign</a:t>
                      </a:r>
                      <a:endParaRPr lang="en-US" sz="1200" dirty="0">
                        <a:solidFill>
                          <a:srgbClr val="292929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92929"/>
                          </a:solidFill>
                          <a:effectLst/>
                        </a:rPr>
                        <a:t>COUNT(*)</a:t>
                      </a: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10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email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weekly-newsletter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447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848513"/>
                  </a:ext>
                </a:extLst>
              </a:tr>
              <a:tr h="36710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solidFill>
                            <a:srgbClr val="525252"/>
                          </a:solidFill>
                          <a:effectLst/>
                        </a:rPr>
                        <a:t>facebook</a:t>
                      </a:r>
                      <a:endParaRPr lang="en-US" sz="800" dirty="0">
                        <a:solidFill>
                          <a:srgbClr val="525252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solidFill>
                            <a:srgbClr val="525252"/>
                          </a:solidFill>
                          <a:effectLst/>
                        </a:rPr>
                        <a:t>retargetting</a:t>
                      </a:r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-ad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443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924797"/>
                  </a:ext>
                </a:extLst>
              </a:tr>
              <a:tr h="36710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email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solidFill>
                            <a:srgbClr val="525252"/>
                          </a:solidFill>
                          <a:effectLst/>
                        </a:rPr>
                        <a:t>retargetting</a:t>
                      </a:r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-campaign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245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6748574"/>
                  </a:ext>
                </a:extLst>
              </a:tr>
              <a:tr h="36710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nytimes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getting-to-know-cool-</a:t>
                      </a:r>
                      <a:r>
                        <a:rPr lang="en-US" sz="800" dirty="0" err="1">
                          <a:solidFill>
                            <a:srgbClr val="525252"/>
                          </a:solidFill>
                          <a:effectLst/>
                        </a:rPr>
                        <a:t>tshirts</a:t>
                      </a:r>
                      <a:endParaRPr lang="en-US" sz="800" dirty="0">
                        <a:solidFill>
                          <a:srgbClr val="525252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232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466975"/>
                  </a:ext>
                </a:extLst>
              </a:tr>
              <a:tr h="29547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buzzfeed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ten-crazy-cool-tshirts-facts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190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47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interview-with-cool-</a:t>
                      </a:r>
                      <a:r>
                        <a:rPr lang="en-US" sz="800" dirty="0" err="1">
                          <a:solidFill>
                            <a:srgbClr val="525252"/>
                          </a:solidFill>
                          <a:effectLst/>
                        </a:rPr>
                        <a:t>tshirts</a:t>
                      </a:r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-founder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47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google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paid-search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178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47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google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525252"/>
                          </a:solidFill>
                          <a:effectLst/>
                        </a:rPr>
                        <a:t>cool-tshirts-search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25252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55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2.3 </a:t>
            </a:r>
            <a:r>
              <a:rPr lang="en-US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What is the user journey?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5" y="1201325"/>
            <a:ext cx="4920900" cy="1833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How many visitors make a purchase?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361 visitors made a purchase.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61E655-C0F2-46E0-9293-7BE24E4B1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849615"/>
              </p:ext>
            </p:extLst>
          </p:nvPr>
        </p:nvGraphicFramePr>
        <p:xfrm>
          <a:off x="5319279" y="1201325"/>
          <a:ext cx="3513021" cy="582368"/>
        </p:xfrm>
        <a:graphic>
          <a:graphicData uri="http://schemas.openxmlformats.org/drawingml/2006/table">
            <a:tbl>
              <a:tblPr>
                <a:noFill/>
                <a:tableStyleId>{8628B589-4659-4227-9C68-565DD4A46BFE}</a:tableStyleId>
              </a:tblPr>
              <a:tblGrid>
                <a:gridCol w="3513021">
                  <a:extLst>
                    <a:ext uri="{9D8B030D-6E8A-4147-A177-3AD203B41FA5}">
                      <a16:colId xmlns:a16="http://schemas.microsoft.com/office/drawing/2014/main" val="2646551547"/>
                    </a:ext>
                  </a:extLst>
                </a:gridCol>
              </a:tblGrid>
              <a:tr h="297519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COUNT(DISTINCT </a:t>
                      </a:r>
                      <a:r>
                        <a:rPr lang="en-US" sz="1200" b="0" i="0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user_id</a:t>
                      </a:r>
                      <a:r>
                        <a:rPr lang="en-US" sz="1200" b="0" i="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 lang="en-US" sz="1200" b="0" dirty="0">
                        <a:solidFill>
                          <a:srgbClr val="292929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147260"/>
                  </a:ext>
                </a:extLst>
              </a:tr>
              <a:tr h="28484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525252"/>
                          </a:solidFill>
                          <a:effectLst/>
                        </a:rPr>
                        <a:t>361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2833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83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524</Words>
  <Application>Microsoft Office PowerPoint</Application>
  <PresentationFormat>On-screen Show (16:9)</PresentationFormat>
  <Paragraphs>184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Roboto Thin</vt:lpstr>
      <vt:lpstr>Calibri Light</vt:lpstr>
      <vt:lpstr>Roboto Black</vt:lpstr>
      <vt:lpstr>Arial</vt:lpstr>
      <vt:lpstr>Calibri</vt:lpstr>
      <vt:lpstr>Roboto</vt:lpstr>
      <vt:lpstr>Office Theme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Capstone Templates</dc:title>
  <dc:creator>Owner</dc:creator>
  <cp:lastModifiedBy>Owner</cp:lastModifiedBy>
  <cp:revision>12</cp:revision>
  <dcterms:modified xsi:type="dcterms:W3CDTF">2019-02-08T12:23:11Z</dcterms:modified>
</cp:coreProperties>
</file>