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77" r:id="rId8"/>
    <p:sldId id="265" r:id="rId9"/>
    <p:sldId id="264" r:id="rId10"/>
    <p:sldId id="267" r:id="rId11"/>
    <p:sldId id="268" r:id="rId12"/>
    <p:sldId id="266" r:id="rId13"/>
    <p:sldId id="270" r:id="rId14"/>
    <p:sldId id="269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-105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57D7-F816-477F-B884-FD7F8EAA2576}" type="datetimeFigureOut">
              <a:rPr lang="en-GB" smtClean="0"/>
              <a:pPr/>
              <a:t>14/10/2011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FD-CE48-468D-87E5-C1E46378CF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57D7-F816-477F-B884-FD7F8EAA2576}" type="datetimeFigureOut">
              <a:rPr lang="en-GB" smtClean="0"/>
              <a:pPr/>
              <a:t>14/10/2011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FD-CE48-468D-87E5-C1E46378CF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57D7-F816-477F-B884-FD7F8EAA2576}" type="datetimeFigureOut">
              <a:rPr lang="en-GB" smtClean="0"/>
              <a:pPr/>
              <a:t>14/10/2011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FD-CE48-468D-87E5-C1E46378CF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57D7-F816-477F-B884-FD7F8EAA2576}" type="datetimeFigureOut">
              <a:rPr lang="en-GB" smtClean="0"/>
              <a:pPr/>
              <a:t>14/10/2011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FD-CE48-468D-87E5-C1E46378CF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57D7-F816-477F-B884-FD7F8EAA2576}" type="datetimeFigureOut">
              <a:rPr lang="en-GB" smtClean="0"/>
              <a:pPr/>
              <a:t>14/10/2011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FD-CE48-468D-87E5-C1E46378CF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57D7-F816-477F-B884-FD7F8EAA2576}" type="datetimeFigureOut">
              <a:rPr lang="en-GB" smtClean="0"/>
              <a:pPr/>
              <a:t>14/10/2011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FD-CE48-468D-87E5-C1E46378CF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57D7-F816-477F-B884-FD7F8EAA2576}" type="datetimeFigureOut">
              <a:rPr lang="en-GB" smtClean="0"/>
              <a:pPr/>
              <a:t>14/10/2011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FD-CE48-468D-87E5-C1E46378CF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57D7-F816-477F-B884-FD7F8EAA2576}" type="datetimeFigureOut">
              <a:rPr lang="en-GB" smtClean="0"/>
              <a:pPr/>
              <a:t>14/10/2011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FD-CE48-468D-87E5-C1E46378CF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57D7-F816-477F-B884-FD7F8EAA2576}" type="datetimeFigureOut">
              <a:rPr lang="en-GB" smtClean="0"/>
              <a:pPr/>
              <a:t>14/10/2011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FD-CE48-468D-87E5-C1E46378CF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57D7-F816-477F-B884-FD7F8EAA2576}" type="datetimeFigureOut">
              <a:rPr lang="en-GB" smtClean="0"/>
              <a:pPr/>
              <a:t>14/10/2011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FD-CE48-468D-87E5-C1E46378CF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57D7-F816-477F-B884-FD7F8EAA2576}" type="datetimeFigureOut">
              <a:rPr lang="en-GB" smtClean="0"/>
              <a:pPr/>
              <a:t>14/10/2011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690B7FD-CE48-468D-87E5-C1E46378CF4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3457D7-F816-477F-B884-FD7F8EAA2576}" type="datetimeFigureOut">
              <a:rPr lang="en-GB" smtClean="0"/>
              <a:pPr/>
              <a:t>14/10/2011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90B7FD-CE48-468D-87E5-C1E46378CF4A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bn.org.uk/Guidebooks/Gateway-users/Data-Access-Controls/NBN-Gateway-Access-Controls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bn.org.uk/Guidebooks/Web-services-documentation/Resources/registration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data.nbn.org.uk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c.ac.uk/schemes/NBNWidget/Easy_Maps_v6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lash/NBNWebServicesPanAndZoom.html" TargetMode="External"/><Relationship Id="rId2" Type="http://schemas.openxmlformats.org/officeDocument/2006/relationships/hyperlink" Target="http://www.youtube.com/watch?v=6DKW27gFDW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bn.org.uk/Guidebooks/Web-services-documentation/the-web-services/Species-List/request.asp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bn.org.uk/Guidebooks/Web-services-documentation/the-web-services/taxonomy---species-search/introduction.asp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nbn.org.uk" TargetMode="External"/><Relationship Id="rId2" Type="http://schemas.openxmlformats.org/officeDocument/2006/relationships/hyperlink" Target="http://forums.nbn.org.uk/viewforum.php?id=1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syphp.org/" TargetMode="External"/><Relationship Id="rId2" Type="http://schemas.openxmlformats.org/officeDocument/2006/relationships/hyperlink" Target="http://www.soapui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8520" y="1371600"/>
            <a:ext cx="8781600" cy="1828800"/>
          </a:xfrm>
        </p:spPr>
        <p:txBody>
          <a:bodyPr/>
          <a:lstStyle/>
          <a:p>
            <a:r>
              <a:rPr lang="en-GB" dirty="0" smtClean="0"/>
              <a:t>NBN Web Services Workshop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8071048" cy="1752600"/>
          </a:xfrm>
        </p:spPr>
        <p:txBody>
          <a:bodyPr>
            <a:normAutofit/>
          </a:bodyPr>
          <a:lstStyle/>
          <a:p>
            <a:r>
              <a:rPr lang="en-GB" dirty="0" smtClean="0"/>
              <a:t>Jon Cooper</a:t>
            </a:r>
          </a:p>
          <a:p>
            <a:r>
              <a:rPr lang="en-GB" dirty="0" smtClean="0"/>
              <a:t>Chris Johnson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507288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Overview of data access model</a:t>
            </a: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guide to the NBN data access model is here: </a:t>
            </a:r>
            <a:r>
              <a:rPr lang="en-GB" sz="1800" dirty="0" smtClean="0">
                <a:solidFill>
                  <a:srgbClr val="0070C0"/>
                </a:solidFill>
                <a:hlinkClick r:id="rId2"/>
              </a:rPr>
              <a:t>http://www.nbn.org.uk/Guidebooks/Gateway-users/Data-Access-Controls/NBN-Gateway-Access-Controls.aspx</a:t>
            </a:r>
            <a:endParaRPr lang="en-GB" sz="1800" dirty="0" smtClean="0">
              <a:solidFill>
                <a:srgbClr val="0070C0"/>
              </a:solidFill>
            </a:endParaRPr>
          </a:p>
          <a:p>
            <a:r>
              <a:rPr lang="en-GB" dirty="0" smtClean="0"/>
              <a:t>Access is controlled per dataset by an administrator</a:t>
            </a:r>
          </a:p>
          <a:p>
            <a:r>
              <a:rPr lang="en-GB" dirty="0" smtClean="0"/>
              <a:t>Access is given to users, groups of users and the public</a:t>
            </a:r>
          </a:p>
          <a:p>
            <a:r>
              <a:rPr lang="en-GB" dirty="0" smtClean="0"/>
              <a:t>Almost all datasets have a public level of access</a:t>
            </a:r>
          </a:p>
          <a:p>
            <a:r>
              <a:rPr lang="en-GB" dirty="0" smtClean="0"/>
              <a:t>You can apply for better access to datasets</a:t>
            </a:r>
          </a:p>
          <a:p>
            <a:r>
              <a:rPr lang="en-GB" dirty="0" smtClean="0"/>
              <a:t>Two important controls for web services:</a:t>
            </a:r>
          </a:p>
          <a:p>
            <a:pPr lvl="1"/>
            <a:r>
              <a:rPr lang="en-GB" dirty="0" smtClean="0"/>
              <a:t>Records in map images</a:t>
            </a:r>
          </a:p>
          <a:p>
            <a:pPr lvl="1"/>
            <a:r>
              <a:rPr lang="en-GB" dirty="0" smtClean="0"/>
              <a:t>Records in data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507288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Records in maps and raw data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077072"/>
            <a:ext cx="7003387" cy="226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72290" y="1788718"/>
            <a:ext cx="4812319" cy="4521933"/>
            <a:chOff x="1072290" y="1788718"/>
            <a:chExt cx="4812319" cy="4521933"/>
          </a:xfrm>
        </p:grpSpPr>
        <p:pic>
          <p:nvPicPr>
            <p:cNvPr id="1030" name="Picture 6" descr="http://data.nbn.org.uk/output/gridGBv4_nbnims-2409238447010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2290" y="1788718"/>
              <a:ext cx="2232248" cy="2232248"/>
            </a:xfrm>
            <a:prstGeom prst="rect">
              <a:avLst/>
            </a:prstGeom>
            <a:noFill/>
          </p:spPr>
        </p:pic>
        <p:grpSp>
          <p:nvGrpSpPr>
            <p:cNvPr id="15" name="Group 14"/>
            <p:cNvGrpSpPr/>
            <p:nvPr/>
          </p:nvGrpSpPr>
          <p:grpSpPr>
            <a:xfrm>
              <a:off x="3315694" y="3440829"/>
              <a:ext cx="2568915" cy="2869822"/>
              <a:chOff x="3315694" y="3440829"/>
              <a:chExt cx="2568915" cy="286982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5225380" y="4006395"/>
                <a:ext cx="659229" cy="23042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H="1" flipV="1">
                <a:off x="3315694" y="3466769"/>
                <a:ext cx="1924217" cy="564542"/>
              </a:xfrm>
              <a:prstGeom prst="straightConnector1">
                <a:avLst/>
              </a:prstGeom>
              <a:noFill/>
              <a:ln>
                <a:solidFill>
                  <a:srgbClr val="FF0000"/>
                </a:solidFill>
                <a:headEnd type="none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 rot="961555">
                <a:off x="3477548" y="3440829"/>
                <a:ext cx="1892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Squares on maps</a:t>
                </a:r>
                <a:endParaRPr lang="en-GB" dirty="0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4499992" y="1772816"/>
            <a:ext cx="4373563" cy="4536504"/>
            <a:chOff x="4499992" y="1772816"/>
            <a:chExt cx="4373563" cy="4536504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99992" y="1772816"/>
              <a:ext cx="4373563" cy="151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6" name="Group 15"/>
            <p:cNvGrpSpPr/>
            <p:nvPr/>
          </p:nvGrpSpPr>
          <p:grpSpPr>
            <a:xfrm>
              <a:off x="6361042" y="3257075"/>
              <a:ext cx="1695749" cy="3052245"/>
              <a:chOff x="6361042" y="3257075"/>
              <a:chExt cx="1695749" cy="3052245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6361042" y="4005064"/>
                <a:ext cx="659229" cy="23042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V="1">
                <a:off x="6464410" y="3257075"/>
                <a:ext cx="222364" cy="742432"/>
              </a:xfrm>
              <a:prstGeom prst="straightConnector1">
                <a:avLst/>
              </a:prstGeom>
              <a:noFill/>
              <a:ln>
                <a:solidFill>
                  <a:srgbClr val="FF0000"/>
                </a:solidFill>
                <a:headEnd type="none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6589593" y="3519208"/>
                <a:ext cx="1467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Record data</a:t>
                </a:r>
                <a:endParaRPr lang="en-GB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507288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Web service registration keys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Registration keys are explained fully here: </a:t>
            </a:r>
            <a:r>
              <a:rPr lang="en-GB" sz="1800" dirty="0" smtClean="0">
                <a:solidFill>
                  <a:srgbClr val="0070C0"/>
                </a:solidFill>
                <a:hlinkClick r:id="rId2"/>
              </a:rPr>
              <a:t>http://www.nbn.org.uk/Guidebooks/Web-services-documentation/Resources/registration.aspx</a:t>
            </a:r>
            <a:endParaRPr lang="en-GB" sz="1800" dirty="0" smtClean="0">
              <a:solidFill>
                <a:srgbClr val="0070C0"/>
              </a:solidFill>
            </a:endParaRPr>
          </a:p>
          <a:p>
            <a:r>
              <a:rPr lang="en-GB" dirty="0" smtClean="0"/>
              <a:t>Register your client to obtain a registration key</a:t>
            </a:r>
          </a:p>
          <a:p>
            <a:r>
              <a:rPr lang="en-GB" dirty="0" smtClean="0"/>
              <a:t>Three types of key:</a:t>
            </a:r>
          </a:p>
          <a:p>
            <a:pPr lvl="1"/>
            <a:r>
              <a:rPr lang="en-GB" dirty="0" smtClean="0"/>
              <a:t>Public access: access to publicly available data</a:t>
            </a:r>
          </a:p>
          <a:p>
            <a:pPr lvl="1"/>
            <a:r>
              <a:rPr lang="en-GB" dirty="0" smtClean="0"/>
              <a:t>Fixed user access: one specific account’s access</a:t>
            </a:r>
          </a:p>
          <a:p>
            <a:pPr lvl="1"/>
            <a:r>
              <a:rPr lang="en-GB" dirty="0" smtClean="0"/>
              <a:t>Variable user access: allows credentials to be passed</a:t>
            </a:r>
          </a:p>
          <a:p>
            <a:r>
              <a:rPr lang="en-GB" dirty="0" smtClean="0"/>
              <a:t>Include key in your request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GB" dirty="0" err="1" smtClean="0"/>
              <a:t>Eg</a:t>
            </a:r>
            <a:r>
              <a:rPr lang="en-GB" dirty="0" smtClean="0"/>
              <a:t> as seen in exercise 2: </a:t>
            </a:r>
            <a:r>
              <a:rPr lang="en-GB" sz="1400" dirty="0" smtClean="0"/>
              <a:t>&lt;</a:t>
            </a:r>
            <a:r>
              <a:rPr lang="en-GB" sz="1400" dirty="0" err="1" smtClean="0"/>
              <a:t>map:GridMapRequest</a:t>
            </a:r>
            <a:r>
              <a:rPr lang="en-GB" sz="1400" dirty="0" smtClean="0"/>
              <a:t> </a:t>
            </a:r>
            <a:r>
              <a:rPr lang="en-GB" sz="1400" dirty="0" err="1" smtClean="0"/>
              <a:t>registrationKey</a:t>
            </a:r>
            <a:r>
              <a:rPr lang="en-GB" sz="1400" dirty="0" smtClean="0"/>
              <a:t>="a85d4c129728e58...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Steps to get a registration key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437737"/>
          </a:xfrm>
        </p:spPr>
        <p:txBody>
          <a:bodyPr/>
          <a:lstStyle/>
          <a:p>
            <a:r>
              <a:rPr lang="en-GB" dirty="0" smtClean="0"/>
              <a:t>Log onto </a:t>
            </a:r>
            <a:r>
              <a:rPr lang="en-GB" u="sng" dirty="0" smtClean="0">
                <a:solidFill>
                  <a:schemeClr val="accent1"/>
                </a:solidFill>
                <a:hlinkClick r:id="rId2"/>
              </a:rPr>
              <a:t>http://data.nbn.org.uk</a:t>
            </a:r>
            <a:endParaRPr lang="en-GB" u="sng" dirty="0" smtClean="0">
              <a:solidFill>
                <a:schemeClr val="accent1"/>
              </a:solidFill>
            </a:endParaRPr>
          </a:p>
          <a:p>
            <a:r>
              <a:rPr lang="en-GB" dirty="0" smtClean="0"/>
              <a:t>Go to My Account</a:t>
            </a:r>
          </a:p>
          <a:p>
            <a:r>
              <a:rPr lang="en-GB" dirty="0" smtClean="0"/>
              <a:t>Select Web Services &gt; Apply for Access</a:t>
            </a:r>
          </a:p>
          <a:p>
            <a:r>
              <a:rPr lang="en-GB" dirty="0" smtClean="0"/>
              <a:t>Provide a client name, choose a key type and submit</a:t>
            </a:r>
          </a:p>
          <a:p>
            <a:r>
              <a:rPr lang="en-GB" dirty="0" smtClean="0"/>
              <a:t>Accept Ts &amp; Cs and you will be e-mailed your key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8504" y="4298851"/>
            <a:ext cx="7410543" cy="2380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507288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Second practical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88450"/>
          </a:xfrm>
        </p:spPr>
        <p:txBody>
          <a:bodyPr>
            <a:normAutofit/>
          </a:bodyPr>
          <a:lstStyle/>
          <a:p>
            <a:r>
              <a:rPr lang="en-GB" dirty="0" smtClean="0"/>
              <a:t>Exercise 3: Using a Variable User Access key </a:t>
            </a:r>
            <a:endParaRPr lang="en-GB" sz="1400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Easy Maps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Developed by Biological Records Centre</a:t>
            </a:r>
          </a:p>
          <a:p>
            <a:r>
              <a:rPr lang="en-GB" dirty="0" smtClean="0"/>
              <a:t>Full documentation at </a:t>
            </a:r>
            <a:r>
              <a:rPr lang="en-GB" sz="2000" u="sng" dirty="0" smtClean="0">
                <a:solidFill>
                  <a:schemeClr val="accent1"/>
                </a:solidFill>
                <a:hlinkClick r:id="rId2"/>
              </a:rPr>
              <a:t>http://www.brc.ac.uk/schemes/NBNWidget/Easy_Maps_v6.pdf</a:t>
            </a:r>
            <a:endParaRPr lang="en-GB" sz="2000" u="sng" dirty="0" smtClean="0">
              <a:solidFill>
                <a:schemeClr val="accent1"/>
              </a:solidFill>
            </a:endParaRPr>
          </a:p>
          <a:p>
            <a:r>
              <a:rPr lang="en-GB" dirty="0" smtClean="0"/>
              <a:t>A ‘wrapper’ around the Grid Map web service</a:t>
            </a:r>
          </a:p>
          <a:p>
            <a:r>
              <a:rPr lang="en-GB" dirty="0" smtClean="0"/>
              <a:t>Simplifies using the Grid Map web service</a:t>
            </a:r>
          </a:p>
          <a:p>
            <a:r>
              <a:rPr lang="en-GB" dirty="0" smtClean="0"/>
              <a:t>Applies Terms and Conditions out-of-the-box</a:t>
            </a:r>
          </a:p>
          <a:p>
            <a:r>
              <a:rPr lang="en-GB" dirty="0" smtClean="0"/>
              <a:t>Allows styling and customisation</a:t>
            </a:r>
          </a:p>
          <a:p>
            <a:r>
              <a:rPr lang="en-GB" dirty="0" smtClean="0"/>
              <a:t>Let’s use it – Exercise 4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12" y="100622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Video:</a:t>
            </a:r>
            <a:br>
              <a:rPr lang="en-GB" dirty="0" smtClean="0"/>
            </a:br>
            <a:r>
              <a:rPr lang="en-GB" dirty="0" smtClean="0"/>
              <a:t>consuming web services in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2540"/>
            <a:ext cx="8229600" cy="265242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WSDL consumed to create client proxy classes</a:t>
            </a:r>
          </a:p>
          <a:p>
            <a:r>
              <a:rPr lang="en-GB" dirty="0" smtClean="0"/>
              <a:t>Proxy classes hide client-web service communication</a:t>
            </a:r>
          </a:p>
          <a:p>
            <a:r>
              <a:rPr lang="en-GB" dirty="0" smtClean="0"/>
              <a:t>Proxy are classes very intuitive to use</a:t>
            </a:r>
          </a:p>
          <a:p>
            <a:r>
              <a:rPr lang="en-GB" dirty="0" smtClean="0"/>
              <a:t>.NET provides similar technology</a:t>
            </a:r>
          </a:p>
          <a:p>
            <a:r>
              <a:rPr lang="en-GB" dirty="0" smtClean="0"/>
              <a:t>Focuses on </a:t>
            </a:r>
            <a:r>
              <a:rPr lang="en-GB" dirty="0" err="1" smtClean="0"/>
              <a:t>SummaryDatasetList</a:t>
            </a:r>
            <a:endParaRPr lang="en-GB" dirty="0" smtClean="0"/>
          </a:p>
          <a:p>
            <a:r>
              <a:rPr lang="en-GB" sz="2200" u="sng" dirty="0" smtClean="0">
                <a:solidFill>
                  <a:schemeClr val="accent1"/>
                </a:solidFill>
                <a:hlinkClick r:id="rId2"/>
              </a:rPr>
              <a:t>http://www.youtube.com/watch?v=6DKW27gFDWM</a:t>
            </a:r>
            <a:endParaRPr lang="en-GB" sz="2200" u="sng" dirty="0" smtClean="0">
              <a:solidFill>
                <a:schemeClr val="accent1"/>
              </a:solidFill>
            </a:endParaRPr>
          </a:p>
          <a:p>
            <a:r>
              <a:rPr lang="en-GB" dirty="0" smtClean="0"/>
              <a:t>(</a:t>
            </a:r>
            <a:r>
              <a:rPr lang="en-GB" sz="2200" u="sng" dirty="0" smtClean="0">
                <a:solidFill>
                  <a:schemeClr val="accent1"/>
                </a:solidFill>
                <a:hlinkClick r:id="rId3" action="ppaction://hlinkfile"/>
              </a:rPr>
              <a:t>local flash</a:t>
            </a:r>
            <a:r>
              <a:rPr lang="en-GB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Species List web 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 list of species</a:t>
            </a:r>
          </a:p>
          <a:p>
            <a:r>
              <a:rPr lang="en-GB" sz="2200" u="sng" dirty="0" smtClean="0">
                <a:solidFill>
                  <a:schemeClr val="accent1"/>
                </a:solidFill>
                <a:hlinkClick r:id="rId2"/>
              </a:rPr>
              <a:t>http://www.nbn.org.uk/Guidebooks/Web-services-documentation/the-web-services/Species-List/request.aspx</a:t>
            </a:r>
            <a:endParaRPr lang="en-GB" sz="2200" u="sng" dirty="0" smtClean="0">
              <a:solidFill>
                <a:schemeClr val="accent1"/>
              </a:solidFill>
            </a:endParaRPr>
          </a:p>
          <a:p>
            <a:r>
              <a:rPr lang="en-GB" dirty="0" smtClean="0"/>
              <a:t>Can be filtered by:</a:t>
            </a:r>
          </a:p>
          <a:p>
            <a:pPr lvl="1"/>
            <a:r>
              <a:rPr lang="en-GB" dirty="0" smtClean="0"/>
              <a:t>Site boundary or geographical area</a:t>
            </a:r>
          </a:p>
          <a:p>
            <a:pPr lvl="1"/>
            <a:r>
              <a:rPr lang="en-GB" dirty="0" smtClean="0"/>
              <a:t>Designation (</a:t>
            </a:r>
            <a:r>
              <a:rPr lang="en-GB" dirty="0" err="1" smtClean="0"/>
              <a:t>eg</a:t>
            </a:r>
            <a:r>
              <a:rPr lang="en-GB" dirty="0" smtClean="0"/>
              <a:t> BAP)</a:t>
            </a:r>
          </a:p>
          <a:p>
            <a:pPr lvl="1"/>
            <a:r>
              <a:rPr lang="en-GB" dirty="0" smtClean="0"/>
              <a:t>Date</a:t>
            </a:r>
          </a:p>
          <a:p>
            <a:pPr lvl="1"/>
            <a:r>
              <a:rPr lang="en-GB" b="1" dirty="0" smtClean="0">
                <a:solidFill>
                  <a:srgbClr val="FF0000"/>
                </a:solidFill>
              </a:rPr>
              <a:t>Datasets</a:t>
            </a:r>
            <a:endParaRPr lang="en-GB" b="1" dirty="0" smtClean="0">
              <a:solidFill>
                <a:srgbClr val="FF0000"/>
              </a:solidFill>
            </a:endParaRPr>
          </a:p>
          <a:p>
            <a:pPr lvl="1"/>
            <a:r>
              <a:rPr lang="en-GB" dirty="0" smtClean="0"/>
              <a:t>Species </a:t>
            </a:r>
            <a:r>
              <a:rPr lang="en-GB" dirty="0" smtClean="0"/>
              <a:t>key</a:t>
            </a:r>
            <a:r>
              <a:rPr lang="en-GB" b="1" dirty="0" smtClean="0">
                <a:solidFill>
                  <a:srgbClr val="FF0000"/>
                </a:solidFill>
              </a:rPr>
              <a:t>s</a:t>
            </a:r>
            <a:r>
              <a:rPr lang="en-GB" dirty="0" smtClean="0"/>
              <a:t> </a:t>
            </a:r>
            <a:r>
              <a:rPr lang="en-GB" dirty="0" smtClean="0"/>
              <a:t>(aka </a:t>
            </a:r>
            <a:r>
              <a:rPr lang="en-GB" dirty="0" err="1" smtClean="0"/>
              <a:t>Taxon</a:t>
            </a:r>
            <a:r>
              <a:rPr lang="en-GB" dirty="0" smtClean="0"/>
              <a:t> Version </a:t>
            </a:r>
            <a:r>
              <a:rPr lang="en-GB" dirty="0" smtClean="0"/>
              <a:t>Key</a:t>
            </a:r>
            <a:r>
              <a:rPr lang="en-GB" b="1" dirty="0" smtClean="0">
                <a:solidFill>
                  <a:srgbClr val="FF0000"/>
                </a:solidFill>
              </a:rPr>
              <a:t>s</a:t>
            </a:r>
            <a:r>
              <a:rPr lang="en-GB" dirty="0" smtClean="0"/>
              <a:t>)</a:t>
            </a:r>
            <a:endParaRPr lang="en-GB" dirty="0" smtClean="0"/>
          </a:p>
          <a:p>
            <a:pPr lvl="1"/>
            <a:r>
              <a:rPr lang="en-GB" dirty="0" smtClean="0"/>
              <a:t>Species group key (aka </a:t>
            </a:r>
            <a:r>
              <a:rPr lang="en-GB" dirty="0" err="1" smtClean="0"/>
              <a:t>Taxon</a:t>
            </a:r>
            <a:r>
              <a:rPr lang="en-GB" dirty="0" smtClean="0"/>
              <a:t> Reporting Category key)</a:t>
            </a:r>
          </a:p>
          <a:p>
            <a:r>
              <a:rPr lang="en-GB" dirty="0" smtClean="0"/>
              <a:t>Try Exercise 5 – which creates a species list for a dataset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Taxonomy web 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Taxonomic search service</a:t>
            </a:r>
          </a:p>
          <a:p>
            <a:r>
              <a:rPr lang="en-GB" sz="1800" u="sng" dirty="0" smtClean="0">
                <a:solidFill>
                  <a:schemeClr val="accent1"/>
                </a:solidFill>
                <a:hlinkClick r:id="rId2"/>
              </a:rPr>
              <a:t>http://www.nbn.org.uk/Guidebooks/Web-services-documentation/the-web-services/taxonomy---species-search/introduction.aspx</a:t>
            </a:r>
            <a:endParaRPr lang="en-GB" sz="1800" u="sng" dirty="0" smtClean="0">
              <a:solidFill>
                <a:schemeClr val="accent1"/>
              </a:solidFill>
            </a:endParaRPr>
          </a:p>
          <a:p>
            <a:r>
              <a:rPr lang="en-GB" dirty="0" smtClean="0"/>
              <a:t>Allows searching by:</a:t>
            </a:r>
          </a:p>
          <a:p>
            <a:pPr lvl="1"/>
            <a:r>
              <a:rPr lang="en-GB" dirty="0" smtClean="0"/>
              <a:t>Scientific name</a:t>
            </a:r>
          </a:p>
          <a:p>
            <a:pPr lvl="1"/>
            <a:r>
              <a:rPr lang="en-GB" dirty="0" smtClean="0"/>
              <a:t>Common name</a:t>
            </a:r>
          </a:p>
          <a:p>
            <a:pPr lvl="1"/>
            <a:r>
              <a:rPr lang="en-GB" dirty="0" err="1" smtClean="0"/>
              <a:t>Taxon</a:t>
            </a:r>
            <a:r>
              <a:rPr lang="en-GB" dirty="0" smtClean="0"/>
              <a:t> Version Key</a:t>
            </a:r>
          </a:p>
          <a:p>
            <a:r>
              <a:rPr lang="en-GB" dirty="0" smtClean="0"/>
              <a:t>Can include a designation filter (</a:t>
            </a:r>
            <a:r>
              <a:rPr lang="en-GB" dirty="0" err="1" smtClean="0"/>
              <a:t>eg</a:t>
            </a:r>
            <a:r>
              <a:rPr lang="en-GB" dirty="0" smtClean="0"/>
              <a:t> BAP)</a:t>
            </a:r>
          </a:p>
          <a:p>
            <a:r>
              <a:rPr lang="en-GB" dirty="0" smtClean="0"/>
              <a:t>Returns with a list of species items</a:t>
            </a:r>
          </a:p>
          <a:p>
            <a:r>
              <a:rPr lang="en-GB" dirty="0" smtClean="0"/>
              <a:t>Exercise 6 illustrates a simple example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the forum: </a:t>
            </a:r>
            <a:r>
              <a:rPr lang="en-GB" sz="1800" u="sng" dirty="0" smtClean="0">
                <a:solidFill>
                  <a:schemeClr val="accent1"/>
                </a:solidFill>
                <a:hlinkClick r:id="rId2"/>
              </a:rPr>
              <a:t>http://forums.nbn.org.uk/viewforum.php?id=15</a:t>
            </a:r>
            <a:endParaRPr lang="en-GB" sz="1800" u="sng" dirty="0" smtClean="0">
              <a:solidFill>
                <a:schemeClr val="accent1"/>
              </a:solidFill>
            </a:endParaRPr>
          </a:p>
          <a:p>
            <a:r>
              <a:rPr lang="en-GB" dirty="0" smtClean="0"/>
              <a:t>Try the help desk: </a:t>
            </a:r>
            <a:r>
              <a:rPr lang="en-GB" dirty="0" smtClean="0">
                <a:hlinkClick r:id="rId3"/>
              </a:rPr>
              <a:t>support@nbn.org.uk</a:t>
            </a:r>
            <a:r>
              <a:rPr lang="en-GB" dirty="0" smtClean="0"/>
              <a:t> </a:t>
            </a:r>
            <a:r>
              <a:rPr lang="en-GB" sz="1800" dirty="0" smtClean="0">
                <a:solidFill>
                  <a:srgbClr val="FF0000"/>
                </a:solidFill>
              </a:rPr>
              <a:t>(watch out for typo on attendees version!)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Rapid ‘what is a soap web service?’</a:t>
            </a:r>
          </a:p>
          <a:p>
            <a:r>
              <a:rPr lang="en-GB" dirty="0" smtClean="0"/>
              <a:t>NBN Web Services documentation</a:t>
            </a:r>
          </a:p>
          <a:p>
            <a:r>
              <a:rPr lang="en-GB" dirty="0" smtClean="0"/>
              <a:t>Today’s tools: </a:t>
            </a:r>
          </a:p>
          <a:p>
            <a:pPr lvl="1"/>
            <a:r>
              <a:rPr lang="en-GB" dirty="0" smtClean="0"/>
              <a:t>SOAPUI – for creating requests</a:t>
            </a:r>
          </a:p>
          <a:p>
            <a:pPr lvl="1"/>
            <a:r>
              <a:rPr lang="en-GB" dirty="0" smtClean="0"/>
              <a:t>WAMP – for running our </a:t>
            </a:r>
            <a:r>
              <a:rPr lang="en-GB" dirty="0" err="1" smtClean="0"/>
              <a:t>php</a:t>
            </a:r>
            <a:r>
              <a:rPr lang="en-GB" dirty="0" smtClean="0"/>
              <a:t> pages</a:t>
            </a:r>
          </a:p>
          <a:p>
            <a:r>
              <a:rPr lang="en-GB" dirty="0" err="1" smtClean="0"/>
              <a:t>soapUI</a:t>
            </a:r>
            <a:r>
              <a:rPr lang="en-GB" dirty="0" smtClean="0"/>
              <a:t> and basic </a:t>
            </a:r>
            <a:r>
              <a:rPr lang="en-GB" dirty="0" err="1" smtClean="0"/>
              <a:t>php</a:t>
            </a:r>
            <a:r>
              <a:rPr lang="en-GB" dirty="0" smtClean="0"/>
              <a:t> grid map + exercises</a:t>
            </a:r>
          </a:p>
          <a:p>
            <a:r>
              <a:rPr lang="en-GB" dirty="0" smtClean="0"/>
              <a:t>Data access model and registration keys + exercise</a:t>
            </a:r>
          </a:p>
          <a:p>
            <a:r>
              <a:rPr lang="en-GB" dirty="0" smtClean="0"/>
              <a:t>Easy Maps + exercises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 contd...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 clip: Java and proxy objects</a:t>
            </a:r>
          </a:p>
          <a:p>
            <a:r>
              <a:rPr lang="en-GB" dirty="0" smtClean="0"/>
              <a:t>Exercise: species list web service</a:t>
            </a:r>
          </a:p>
          <a:p>
            <a:r>
              <a:rPr lang="en-GB" dirty="0" smtClean="0"/>
              <a:t>Exercise: taxonomy search web service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web service?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3384376"/>
          </a:xfrm>
        </p:spPr>
        <p:txBody>
          <a:bodyPr>
            <a:normAutofit/>
          </a:bodyPr>
          <a:lstStyle/>
          <a:p>
            <a:r>
              <a:rPr lang="en-GB" dirty="0" smtClean="0"/>
              <a:t>A method that is callable remotely across a network</a:t>
            </a:r>
          </a:p>
          <a:p>
            <a:r>
              <a:rPr lang="en-GB" dirty="0" smtClean="0"/>
              <a:t>Defines an interface for communication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 mandatory arguments</a:t>
            </a:r>
          </a:p>
          <a:p>
            <a:r>
              <a:rPr lang="en-GB" dirty="0" smtClean="0"/>
              <a:t>Communication is independent of technology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 .NET client and Java web service</a:t>
            </a:r>
          </a:p>
          <a:p>
            <a:r>
              <a:rPr lang="en-GB" dirty="0" smtClean="0"/>
              <a:t>Does not provide a GUI</a:t>
            </a:r>
          </a:p>
          <a:p>
            <a:pPr lvl="1"/>
            <a:r>
              <a:rPr lang="en-GB" dirty="0" smtClean="0"/>
              <a:t>Client provides GUI – </a:t>
            </a:r>
            <a:r>
              <a:rPr lang="en-GB" dirty="0" err="1" smtClean="0"/>
              <a:t>eg</a:t>
            </a:r>
            <a:r>
              <a:rPr lang="en-GB" dirty="0" smtClean="0"/>
              <a:t> web page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87624" y="1916832"/>
            <a:ext cx="6192688" cy="1152128"/>
            <a:chOff x="1187624" y="5301208"/>
            <a:chExt cx="6192688" cy="1152128"/>
          </a:xfrm>
        </p:grpSpPr>
        <p:sp>
          <p:nvSpPr>
            <p:cNvPr id="5" name="Oval 4"/>
            <p:cNvSpPr/>
            <p:nvPr/>
          </p:nvSpPr>
          <p:spPr>
            <a:xfrm>
              <a:off x="1187624" y="5301208"/>
              <a:ext cx="1296144" cy="11521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Client</a:t>
              </a: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084168" y="5301208"/>
              <a:ext cx="1296144" cy="11521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Web service</a:t>
              </a:r>
              <a:endParaRPr lang="en-GB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483768" y="5301208"/>
              <a:ext cx="3600400" cy="57606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getSharePrice</a:t>
              </a:r>
              <a:r>
                <a:rPr lang="en-GB" dirty="0" smtClean="0"/>
                <a:t>(company=Acme)</a:t>
              </a:r>
              <a:endParaRPr lang="en-GB" dirty="0"/>
            </a:p>
          </p:txBody>
        </p:sp>
        <p:sp>
          <p:nvSpPr>
            <p:cNvPr id="8" name="Left Arrow 7"/>
            <p:cNvSpPr/>
            <p:nvPr/>
          </p:nvSpPr>
          <p:spPr>
            <a:xfrm>
              <a:off x="2483768" y="5805264"/>
              <a:ext cx="3456384" cy="576064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£1.23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SOAP web service?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Messaging protocol that uses xml</a:t>
            </a:r>
          </a:p>
          <a:p>
            <a:pPr lvl="1"/>
            <a:r>
              <a:rPr lang="en-GB" dirty="0" smtClean="0"/>
              <a:t>Request-response dialog usually via HTTP</a:t>
            </a:r>
          </a:p>
          <a:p>
            <a:pPr lvl="1"/>
            <a:r>
              <a:rPr lang="en-GB" dirty="0" smtClean="0"/>
              <a:t>Web Service Definition Language (WSDL) file</a:t>
            </a:r>
          </a:p>
          <a:p>
            <a:endParaRPr lang="en-GB" dirty="0"/>
          </a:p>
        </p:txBody>
      </p:sp>
      <p:pic>
        <p:nvPicPr>
          <p:cNvPr id="4" name="Picture 2" descr="basics-1 diagram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3160" y="4797152"/>
            <a:ext cx="5715000" cy="1095376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/>
        </p:nvGrpSpPr>
        <p:grpSpPr>
          <a:xfrm>
            <a:off x="3239344" y="3429000"/>
            <a:ext cx="5509120" cy="2880320"/>
            <a:chOff x="3131840" y="3068960"/>
            <a:chExt cx="5509120" cy="2880320"/>
          </a:xfrm>
        </p:grpSpPr>
        <p:sp>
          <p:nvSpPr>
            <p:cNvPr id="5" name="Oval 4"/>
            <p:cNvSpPr/>
            <p:nvPr/>
          </p:nvSpPr>
          <p:spPr>
            <a:xfrm>
              <a:off x="3131840" y="4005064"/>
              <a:ext cx="4464496" cy="194421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6516216" y="3068960"/>
              <a:ext cx="2124744" cy="576064"/>
            </a:xfrm>
            <a:prstGeom prst="wedgeRoundRectCallout">
              <a:avLst>
                <a:gd name="adj1" fmla="val -68210"/>
                <a:gd name="adj2" fmla="val 140925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NBN web services</a:t>
              </a:r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5048" y="3356992"/>
            <a:ext cx="2232248" cy="2736304"/>
            <a:chOff x="467544" y="2996952"/>
            <a:chExt cx="2232248" cy="2736304"/>
          </a:xfrm>
        </p:grpSpPr>
        <p:sp>
          <p:nvSpPr>
            <p:cNvPr id="6" name="Oval 5"/>
            <p:cNvSpPr/>
            <p:nvPr/>
          </p:nvSpPr>
          <p:spPr>
            <a:xfrm>
              <a:off x="899592" y="4437112"/>
              <a:ext cx="1800200" cy="1296144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467544" y="2996952"/>
              <a:ext cx="2124744" cy="576064"/>
            </a:xfrm>
            <a:prstGeom prst="wedgeRoundRectCallout">
              <a:avLst>
                <a:gd name="adj1" fmla="val -4592"/>
                <a:gd name="adj2" fmla="val 222363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Clients – </a:t>
              </a:r>
              <a:r>
                <a:rPr lang="en-GB" dirty="0" err="1" smtClean="0"/>
                <a:t>eg</a:t>
              </a:r>
              <a:r>
                <a:rPr lang="en-GB" dirty="0" smtClean="0"/>
                <a:t> today’s </a:t>
              </a:r>
              <a:r>
                <a:rPr lang="en-GB" dirty="0" err="1" smtClean="0"/>
                <a:t>php</a:t>
              </a:r>
              <a:r>
                <a:rPr lang="en-GB" dirty="0" smtClean="0"/>
                <a:t> examples</a:t>
              </a:r>
              <a:endParaRPr lang="en-GB" dirty="0"/>
            </a:p>
          </p:txBody>
        </p:sp>
      </p:grpSp>
      <p:sp>
        <p:nvSpPr>
          <p:cNvPr id="15" name="Rounded Rectangular Callout 14"/>
          <p:cNvSpPr/>
          <p:nvPr/>
        </p:nvSpPr>
        <p:spPr>
          <a:xfrm>
            <a:off x="3311352" y="3429000"/>
            <a:ext cx="2124744" cy="576064"/>
          </a:xfrm>
          <a:prstGeom prst="wedgeRoundRectCallout">
            <a:avLst>
              <a:gd name="adj1" fmla="val -64842"/>
              <a:gd name="adj2" fmla="val 194756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XML messages over  internet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Documentation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844824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tx2"/>
                </a:solidFill>
                <a:latin typeface="+mj-lt"/>
              </a:rPr>
              <a:t>www.nbn.org.uk &gt; Guidebooks &gt; Web services guide</a:t>
            </a:r>
            <a:endParaRPr lang="en-GB" sz="24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6615" y="2218442"/>
            <a:ext cx="3118182" cy="4588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Documentation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844824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tx2"/>
                </a:solidFill>
                <a:latin typeface="+mj-lt"/>
              </a:rPr>
              <a:t>www.nbn.org.uk &gt; Guidebooks &gt; Web services guide</a:t>
            </a:r>
            <a:endParaRPr lang="en-GB" sz="2400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425202" y="2564904"/>
            <a:ext cx="8251254" cy="3535825"/>
            <a:chOff x="251520" y="2699628"/>
            <a:chExt cx="8251254" cy="3535825"/>
          </a:xfrm>
        </p:grpSpPr>
        <p:pic>
          <p:nvPicPr>
            <p:cNvPr id="1028" name="Picture 4" descr="http://www.nbn.org.uk/getattachment/Guidebooks/Web-services-documentation/the-web-services/Grid-map/request/out_p8.png.aspx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2996952"/>
              <a:ext cx="3838575" cy="3238501"/>
            </a:xfrm>
            <a:prstGeom prst="rect">
              <a:avLst/>
            </a:prstGeom>
            <a:noFill/>
          </p:spPr>
        </p:pic>
        <p:pic>
          <p:nvPicPr>
            <p:cNvPr id="1030" name="Picture 6" descr="http://www.nbn.org.uk/getattachment/Guidebooks/Web-services-documentation/the-web-services/Grid-map/response/out_p7.png.aspx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88024" y="2996952"/>
              <a:ext cx="3714750" cy="2609851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475656" y="269962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>
                  <a:solidFill>
                    <a:schemeClr val="tx2"/>
                  </a:solidFill>
                  <a:latin typeface="+mj-lt"/>
                </a:rPr>
                <a:t>Request</a:t>
              </a:r>
              <a:endParaRPr lang="en-GB" i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80112" y="270892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>
                  <a:solidFill>
                    <a:schemeClr val="tx2"/>
                  </a:solidFill>
                  <a:latin typeface="+mj-lt"/>
                </a:rPr>
                <a:t>Response</a:t>
              </a:r>
              <a:endParaRPr lang="en-GB" i="1" dirty="0">
                <a:solidFill>
                  <a:schemeClr val="tx2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soapUI</a:t>
            </a:r>
            <a:endParaRPr lang="en-GB" dirty="0" smtClean="0"/>
          </a:p>
          <a:p>
            <a:pPr lvl="1"/>
            <a:r>
              <a:rPr lang="en-GB" u="sng" dirty="0" smtClean="0">
                <a:hlinkClick r:id="rId2"/>
              </a:rPr>
              <a:t>www.soapui.org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For consuming web services</a:t>
            </a:r>
          </a:p>
          <a:p>
            <a:pPr lvl="1"/>
            <a:r>
              <a:rPr lang="en-GB" dirty="0" smtClean="0"/>
              <a:t>Writing and testing requests</a:t>
            </a:r>
          </a:p>
          <a:p>
            <a:r>
              <a:rPr lang="en-GB" dirty="0" err="1" smtClean="0"/>
              <a:t>EasyPHP</a:t>
            </a:r>
            <a:endParaRPr lang="en-GB" dirty="0" smtClean="0"/>
          </a:p>
          <a:p>
            <a:pPr lvl="1"/>
            <a:r>
              <a:rPr lang="en-GB" u="sng" dirty="0" smtClean="0">
                <a:hlinkClick r:id="rId3"/>
              </a:rPr>
              <a:t>www.easyphp.org</a:t>
            </a:r>
            <a:endParaRPr lang="en-GB" dirty="0" smtClean="0"/>
          </a:p>
          <a:p>
            <a:pPr lvl="1"/>
            <a:r>
              <a:rPr lang="en-GB" dirty="0" smtClean="0"/>
              <a:t>Windows Apache </a:t>
            </a:r>
            <a:r>
              <a:rPr lang="en-GB" dirty="0" err="1" smtClean="0"/>
              <a:t>MySql</a:t>
            </a:r>
            <a:r>
              <a:rPr lang="en-GB" dirty="0" smtClean="0"/>
              <a:t> </a:t>
            </a:r>
            <a:r>
              <a:rPr lang="en-GB" dirty="0" err="1" smtClean="0"/>
              <a:t>Php</a:t>
            </a:r>
            <a:r>
              <a:rPr lang="en-GB" dirty="0" smtClean="0"/>
              <a:t> server</a:t>
            </a:r>
          </a:p>
          <a:p>
            <a:pPr lvl="1"/>
            <a:r>
              <a:rPr lang="en-GB" dirty="0" smtClean="0"/>
              <a:t>For running our </a:t>
            </a:r>
            <a:r>
              <a:rPr lang="en-GB" dirty="0" err="1" smtClean="0"/>
              <a:t>php</a:t>
            </a:r>
            <a:r>
              <a:rPr lang="en-GB" dirty="0" smtClean="0"/>
              <a:t> examples</a:t>
            </a:r>
          </a:p>
          <a:p>
            <a:r>
              <a:rPr lang="en-GB" dirty="0" smtClean="0"/>
              <a:t>Notepad++</a:t>
            </a:r>
          </a:p>
          <a:p>
            <a:r>
              <a:rPr lang="en-GB" dirty="0" smtClean="0"/>
              <a:t>XML Notepad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practical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Exercise 1: using </a:t>
            </a:r>
            <a:r>
              <a:rPr lang="en-GB" dirty="0" err="1" smtClean="0"/>
              <a:t>soapUI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Consume NBN WSDL and list all web services</a:t>
            </a:r>
          </a:p>
          <a:p>
            <a:pPr lvl="1"/>
            <a:r>
              <a:rPr lang="en-GB" dirty="0" smtClean="0"/>
              <a:t>Write a working Grid Map request</a:t>
            </a:r>
          </a:p>
          <a:p>
            <a:pPr lvl="1"/>
            <a:r>
              <a:rPr lang="en-GB" dirty="0" smtClean="0"/>
              <a:t>Get request ready for pasting to </a:t>
            </a:r>
            <a:r>
              <a:rPr lang="en-GB" dirty="0" err="1" smtClean="0"/>
              <a:t>php</a:t>
            </a:r>
            <a:endParaRPr lang="en-GB" dirty="0" smtClean="0"/>
          </a:p>
          <a:p>
            <a:r>
              <a:rPr lang="en-GB" dirty="0" smtClean="0"/>
              <a:t>Exercise 2: basic </a:t>
            </a:r>
            <a:r>
              <a:rPr lang="en-GB" dirty="0" err="1" smtClean="0"/>
              <a:t>php</a:t>
            </a:r>
            <a:r>
              <a:rPr lang="en-GB" dirty="0" smtClean="0"/>
              <a:t> grid map</a:t>
            </a:r>
          </a:p>
          <a:p>
            <a:pPr lvl="1"/>
            <a:r>
              <a:rPr lang="en-GB" dirty="0" smtClean="0"/>
              <a:t>Build working grid map</a:t>
            </a:r>
          </a:p>
          <a:p>
            <a:pPr lvl="1"/>
            <a:r>
              <a:rPr lang="en-GB" dirty="0" smtClean="0"/>
              <a:t>Step through skeleton page adding content</a:t>
            </a:r>
          </a:p>
          <a:p>
            <a:pPr lvl="1"/>
            <a:r>
              <a:rPr lang="en-GB" dirty="0" smtClean="0"/>
              <a:t>Show compliance with NBN terms and conditions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F6FC6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1584</TotalTime>
  <Words>685</Words>
  <Application>Microsoft Office PowerPoint</Application>
  <PresentationFormat>On-screen Show (4:3)</PresentationFormat>
  <Paragraphs>130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NBN Web Services Workshop</vt:lpstr>
      <vt:lpstr>Contents</vt:lpstr>
      <vt:lpstr>Contents contd...</vt:lpstr>
      <vt:lpstr>What is a web service?</vt:lpstr>
      <vt:lpstr>What is a SOAP web service?</vt:lpstr>
      <vt:lpstr>Documentation</vt:lpstr>
      <vt:lpstr>Documentation</vt:lpstr>
      <vt:lpstr>Today’s tools</vt:lpstr>
      <vt:lpstr>First practical session</vt:lpstr>
      <vt:lpstr>Overview of data access model</vt:lpstr>
      <vt:lpstr>Records in maps and raw data</vt:lpstr>
      <vt:lpstr>Web service registration keys</vt:lpstr>
      <vt:lpstr>Steps to get a registration key</vt:lpstr>
      <vt:lpstr>Second practical session</vt:lpstr>
      <vt:lpstr>Easy Maps</vt:lpstr>
      <vt:lpstr>Video: consuming web services in Java</vt:lpstr>
      <vt:lpstr>Species List web service</vt:lpstr>
      <vt:lpstr>Taxonomy web service</vt:lpstr>
      <vt:lpstr>Help</vt:lpstr>
    </vt:vector>
  </TitlesOfParts>
  <Company>NERC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NBN Web Services</dc:title>
  <dc:creator>jcoop</dc:creator>
  <cp:lastModifiedBy>jcoop</cp:lastModifiedBy>
  <cp:revision>116</cp:revision>
  <dcterms:created xsi:type="dcterms:W3CDTF">2011-10-05T14:15:16Z</dcterms:created>
  <dcterms:modified xsi:type="dcterms:W3CDTF">2011-10-14T16:34:48Z</dcterms:modified>
</cp:coreProperties>
</file>