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93" r:id="rId5"/>
    <p:sldId id="271" r:id="rId6"/>
    <p:sldId id="294" r:id="rId7"/>
    <p:sldId id="264" r:id="rId8"/>
    <p:sldId id="297" r:id="rId9"/>
    <p:sldId id="259" r:id="rId10"/>
    <p:sldId id="298" r:id="rId11"/>
    <p:sldId id="304" r:id="rId12"/>
    <p:sldId id="267" r:id="rId13"/>
    <p:sldId id="268" r:id="rId14"/>
    <p:sldId id="266" r:id="rId15"/>
    <p:sldId id="270" r:id="rId16"/>
    <p:sldId id="299" r:id="rId17"/>
    <p:sldId id="269" r:id="rId18"/>
    <p:sldId id="260" r:id="rId19"/>
    <p:sldId id="289" r:id="rId20"/>
    <p:sldId id="290" r:id="rId21"/>
    <p:sldId id="291" r:id="rId22"/>
    <p:sldId id="303" r:id="rId23"/>
    <p:sldId id="272" r:id="rId24"/>
    <p:sldId id="280" r:id="rId25"/>
    <p:sldId id="281" r:id="rId26"/>
    <p:sldId id="283" r:id="rId27"/>
    <p:sldId id="286" r:id="rId28"/>
    <p:sldId id="288" r:id="rId29"/>
    <p:sldId id="302" r:id="rId30"/>
    <p:sldId id="275" r:id="rId31"/>
    <p:sldId id="300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FF99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3457D7-F816-477F-B884-FD7F8EAA2576}" type="datetimeFigureOut">
              <a:rPr lang="en-GB" smtClean="0"/>
              <a:pPr/>
              <a:t>07/11/2011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90B7FD-CE48-468D-87E5-C1E46378CF4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nusoa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n.org.uk/Guidebooks/Gateway-users/Data-Access-Controls/NBN-Gateway-Access-Controls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nbn.org.uk/Documentation/Web_Servi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ta.nbn.org.u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nbn.org.uk/Web-Services-Document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ata.nbn.org.uk/Web-Services-Document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lash/NBNWebServicesPanAndZoom.html" TargetMode="External"/><Relationship Id="rId2" Type="http://schemas.openxmlformats.org/officeDocument/2006/relationships/hyperlink" Target="http://www.youtube.com/watch?v=6DKW27gFDW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n.org.uk/Guidebooks/Web-services-documentation/the-web-services/taxonomy---species-search/introduction.aspx" TargetMode="External"/><Relationship Id="rId2" Type="http://schemas.openxmlformats.org/officeDocument/2006/relationships/hyperlink" Target="http://data.nbn.org.uk/Web-Services-Document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nbn.org.uk/viewforum.php?id=15" TargetMode="External"/><Relationship Id="rId2" Type="http://schemas.openxmlformats.org/officeDocument/2006/relationships/hyperlink" Target="http://data.nbn.org.uk/Web-Services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nbn.org.uk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nbn.org.uk/Documentation/Web-Servic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nbn.org.uk/Documentation/Web-Serv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://www.bwars.com/maps_bee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rc.ac.uk/schemes/NBNWidget/Easy_Maps_v6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hyperlink" Target="http://www.bwars.com/maps_bee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1371600"/>
            <a:ext cx="8781600" cy="1828800"/>
          </a:xfrm>
        </p:spPr>
        <p:txBody>
          <a:bodyPr/>
          <a:lstStyle/>
          <a:p>
            <a:r>
              <a:rPr lang="en-GB" dirty="0" smtClean="0"/>
              <a:t>NBN Web Services Workshop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71048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Jon Cooper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 2: Build a Grid Map request</a:t>
            </a:r>
          </a:p>
          <a:p>
            <a:pPr lvl="1"/>
            <a:r>
              <a:rPr lang="en-GB" dirty="0" smtClean="0"/>
              <a:t>Use WSDL in </a:t>
            </a:r>
            <a:r>
              <a:rPr lang="en-GB" dirty="0" err="1" smtClean="0"/>
              <a:t>soapUI</a:t>
            </a:r>
            <a:r>
              <a:rPr lang="en-GB" dirty="0" smtClean="0"/>
              <a:t> to view all NBN web services</a:t>
            </a:r>
          </a:p>
          <a:p>
            <a:pPr lvl="1"/>
            <a:r>
              <a:rPr lang="en-GB" dirty="0" smtClean="0"/>
              <a:t>Create working Grid Map request</a:t>
            </a:r>
          </a:p>
          <a:p>
            <a:pPr lvl="1"/>
            <a:r>
              <a:rPr lang="en-GB" dirty="0" smtClean="0"/>
              <a:t>Edit request ready for exercise 3</a:t>
            </a:r>
          </a:p>
          <a:p>
            <a:r>
              <a:rPr lang="en-GB" dirty="0" smtClean="0"/>
              <a:t>Exercise 3: Grid map in </a:t>
            </a:r>
            <a:r>
              <a:rPr lang="en-GB" dirty="0" err="1" smtClean="0"/>
              <a:t>php</a:t>
            </a:r>
            <a:endParaRPr lang="en-GB" dirty="0" smtClean="0"/>
          </a:p>
          <a:p>
            <a:pPr lvl="1"/>
            <a:r>
              <a:rPr lang="en-GB" dirty="0" smtClean="0"/>
              <a:t>Fire up </a:t>
            </a:r>
            <a:r>
              <a:rPr lang="en-GB" dirty="0" err="1" smtClean="0"/>
              <a:t>php</a:t>
            </a:r>
            <a:r>
              <a:rPr lang="en-GB" dirty="0" smtClean="0"/>
              <a:t> environment</a:t>
            </a:r>
          </a:p>
          <a:p>
            <a:pPr lvl="1"/>
            <a:r>
              <a:rPr lang="en-GB" dirty="0" smtClean="0"/>
              <a:t>Add Grid Map request to </a:t>
            </a:r>
            <a:r>
              <a:rPr lang="en-GB" dirty="0" err="1" smtClean="0"/>
              <a:t>php</a:t>
            </a:r>
            <a:r>
              <a:rPr lang="en-GB" dirty="0" smtClean="0"/>
              <a:t> web page</a:t>
            </a:r>
          </a:p>
          <a:p>
            <a:pPr lvl="1"/>
            <a:r>
              <a:rPr lang="en-GB" dirty="0" smtClean="0"/>
              <a:t>View in browser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456438"/>
            <a:ext cx="8229600" cy="1143000"/>
          </a:xfrm>
        </p:spPr>
        <p:txBody>
          <a:bodyPr/>
          <a:lstStyle/>
          <a:p>
            <a:r>
              <a:rPr lang="en-GB" dirty="0" err="1" smtClean="0"/>
              <a:t>Nusoap</a:t>
            </a:r>
            <a:r>
              <a:rPr lang="en-GB" dirty="0" smtClean="0"/>
              <a:t> – a </a:t>
            </a:r>
            <a:r>
              <a:rPr lang="en-GB" dirty="0" err="1" smtClean="0"/>
              <a:t>php</a:t>
            </a:r>
            <a:r>
              <a:rPr lang="en-GB" dirty="0" smtClean="0"/>
              <a:t> SOAP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dirty="0" smtClean="0"/>
              <a:t>All your </a:t>
            </a:r>
            <a:r>
              <a:rPr lang="en-GB" sz="2900" dirty="0" err="1" smtClean="0"/>
              <a:t>php</a:t>
            </a:r>
            <a:r>
              <a:rPr lang="en-GB" sz="2900" dirty="0" smtClean="0"/>
              <a:t> exercises have this line:</a:t>
            </a:r>
          </a:p>
          <a:p>
            <a:pPr lvl="2">
              <a:buNone/>
            </a:pPr>
            <a:r>
              <a:rPr lang="en-GB" sz="2400" dirty="0" err="1" smtClean="0">
                <a:solidFill>
                  <a:srgbClr val="0070C0"/>
                </a:solidFill>
                <a:latin typeface="+mj-lt"/>
              </a:rPr>
              <a:t>require_once</a:t>
            </a:r>
            <a:r>
              <a:rPr lang="en-GB" sz="2400" dirty="0" smtClean="0">
                <a:latin typeface="+mj-lt"/>
              </a:rPr>
              <a:t>(</a:t>
            </a: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'..\lib\nusoap.php'</a:t>
            </a:r>
            <a:r>
              <a:rPr lang="en-GB" sz="2400" dirty="0" smtClean="0">
                <a:latin typeface="+mj-lt"/>
              </a:rPr>
              <a:t>);</a:t>
            </a:r>
          </a:p>
          <a:p>
            <a:pPr lvl="2">
              <a:buNone/>
            </a:pPr>
            <a:endParaRPr lang="en-GB" sz="2400" dirty="0" smtClean="0">
              <a:latin typeface="+mj-lt"/>
            </a:endParaRPr>
          </a:p>
          <a:p>
            <a:r>
              <a:rPr lang="en-GB" sz="2900" dirty="0" smtClean="0"/>
              <a:t>This is a reference to a free SOAP library from:</a:t>
            </a:r>
          </a:p>
          <a:p>
            <a:pPr lvl="2">
              <a:buNone/>
            </a:pPr>
            <a:r>
              <a:rPr lang="en-GB" sz="2400" u="sng" dirty="0" smtClean="0">
                <a:hlinkClick r:id="rId2"/>
              </a:rPr>
              <a:t>http://sourceforge.net/projects/nusoap</a:t>
            </a:r>
            <a:endParaRPr lang="en-GB" sz="2400" u="sng" dirty="0" smtClean="0"/>
          </a:p>
          <a:p>
            <a:pPr lvl="2">
              <a:buNone/>
            </a:pPr>
            <a:endParaRPr lang="en-GB" sz="2900" dirty="0" smtClean="0">
              <a:latin typeface="+mj-lt"/>
            </a:endParaRPr>
          </a:p>
          <a:p>
            <a:r>
              <a:rPr lang="en-GB" sz="2900" dirty="0" smtClean="0"/>
              <a:t>It allows </a:t>
            </a:r>
            <a:r>
              <a:rPr lang="en-GB" sz="2900" dirty="0" err="1" smtClean="0"/>
              <a:t>php</a:t>
            </a:r>
            <a:r>
              <a:rPr lang="en-GB" sz="2900" dirty="0" smtClean="0"/>
              <a:t> to easily communicate with SOAP web services</a:t>
            </a:r>
          </a:p>
          <a:p>
            <a:endParaRPr lang="en-GB" sz="2900" dirty="0" smtClean="0">
              <a:latin typeface="+mj-lt"/>
            </a:endParaRP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Overview of data access model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guide to the NBN data access model is here: </a:t>
            </a:r>
            <a:r>
              <a:rPr lang="en-GB" sz="1800" dirty="0" smtClean="0">
                <a:solidFill>
                  <a:srgbClr val="0070C0"/>
                </a:solidFill>
                <a:hlinkClick r:id="rId2"/>
              </a:rPr>
              <a:t>http://www.nbn.org.uk/Guidebooks/Gateway-users/Data-Access-Controls/NBN-Gateway-Access-Controls.aspx</a:t>
            </a:r>
            <a:endParaRPr lang="en-GB" sz="1800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Access is controlled per dataset by an administrator</a:t>
            </a:r>
          </a:p>
          <a:p>
            <a:r>
              <a:rPr lang="en-GB" dirty="0" smtClean="0"/>
              <a:t>Access is given to users, groups of users and the public</a:t>
            </a:r>
          </a:p>
          <a:p>
            <a:r>
              <a:rPr lang="en-GB" dirty="0" smtClean="0"/>
              <a:t>Almost all datasets have a public level of access</a:t>
            </a:r>
          </a:p>
          <a:p>
            <a:r>
              <a:rPr lang="en-GB" dirty="0" smtClean="0"/>
              <a:t>You can apply for better access to datasets</a:t>
            </a:r>
          </a:p>
          <a:p>
            <a:r>
              <a:rPr lang="en-GB" dirty="0" smtClean="0"/>
              <a:t>Two important controls for web services:</a:t>
            </a:r>
          </a:p>
          <a:p>
            <a:pPr lvl="1"/>
            <a:r>
              <a:rPr lang="en-GB" dirty="0" smtClean="0"/>
              <a:t>Records in map images</a:t>
            </a:r>
          </a:p>
          <a:p>
            <a:pPr lvl="1"/>
            <a:r>
              <a:rPr lang="en-GB" dirty="0" smtClean="0"/>
              <a:t>Records in 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373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Records in maps and raw data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776" y="4077072"/>
            <a:ext cx="7003387" cy="22633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336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28450" y="1788718"/>
            <a:ext cx="4812319" cy="4521933"/>
            <a:chOff x="1072290" y="1788718"/>
            <a:chExt cx="4812319" cy="4521933"/>
          </a:xfrm>
        </p:grpSpPr>
        <p:pic>
          <p:nvPicPr>
            <p:cNvPr id="1030" name="Picture 6" descr="http://data.nbn.org.uk/output/gridGBv4_nbnims-240923844701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2290" y="1788718"/>
              <a:ext cx="2232248" cy="2232248"/>
            </a:xfrm>
            <a:prstGeom prst="rect">
              <a:avLst/>
            </a:prstGeom>
            <a:noFill/>
          </p:spPr>
        </p:pic>
        <p:grpSp>
          <p:nvGrpSpPr>
            <p:cNvPr id="15" name="Group 14"/>
            <p:cNvGrpSpPr/>
            <p:nvPr/>
          </p:nvGrpSpPr>
          <p:grpSpPr>
            <a:xfrm>
              <a:off x="3315694" y="3440829"/>
              <a:ext cx="2568915" cy="2869822"/>
              <a:chOff x="3315694" y="3440829"/>
              <a:chExt cx="2568915" cy="28698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225380" y="4006395"/>
                <a:ext cx="659229" cy="23042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3315694" y="3466769"/>
                <a:ext cx="1924217" cy="564542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961555">
                <a:off x="3477548" y="3440829"/>
                <a:ext cx="189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Squares on maps</a:t>
                </a:r>
                <a:endParaRPr lang="en-GB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256152" y="1772816"/>
            <a:ext cx="4373563" cy="4536504"/>
            <a:chOff x="4499992" y="1772816"/>
            <a:chExt cx="4373563" cy="453650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9992" y="1772816"/>
              <a:ext cx="4373563" cy="151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6361042" y="3257075"/>
              <a:ext cx="1695749" cy="3052245"/>
              <a:chOff x="6361042" y="3257075"/>
              <a:chExt cx="1695749" cy="305224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361042" y="4005064"/>
                <a:ext cx="659229" cy="23042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464410" y="3257075"/>
                <a:ext cx="222364" cy="742432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589593" y="3519208"/>
                <a:ext cx="1467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Record data</a:t>
                </a:r>
                <a:endParaRPr lang="en-GB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Web service registration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Registration keys are explained fully here: </a:t>
            </a:r>
            <a:r>
              <a:rPr lang="en-GB" sz="1800" dirty="0" smtClean="0">
                <a:solidFill>
                  <a:srgbClr val="0070C0"/>
                </a:solidFill>
                <a:hlinkClick r:id="rId2"/>
              </a:rPr>
              <a:t>http://</a:t>
            </a:r>
            <a:r>
              <a:rPr lang="en-GB" sz="1800" dirty="0" smtClean="0">
                <a:solidFill>
                  <a:srgbClr val="0070C0"/>
                </a:solidFill>
                <a:hlinkClick r:id="rId2"/>
              </a:rPr>
              <a:t>data.nbn.org.uk/Documentation/Web_Services</a:t>
            </a:r>
            <a:r>
              <a:rPr lang="en-GB" sz="1800" dirty="0" smtClean="0">
                <a:solidFill>
                  <a:srgbClr val="0070C0"/>
                </a:solidFill>
              </a:rPr>
              <a:t> </a:t>
            </a:r>
            <a:r>
              <a:rPr lang="en-GB" sz="1800" dirty="0" smtClean="0"/>
              <a:t>&gt; Registration</a:t>
            </a:r>
          </a:p>
          <a:p>
            <a:r>
              <a:rPr lang="en-GB" dirty="0" smtClean="0"/>
              <a:t>Register your client to obtain a registration key</a:t>
            </a:r>
          </a:p>
          <a:p>
            <a:r>
              <a:rPr lang="en-GB" dirty="0" smtClean="0"/>
              <a:t>Three types of key:</a:t>
            </a:r>
          </a:p>
          <a:p>
            <a:pPr lvl="1"/>
            <a:r>
              <a:rPr lang="en-GB" dirty="0" smtClean="0"/>
              <a:t>Public access: access to publicly available data</a:t>
            </a:r>
          </a:p>
          <a:p>
            <a:pPr lvl="1"/>
            <a:r>
              <a:rPr lang="en-GB" dirty="0" smtClean="0"/>
              <a:t>Fixed user access: one specific account’s access</a:t>
            </a:r>
          </a:p>
          <a:p>
            <a:pPr lvl="1"/>
            <a:r>
              <a:rPr lang="en-GB" dirty="0" smtClean="0"/>
              <a:t>Variable user access: allows credentials to be passed</a:t>
            </a:r>
          </a:p>
          <a:p>
            <a:r>
              <a:rPr lang="en-GB" dirty="0" smtClean="0"/>
              <a:t>Include key in your request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dirty="0" err="1" smtClean="0"/>
              <a:t>Eg</a:t>
            </a:r>
            <a:r>
              <a:rPr lang="en-GB" dirty="0" smtClean="0"/>
              <a:t> as seen in exercise 4: </a:t>
            </a:r>
            <a:r>
              <a:rPr lang="en-GB" sz="1400" dirty="0" smtClean="0"/>
              <a:t>&lt;</a:t>
            </a:r>
            <a:r>
              <a:rPr lang="en-GB" sz="1400" dirty="0" err="1" smtClean="0"/>
              <a:t>map:GridMapRequest</a:t>
            </a:r>
            <a:r>
              <a:rPr lang="en-GB" sz="1400" dirty="0" smtClean="0"/>
              <a:t> </a:t>
            </a:r>
            <a:r>
              <a:rPr lang="en-GB" sz="1400" dirty="0" err="1" smtClean="0"/>
              <a:t>registrationKey</a:t>
            </a:r>
            <a:r>
              <a:rPr lang="en-GB" sz="1400" dirty="0" smtClean="0"/>
              <a:t>="a85d4c129728e58...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Steps to get a registration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37737"/>
          </a:xfrm>
        </p:spPr>
        <p:txBody>
          <a:bodyPr/>
          <a:lstStyle/>
          <a:p>
            <a:r>
              <a:rPr lang="en-GB" dirty="0" smtClean="0"/>
              <a:t>Log onto </a:t>
            </a:r>
            <a:r>
              <a:rPr lang="en-GB" u="sng" dirty="0" smtClean="0">
                <a:solidFill>
                  <a:schemeClr val="accent1"/>
                </a:solidFill>
                <a:hlinkClick r:id="rId2"/>
              </a:rPr>
              <a:t>http://data.nbn.org.uk</a:t>
            </a:r>
            <a:endParaRPr lang="en-GB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Go to My Account</a:t>
            </a:r>
          </a:p>
          <a:p>
            <a:r>
              <a:rPr lang="en-GB" dirty="0" smtClean="0"/>
              <a:t>Select Web Services &gt; Apply for Access</a:t>
            </a:r>
          </a:p>
          <a:p>
            <a:r>
              <a:rPr lang="en-GB" dirty="0" smtClean="0"/>
              <a:t>Provide a client name, choose a key type and submit</a:t>
            </a:r>
          </a:p>
          <a:p>
            <a:r>
              <a:rPr lang="en-GB" dirty="0" smtClean="0"/>
              <a:t>Accept Ts &amp; Cs and you will be e-mailed your key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8504" y="4298851"/>
            <a:ext cx="7410543" cy="238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2123"/>
            <a:ext cx="894397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Documentation illustrating credentials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84482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379482" y="2199144"/>
            <a:ext cx="8251254" cy="3535825"/>
            <a:chOff x="251520" y="2699628"/>
            <a:chExt cx="8251254" cy="3535825"/>
          </a:xfrm>
        </p:grpSpPr>
        <p:pic>
          <p:nvPicPr>
            <p:cNvPr id="1028" name="Picture 4" descr="http://www.nbn.org.uk/getattachment/Guidebooks/Web-services-documentation/the-web-services/Grid-map/request/out_p8.png.aspx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2996952"/>
              <a:ext cx="3838575" cy="3238501"/>
            </a:xfrm>
            <a:prstGeom prst="rect">
              <a:avLst/>
            </a:prstGeom>
            <a:noFill/>
          </p:spPr>
        </p:pic>
        <p:pic>
          <p:nvPicPr>
            <p:cNvPr id="1030" name="Picture 6" descr="http://www.nbn.org.uk/getattachment/Guidebooks/Web-services-documentation/the-web-services/Grid-map/response/out_p7.png.asp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8024" y="2996952"/>
              <a:ext cx="3714750" cy="2609851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475656" y="269962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solidFill>
                    <a:schemeClr val="tx2"/>
                  </a:solidFill>
                  <a:latin typeface="+mj-lt"/>
                </a:rPr>
                <a:t>Request</a:t>
              </a:r>
              <a:endParaRPr lang="en-GB" i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7089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solidFill>
                    <a:schemeClr val="tx2"/>
                  </a:solidFill>
                  <a:latin typeface="+mj-lt"/>
                </a:rPr>
                <a:t>Response</a:t>
              </a:r>
              <a:endParaRPr lang="en-GB" i="1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5164" y="150954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u="sng" dirty="0" smtClean="0">
                <a:hlinkClick r:id="rId4"/>
              </a:rPr>
              <a:t>http://</a:t>
            </a:r>
            <a:r>
              <a:rPr lang="en-GB" sz="2400" u="sng" dirty="0" smtClean="0">
                <a:hlinkClick r:id="rId4"/>
              </a:rPr>
              <a:t>data.nbn.org.uk/Documentation/Web_Services</a:t>
            </a:r>
            <a:endParaRPr lang="en-GB" sz="24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800225" y="2781300"/>
            <a:ext cx="1495425" cy="1228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Third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88450"/>
          </a:xfrm>
        </p:spPr>
        <p:txBody>
          <a:bodyPr>
            <a:normAutofit/>
          </a:bodyPr>
          <a:lstStyle/>
          <a:p>
            <a:r>
              <a:rPr lang="en-GB" dirty="0" smtClean="0"/>
              <a:t>Exercise 4: Using a Variable User Access key </a:t>
            </a:r>
            <a:endParaRPr lang="en-GB" sz="14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91668"/>
            <a:ext cx="8229600" cy="1143000"/>
          </a:xfrm>
        </p:spPr>
        <p:txBody>
          <a:bodyPr/>
          <a:lstStyle/>
          <a:p>
            <a:r>
              <a:rPr lang="en-GB" dirty="0" smtClean="0"/>
              <a:t>The range of NBN web services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82784" y="147906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u="sng" dirty="0" smtClean="0">
                <a:hlinkClick r:id="rId2"/>
              </a:rPr>
              <a:t>http://</a:t>
            </a:r>
            <a:r>
              <a:rPr lang="en-GB" sz="2400" u="sng" dirty="0" smtClean="0">
                <a:hlinkClick r:id="rId2"/>
              </a:rPr>
              <a:t>data.nbn.org.uk/Documentation/Web_Services</a:t>
            </a:r>
            <a:endParaRPr lang="en-GB" sz="24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7835" y="2055028"/>
            <a:ext cx="2261443" cy="451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822" y="0"/>
            <a:ext cx="8229600" cy="1143000"/>
          </a:xfrm>
        </p:spPr>
        <p:txBody>
          <a:bodyPr/>
          <a:lstStyle/>
          <a:p>
            <a:r>
              <a:rPr lang="en-GB" dirty="0" smtClean="0"/>
              <a:t>Main web services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133" y="1135741"/>
          <a:ext cx="864523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47"/>
                <a:gridCol w="3111335"/>
                <a:gridCol w="286195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Web service name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Data that is</a:t>
                      </a:r>
                      <a:r>
                        <a:rPr lang="en-GB" sz="1700" baseline="0" dirty="0" smtClean="0"/>
                        <a:t> returned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Filters allowed</a:t>
                      </a:r>
                      <a:r>
                        <a:rPr lang="en-GB" sz="1700" baseline="0" dirty="0" smtClean="0"/>
                        <a:t> in request </a:t>
                      </a:r>
                      <a:r>
                        <a:rPr lang="en-GB" sz="1700" dirty="0" smtClean="0"/>
                        <a:t>(see table below)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Taxon</a:t>
                      </a:r>
                      <a:r>
                        <a:rPr lang="en-GB" sz="1700" baseline="0" dirty="0" smtClean="0"/>
                        <a:t> reporting category list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List of </a:t>
                      </a:r>
                      <a:r>
                        <a:rPr lang="en-GB" sz="1700" dirty="0" err="1" smtClean="0"/>
                        <a:t>taxon</a:t>
                      </a:r>
                      <a:r>
                        <a:rPr lang="en-GB" sz="1700" dirty="0" smtClean="0"/>
                        <a:t> groups (</a:t>
                      </a:r>
                      <a:r>
                        <a:rPr lang="en-GB" sz="1700" dirty="0" err="1" smtClean="0"/>
                        <a:t>eg</a:t>
                      </a:r>
                      <a:r>
                        <a:rPr lang="en-GB" sz="1700" dirty="0" smtClean="0"/>
                        <a:t> bird,  flowering</a:t>
                      </a:r>
                      <a:r>
                        <a:rPr lang="en-GB" sz="1700" baseline="0" dirty="0" smtClean="0"/>
                        <a:t> plant)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A,B,C,D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Species list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List of species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/>
                        <a:t>A,B,C,D,E,F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Species</a:t>
                      </a:r>
                      <a:r>
                        <a:rPr lang="en-GB" sz="1700" baseline="0" dirty="0" smtClean="0"/>
                        <a:t> density data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Counts</a:t>
                      </a:r>
                      <a:r>
                        <a:rPr lang="en-GB" sz="1700" baseline="0" dirty="0" smtClean="0"/>
                        <a:t> grouped by grid square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/>
                        <a:t>A,B,C,D,E,F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One site data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smtClean="0"/>
                        <a:t>All observation records for a single location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7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700" b="0" u="none" dirty="0" smtClean="0"/>
                        <a:t>,</a:t>
                      </a:r>
                      <a:r>
                        <a:rPr lang="en-GB" sz="1700" dirty="0" smtClean="0"/>
                        <a:t>B,C,D,E,F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010" y="3857110"/>
          <a:ext cx="86214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65"/>
                <a:gridCol w="2939400"/>
                <a:gridCol w="5284520"/>
              </a:tblGrid>
              <a:tr h="370840"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Filter</a:t>
                      </a:r>
                      <a:r>
                        <a:rPr lang="en-GB" sz="1700" baseline="0" dirty="0" smtClean="0"/>
                        <a:t> name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Restricts</a:t>
                      </a:r>
                      <a:r>
                        <a:rPr lang="en-GB" sz="1700" baseline="0" dirty="0" smtClean="0"/>
                        <a:t> data to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GeographicalFilter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 grid square, administrative</a:t>
                      </a:r>
                      <a:r>
                        <a:rPr lang="en-GB" sz="1700" baseline="0" dirty="0" smtClean="0"/>
                        <a:t> boundary or user defined polygon (mandatory for </a:t>
                      </a:r>
                      <a:r>
                        <a:rPr lang="en-GB" sz="1700" b="1" baseline="0" dirty="0" smtClean="0"/>
                        <a:t>One site data</a:t>
                      </a:r>
                      <a:r>
                        <a:rPr lang="en-GB" sz="1700" baseline="0" dirty="0" smtClean="0"/>
                        <a:t> service)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B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DateRange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 specific</a:t>
                      </a:r>
                      <a:r>
                        <a:rPr lang="en-GB" sz="1700" baseline="0" dirty="0" smtClean="0"/>
                        <a:t> date range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C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DatasetList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One</a:t>
                      </a:r>
                      <a:r>
                        <a:rPr lang="en-GB" sz="1700" baseline="0" dirty="0" smtClean="0"/>
                        <a:t> or more specific datasets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D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Designation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 single designation (</a:t>
                      </a:r>
                      <a:r>
                        <a:rPr lang="en-GB" sz="1700" dirty="0" err="1" smtClean="0"/>
                        <a:t>eg</a:t>
                      </a:r>
                      <a:r>
                        <a:rPr lang="en-GB" sz="1700" dirty="0" smtClean="0"/>
                        <a:t> BAP 2007)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TaxonReportingCategoryKey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 single </a:t>
                      </a:r>
                      <a:r>
                        <a:rPr lang="en-GB" sz="1700" dirty="0" err="1" smtClean="0"/>
                        <a:t>taxon</a:t>
                      </a:r>
                      <a:r>
                        <a:rPr lang="en-GB" sz="1700" dirty="0" smtClean="0"/>
                        <a:t> group (</a:t>
                      </a:r>
                      <a:r>
                        <a:rPr lang="en-GB" sz="1700" dirty="0" err="1" smtClean="0"/>
                        <a:t>eg</a:t>
                      </a:r>
                      <a:r>
                        <a:rPr lang="en-GB" sz="1700" dirty="0" smtClean="0"/>
                        <a:t> bird)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F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TaxonVersionKeys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One or more specific </a:t>
                      </a:r>
                      <a:r>
                        <a:rPr lang="en-GB" sz="1700" dirty="0" err="1" smtClean="0"/>
                        <a:t>taxa</a:t>
                      </a:r>
                      <a:r>
                        <a:rPr lang="en-GB" sz="1700" dirty="0" smtClean="0"/>
                        <a:t> (</a:t>
                      </a:r>
                      <a:r>
                        <a:rPr lang="en-GB" sz="1700" dirty="0" err="1" smtClean="0"/>
                        <a:t>eg</a:t>
                      </a:r>
                      <a:r>
                        <a:rPr lang="en-GB" sz="1700" dirty="0" smtClean="0"/>
                        <a:t> Otter)</a:t>
                      </a:r>
                      <a:endParaRPr lang="en-GB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 web service?</a:t>
            </a:r>
          </a:p>
          <a:p>
            <a:r>
              <a:rPr lang="en-GB" dirty="0" smtClean="0"/>
              <a:t>Easy Maps  + exercise</a:t>
            </a:r>
          </a:p>
          <a:p>
            <a:r>
              <a:rPr lang="en-GB" dirty="0" smtClean="0"/>
              <a:t>Basic grid map + exercises</a:t>
            </a:r>
          </a:p>
          <a:p>
            <a:r>
              <a:rPr lang="en-GB" dirty="0" smtClean="0"/>
              <a:t>Data access model and registration keys + exercise</a:t>
            </a:r>
          </a:p>
          <a:p>
            <a:r>
              <a:rPr lang="en-GB" dirty="0" smtClean="0"/>
              <a:t>The range of NBN web services</a:t>
            </a:r>
          </a:p>
          <a:p>
            <a:r>
              <a:rPr lang="en-GB" dirty="0" smtClean="0"/>
              <a:t>Site report exercise</a:t>
            </a:r>
          </a:p>
          <a:p>
            <a:r>
              <a:rPr lang="en-GB" dirty="0" smtClean="0"/>
              <a:t>Video clip: Java and proxy objects</a:t>
            </a:r>
          </a:p>
          <a:p>
            <a:r>
              <a:rPr lang="en-GB" dirty="0" smtClean="0"/>
              <a:t>Using NBN maps (WMS) in GIS systems + exercise</a:t>
            </a:r>
          </a:p>
          <a:p>
            <a:r>
              <a:rPr lang="en-GB" dirty="0" smtClean="0"/>
              <a:t>Extra exercises if time permits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407205"/>
            <a:ext cx="8229600" cy="1143000"/>
          </a:xfrm>
        </p:spPr>
        <p:txBody>
          <a:bodyPr/>
          <a:lstStyle/>
          <a:p>
            <a:r>
              <a:rPr lang="en-GB" dirty="0" smtClean="0"/>
              <a:t>Single species web services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507" y="1682014"/>
          <a:ext cx="8645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96"/>
                <a:gridCol w="3218213"/>
                <a:gridCol w="282632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Web service name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Data that is</a:t>
                      </a:r>
                      <a:r>
                        <a:rPr lang="en-GB" sz="1700" baseline="0" dirty="0" smtClean="0"/>
                        <a:t> returned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Filters allowed</a:t>
                      </a:r>
                      <a:r>
                        <a:rPr lang="en-GB" sz="1700" baseline="0" dirty="0" smtClean="0"/>
                        <a:t> in request </a:t>
                      </a:r>
                      <a:r>
                        <a:rPr lang="en-GB" sz="1700" dirty="0" smtClean="0"/>
                        <a:t>(see table below)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One species data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All observation records for a single species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A,B,C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One species location data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Unique</a:t>
                      </a:r>
                      <a:r>
                        <a:rPr lang="en-GB" sz="1700" baseline="0" dirty="0" smtClean="0"/>
                        <a:t> locations where the species is found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/>
                        <a:t>A,B,C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Grid map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Single species distribution map with dataset list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/>
                        <a:t>A,B,C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3152" y="4526089"/>
          <a:ext cx="754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33"/>
                <a:gridCol w="3022532"/>
                <a:gridCol w="4170565"/>
              </a:tblGrid>
              <a:tr h="370840"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Filter</a:t>
                      </a:r>
                      <a:r>
                        <a:rPr lang="en-GB" sz="1700" baseline="0" dirty="0" smtClean="0"/>
                        <a:t> name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Restricts</a:t>
                      </a:r>
                      <a:r>
                        <a:rPr lang="en-GB" sz="1700" baseline="0" dirty="0" smtClean="0"/>
                        <a:t> data to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Taxon</a:t>
                      </a:r>
                      <a:r>
                        <a:rPr lang="en-GB" sz="1700" baseline="0" dirty="0" err="1" smtClean="0"/>
                        <a:t>VersionKey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 specific </a:t>
                      </a:r>
                      <a:r>
                        <a:rPr lang="en-GB" sz="1700" dirty="0" err="1" smtClean="0"/>
                        <a:t>taxon</a:t>
                      </a:r>
                      <a:r>
                        <a:rPr lang="en-GB" sz="1700" dirty="0" smtClean="0"/>
                        <a:t> (</a:t>
                      </a:r>
                      <a:r>
                        <a:rPr lang="en-GB" sz="1700" dirty="0" err="1" smtClean="0"/>
                        <a:t>eg</a:t>
                      </a:r>
                      <a:r>
                        <a:rPr lang="en-GB" sz="1700" dirty="0" smtClean="0"/>
                        <a:t> Otter) - </a:t>
                      </a:r>
                      <a:r>
                        <a:rPr lang="en-GB" sz="1700" b="1" dirty="0" smtClean="0"/>
                        <a:t>mandatory</a:t>
                      </a:r>
                      <a:endParaRPr lang="en-GB" sz="17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B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DateRange</a:t>
                      </a:r>
                      <a:r>
                        <a:rPr lang="en-GB" sz="1700" dirty="0" smtClean="0"/>
                        <a:t> (or Classification)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 specific</a:t>
                      </a:r>
                      <a:r>
                        <a:rPr lang="en-GB" sz="1700" baseline="0" dirty="0" smtClean="0"/>
                        <a:t> date range</a:t>
                      </a:r>
                      <a:endParaRPr lang="en-GB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C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DatasetList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One</a:t>
                      </a:r>
                      <a:r>
                        <a:rPr lang="en-GB" sz="1700" baseline="0" dirty="0" smtClean="0"/>
                        <a:t> or more specific datasets</a:t>
                      </a:r>
                      <a:endParaRPr lang="en-GB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3" y="395330"/>
            <a:ext cx="8229600" cy="1143000"/>
          </a:xfrm>
        </p:spPr>
        <p:txBody>
          <a:bodyPr/>
          <a:lstStyle/>
          <a:p>
            <a:r>
              <a:rPr lang="en-GB" dirty="0" smtClean="0"/>
              <a:t>Support web services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005" y="2294575"/>
          <a:ext cx="89539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3"/>
                <a:gridCol w="568828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Web service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that is</a:t>
                      </a:r>
                      <a:r>
                        <a:rPr lang="en-GB" baseline="0" dirty="0" smtClean="0"/>
                        <a:t> returned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Dataset summary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datasets and their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descriptions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Designation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designations</a:t>
                      </a:r>
                      <a:r>
                        <a:rPr lang="en-GB" baseline="0" dirty="0" smtClean="0"/>
                        <a:t> and their descriptions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Site boundary discovery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site layers on the NBN Gateway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baseline="0" dirty="0" err="1" smtClean="0"/>
                        <a:t>eg</a:t>
                      </a:r>
                      <a:r>
                        <a:rPr lang="en-GB" baseline="0" dirty="0" smtClean="0"/>
                        <a:t> SSSI, SAC)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Site boundary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sites for a single site layer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boundary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sites that intersect your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polygon or grid square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Site boundary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 of a site for</a:t>
                      </a:r>
                      <a:r>
                        <a:rPr lang="en-GB" baseline="0" dirty="0" smtClean="0"/>
                        <a:t> it key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Taxon</a:t>
                      </a:r>
                      <a:r>
                        <a:rPr lang="en-GB" baseline="0" dirty="0" smtClean="0"/>
                        <a:t> reporting category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 of a </a:t>
                      </a:r>
                      <a:r>
                        <a:rPr lang="en-GB" dirty="0" err="1" smtClean="0"/>
                        <a:t>taxon</a:t>
                      </a:r>
                      <a:r>
                        <a:rPr lang="en-GB" dirty="0" smtClean="0"/>
                        <a:t> category from its key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Taxonomy</a:t>
                      </a:r>
                      <a:r>
                        <a:rPr lang="en-GB" baseline="0" dirty="0" smtClean="0"/>
                        <a:t> and species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species</a:t>
                      </a:r>
                      <a:r>
                        <a:rPr lang="en-GB" baseline="0" dirty="0" smtClean="0"/>
                        <a:t> that match a search term or key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883" y="1628701"/>
            <a:ext cx="8668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Helper services for building lists, finding keys and converting keys to names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Fourth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12720"/>
          </a:xfrm>
        </p:spPr>
        <p:txBody>
          <a:bodyPr>
            <a:normAutofit/>
          </a:bodyPr>
          <a:lstStyle/>
          <a:p>
            <a:r>
              <a:rPr lang="en-GB" dirty="0" smtClean="0"/>
              <a:t>Exercise 5: Interactive site selection and species lists</a:t>
            </a:r>
          </a:p>
          <a:p>
            <a:pPr lvl="1"/>
            <a:r>
              <a:rPr lang="en-GB" dirty="0" smtClean="0"/>
              <a:t>Get example running</a:t>
            </a:r>
          </a:p>
          <a:p>
            <a:pPr lvl="1"/>
            <a:r>
              <a:rPr lang="en-GB" dirty="0" smtClean="0"/>
              <a:t>Illustrates multiple web services working together</a:t>
            </a:r>
          </a:p>
          <a:p>
            <a:pPr lvl="1"/>
            <a:r>
              <a:rPr lang="en-GB" dirty="0" smtClean="0"/>
              <a:t>Edit example for different list of sites</a:t>
            </a:r>
          </a:p>
          <a:p>
            <a:pPr lvl="1">
              <a:buNone/>
            </a:pPr>
            <a:endParaRPr lang="en-GB" sz="12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2" y="10062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Video:</a:t>
            </a:r>
            <a:br>
              <a:rPr lang="en-GB" dirty="0" smtClean="0"/>
            </a:br>
            <a:r>
              <a:rPr lang="en-GB" dirty="0" smtClean="0"/>
              <a:t>consuming web services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2540"/>
            <a:ext cx="8229600" cy="265242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 WSDL to create client proxy classes</a:t>
            </a:r>
          </a:p>
          <a:p>
            <a:r>
              <a:rPr lang="en-GB" dirty="0" smtClean="0"/>
              <a:t>Proxy classes hide client-web service communication</a:t>
            </a:r>
          </a:p>
          <a:p>
            <a:r>
              <a:rPr lang="en-GB" dirty="0" smtClean="0"/>
              <a:t>Proxy are classes very intuitive to use</a:t>
            </a:r>
          </a:p>
          <a:p>
            <a:r>
              <a:rPr lang="en-GB" dirty="0" smtClean="0"/>
              <a:t>.NET provides similar technology</a:t>
            </a:r>
          </a:p>
          <a:p>
            <a:r>
              <a:rPr lang="en-GB" dirty="0" smtClean="0"/>
              <a:t>Focuses on </a:t>
            </a:r>
            <a:r>
              <a:rPr lang="en-GB" dirty="0" err="1" smtClean="0"/>
              <a:t>SummaryDatasetList</a:t>
            </a:r>
            <a:endParaRPr lang="en-GB" dirty="0" smtClean="0"/>
          </a:p>
          <a:p>
            <a:r>
              <a:rPr lang="en-GB" sz="2200" u="sng" dirty="0" smtClean="0">
                <a:solidFill>
                  <a:schemeClr val="accent1"/>
                </a:solidFill>
                <a:hlinkClick r:id="rId2"/>
              </a:rPr>
              <a:t>http://www.youtube.com/watch?v=6DKW27gFDWM</a:t>
            </a:r>
            <a:endParaRPr lang="en-GB" sz="22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(</a:t>
            </a:r>
            <a:r>
              <a:rPr lang="en-GB" sz="2200" u="sng" dirty="0" smtClean="0">
                <a:solidFill>
                  <a:schemeClr val="accent1"/>
                </a:solidFill>
                <a:hlinkClick r:id="rId3" action="ppaction://hlinkfile"/>
              </a:rPr>
              <a:t>local flash</a:t>
            </a:r>
            <a:r>
              <a:rPr lang="en-GB" sz="2200" u="sng" dirty="0" smtClean="0">
                <a:solidFill>
                  <a:schemeClr val="accent1"/>
                </a:solidFill>
              </a:rPr>
              <a:t> </a:t>
            </a:r>
            <a:r>
              <a:rPr lang="en-GB" sz="2200" dirty="0" smtClean="0"/>
              <a:t>or try </a:t>
            </a:r>
            <a:r>
              <a:rPr lang="en-GB" sz="2200" dirty="0" err="1" smtClean="0"/>
              <a:t>vlc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GIS and NBN WMS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GIS systems work with geographic data</a:t>
            </a:r>
          </a:p>
          <a:p>
            <a:r>
              <a:rPr lang="en-GB" dirty="0" smtClean="0"/>
              <a:t>Most GIS systems can use WMSs</a:t>
            </a:r>
          </a:p>
          <a:p>
            <a:r>
              <a:rPr lang="en-GB" dirty="0" smtClean="0"/>
              <a:t>WMS = Web Map Service</a:t>
            </a:r>
          </a:p>
          <a:p>
            <a:pPr lvl="1"/>
            <a:r>
              <a:rPr lang="en-GB" dirty="0" err="1" smtClean="0"/>
              <a:t>Georeferenced</a:t>
            </a:r>
            <a:r>
              <a:rPr lang="en-GB" dirty="0" smtClean="0"/>
              <a:t> map image</a:t>
            </a:r>
          </a:p>
          <a:p>
            <a:pPr lvl="1"/>
            <a:r>
              <a:rPr lang="en-GB" dirty="0" smtClean="0"/>
              <a:t>Served over the internet</a:t>
            </a:r>
          </a:p>
          <a:p>
            <a:pPr lvl="1"/>
            <a:r>
              <a:rPr lang="en-GB" dirty="0" smtClean="0"/>
              <a:t>Standard protocol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45" y="3253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geology WMS in Q-GIS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783" y="1547669"/>
            <a:ext cx="77819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45" y="32539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Example: NBN WMS added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60" y="1549689"/>
            <a:ext cx="7791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4" y="324077"/>
            <a:ext cx="8229600" cy="1143000"/>
          </a:xfrm>
        </p:spPr>
        <p:txBody>
          <a:bodyPr/>
          <a:lstStyle/>
          <a:p>
            <a:r>
              <a:rPr lang="en-GB" dirty="0" smtClean="0"/>
              <a:t>NBN WMS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480"/>
            <a:ext cx="8686800" cy="4389120"/>
          </a:xfrm>
        </p:spPr>
        <p:txBody>
          <a:bodyPr/>
          <a:lstStyle/>
          <a:p>
            <a:r>
              <a:rPr lang="en-GB" dirty="0" smtClean="0"/>
              <a:t>Full documentation: </a:t>
            </a:r>
          </a:p>
          <a:p>
            <a:pPr lvl="1">
              <a:buNone/>
            </a:pPr>
            <a:r>
              <a:rPr lang="en-GB" sz="1800" u="sng" dirty="0" smtClean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GB" sz="1800" u="sng" dirty="0" smtClean="0">
                <a:solidFill>
                  <a:schemeClr val="accent1"/>
                </a:solidFill>
                <a:hlinkClick r:id="rId2"/>
              </a:rPr>
              <a:t>data.nbn.org.uk/Documentation/Web_Services</a:t>
            </a:r>
            <a:r>
              <a:rPr lang="en-GB" sz="1800" u="sng" dirty="0" smtClean="0">
                <a:solidFill>
                  <a:schemeClr val="accent1"/>
                </a:solidFill>
              </a:rPr>
              <a:t> </a:t>
            </a:r>
            <a:r>
              <a:rPr lang="en-GB" sz="1800" dirty="0" smtClean="0"/>
              <a:t>&gt; Web Map Services</a:t>
            </a:r>
          </a:p>
          <a:p>
            <a:r>
              <a:rPr lang="en-GB" dirty="0" smtClean="0"/>
              <a:t>GIS system requires this </a:t>
            </a:r>
            <a:r>
              <a:rPr lang="en-GB" dirty="0" err="1" smtClean="0"/>
              <a:t>url</a:t>
            </a:r>
            <a:r>
              <a:rPr lang="en-GB" dirty="0" smtClean="0"/>
              <a:t>:</a:t>
            </a:r>
            <a:endParaRPr lang="en-GB" dirty="0" smtClean="0">
              <a:hlinkClick r:id="rId3"/>
            </a:endParaRPr>
          </a:p>
          <a:p>
            <a:endParaRPr lang="en-GB" sz="1200" dirty="0" smtClean="0">
              <a:hlinkClick r:id="rId3"/>
            </a:endParaRP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http://gis.nbn.org.uk/arcgis/rest/services/grids/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&lt;SERVICETYPE&gt;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&lt;REQUIREDNBNKEY&gt;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/WMSServer?</a:t>
            </a:r>
            <a:endParaRPr lang="en-GB" sz="1200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  <a:hlinkClick r:id="rId3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1" y="3769725"/>
          <a:ext cx="8763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49"/>
                <a:gridCol w="4011586"/>
                <a:gridCol w="27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Type of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ourier New" pitchFamily="49" charset="0"/>
                          <a:cs typeface="Courier New" pitchFamily="49" charset="0"/>
                        </a:rPr>
                        <a:t>&lt;SERVICETYPE&gt;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Courier New" pitchFamily="49" charset="0"/>
                          <a:cs typeface="Courier New" pitchFamily="49" charset="0"/>
                        </a:rPr>
                        <a:t>&lt;REQUIREDNBNKEY&gt;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Single species records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SingleSpeciesMap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Taxon</a:t>
                      </a:r>
                      <a:r>
                        <a:rPr lang="en-GB" dirty="0" smtClean="0"/>
                        <a:t> key</a:t>
                      </a:r>
                    </a:p>
                    <a:p>
                      <a:r>
                        <a:rPr kumimoji="0" lang="en-GB" sz="1400" b="0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GB" sz="1400" b="0" i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eg</a:t>
                      </a:r>
                      <a:r>
                        <a:rPr kumimoji="0" lang="en-GB" sz="1400" b="0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NBNSYS0000005629)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Species density for a single dataset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DatasetSpeciesDensityMap</a:t>
                      </a:r>
                      <a:endParaRPr kumimoji="0" lang="en-GB" b="0" i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Dataset key</a:t>
                      </a:r>
                    </a:p>
                    <a:p>
                      <a:r>
                        <a:rPr kumimoji="0" lang="en-GB" sz="1400" b="0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GB" sz="1400" b="0" i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eg</a:t>
                      </a:r>
                      <a:r>
                        <a:rPr kumimoji="0" lang="en-GB" sz="1400" b="0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GA000858)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Species density for a designation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b="0" i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DesignationSpeciesDensityMap</a:t>
                      </a:r>
                      <a:endParaRPr kumimoji="0" lang="en-GB" b="0" i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Designation code</a:t>
                      </a:r>
                    </a:p>
                    <a:p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GB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eg</a:t>
                      </a:r>
                      <a:r>
                        <a:rPr lang="en-GB" sz="14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GB" sz="1400" b="0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ECCITES-A)</a:t>
                      </a:r>
                      <a:endParaRPr lang="en-GB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933950" y="3201400"/>
            <a:ext cx="714376" cy="55245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34201" y="3172825"/>
            <a:ext cx="380999" cy="59055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58"/>
            <a:ext cx="9143999" cy="1143000"/>
          </a:xfrm>
        </p:spPr>
        <p:txBody>
          <a:bodyPr>
            <a:noAutofit/>
          </a:bodyPr>
          <a:lstStyle/>
          <a:p>
            <a:r>
              <a:rPr lang="en-GB" sz="3800" dirty="0" smtClean="0"/>
              <a:t>Example: Species density in bryophyte dataset</a:t>
            </a:r>
            <a:endParaRPr lang="en-GB" sz="3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99" y="1425039"/>
            <a:ext cx="7852608" cy="543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Fifth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12720"/>
          </a:xfrm>
        </p:spPr>
        <p:txBody>
          <a:bodyPr>
            <a:normAutofit/>
          </a:bodyPr>
          <a:lstStyle/>
          <a:p>
            <a:r>
              <a:rPr lang="en-GB" dirty="0" smtClean="0"/>
              <a:t>Exercise 6: Use NBN WMS in a GIS system</a:t>
            </a:r>
          </a:p>
          <a:p>
            <a:pPr lvl="1"/>
            <a:r>
              <a:rPr lang="en-GB" dirty="0" smtClean="0"/>
              <a:t>Add geology WMS as background</a:t>
            </a:r>
          </a:p>
          <a:p>
            <a:pPr lvl="1"/>
            <a:r>
              <a:rPr lang="en-GB" dirty="0" smtClean="0"/>
              <a:t> Add NBN WMS species WMS</a:t>
            </a:r>
          </a:p>
          <a:p>
            <a:pPr lvl="1"/>
            <a:r>
              <a:rPr lang="en-GB" dirty="0" smtClean="0"/>
              <a:t>Explore data – panning, zooming, etc</a:t>
            </a:r>
          </a:p>
          <a:p>
            <a:pPr lvl="1">
              <a:buNone/>
            </a:pPr>
            <a:endParaRPr lang="en-GB" sz="12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web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384376"/>
          </a:xfrm>
        </p:spPr>
        <p:txBody>
          <a:bodyPr>
            <a:normAutofit/>
          </a:bodyPr>
          <a:lstStyle/>
          <a:p>
            <a:r>
              <a:rPr lang="en-GB" dirty="0" smtClean="0"/>
              <a:t>A service that is called across a network</a:t>
            </a:r>
          </a:p>
          <a:p>
            <a:r>
              <a:rPr lang="en-GB" dirty="0" smtClean="0"/>
              <a:t>Defines an interface for communication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What to call + arguments</a:t>
            </a:r>
          </a:p>
          <a:p>
            <a:r>
              <a:rPr lang="en-GB" dirty="0" smtClean="0"/>
              <a:t>Communication is independent of technology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.NET client and Java web service</a:t>
            </a:r>
          </a:p>
          <a:p>
            <a:r>
              <a:rPr lang="en-GB" dirty="0" smtClean="0"/>
              <a:t>Does not provide a Graphical User Interface (GUI)</a:t>
            </a:r>
          </a:p>
          <a:p>
            <a:pPr lvl="1"/>
            <a:r>
              <a:rPr lang="en-GB" dirty="0" smtClean="0"/>
              <a:t>Client provides GUI – </a:t>
            </a:r>
            <a:r>
              <a:rPr lang="en-GB" dirty="0" err="1" smtClean="0"/>
              <a:t>eg</a:t>
            </a:r>
            <a:r>
              <a:rPr lang="en-GB" dirty="0" smtClean="0"/>
              <a:t> web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7624" y="1916832"/>
            <a:ext cx="6192688" cy="1152128"/>
            <a:chOff x="1187624" y="5301208"/>
            <a:chExt cx="6192688" cy="1152128"/>
          </a:xfrm>
        </p:grpSpPr>
        <p:sp>
          <p:nvSpPr>
            <p:cNvPr id="5" name="Oval 4"/>
            <p:cNvSpPr/>
            <p:nvPr/>
          </p:nvSpPr>
          <p:spPr>
            <a:xfrm>
              <a:off x="1187624" y="5301208"/>
              <a:ext cx="1296144" cy="11521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084168" y="5301208"/>
              <a:ext cx="1296144" cy="11521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Web service</a:t>
              </a:r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83768" y="5301208"/>
              <a:ext cx="3600400" cy="57606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getSharePrice</a:t>
              </a:r>
              <a:r>
                <a:rPr lang="en-GB" dirty="0" smtClean="0"/>
                <a:t>(company=Acme)</a:t>
              </a:r>
              <a:endParaRPr lang="en-GB" dirty="0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2483768" y="5805264"/>
              <a:ext cx="3456384" cy="5760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£1.23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668"/>
            <a:ext cx="8229600" cy="1143000"/>
          </a:xfrm>
        </p:spPr>
        <p:txBody>
          <a:bodyPr/>
          <a:lstStyle/>
          <a:p>
            <a:r>
              <a:rPr lang="en-GB" dirty="0" smtClean="0"/>
              <a:t>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1539240"/>
            <a:ext cx="8229600" cy="4389120"/>
          </a:xfrm>
        </p:spPr>
        <p:txBody>
          <a:bodyPr/>
          <a:lstStyle/>
          <a:p>
            <a:r>
              <a:rPr lang="en-GB" dirty="0" smtClean="0"/>
              <a:t>Use the documentation:</a:t>
            </a:r>
          </a:p>
          <a:p>
            <a:pPr lvl="1">
              <a:buNone/>
            </a:pPr>
            <a:r>
              <a:rPr lang="en-GB" u="sng" dirty="0" smtClean="0">
                <a:hlinkClick r:id="rId2"/>
              </a:rPr>
              <a:t>http://</a:t>
            </a:r>
            <a:r>
              <a:rPr lang="en-GB" u="sng" dirty="0" smtClean="0">
                <a:hlinkClick r:id="rId2"/>
              </a:rPr>
              <a:t>data.nbn.org.uk/Documentation/Web_Services</a:t>
            </a:r>
            <a:endParaRPr lang="en-GB" u="sng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Use the forum:</a:t>
            </a:r>
          </a:p>
          <a:p>
            <a:pPr lvl="1">
              <a:buNone/>
            </a:pPr>
            <a:r>
              <a:rPr lang="en-GB" u="sng" dirty="0" smtClean="0">
                <a:solidFill>
                  <a:schemeClr val="accent1"/>
                </a:solidFill>
                <a:hlinkClick r:id="rId3"/>
              </a:rPr>
              <a:t>http://forums.nbn.org.uk/viewforum.php?id=15</a:t>
            </a:r>
            <a:endParaRPr lang="en-GB" u="sng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GB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Use the help desk: </a:t>
            </a:r>
            <a:r>
              <a:rPr lang="en-GB" dirty="0" smtClean="0">
                <a:hlinkClick r:id="rId4"/>
              </a:rPr>
              <a:t>support@nbn.org.uk</a:t>
            </a:r>
            <a:endParaRPr lang="en-GB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Extra time: Species List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list of species</a:t>
            </a:r>
          </a:p>
          <a:p>
            <a:r>
              <a:rPr lang="en-GB" sz="1900" u="sng" dirty="0" smtClean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GB" sz="1900" u="sng" dirty="0" smtClean="0">
                <a:solidFill>
                  <a:schemeClr val="accent1"/>
                </a:solidFill>
                <a:hlinkClick r:id="rId2"/>
              </a:rPr>
              <a:t>data.nbn.org.uk/Documentation/Web_Services</a:t>
            </a:r>
            <a:r>
              <a:rPr lang="en-GB" sz="1900" u="sng" dirty="0" smtClean="0">
                <a:solidFill>
                  <a:schemeClr val="accent1"/>
                </a:solidFill>
              </a:rPr>
              <a:t> </a:t>
            </a:r>
            <a:r>
              <a:rPr lang="en-GB" sz="1900" dirty="0" smtClean="0"/>
              <a:t>&gt; Species List</a:t>
            </a:r>
          </a:p>
          <a:p>
            <a:r>
              <a:rPr lang="en-GB" dirty="0" smtClean="0"/>
              <a:t>Can be filtered by:</a:t>
            </a:r>
          </a:p>
          <a:p>
            <a:pPr lvl="1"/>
            <a:r>
              <a:rPr lang="en-GB" dirty="0" smtClean="0"/>
              <a:t>Site boundary or geographical area</a:t>
            </a:r>
          </a:p>
          <a:p>
            <a:pPr lvl="1"/>
            <a:r>
              <a:rPr lang="en-GB" dirty="0" smtClean="0"/>
              <a:t>Designation (</a:t>
            </a:r>
            <a:r>
              <a:rPr lang="en-GB" dirty="0" err="1" smtClean="0"/>
              <a:t>eg</a:t>
            </a:r>
            <a:r>
              <a:rPr lang="en-GB" dirty="0" smtClean="0"/>
              <a:t> BAP)</a:t>
            </a:r>
          </a:p>
          <a:p>
            <a:pPr lvl="1"/>
            <a:r>
              <a:rPr lang="en-GB" dirty="0" smtClean="0"/>
              <a:t>Date</a:t>
            </a:r>
          </a:p>
          <a:p>
            <a:pPr lvl="1"/>
            <a:r>
              <a:rPr lang="en-GB" dirty="0" smtClean="0"/>
              <a:t>Datasets</a:t>
            </a:r>
          </a:p>
          <a:p>
            <a:pPr lvl="1"/>
            <a:r>
              <a:rPr lang="en-GB" dirty="0" smtClean="0"/>
              <a:t>Species keys (aka </a:t>
            </a:r>
            <a:r>
              <a:rPr lang="en-GB" dirty="0" err="1" smtClean="0"/>
              <a:t>Taxon</a:t>
            </a:r>
            <a:r>
              <a:rPr lang="en-GB" dirty="0" smtClean="0"/>
              <a:t> Version Keys)</a:t>
            </a:r>
          </a:p>
          <a:p>
            <a:pPr lvl="1"/>
            <a:r>
              <a:rPr lang="en-GB" dirty="0" smtClean="0"/>
              <a:t>Species group key (aka </a:t>
            </a:r>
            <a:r>
              <a:rPr lang="en-GB" dirty="0" err="1" smtClean="0"/>
              <a:t>Taxon</a:t>
            </a:r>
            <a:r>
              <a:rPr lang="en-GB" dirty="0" smtClean="0"/>
              <a:t> Reporting Category key)</a:t>
            </a:r>
          </a:p>
          <a:p>
            <a:r>
              <a:rPr lang="en-GB" dirty="0" smtClean="0"/>
              <a:t>Try Exercise 7 – which creates a species list for a dataset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Extra time: Taxonomy web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Taxonomic search service</a:t>
            </a:r>
          </a:p>
          <a:p>
            <a:r>
              <a:rPr lang="en-GB" sz="1800" u="sng" dirty="0" smtClean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GB" sz="1800" u="sng" dirty="0" smtClean="0">
                <a:solidFill>
                  <a:schemeClr val="accent1"/>
                </a:solidFill>
                <a:hlinkClick r:id="rId2"/>
              </a:rPr>
              <a:t>data.nbn.org.uk/Documentation/Web_Services</a:t>
            </a:r>
            <a:r>
              <a:rPr lang="en-GB" sz="1800" u="sng" dirty="0" smtClean="0">
                <a:solidFill>
                  <a:schemeClr val="accent1"/>
                </a:solidFill>
              </a:rPr>
              <a:t> </a:t>
            </a:r>
            <a:r>
              <a:rPr lang="en-GB" sz="1800" dirty="0" smtClean="0"/>
              <a:t>&gt; Taxonomy and Species Search</a:t>
            </a:r>
          </a:p>
          <a:p>
            <a:r>
              <a:rPr lang="en-GB" dirty="0" smtClean="0"/>
              <a:t>Allows searching by:</a:t>
            </a:r>
          </a:p>
          <a:p>
            <a:pPr lvl="1"/>
            <a:r>
              <a:rPr lang="en-GB" dirty="0" smtClean="0"/>
              <a:t>Scientific name</a:t>
            </a:r>
          </a:p>
          <a:p>
            <a:pPr lvl="1"/>
            <a:r>
              <a:rPr lang="en-GB" dirty="0" smtClean="0"/>
              <a:t>Common name</a:t>
            </a:r>
          </a:p>
          <a:p>
            <a:pPr lvl="1"/>
            <a:r>
              <a:rPr lang="en-GB" dirty="0" err="1" smtClean="0"/>
              <a:t>Taxon</a:t>
            </a:r>
            <a:r>
              <a:rPr lang="en-GB" dirty="0" smtClean="0"/>
              <a:t> Version Key</a:t>
            </a:r>
          </a:p>
          <a:p>
            <a:r>
              <a:rPr lang="en-GB" dirty="0" smtClean="0"/>
              <a:t>Can include a designation filter (</a:t>
            </a:r>
            <a:r>
              <a:rPr lang="en-GB" dirty="0" err="1" smtClean="0"/>
              <a:t>eg</a:t>
            </a:r>
            <a:r>
              <a:rPr lang="en-GB" dirty="0" smtClean="0"/>
              <a:t> BAP)</a:t>
            </a:r>
          </a:p>
          <a:p>
            <a:r>
              <a:rPr lang="en-GB" dirty="0" smtClean="0"/>
              <a:t>Returns with a list of species items</a:t>
            </a:r>
          </a:p>
          <a:p>
            <a:r>
              <a:rPr lang="en-GB" dirty="0" smtClean="0"/>
              <a:t>Exercise 8 illustrates a simple example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109728"/>
            <a:ext cx="846582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Example of NBN web service being used</a:t>
            </a:r>
            <a:endParaRPr lang="en-GB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67200" y="1468438"/>
            <a:ext cx="4076700" cy="2227262"/>
            <a:chOff x="4267200" y="1468438"/>
            <a:chExt cx="4076700" cy="2227262"/>
          </a:xfrm>
        </p:grpSpPr>
        <p:grpSp>
          <p:nvGrpSpPr>
            <p:cNvPr id="11" name="Group 10"/>
            <p:cNvGrpSpPr/>
            <p:nvPr/>
          </p:nvGrpSpPr>
          <p:grpSpPr>
            <a:xfrm>
              <a:off x="6332220" y="1468438"/>
              <a:ext cx="2011680" cy="2227262"/>
              <a:chOff x="4861560" y="2862898"/>
              <a:chExt cx="2011680" cy="2227262"/>
            </a:xfrm>
          </p:grpSpPr>
          <p:graphicFrame>
            <p:nvGraphicFramePr>
              <p:cNvPr id="7" name="Object 38"/>
              <p:cNvGraphicFramePr>
                <a:graphicFrameLocks noChangeAspect="1"/>
              </p:cNvGraphicFramePr>
              <p:nvPr/>
            </p:nvGraphicFramePr>
            <p:xfrm>
              <a:off x="5249863" y="3852863"/>
              <a:ext cx="1341438" cy="1154113"/>
            </p:xfrm>
            <a:graphic>
              <a:graphicData uri="http://schemas.openxmlformats.org/presentationml/2006/ole">
                <p:oleObj spid="_x0000_s1027" name="Drawing" r:id="rId3" imgW="2235600" imgH="2948400" progId="">
                  <p:embed/>
                </p:oleObj>
              </a:graphicData>
            </a:graphic>
          </p:graphicFrame>
          <p:sp>
            <p:nvSpPr>
              <p:cNvPr id="8" name="Rectangle 41"/>
              <p:cNvSpPr>
                <a:spLocks noChangeArrowheads="1"/>
              </p:cNvSpPr>
              <p:nvPr/>
            </p:nvSpPr>
            <p:spPr bwMode="auto">
              <a:xfrm>
                <a:off x="4861560" y="2862898"/>
                <a:ext cx="2011680" cy="93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1" lang="en-GB" sz="2800" dirty="0" smtClean="0">
                    <a:solidFill>
                      <a:schemeClr val="tx2"/>
                    </a:solidFill>
                    <a:latin typeface="+mj-lt"/>
                  </a:rPr>
                  <a:t>BWARS 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1" lang="en-GB" sz="2800" dirty="0" smtClean="0">
                    <a:solidFill>
                      <a:schemeClr val="tx2"/>
                    </a:solidFill>
                    <a:latin typeface="+mj-lt"/>
                  </a:rPr>
                  <a:t>web </a:t>
                </a:r>
                <a:r>
                  <a:rPr kumimoji="1" lang="en-GB" sz="2800" dirty="0">
                    <a:solidFill>
                      <a:schemeClr val="tx2"/>
                    </a:solidFill>
                    <a:latin typeface="+mj-lt"/>
                  </a:rPr>
                  <a:t>server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76800" y="2865120"/>
                <a:ext cx="1988820" cy="222504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Left-Right Arrow 17"/>
            <p:cNvSpPr/>
            <p:nvPr/>
          </p:nvSpPr>
          <p:spPr>
            <a:xfrm>
              <a:off x="4267200" y="2499360"/>
              <a:ext cx="1965960" cy="43434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4840" y="1882140"/>
              <a:ext cx="1638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kumimoji="1" lang="en-GB" sz="2000" dirty="0" smtClean="0">
                  <a:solidFill>
                    <a:schemeClr val="tx2"/>
                  </a:solidFill>
                  <a:latin typeface="+mj-lt"/>
                </a:rPr>
                <a:t>Whole web page request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9660" y="3712610"/>
            <a:ext cx="3741420" cy="2825350"/>
            <a:chOff x="4899660" y="3712610"/>
            <a:chExt cx="3741420" cy="2825350"/>
          </a:xfrm>
        </p:grpSpPr>
        <p:grpSp>
          <p:nvGrpSpPr>
            <p:cNvPr id="16" name="Group 15"/>
            <p:cNvGrpSpPr/>
            <p:nvPr/>
          </p:nvGrpSpPr>
          <p:grpSpPr>
            <a:xfrm>
              <a:off x="4899660" y="4310698"/>
              <a:ext cx="2026920" cy="2227262"/>
              <a:chOff x="6667500" y="2931478"/>
              <a:chExt cx="2026920" cy="2227262"/>
            </a:xfrm>
          </p:grpSpPr>
          <p:graphicFrame>
            <p:nvGraphicFramePr>
              <p:cNvPr id="13" name="Object 38"/>
              <p:cNvGraphicFramePr>
                <a:graphicFrameLocks noChangeAspect="1"/>
              </p:cNvGraphicFramePr>
              <p:nvPr/>
            </p:nvGraphicFramePr>
            <p:xfrm>
              <a:off x="7071043" y="3921443"/>
              <a:ext cx="1341438" cy="1154113"/>
            </p:xfrm>
            <a:graphic>
              <a:graphicData uri="http://schemas.openxmlformats.org/presentationml/2006/ole">
                <p:oleObj spid="_x0000_s1028" name="Drawing" r:id="rId4" imgW="2235600" imgH="2948400" progId="">
                  <p:embed/>
                </p:oleObj>
              </a:graphicData>
            </a:graphic>
          </p:graphicFrame>
          <p:sp>
            <p:nvSpPr>
              <p:cNvPr id="14" name="Rectangle 41"/>
              <p:cNvSpPr>
                <a:spLocks noChangeArrowheads="1"/>
              </p:cNvSpPr>
              <p:nvPr/>
            </p:nvSpPr>
            <p:spPr bwMode="auto">
              <a:xfrm>
                <a:off x="6667500" y="2931478"/>
                <a:ext cx="2026920" cy="93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1" lang="en-GB" sz="2800" dirty="0" smtClean="0">
                    <a:solidFill>
                      <a:schemeClr val="tx2"/>
                    </a:solidFill>
                    <a:latin typeface="+mj-lt"/>
                  </a:rPr>
                  <a:t>NBN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1" lang="en-GB" sz="2800" dirty="0" smtClean="0">
                    <a:solidFill>
                      <a:schemeClr val="tx2"/>
                    </a:solidFill>
                    <a:latin typeface="+mj-lt"/>
                  </a:rPr>
                  <a:t>web service</a:t>
                </a:r>
                <a:endParaRPr kumimoji="1" lang="en-GB" sz="28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97980" y="2933700"/>
                <a:ext cx="1988820" cy="222504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Left-Right Arrow 23"/>
            <p:cNvSpPr/>
            <p:nvPr/>
          </p:nvSpPr>
          <p:spPr>
            <a:xfrm rot="18301190">
              <a:off x="6788003" y="4017235"/>
              <a:ext cx="1043590" cy="43434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34561" y="4770119"/>
              <a:ext cx="1015067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7200900" y="4084320"/>
              <a:ext cx="1440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kumimoji="1" lang="en-GB" sz="2000" dirty="0" smtClean="0">
                  <a:solidFill>
                    <a:schemeClr val="tx2"/>
                  </a:solidFill>
                  <a:latin typeface="+mj-lt"/>
                </a:rPr>
                <a:t>Just the map bit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" y="1729740"/>
            <a:ext cx="3883783" cy="4274820"/>
            <a:chOff x="266700" y="1402080"/>
            <a:chExt cx="3883783" cy="42748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520" y="1746250"/>
              <a:ext cx="3799963" cy="39306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66700" y="1402080"/>
              <a:ext cx="3284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hlinkClick r:id="rId7"/>
                </a:rPr>
                <a:t>ww.bwars.com/maps_bees.htm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Simplifies using the Grid Map web service</a:t>
            </a:r>
          </a:p>
          <a:p>
            <a:r>
              <a:rPr lang="en-GB" dirty="0" smtClean="0"/>
              <a:t>Developed by Biological Records Centre</a:t>
            </a:r>
          </a:p>
          <a:p>
            <a:r>
              <a:rPr lang="en-GB" dirty="0" smtClean="0"/>
              <a:t>Full documentation at </a:t>
            </a:r>
            <a:r>
              <a:rPr lang="en-GB" sz="2000" u="sng" dirty="0" smtClean="0">
                <a:solidFill>
                  <a:schemeClr val="accent1"/>
                </a:solidFill>
                <a:hlinkClick r:id="rId2"/>
              </a:rPr>
              <a:t>http://www.brc.ac.uk/schemes/NBNWidget/Easy_Maps_v6.pdf</a:t>
            </a:r>
            <a:endParaRPr lang="en-GB" sz="2000" u="sng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A ‘wrapper’ around the Grid Map web service</a:t>
            </a:r>
          </a:p>
          <a:p>
            <a:r>
              <a:rPr lang="en-GB" dirty="0" smtClean="0"/>
              <a:t>Applies Terms and Conditions out-of-the-box</a:t>
            </a:r>
          </a:p>
          <a:p>
            <a:r>
              <a:rPr lang="en-GB" dirty="0" smtClean="0"/>
              <a:t>Allows styling and customisation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856" y="1165858"/>
            <a:ext cx="1742945" cy="20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109728"/>
            <a:ext cx="8465820" cy="11430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How Easy Maps works</a:t>
            </a:r>
            <a:endParaRPr lang="en-GB" sz="4400" dirty="0"/>
          </a:p>
        </p:txBody>
      </p:sp>
      <p:grpSp>
        <p:nvGrpSpPr>
          <p:cNvPr id="9" name="Group 30"/>
          <p:cNvGrpSpPr/>
          <p:nvPr/>
        </p:nvGrpSpPr>
        <p:grpSpPr>
          <a:xfrm>
            <a:off x="266700" y="1729740"/>
            <a:ext cx="3883783" cy="4274820"/>
            <a:chOff x="266700" y="1402080"/>
            <a:chExt cx="3883783" cy="42748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520" y="1746250"/>
              <a:ext cx="3799963" cy="39306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66700" y="1402080"/>
              <a:ext cx="3284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hlinkClick r:id="rId4"/>
                </a:rPr>
                <a:t>ww.bwars.com/maps_bees.htm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63140" y="1468438"/>
            <a:ext cx="6080760" cy="3865562"/>
            <a:chOff x="2263140" y="1468438"/>
            <a:chExt cx="6080760" cy="3865562"/>
          </a:xfrm>
        </p:grpSpPr>
        <p:grpSp>
          <p:nvGrpSpPr>
            <p:cNvPr id="3" name="Group 27"/>
            <p:cNvGrpSpPr/>
            <p:nvPr/>
          </p:nvGrpSpPr>
          <p:grpSpPr>
            <a:xfrm>
              <a:off x="4267200" y="1468438"/>
              <a:ext cx="4076700" cy="2227262"/>
              <a:chOff x="4267200" y="1468438"/>
              <a:chExt cx="4076700" cy="2227262"/>
            </a:xfrm>
          </p:grpSpPr>
          <p:grpSp>
            <p:nvGrpSpPr>
              <p:cNvPr id="4" name="Group 10"/>
              <p:cNvGrpSpPr/>
              <p:nvPr/>
            </p:nvGrpSpPr>
            <p:grpSpPr>
              <a:xfrm>
                <a:off x="6332220" y="1468438"/>
                <a:ext cx="2011680" cy="2227262"/>
                <a:chOff x="4861560" y="2862898"/>
                <a:chExt cx="2011680" cy="2227262"/>
              </a:xfrm>
            </p:grpSpPr>
            <p:graphicFrame>
              <p:nvGraphicFramePr>
                <p:cNvPr id="7" name="Object 38"/>
                <p:cNvGraphicFramePr>
                  <a:graphicFrameLocks noChangeAspect="1"/>
                </p:cNvGraphicFramePr>
                <p:nvPr/>
              </p:nvGraphicFramePr>
              <p:xfrm>
                <a:off x="5249863" y="3852863"/>
                <a:ext cx="1341438" cy="1154113"/>
              </p:xfrm>
              <a:graphic>
                <a:graphicData uri="http://schemas.openxmlformats.org/presentationml/2006/ole">
                  <p:oleObj spid="_x0000_s2050" name="Drawing" r:id="rId5" imgW="2235600" imgH="2948400" progId="">
                    <p:embed/>
                  </p:oleObj>
                </a:graphicData>
              </a:graphic>
            </p:graphicFrame>
            <p:sp>
              <p:nvSpPr>
                <p:cNvPr id="8" name="Rectangle 41"/>
                <p:cNvSpPr>
                  <a:spLocks noChangeArrowheads="1"/>
                </p:cNvSpPr>
                <p:nvPr/>
              </p:nvSpPr>
              <p:spPr bwMode="auto">
                <a:xfrm>
                  <a:off x="4861560" y="2862898"/>
                  <a:ext cx="2011680" cy="931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BWARS </a:t>
                  </a:r>
                </a:p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web </a:t>
                  </a:r>
                  <a:r>
                    <a:rPr kumimoji="1" lang="en-GB" sz="2800" dirty="0">
                      <a:solidFill>
                        <a:schemeClr val="tx2"/>
                      </a:solidFill>
                      <a:latin typeface="+mj-lt"/>
                    </a:rPr>
                    <a:t>server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4876800" y="2865120"/>
                  <a:ext cx="1988820" cy="222504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" name="Left-Right Arrow 17"/>
              <p:cNvSpPr/>
              <p:nvPr/>
            </p:nvSpPr>
            <p:spPr>
              <a:xfrm>
                <a:off x="4267200" y="2499360"/>
                <a:ext cx="1965960" cy="43434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34840" y="1882140"/>
                <a:ext cx="1638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1" lang="en-GB" sz="2000" dirty="0" smtClean="0">
                    <a:solidFill>
                      <a:schemeClr val="tx2"/>
                    </a:solidFill>
                    <a:latin typeface="+mj-lt"/>
                  </a:rPr>
                  <a:t>Everything but the map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263140" y="3596640"/>
              <a:ext cx="170688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700" y="1729740"/>
            <a:ext cx="8785860" cy="4526280"/>
            <a:chOff x="266700" y="1729740"/>
            <a:chExt cx="8785860" cy="4526280"/>
          </a:xfrm>
        </p:grpSpPr>
        <p:grpSp>
          <p:nvGrpSpPr>
            <p:cNvPr id="48" name="Group 30"/>
            <p:cNvGrpSpPr/>
            <p:nvPr/>
          </p:nvGrpSpPr>
          <p:grpSpPr>
            <a:xfrm>
              <a:off x="266700" y="1729740"/>
              <a:ext cx="3883783" cy="4274820"/>
              <a:chOff x="266700" y="1402080"/>
              <a:chExt cx="3883783" cy="4274820"/>
            </a:xfrm>
          </p:grpSpPr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520" y="1746250"/>
                <a:ext cx="3799963" cy="39306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66700" y="1402080"/>
                <a:ext cx="3284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hlinkClick r:id="rId4"/>
                  </a:rPr>
                  <a:t>ww.bwars.com/maps_bees.htm</a:t>
                </a:r>
                <a:endParaRPr lang="en-GB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141220" y="3489960"/>
              <a:ext cx="6911340" cy="2766060"/>
              <a:chOff x="2141220" y="3489960"/>
              <a:chExt cx="6911340" cy="276606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025640" y="4028758"/>
                <a:ext cx="2026920" cy="2227262"/>
                <a:chOff x="7025640" y="4028758"/>
                <a:chExt cx="2026920" cy="2227262"/>
              </a:xfrm>
            </p:grpSpPr>
            <p:sp>
              <p:nvSpPr>
                <p:cNvPr id="14" name="Rectangle 41"/>
                <p:cNvSpPr>
                  <a:spLocks noChangeArrowheads="1"/>
                </p:cNvSpPr>
                <p:nvPr/>
              </p:nvSpPr>
              <p:spPr bwMode="auto">
                <a:xfrm>
                  <a:off x="7025640" y="4028758"/>
                  <a:ext cx="2026920" cy="931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NBN</a:t>
                  </a:r>
                </a:p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web service</a:t>
                  </a:r>
                  <a:endParaRPr kumimoji="1" lang="en-GB" sz="28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7056120" y="4030980"/>
                  <a:ext cx="1988820" cy="222504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7542193" y="4952999"/>
                  <a:ext cx="1015067" cy="1171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5"/>
              <p:cNvGrpSpPr/>
              <p:nvPr/>
            </p:nvGrpSpPr>
            <p:grpSpPr>
              <a:xfrm>
                <a:off x="4533900" y="3998278"/>
                <a:ext cx="2026920" cy="2227262"/>
                <a:chOff x="6667500" y="2931478"/>
                <a:chExt cx="2026920" cy="2227262"/>
              </a:xfrm>
            </p:grpSpPr>
            <p:graphicFrame>
              <p:nvGraphicFramePr>
                <p:cNvPr id="23" name="Object 38"/>
                <p:cNvGraphicFramePr>
                  <a:graphicFrameLocks noChangeAspect="1"/>
                </p:cNvGraphicFramePr>
                <p:nvPr/>
              </p:nvGraphicFramePr>
              <p:xfrm>
                <a:off x="7071043" y="3921443"/>
                <a:ext cx="1341438" cy="1154113"/>
              </p:xfrm>
              <a:graphic>
                <a:graphicData uri="http://schemas.openxmlformats.org/presentationml/2006/ole">
                  <p:oleObj spid="_x0000_s2052" name="Drawing" r:id="rId7" imgW="2235600" imgH="2948400" progId="">
                    <p:embed/>
                  </p:oleObj>
                </a:graphicData>
              </a:graphic>
            </p:graphicFrame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6667500" y="2931478"/>
                  <a:ext cx="2026920" cy="931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Easy Maps</a:t>
                  </a:r>
                </a:p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web server</a:t>
                  </a:r>
                  <a:endParaRPr kumimoji="1" lang="en-GB" sz="28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6697980" y="2933700"/>
                  <a:ext cx="1988820" cy="222504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Left-Right Arrow 28"/>
              <p:cNvSpPr/>
              <p:nvPr/>
            </p:nvSpPr>
            <p:spPr>
              <a:xfrm>
                <a:off x="4044803" y="4489675"/>
                <a:ext cx="611017" cy="43434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141220" y="3489960"/>
                <a:ext cx="1927860" cy="2026920"/>
              </a:xfrm>
              <a:prstGeom prst="roundRect">
                <a:avLst/>
              </a:prstGeom>
              <a:noFill/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Left-Right Arrow 23"/>
              <p:cNvSpPr/>
              <p:nvPr/>
            </p:nvSpPr>
            <p:spPr>
              <a:xfrm>
                <a:off x="6429863" y="4565875"/>
                <a:ext cx="740557" cy="43434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52" name="Left Arrow 51"/>
          <p:cNvSpPr/>
          <p:nvPr/>
        </p:nvSpPr>
        <p:spPr>
          <a:xfrm rot="20025835">
            <a:off x="3863340" y="1722120"/>
            <a:ext cx="3893820" cy="2011680"/>
          </a:xfrm>
          <a:prstGeom prst="leftArrow">
            <a:avLst/>
          </a:prstGeom>
          <a:solidFill>
            <a:schemeClr val="accent5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err="1" smtClean="0"/>
              <a:t>iFrame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 1: Using Easy Maps</a:t>
            </a:r>
          </a:p>
          <a:p>
            <a:pPr lvl="1"/>
            <a:r>
              <a:rPr lang="en-GB" dirty="0" smtClean="0"/>
              <a:t>Create a basic distribution map</a:t>
            </a:r>
          </a:p>
          <a:p>
            <a:pPr lvl="1"/>
            <a:r>
              <a:rPr lang="en-GB" dirty="0" smtClean="0"/>
              <a:t>Customise map – colours, background, region, etc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849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NBN web services directly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1424940"/>
            <a:ext cx="8229600" cy="883920"/>
          </a:xfrm>
        </p:spPr>
        <p:txBody>
          <a:bodyPr>
            <a:normAutofit/>
          </a:bodyPr>
          <a:lstStyle/>
          <a:p>
            <a:r>
              <a:rPr lang="en-GB" dirty="0" smtClean="0"/>
              <a:t>Easy Maps is a client between the web page and Grid Map web service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9100" y="5829300"/>
            <a:ext cx="8229600" cy="563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some background...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73380" y="3543300"/>
            <a:ext cx="8671560" cy="10591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other NBN web services do not have such a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GB" sz="2600" dirty="0" smtClean="0"/>
              <a:t>We’ll now l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ook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 pages that access web services directly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2480" y="2314221"/>
            <a:ext cx="8145780" cy="1213838"/>
            <a:chOff x="822960" y="2504721"/>
            <a:chExt cx="8145780" cy="121383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" y="2504721"/>
              <a:ext cx="1173480" cy="12138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grpSp>
          <p:nvGrpSpPr>
            <p:cNvPr id="32" name="Group 32"/>
            <p:cNvGrpSpPr/>
            <p:nvPr/>
          </p:nvGrpSpPr>
          <p:grpSpPr>
            <a:xfrm>
              <a:off x="2011681" y="2748598"/>
              <a:ext cx="6957059" cy="627062"/>
              <a:chOff x="3945743" y="3998278"/>
              <a:chExt cx="4644471" cy="627062"/>
            </a:xfrm>
          </p:grpSpPr>
          <p:grpSp>
            <p:nvGrpSpPr>
              <p:cNvPr id="33" name="Group 31"/>
              <p:cNvGrpSpPr/>
              <p:nvPr/>
            </p:nvGrpSpPr>
            <p:grpSpPr>
              <a:xfrm>
                <a:off x="6474003" y="4028758"/>
                <a:ext cx="2116211" cy="596582"/>
                <a:chOff x="6474003" y="4028758"/>
                <a:chExt cx="2116211" cy="596582"/>
              </a:xfrm>
            </p:grpSpPr>
            <p:sp>
              <p:nvSpPr>
                <p:cNvPr id="39" name="Rectangle 41"/>
                <p:cNvSpPr>
                  <a:spLocks noChangeArrowheads="1"/>
                </p:cNvSpPr>
                <p:nvPr/>
              </p:nvSpPr>
              <p:spPr bwMode="auto">
                <a:xfrm>
                  <a:off x="6484178" y="4028758"/>
                  <a:ext cx="2106036" cy="5127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NBN web service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6474003" y="4030980"/>
                  <a:ext cx="2044992" cy="59436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1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182457" y="4061459"/>
                  <a:ext cx="275493" cy="4876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" name="Group 15"/>
              <p:cNvGrpSpPr/>
              <p:nvPr/>
            </p:nvGrpSpPr>
            <p:grpSpPr>
              <a:xfrm>
                <a:off x="4533900" y="3998278"/>
                <a:ext cx="1161785" cy="543242"/>
                <a:chOff x="6667500" y="2931478"/>
                <a:chExt cx="1161785" cy="543242"/>
              </a:xfrm>
            </p:grpSpPr>
            <p:sp>
              <p:nvSpPr>
                <p:cNvPr id="37" name="Rectangle 41"/>
                <p:cNvSpPr>
                  <a:spLocks noChangeArrowheads="1"/>
                </p:cNvSpPr>
                <p:nvPr/>
              </p:nvSpPr>
              <p:spPr bwMode="auto">
                <a:xfrm>
                  <a:off x="6667500" y="2931478"/>
                  <a:ext cx="1161785" cy="543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1" lang="en-GB" sz="2800" dirty="0" smtClean="0">
                      <a:solidFill>
                        <a:schemeClr val="tx2"/>
                      </a:solidFill>
                      <a:latin typeface="+mj-lt"/>
                    </a:rPr>
                    <a:t>Easy Maps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6697981" y="2933700"/>
                  <a:ext cx="1065174" cy="52578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5" name="Left-Right Arrow 34"/>
              <p:cNvSpPr/>
              <p:nvPr/>
            </p:nvSpPr>
            <p:spPr>
              <a:xfrm>
                <a:off x="3945743" y="4055335"/>
                <a:ext cx="611018" cy="43434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Left-Right Arrow 35"/>
              <p:cNvSpPr/>
              <p:nvPr/>
            </p:nvSpPr>
            <p:spPr>
              <a:xfrm>
                <a:off x="5687006" y="4024855"/>
                <a:ext cx="740557" cy="43434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22960" y="4531641"/>
            <a:ext cx="8122920" cy="1213838"/>
            <a:chOff x="822960" y="4531641"/>
            <a:chExt cx="8122920" cy="1213838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" y="4531641"/>
              <a:ext cx="1173480" cy="12138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grpSp>
          <p:nvGrpSpPr>
            <p:cNvPr id="45" name="Group 31"/>
            <p:cNvGrpSpPr/>
            <p:nvPr/>
          </p:nvGrpSpPr>
          <p:grpSpPr>
            <a:xfrm>
              <a:off x="5775959" y="4836478"/>
              <a:ext cx="3169921" cy="596582"/>
              <a:chOff x="6474003" y="4028758"/>
              <a:chExt cx="2116211" cy="596582"/>
            </a:xfrm>
          </p:grpSpPr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6484178" y="4028758"/>
                <a:ext cx="2106036" cy="512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kumimoji="1" lang="en-GB" sz="2800" dirty="0" smtClean="0">
                    <a:solidFill>
                      <a:schemeClr val="tx2"/>
                    </a:solidFill>
                    <a:latin typeface="+mj-lt"/>
                  </a:rPr>
                  <a:t>NBN web service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74003" y="4030980"/>
                <a:ext cx="2044992" cy="594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82457" y="4061459"/>
                <a:ext cx="275493" cy="487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Left-Right Arrow 45"/>
            <p:cNvSpPr/>
            <p:nvPr/>
          </p:nvSpPr>
          <p:spPr>
            <a:xfrm>
              <a:off x="2029159" y="4747260"/>
              <a:ext cx="3640121" cy="588235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Direct access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Most NBN web services use SOAP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Messaging protocol that uses xml</a:t>
            </a:r>
          </a:p>
          <a:p>
            <a:pPr lvl="1"/>
            <a:r>
              <a:rPr lang="en-GB" dirty="0" smtClean="0"/>
              <a:t>Request-response dialog usually via HTTP</a:t>
            </a:r>
          </a:p>
          <a:p>
            <a:pPr lvl="1"/>
            <a:r>
              <a:rPr lang="en-GB" dirty="0" smtClean="0"/>
              <a:t>Web Service Definition Language (WSDL) file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5048" y="3356992"/>
            <a:ext cx="8173416" cy="3097147"/>
            <a:chOff x="575048" y="3356992"/>
            <a:chExt cx="8173416" cy="3097147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6623720" y="3429000"/>
              <a:ext cx="2124744" cy="576064"/>
            </a:xfrm>
            <a:prstGeom prst="wedgeRoundRectCallout">
              <a:avLst>
                <a:gd name="adj1" fmla="val -54583"/>
                <a:gd name="adj2" fmla="val 16870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NBN web services</a:t>
              </a:r>
              <a:endParaRPr lang="en-GB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3311352" y="3429000"/>
              <a:ext cx="2124744" cy="576064"/>
            </a:xfrm>
            <a:prstGeom prst="wedgeRoundRectCallout">
              <a:avLst>
                <a:gd name="adj1" fmla="val -14634"/>
                <a:gd name="adj2" fmla="val 221211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XML messages over  internet</a:t>
              </a:r>
              <a:endParaRPr lang="en-GB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5380" y="4357510"/>
              <a:ext cx="2026920" cy="209662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5006337" y="4889818"/>
              <a:ext cx="2880363" cy="992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kumimoji="1" lang="en-GB" sz="2800" dirty="0" smtClean="0">
                  <a:solidFill>
                    <a:schemeClr val="tx2"/>
                  </a:solidFill>
                  <a:latin typeface="+mj-lt"/>
                </a:rPr>
                <a:t>Listening for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kumimoji="1" lang="en-GB" sz="2800" dirty="0" smtClean="0">
                  <a:solidFill>
                    <a:schemeClr val="tx2"/>
                  </a:solidFill>
                  <a:latin typeface="+mj-lt"/>
                </a:rPr>
                <a:t>SOAP requests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kumimoji="1" lang="en-GB" sz="2800" dirty="0" smtClean="0">
                  <a:solidFill>
                    <a:schemeClr val="tx2"/>
                  </a:solidFill>
                  <a:latin typeface="+mj-lt"/>
                </a:rPr>
                <a:t>+ WSDL file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13955" y="4762500"/>
              <a:ext cx="3360423" cy="1615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98771" y="5005657"/>
              <a:ext cx="709850" cy="8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Left-Right Arrow 18"/>
            <p:cNvSpPr/>
            <p:nvPr/>
          </p:nvSpPr>
          <p:spPr>
            <a:xfrm>
              <a:off x="3246121" y="5038315"/>
              <a:ext cx="1698276" cy="43434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5048" y="3356992"/>
              <a:ext cx="2124744" cy="576064"/>
            </a:xfrm>
            <a:prstGeom prst="wedgeRoundRectCallout">
              <a:avLst>
                <a:gd name="adj1" fmla="val -2440"/>
                <a:gd name="adj2" fmla="val 169452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Clients – </a:t>
              </a:r>
              <a:r>
                <a:rPr lang="en-GB" dirty="0" err="1" smtClean="0"/>
                <a:t>eg</a:t>
              </a:r>
              <a:r>
                <a:rPr lang="en-GB" dirty="0" smtClean="0"/>
                <a:t> today’s </a:t>
              </a:r>
              <a:r>
                <a:rPr lang="en-GB" dirty="0" err="1" smtClean="0"/>
                <a:t>php</a:t>
              </a:r>
              <a:r>
                <a:rPr lang="en-GB" dirty="0" smtClean="0"/>
                <a:t> exercises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2863</TotalTime>
  <Words>1338</Words>
  <Application>Microsoft Office PowerPoint</Application>
  <PresentationFormat>On-screen Show (4:3)</PresentationFormat>
  <Paragraphs>283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Flow</vt:lpstr>
      <vt:lpstr>Drawing</vt:lpstr>
      <vt:lpstr>NBN Web Services Workshop</vt:lpstr>
      <vt:lpstr>Contents</vt:lpstr>
      <vt:lpstr>What is a web service?</vt:lpstr>
      <vt:lpstr>Example of NBN web service being used</vt:lpstr>
      <vt:lpstr>Easy Maps</vt:lpstr>
      <vt:lpstr>How Easy Maps works</vt:lpstr>
      <vt:lpstr>First practical session</vt:lpstr>
      <vt:lpstr>Using NBN web services directly</vt:lpstr>
      <vt:lpstr>Most NBN web services use SOAP</vt:lpstr>
      <vt:lpstr>Second practical session</vt:lpstr>
      <vt:lpstr>Nusoap – a php SOAP library</vt:lpstr>
      <vt:lpstr>Overview of data access model</vt:lpstr>
      <vt:lpstr>Records in maps and raw data</vt:lpstr>
      <vt:lpstr>Web service registration keys</vt:lpstr>
      <vt:lpstr>Steps to get a registration key</vt:lpstr>
      <vt:lpstr>Documentation illustrating credentials</vt:lpstr>
      <vt:lpstr>Third practical session</vt:lpstr>
      <vt:lpstr>The range of NBN web services</vt:lpstr>
      <vt:lpstr>Main web services</vt:lpstr>
      <vt:lpstr>Single species web services</vt:lpstr>
      <vt:lpstr>Support web services</vt:lpstr>
      <vt:lpstr>Fourth practical session</vt:lpstr>
      <vt:lpstr>Video: consuming web services in Java</vt:lpstr>
      <vt:lpstr>GIS and NBN WMS</vt:lpstr>
      <vt:lpstr>Example: geology WMS in Q-GIS</vt:lpstr>
      <vt:lpstr>Example: NBN WMS added</vt:lpstr>
      <vt:lpstr>NBN WMS</vt:lpstr>
      <vt:lpstr>Example: Species density in bryophyte dataset</vt:lpstr>
      <vt:lpstr>Fifth practical session</vt:lpstr>
      <vt:lpstr>Help</vt:lpstr>
      <vt:lpstr>Extra time: Species List web service</vt:lpstr>
      <vt:lpstr>Extra time: Taxonomy web service</vt:lpstr>
    </vt:vector>
  </TitlesOfParts>
  <Company>NERC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NBN Web Services</dc:title>
  <dc:creator>jcoop</dc:creator>
  <cp:lastModifiedBy>jcoop</cp:lastModifiedBy>
  <cp:revision>263</cp:revision>
  <dcterms:created xsi:type="dcterms:W3CDTF">2011-10-05T14:15:16Z</dcterms:created>
  <dcterms:modified xsi:type="dcterms:W3CDTF">2011-11-07T09:30:45Z</dcterms:modified>
</cp:coreProperties>
</file>