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6F7F0C-A5AF-469B-89A6-87D6CEFD92D4}" v="90" dt="2019-02-28T06:29:23.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4" y="76"/>
      </p:cViewPr>
      <p:guideLst/>
    </p:cSldViewPr>
  </p:slideViewPr>
  <p:notesTextViewPr>
    <p:cViewPr>
      <p:scale>
        <a:sx n="1" d="1"/>
        <a:sy n="1" d="1"/>
      </p:scale>
      <p:origin x="0" y="0"/>
    </p:cViewPr>
  </p:notesTextViewPr>
  <p:notesViewPr>
    <p:cSldViewPr snapToGrid="0">
      <p:cViewPr varScale="1">
        <p:scale>
          <a:sx n="52" d="100"/>
          <a:sy n="52" d="100"/>
        </p:scale>
        <p:origin x="268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8C2829-8A0E-4DCA-AB64-A5CB814D4F00}" type="datetimeFigureOut">
              <a:rPr lang="en-US" smtClean="0"/>
              <a:t>2/28/2019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2827B-2772-4EF8-AAC8-41926FFFB231}" type="slidenum">
              <a:rPr lang="en-US" smtClean="0"/>
              <a:t>‹#›</a:t>
            </a:fld>
            <a:endParaRPr lang="en-US"/>
          </a:p>
        </p:txBody>
      </p:sp>
    </p:spTree>
    <p:extLst>
      <p:ext uri="{BB962C8B-B14F-4D97-AF65-F5344CB8AC3E}">
        <p14:creationId xmlns:p14="http://schemas.microsoft.com/office/powerpoint/2010/main" val="704195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looking at a combo of beer and brewery info to get a better understanding of the competitive landscape and what markets we should target</a:t>
            </a:r>
          </a:p>
        </p:txBody>
      </p:sp>
      <p:sp>
        <p:nvSpPr>
          <p:cNvPr id="4" name="Slide Number Placeholder 3"/>
          <p:cNvSpPr>
            <a:spLocks noGrp="1"/>
          </p:cNvSpPr>
          <p:nvPr>
            <p:ph type="sldNum" sz="quarter" idx="5"/>
          </p:nvPr>
        </p:nvSpPr>
        <p:spPr/>
        <p:txBody>
          <a:bodyPr/>
          <a:lstStyle/>
          <a:p>
            <a:fld id="{54D2827B-2772-4EF8-AAC8-41926FFFB231}" type="slidenum">
              <a:rPr lang="en-US" smtClean="0"/>
              <a:t>2</a:t>
            </a:fld>
            <a:endParaRPr lang="en-US"/>
          </a:p>
        </p:txBody>
      </p:sp>
    </p:spTree>
    <p:extLst>
      <p:ext uri="{BB962C8B-B14F-4D97-AF65-F5344CB8AC3E}">
        <p14:creationId xmlns:p14="http://schemas.microsoft.com/office/powerpoint/2010/main" val="2230774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start, we wanted to get an idea of how many breweries were in each state. At quick glance we can see that that number ranges from 47 in states like Colorado all the way down to several states only having 1 brewery including the District of Columbia.</a:t>
            </a:r>
          </a:p>
          <a:p>
            <a:endParaRPr lang="en-US" dirty="0"/>
          </a:p>
        </p:txBody>
      </p:sp>
      <p:sp>
        <p:nvSpPr>
          <p:cNvPr id="4" name="Slide Number Placeholder 3"/>
          <p:cNvSpPr>
            <a:spLocks noGrp="1"/>
          </p:cNvSpPr>
          <p:nvPr>
            <p:ph type="sldNum" sz="quarter" idx="5"/>
          </p:nvPr>
        </p:nvSpPr>
        <p:spPr/>
        <p:txBody>
          <a:bodyPr/>
          <a:lstStyle/>
          <a:p>
            <a:fld id="{54D2827B-2772-4EF8-AAC8-41926FFFB231}" type="slidenum">
              <a:rPr lang="en-US" smtClean="0"/>
              <a:t>3</a:t>
            </a:fld>
            <a:endParaRPr lang="en-US"/>
          </a:p>
        </p:txBody>
      </p:sp>
    </p:spTree>
    <p:extLst>
      <p:ext uri="{BB962C8B-B14F-4D97-AF65-F5344CB8AC3E}">
        <p14:creationId xmlns:p14="http://schemas.microsoft.com/office/powerpoint/2010/main" val="132216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a better understanding of which markets we should focus on we looked at the top 10 states (housing) with the most breweries. Interestingly enough, we found that10 states housed over 50% of all US breweries. </a:t>
            </a:r>
          </a:p>
        </p:txBody>
      </p:sp>
      <p:sp>
        <p:nvSpPr>
          <p:cNvPr id="4" name="Slide Number Placeholder 3"/>
          <p:cNvSpPr>
            <a:spLocks noGrp="1"/>
          </p:cNvSpPr>
          <p:nvPr>
            <p:ph type="sldNum" sz="quarter" idx="5"/>
          </p:nvPr>
        </p:nvSpPr>
        <p:spPr/>
        <p:txBody>
          <a:bodyPr/>
          <a:lstStyle/>
          <a:p>
            <a:fld id="{54D2827B-2772-4EF8-AAC8-41926FFFB231}" type="slidenum">
              <a:rPr lang="en-US" smtClean="0"/>
              <a:t>4</a:t>
            </a:fld>
            <a:endParaRPr lang="en-US"/>
          </a:p>
        </p:txBody>
      </p:sp>
    </p:spTree>
    <p:extLst>
      <p:ext uri="{BB962C8B-B14F-4D97-AF65-F5344CB8AC3E}">
        <p14:creationId xmlns:p14="http://schemas.microsoft.com/office/powerpoint/2010/main" val="343736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9495D-2786-4DDC-82E6-9387287F3E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1DF794-2B1C-45DB-A769-91D52C1CC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C76C5A-0404-4D3C-9BE2-11A613EFC662}"/>
              </a:ext>
            </a:extLst>
          </p:cNvPr>
          <p:cNvSpPr>
            <a:spLocks noGrp="1"/>
          </p:cNvSpPr>
          <p:nvPr>
            <p:ph type="dt" sz="half" idx="10"/>
          </p:nvPr>
        </p:nvSpPr>
        <p:spPr/>
        <p:txBody>
          <a:bodyPr/>
          <a:lstStyle/>
          <a:p>
            <a:fld id="{BCFAC40C-DCF3-4668-A328-EC475B101CBA}" type="datetimeFigureOut">
              <a:rPr lang="en-US" smtClean="0"/>
              <a:t>2/27/2019</a:t>
            </a:fld>
            <a:endParaRPr lang="en-US"/>
          </a:p>
        </p:txBody>
      </p:sp>
      <p:sp>
        <p:nvSpPr>
          <p:cNvPr id="5" name="Footer Placeholder 4">
            <a:extLst>
              <a:ext uri="{FF2B5EF4-FFF2-40B4-BE49-F238E27FC236}">
                <a16:creationId xmlns:a16="http://schemas.microsoft.com/office/drawing/2014/main" id="{FC53B036-1E03-4F47-986D-C841D92CE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1CA3-914E-4316-9236-7CA3D92FB145}"/>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3032122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2959-D123-4D60-9409-86F32F4A9C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5A4C96-A990-4769-88F0-8609073D82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7E6D4A-42D0-44C3-8FE2-BADA8F065361}"/>
              </a:ext>
            </a:extLst>
          </p:cNvPr>
          <p:cNvSpPr>
            <a:spLocks noGrp="1"/>
          </p:cNvSpPr>
          <p:nvPr>
            <p:ph type="dt" sz="half" idx="10"/>
          </p:nvPr>
        </p:nvSpPr>
        <p:spPr/>
        <p:txBody>
          <a:bodyPr/>
          <a:lstStyle/>
          <a:p>
            <a:fld id="{BCFAC40C-DCF3-4668-A328-EC475B101CBA}" type="datetimeFigureOut">
              <a:rPr lang="en-US" smtClean="0"/>
              <a:t>2/27/2019</a:t>
            </a:fld>
            <a:endParaRPr lang="en-US"/>
          </a:p>
        </p:txBody>
      </p:sp>
      <p:sp>
        <p:nvSpPr>
          <p:cNvPr id="5" name="Footer Placeholder 4">
            <a:extLst>
              <a:ext uri="{FF2B5EF4-FFF2-40B4-BE49-F238E27FC236}">
                <a16:creationId xmlns:a16="http://schemas.microsoft.com/office/drawing/2014/main" id="{F2279F84-5432-4FF0-AF4A-CC3193A2C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6E63D-E520-4FB9-8F89-D640F965FC40}"/>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1255541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07B843-B69F-431D-83F5-EBA48DB681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9A2A1D-B5A6-486F-83FC-C08D224973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7F97F2-20F3-4545-AF80-FF6898EDA531}"/>
              </a:ext>
            </a:extLst>
          </p:cNvPr>
          <p:cNvSpPr>
            <a:spLocks noGrp="1"/>
          </p:cNvSpPr>
          <p:nvPr>
            <p:ph type="dt" sz="half" idx="10"/>
          </p:nvPr>
        </p:nvSpPr>
        <p:spPr/>
        <p:txBody>
          <a:bodyPr/>
          <a:lstStyle/>
          <a:p>
            <a:fld id="{BCFAC40C-DCF3-4668-A328-EC475B101CBA}" type="datetimeFigureOut">
              <a:rPr lang="en-US" smtClean="0"/>
              <a:t>2/27/2019</a:t>
            </a:fld>
            <a:endParaRPr lang="en-US"/>
          </a:p>
        </p:txBody>
      </p:sp>
      <p:sp>
        <p:nvSpPr>
          <p:cNvPr id="5" name="Footer Placeholder 4">
            <a:extLst>
              <a:ext uri="{FF2B5EF4-FFF2-40B4-BE49-F238E27FC236}">
                <a16:creationId xmlns:a16="http://schemas.microsoft.com/office/drawing/2014/main" id="{6A6C74BC-341A-4235-A653-D457B7831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2309E-F05D-4F9D-9A3C-1556A1281800}"/>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119036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8F791-D84F-42AE-96A7-1056E9086F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90E53-44FC-4302-BA8F-9F25264EA0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7358B-73FD-48B2-92CF-E19D5893E5D8}"/>
              </a:ext>
            </a:extLst>
          </p:cNvPr>
          <p:cNvSpPr>
            <a:spLocks noGrp="1"/>
          </p:cNvSpPr>
          <p:nvPr>
            <p:ph type="dt" sz="half" idx="10"/>
          </p:nvPr>
        </p:nvSpPr>
        <p:spPr/>
        <p:txBody>
          <a:bodyPr/>
          <a:lstStyle/>
          <a:p>
            <a:fld id="{BCFAC40C-DCF3-4668-A328-EC475B101CBA}" type="datetimeFigureOut">
              <a:rPr lang="en-US" smtClean="0"/>
              <a:t>2/27/2019</a:t>
            </a:fld>
            <a:endParaRPr lang="en-US"/>
          </a:p>
        </p:txBody>
      </p:sp>
      <p:sp>
        <p:nvSpPr>
          <p:cNvPr id="5" name="Footer Placeholder 4">
            <a:extLst>
              <a:ext uri="{FF2B5EF4-FFF2-40B4-BE49-F238E27FC236}">
                <a16:creationId xmlns:a16="http://schemas.microsoft.com/office/drawing/2014/main" id="{0D473AD2-6DE4-41A0-9D2C-12D4DE208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E7D3C-FCA1-4A45-95CA-C8BB2EFACD1F}"/>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47502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3E53-2013-4B8B-9223-F99C86A4B1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2ECF8C-D446-4353-8CD0-B2EDC79D6E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21FF82-09D8-4EC4-A440-378BC29DC404}"/>
              </a:ext>
            </a:extLst>
          </p:cNvPr>
          <p:cNvSpPr>
            <a:spLocks noGrp="1"/>
          </p:cNvSpPr>
          <p:nvPr>
            <p:ph type="dt" sz="half" idx="10"/>
          </p:nvPr>
        </p:nvSpPr>
        <p:spPr/>
        <p:txBody>
          <a:bodyPr/>
          <a:lstStyle/>
          <a:p>
            <a:fld id="{BCFAC40C-DCF3-4668-A328-EC475B101CBA}" type="datetimeFigureOut">
              <a:rPr lang="en-US" smtClean="0"/>
              <a:t>2/27/2019</a:t>
            </a:fld>
            <a:endParaRPr lang="en-US"/>
          </a:p>
        </p:txBody>
      </p:sp>
      <p:sp>
        <p:nvSpPr>
          <p:cNvPr id="5" name="Footer Placeholder 4">
            <a:extLst>
              <a:ext uri="{FF2B5EF4-FFF2-40B4-BE49-F238E27FC236}">
                <a16:creationId xmlns:a16="http://schemas.microsoft.com/office/drawing/2014/main" id="{5E7123A6-C246-46F8-8B1F-70D7254166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F4A3C4-E60A-4EB5-AA50-79516C6FBE1B}"/>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80057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95BE-DEF6-4C73-B6B0-446E52B56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92FCB1-6CC7-448A-9E46-57E032BB95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CD3B61-1E00-42F7-9181-62D288505F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9F5D9B-C8E0-4CDF-B661-D6F21ECBC34A}"/>
              </a:ext>
            </a:extLst>
          </p:cNvPr>
          <p:cNvSpPr>
            <a:spLocks noGrp="1"/>
          </p:cNvSpPr>
          <p:nvPr>
            <p:ph type="dt" sz="half" idx="10"/>
          </p:nvPr>
        </p:nvSpPr>
        <p:spPr/>
        <p:txBody>
          <a:bodyPr/>
          <a:lstStyle/>
          <a:p>
            <a:fld id="{BCFAC40C-DCF3-4668-A328-EC475B101CBA}" type="datetimeFigureOut">
              <a:rPr lang="en-US" smtClean="0"/>
              <a:t>2/27/2019</a:t>
            </a:fld>
            <a:endParaRPr lang="en-US"/>
          </a:p>
        </p:txBody>
      </p:sp>
      <p:sp>
        <p:nvSpPr>
          <p:cNvPr id="6" name="Footer Placeholder 5">
            <a:extLst>
              <a:ext uri="{FF2B5EF4-FFF2-40B4-BE49-F238E27FC236}">
                <a16:creationId xmlns:a16="http://schemas.microsoft.com/office/drawing/2014/main" id="{2B439E3C-982F-41C1-9B93-428DD37336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EE88F8-9D65-48F7-9929-7B6E4F4F355B}"/>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1739952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83DE-4D01-4849-ABCC-5291EA43AB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CFB1BE-B4DA-4BD2-9264-D471480654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473044-9A23-4B8C-A39D-C884B3E407A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693E05-4E09-4283-89E6-E9813286D7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05B270-E930-46C0-95AA-5E3BE592CD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55731A-91C2-4C00-A44F-A05A8268FCD3}"/>
              </a:ext>
            </a:extLst>
          </p:cNvPr>
          <p:cNvSpPr>
            <a:spLocks noGrp="1"/>
          </p:cNvSpPr>
          <p:nvPr>
            <p:ph type="dt" sz="half" idx="10"/>
          </p:nvPr>
        </p:nvSpPr>
        <p:spPr/>
        <p:txBody>
          <a:bodyPr/>
          <a:lstStyle/>
          <a:p>
            <a:fld id="{BCFAC40C-DCF3-4668-A328-EC475B101CBA}" type="datetimeFigureOut">
              <a:rPr lang="en-US" smtClean="0"/>
              <a:t>2/27/2019</a:t>
            </a:fld>
            <a:endParaRPr lang="en-US"/>
          </a:p>
        </p:txBody>
      </p:sp>
      <p:sp>
        <p:nvSpPr>
          <p:cNvPr id="8" name="Footer Placeholder 7">
            <a:extLst>
              <a:ext uri="{FF2B5EF4-FFF2-40B4-BE49-F238E27FC236}">
                <a16:creationId xmlns:a16="http://schemas.microsoft.com/office/drawing/2014/main" id="{017F7D62-BC3E-4C31-928E-6DEB3D816D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DC9AB3-3C9B-4B41-A044-BE3C9C79B526}"/>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273666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D8C1-0F8B-4A41-94A5-F479728A91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2B78A2-6D32-43C7-B8B5-74C6D9512A71}"/>
              </a:ext>
            </a:extLst>
          </p:cNvPr>
          <p:cNvSpPr>
            <a:spLocks noGrp="1"/>
          </p:cNvSpPr>
          <p:nvPr>
            <p:ph type="dt" sz="half" idx="10"/>
          </p:nvPr>
        </p:nvSpPr>
        <p:spPr/>
        <p:txBody>
          <a:bodyPr/>
          <a:lstStyle/>
          <a:p>
            <a:fld id="{BCFAC40C-DCF3-4668-A328-EC475B101CBA}" type="datetimeFigureOut">
              <a:rPr lang="en-US" smtClean="0"/>
              <a:t>2/27/2019</a:t>
            </a:fld>
            <a:endParaRPr lang="en-US"/>
          </a:p>
        </p:txBody>
      </p:sp>
      <p:sp>
        <p:nvSpPr>
          <p:cNvPr id="4" name="Footer Placeholder 3">
            <a:extLst>
              <a:ext uri="{FF2B5EF4-FFF2-40B4-BE49-F238E27FC236}">
                <a16:creationId xmlns:a16="http://schemas.microsoft.com/office/drawing/2014/main" id="{1BCEC8E8-F0BE-434B-B412-636881395D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D6DCBA-9B23-4F05-80EF-308D27E9F6B6}"/>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1373457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F8AF62-5175-4FD4-A43D-377E3658382E}"/>
              </a:ext>
            </a:extLst>
          </p:cNvPr>
          <p:cNvSpPr>
            <a:spLocks noGrp="1"/>
          </p:cNvSpPr>
          <p:nvPr>
            <p:ph type="dt" sz="half" idx="10"/>
          </p:nvPr>
        </p:nvSpPr>
        <p:spPr/>
        <p:txBody>
          <a:bodyPr/>
          <a:lstStyle/>
          <a:p>
            <a:fld id="{BCFAC40C-DCF3-4668-A328-EC475B101CBA}" type="datetimeFigureOut">
              <a:rPr lang="en-US" smtClean="0"/>
              <a:t>2/27/2019</a:t>
            </a:fld>
            <a:endParaRPr lang="en-US"/>
          </a:p>
        </p:txBody>
      </p:sp>
      <p:sp>
        <p:nvSpPr>
          <p:cNvPr id="3" name="Footer Placeholder 2">
            <a:extLst>
              <a:ext uri="{FF2B5EF4-FFF2-40B4-BE49-F238E27FC236}">
                <a16:creationId xmlns:a16="http://schemas.microsoft.com/office/drawing/2014/main" id="{99AD5C2D-C157-497C-A7B6-2CCF9545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4973F3-DDFA-4111-A197-A3404C313D7C}"/>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272504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A1BC-4941-4948-81C1-2C24766DD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B49510-1BC5-40A6-BAFC-BFB11CAFC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0BFF87-F109-46AF-87F4-9535DF500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709005-4CF7-4D26-9A63-34E59DE4CEEE}"/>
              </a:ext>
            </a:extLst>
          </p:cNvPr>
          <p:cNvSpPr>
            <a:spLocks noGrp="1"/>
          </p:cNvSpPr>
          <p:nvPr>
            <p:ph type="dt" sz="half" idx="10"/>
          </p:nvPr>
        </p:nvSpPr>
        <p:spPr/>
        <p:txBody>
          <a:bodyPr/>
          <a:lstStyle/>
          <a:p>
            <a:fld id="{BCFAC40C-DCF3-4668-A328-EC475B101CBA}" type="datetimeFigureOut">
              <a:rPr lang="en-US" smtClean="0"/>
              <a:t>2/27/2019</a:t>
            </a:fld>
            <a:endParaRPr lang="en-US"/>
          </a:p>
        </p:txBody>
      </p:sp>
      <p:sp>
        <p:nvSpPr>
          <p:cNvPr id="6" name="Footer Placeholder 5">
            <a:extLst>
              <a:ext uri="{FF2B5EF4-FFF2-40B4-BE49-F238E27FC236}">
                <a16:creationId xmlns:a16="http://schemas.microsoft.com/office/drawing/2014/main" id="{56366CBD-F5E2-4C88-B4C5-CC0E595625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52048-D4F3-4730-A8FE-E6B973A1408F}"/>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1725572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DE06-5574-4C80-9CFE-86F956AFC6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DFA1B5-11BD-4580-8B21-845C39C75A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FC4739-A8D8-4FC0-ADAA-429C97E38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E4C557-5BAC-4318-8889-317FDFEF762B}"/>
              </a:ext>
            </a:extLst>
          </p:cNvPr>
          <p:cNvSpPr>
            <a:spLocks noGrp="1"/>
          </p:cNvSpPr>
          <p:nvPr>
            <p:ph type="dt" sz="half" idx="10"/>
          </p:nvPr>
        </p:nvSpPr>
        <p:spPr/>
        <p:txBody>
          <a:bodyPr/>
          <a:lstStyle/>
          <a:p>
            <a:fld id="{BCFAC40C-DCF3-4668-A328-EC475B101CBA}" type="datetimeFigureOut">
              <a:rPr lang="en-US" smtClean="0"/>
              <a:t>2/27/2019</a:t>
            </a:fld>
            <a:endParaRPr lang="en-US"/>
          </a:p>
        </p:txBody>
      </p:sp>
      <p:sp>
        <p:nvSpPr>
          <p:cNvPr id="6" name="Footer Placeholder 5">
            <a:extLst>
              <a:ext uri="{FF2B5EF4-FFF2-40B4-BE49-F238E27FC236}">
                <a16:creationId xmlns:a16="http://schemas.microsoft.com/office/drawing/2014/main" id="{C4349F1D-DD96-4B00-AD7F-A13BA20C5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7D51F-6C91-4CD5-831B-B4705634CF12}"/>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13430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11939E-042F-490E-9E16-2C1FC9E4E8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699933-3E5D-438B-866C-29DDA9018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3A329-5922-4907-83B1-5AAE7D80B3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AC40C-DCF3-4668-A328-EC475B101CBA}" type="datetimeFigureOut">
              <a:rPr lang="en-US" smtClean="0"/>
              <a:t>2/27/2019</a:t>
            </a:fld>
            <a:endParaRPr lang="en-US"/>
          </a:p>
        </p:txBody>
      </p:sp>
      <p:sp>
        <p:nvSpPr>
          <p:cNvPr id="5" name="Footer Placeholder 4">
            <a:extLst>
              <a:ext uri="{FF2B5EF4-FFF2-40B4-BE49-F238E27FC236}">
                <a16:creationId xmlns:a16="http://schemas.microsoft.com/office/drawing/2014/main" id="{7F9C0755-7B31-46CA-9771-4FB16BCD3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597DA0-1477-4907-A1DC-B090923FEF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8B3AC0-5B53-41A3-956A-78AA0C1732E3}" type="slidenum">
              <a:rPr lang="en-US" smtClean="0"/>
              <a:t>‹#›</a:t>
            </a:fld>
            <a:endParaRPr lang="en-US"/>
          </a:p>
        </p:txBody>
      </p:sp>
    </p:spTree>
    <p:extLst>
      <p:ext uri="{BB962C8B-B14F-4D97-AF65-F5344CB8AC3E}">
        <p14:creationId xmlns:p14="http://schemas.microsoft.com/office/powerpoint/2010/main" val="3325830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Image result for budweiser clydesdales">
            <a:extLst>
              <a:ext uri="{FF2B5EF4-FFF2-40B4-BE49-F238E27FC236}">
                <a16:creationId xmlns:a16="http://schemas.microsoft.com/office/drawing/2014/main" id="{45F8C0AB-0A38-45D3-91D3-759E8B22FB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09" r="1" b="19488"/>
          <a:stretch/>
        </p:blipFill>
        <p:spPr bwMode="auto">
          <a:xfrm>
            <a:off x="4818888" y="-479"/>
            <a:ext cx="7373112" cy="42524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budweiser clydesdales">
            <a:extLst>
              <a:ext uri="{FF2B5EF4-FFF2-40B4-BE49-F238E27FC236}">
                <a16:creationId xmlns:a16="http://schemas.microsoft.com/office/drawing/2014/main" id="{CA717EFC-6D3C-4083-8834-AFC307CF27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171" r="-2" b="21426"/>
          <a:stretch/>
        </p:blipFill>
        <p:spPr bwMode="auto">
          <a:xfrm>
            <a:off x="6838122" y="4251960"/>
            <a:ext cx="5353878" cy="2606039"/>
          </a:xfrm>
          <a:prstGeom prst="rect">
            <a:avLst/>
          </a:prstGeom>
          <a:noFill/>
          <a:extLst>
            <a:ext uri="{909E8E84-426E-40DD-AFC4-6F175D3DCCD1}">
              <a14:hiddenFill xmlns:a14="http://schemas.microsoft.com/office/drawing/2010/main">
                <a:solidFill>
                  <a:srgbClr val="FFFFFF"/>
                </a:solidFill>
              </a14:hiddenFill>
            </a:ext>
          </a:extLst>
        </p:spPr>
      </p:pic>
      <p:sp>
        <p:nvSpPr>
          <p:cNvPr id="73" name="Freeform 3">
            <a:extLst>
              <a:ext uri="{FF2B5EF4-FFF2-40B4-BE49-F238E27FC236}">
                <a16:creationId xmlns:a16="http://schemas.microsoft.com/office/drawing/2014/main" id="{66BCEC1B-9617-4EF1-9B03-4BD43D100B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4">
            <a:extLst>
              <a:ext uri="{FF2B5EF4-FFF2-40B4-BE49-F238E27FC236}">
                <a16:creationId xmlns:a16="http://schemas.microsoft.com/office/drawing/2014/main" id="{CCBFD80B-276C-4775-A363-20693A7C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D9F51-4A8E-404B-B0D0-1A007F2C3A65}"/>
              </a:ext>
            </a:extLst>
          </p:cNvPr>
          <p:cNvSpPr>
            <a:spLocks noGrp="1"/>
          </p:cNvSpPr>
          <p:nvPr>
            <p:ph type="ctrTitle"/>
          </p:nvPr>
        </p:nvSpPr>
        <p:spPr>
          <a:xfrm>
            <a:off x="804672" y="2600325"/>
            <a:ext cx="4948428" cy="2651200"/>
          </a:xfrm>
        </p:spPr>
        <p:txBody>
          <a:bodyPr anchor="t">
            <a:normAutofit/>
          </a:bodyPr>
          <a:lstStyle/>
          <a:p>
            <a:pPr algn="l"/>
            <a:r>
              <a:rPr lang="en-US" sz="2400" dirty="0">
                <a:solidFill>
                  <a:schemeClr val="tx2">
                    <a:lumMod val="75000"/>
                  </a:schemeClr>
                </a:solidFill>
                <a:latin typeface="Aparajita" panose="020B0502040204020203" pitchFamily="18" charset="0"/>
                <a:cs typeface="Aparajita" panose="020B0502040204020203" pitchFamily="18" charset="0"/>
              </a:rPr>
              <a:t>Competitive Intelligence</a:t>
            </a:r>
            <a:br>
              <a:rPr lang="en-US" sz="2800" dirty="0">
                <a:solidFill>
                  <a:schemeClr val="tx2">
                    <a:lumMod val="75000"/>
                  </a:schemeClr>
                </a:solidFill>
                <a:latin typeface="Aparajita" panose="020B0502040204020203" pitchFamily="18" charset="0"/>
                <a:cs typeface="Aparajita" panose="020B0502040204020203" pitchFamily="18" charset="0"/>
              </a:rPr>
            </a:br>
            <a:br>
              <a:rPr lang="en-US" sz="2800" dirty="0">
                <a:solidFill>
                  <a:schemeClr val="tx2">
                    <a:lumMod val="75000"/>
                  </a:schemeClr>
                </a:solidFill>
                <a:latin typeface="Aparajita" panose="020B0502040204020203" pitchFamily="18" charset="0"/>
                <a:cs typeface="Aparajita" panose="020B0502040204020203" pitchFamily="18" charset="0"/>
              </a:rPr>
            </a:br>
            <a:r>
              <a:rPr lang="en-US" sz="2400" dirty="0">
                <a:solidFill>
                  <a:schemeClr val="tx2">
                    <a:lumMod val="75000"/>
                  </a:schemeClr>
                </a:solidFill>
                <a:latin typeface="Aparajita" panose="020B0502040204020203" pitchFamily="18" charset="0"/>
                <a:cs typeface="Aparajita" panose="020B0502040204020203" pitchFamily="18" charset="0"/>
              </a:rPr>
              <a:t>Presented by:</a:t>
            </a:r>
            <a:br>
              <a:rPr lang="en-US" sz="2400" dirty="0">
                <a:solidFill>
                  <a:schemeClr val="tx2">
                    <a:lumMod val="75000"/>
                  </a:schemeClr>
                </a:solidFill>
                <a:latin typeface="Aparajita" panose="020B0502040204020203" pitchFamily="18" charset="0"/>
                <a:cs typeface="Aparajita" panose="020B0502040204020203" pitchFamily="18" charset="0"/>
              </a:rPr>
            </a:br>
            <a:r>
              <a:rPr lang="en-US" sz="2400" dirty="0">
                <a:solidFill>
                  <a:schemeClr val="tx2">
                    <a:lumMod val="75000"/>
                  </a:schemeClr>
                </a:solidFill>
                <a:latin typeface="Aparajita" panose="020B0502040204020203" pitchFamily="18" charset="0"/>
                <a:cs typeface="Aparajita" panose="020B0502040204020203" pitchFamily="18" charset="0"/>
              </a:rPr>
              <a:t>Jasmine Coleman</a:t>
            </a:r>
            <a:endParaRPr lang="en-US" sz="2800" dirty="0">
              <a:solidFill>
                <a:schemeClr val="tx2">
                  <a:lumMod val="75000"/>
                </a:schemeClr>
              </a:solidFill>
              <a:latin typeface="Aparajita" panose="020B0502040204020203" pitchFamily="18" charset="0"/>
              <a:cs typeface="Aparajita" panose="020B0502040204020203" pitchFamily="18" charset="0"/>
            </a:endParaRPr>
          </a:p>
        </p:txBody>
      </p:sp>
      <p:sp>
        <p:nvSpPr>
          <p:cNvPr id="3" name="Subtitle 2">
            <a:extLst>
              <a:ext uri="{FF2B5EF4-FFF2-40B4-BE49-F238E27FC236}">
                <a16:creationId xmlns:a16="http://schemas.microsoft.com/office/drawing/2014/main" id="{6C458D90-5770-4365-AB50-EA1F60E395B1}"/>
              </a:ext>
            </a:extLst>
          </p:cNvPr>
          <p:cNvSpPr>
            <a:spLocks noGrp="1"/>
          </p:cNvSpPr>
          <p:nvPr>
            <p:ph type="subTitle" idx="1"/>
          </p:nvPr>
        </p:nvSpPr>
        <p:spPr>
          <a:xfrm>
            <a:off x="804672" y="1300450"/>
            <a:ext cx="4167376" cy="1155525"/>
          </a:xfrm>
        </p:spPr>
        <p:txBody>
          <a:bodyPr anchor="b">
            <a:normAutofit/>
          </a:bodyPr>
          <a:lstStyle/>
          <a:p>
            <a:pPr algn="l"/>
            <a:r>
              <a:rPr lang="en-US" sz="6000" dirty="0">
                <a:latin typeface="Brush Script MT" panose="03060802040406070304" pitchFamily="66" charset="0"/>
              </a:rPr>
              <a:t>Budweiser</a:t>
            </a:r>
          </a:p>
        </p:txBody>
      </p:sp>
    </p:spTree>
    <p:extLst>
      <p:ext uri="{BB962C8B-B14F-4D97-AF65-F5344CB8AC3E}">
        <p14:creationId xmlns:p14="http://schemas.microsoft.com/office/powerpoint/2010/main" val="182365785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A2EF-2261-48F6-AABB-4E55962EC1BA}"/>
              </a:ext>
            </a:extLst>
          </p:cNvPr>
          <p:cNvSpPr>
            <a:spLocks noGrp="1"/>
          </p:cNvSpPr>
          <p:nvPr>
            <p:ph type="title"/>
          </p:nvPr>
        </p:nvSpPr>
        <p:spPr>
          <a:xfrm>
            <a:off x="839788" y="365126"/>
            <a:ext cx="3823652" cy="942378"/>
          </a:xfrm>
        </p:spPr>
        <p:txBody>
          <a:bodyPr/>
          <a:lstStyle/>
          <a:p>
            <a:r>
              <a:rPr lang="en-US" dirty="0"/>
              <a:t>Data Overview</a:t>
            </a:r>
          </a:p>
        </p:txBody>
      </p:sp>
      <p:sp>
        <p:nvSpPr>
          <p:cNvPr id="3" name="Text Placeholder 2">
            <a:extLst>
              <a:ext uri="{FF2B5EF4-FFF2-40B4-BE49-F238E27FC236}">
                <a16:creationId xmlns:a16="http://schemas.microsoft.com/office/drawing/2014/main" id="{FE2114C2-2D1C-4494-8300-8FED6CCF4720}"/>
              </a:ext>
            </a:extLst>
          </p:cNvPr>
          <p:cNvSpPr>
            <a:spLocks noGrp="1"/>
          </p:cNvSpPr>
          <p:nvPr>
            <p:ph type="body" idx="1"/>
          </p:nvPr>
        </p:nvSpPr>
        <p:spPr>
          <a:xfrm>
            <a:off x="836609" y="1354308"/>
            <a:ext cx="5157787" cy="517653"/>
          </a:xfrm>
        </p:spPr>
        <p:txBody>
          <a:bodyPr/>
          <a:lstStyle/>
          <a:p>
            <a:r>
              <a:rPr lang="en-US" u="sng" dirty="0"/>
              <a:t>Beer Information</a:t>
            </a:r>
          </a:p>
        </p:txBody>
      </p:sp>
      <p:sp>
        <p:nvSpPr>
          <p:cNvPr id="4" name="Content Placeholder 3">
            <a:extLst>
              <a:ext uri="{FF2B5EF4-FFF2-40B4-BE49-F238E27FC236}">
                <a16:creationId xmlns:a16="http://schemas.microsoft.com/office/drawing/2014/main" id="{43DA2E0A-569F-4733-A829-E5D1B197B631}"/>
              </a:ext>
            </a:extLst>
          </p:cNvPr>
          <p:cNvSpPr>
            <a:spLocks noGrp="1"/>
          </p:cNvSpPr>
          <p:nvPr>
            <p:ph sz="half" idx="2"/>
          </p:nvPr>
        </p:nvSpPr>
        <p:spPr>
          <a:xfrm>
            <a:off x="836610" y="1871961"/>
            <a:ext cx="5157787" cy="2440785"/>
          </a:xfrm>
        </p:spPr>
        <p:txBody>
          <a:bodyPr>
            <a:normAutofit lnSpcReduction="10000"/>
          </a:bodyPr>
          <a:lstStyle/>
          <a:p>
            <a:r>
              <a:rPr lang="en-US" sz="2400" dirty="0"/>
              <a:t>2410 US Craft Beers</a:t>
            </a:r>
          </a:p>
          <a:p>
            <a:pPr lvl="1"/>
            <a:r>
              <a:rPr lang="en-US" sz="2000" dirty="0"/>
              <a:t>ABV: Alcohol by Volume</a:t>
            </a:r>
          </a:p>
          <a:p>
            <a:pPr lvl="1"/>
            <a:r>
              <a:rPr lang="en-US" sz="2000" dirty="0"/>
              <a:t>IBU: International Bitterness Units</a:t>
            </a:r>
          </a:p>
          <a:p>
            <a:pPr lvl="1"/>
            <a:r>
              <a:rPr lang="en-US" sz="2000" dirty="0"/>
              <a:t>Style</a:t>
            </a:r>
          </a:p>
          <a:p>
            <a:pPr lvl="1"/>
            <a:r>
              <a:rPr lang="en-US" sz="2000" dirty="0"/>
              <a:t>Ounces</a:t>
            </a:r>
          </a:p>
          <a:p>
            <a:pPr lvl="1"/>
            <a:r>
              <a:rPr lang="en-US" sz="2000" dirty="0"/>
              <a:t>Original brewery</a:t>
            </a:r>
          </a:p>
          <a:p>
            <a:r>
              <a:rPr lang="en-US" sz="2400" dirty="0"/>
              <a:t>Missing Values</a:t>
            </a:r>
          </a:p>
          <a:p>
            <a:pPr lvl="1"/>
            <a:endParaRPr lang="en-US" sz="2000" dirty="0"/>
          </a:p>
          <a:p>
            <a:endParaRPr lang="en-US" sz="2400" dirty="0"/>
          </a:p>
        </p:txBody>
      </p:sp>
      <p:sp>
        <p:nvSpPr>
          <p:cNvPr id="5" name="Text Placeholder 4">
            <a:extLst>
              <a:ext uri="{FF2B5EF4-FFF2-40B4-BE49-F238E27FC236}">
                <a16:creationId xmlns:a16="http://schemas.microsoft.com/office/drawing/2014/main" id="{E962926D-286A-4D9D-B03A-BF97F0E5721A}"/>
              </a:ext>
            </a:extLst>
          </p:cNvPr>
          <p:cNvSpPr>
            <a:spLocks noGrp="1"/>
          </p:cNvSpPr>
          <p:nvPr>
            <p:ph type="body" sz="quarter" idx="3"/>
          </p:nvPr>
        </p:nvSpPr>
        <p:spPr>
          <a:xfrm>
            <a:off x="6083298" y="1354307"/>
            <a:ext cx="5183188" cy="517653"/>
          </a:xfrm>
        </p:spPr>
        <p:txBody>
          <a:bodyPr/>
          <a:lstStyle/>
          <a:p>
            <a:r>
              <a:rPr lang="en-US" u="sng" dirty="0"/>
              <a:t>Brewery Information</a:t>
            </a:r>
          </a:p>
        </p:txBody>
      </p:sp>
      <p:sp>
        <p:nvSpPr>
          <p:cNvPr id="6" name="Content Placeholder 5">
            <a:extLst>
              <a:ext uri="{FF2B5EF4-FFF2-40B4-BE49-F238E27FC236}">
                <a16:creationId xmlns:a16="http://schemas.microsoft.com/office/drawing/2014/main" id="{C08D5322-EC0B-43E4-873D-CC80F585F75D}"/>
              </a:ext>
            </a:extLst>
          </p:cNvPr>
          <p:cNvSpPr>
            <a:spLocks noGrp="1"/>
          </p:cNvSpPr>
          <p:nvPr>
            <p:ph sz="quarter" idx="4"/>
          </p:nvPr>
        </p:nvSpPr>
        <p:spPr>
          <a:xfrm>
            <a:off x="6096000" y="1873839"/>
            <a:ext cx="5183188" cy="1125882"/>
          </a:xfrm>
        </p:spPr>
        <p:txBody>
          <a:bodyPr>
            <a:normAutofit lnSpcReduction="10000"/>
          </a:bodyPr>
          <a:lstStyle/>
          <a:p>
            <a:r>
              <a:rPr lang="en-US" sz="2400" dirty="0"/>
              <a:t>558 US Breweries</a:t>
            </a:r>
          </a:p>
          <a:p>
            <a:pPr lvl="1"/>
            <a:r>
              <a:rPr lang="en-US" sz="2000" dirty="0"/>
              <a:t>City</a:t>
            </a:r>
          </a:p>
          <a:p>
            <a:pPr lvl="1"/>
            <a:r>
              <a:rPr lang="en-US" sz="2000" dirty="0"/>
              <a:t>State</a:t>
            </a:r>
          </a:p>
        </p:txBody>
      </p:sp>
      <p:pic>
        <p:nvPicPr>
          <p:cNvPr id="2050" name="Picture 2" descr="Image result for data digging">
            <a:extLst>
              <a:ext uri="{FF2B5EF4-FFF2-40B4-BE49-F238E27FC236}">
                <a16:creationId xmlns:a16="http://schemas.microsoft.com/office/drawing/2014/main" id="{EA0B5190-57A3-4829-A651-70B0BBA336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0196" y="2083071"/>
            <a:ext cx="3058444" cy="30584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4638865-34DC-4E23-8954-721E73EE57A6}"/>
              </a:ext>
            </a:extLst>
          </p:cNvPr>
          <p:cNvPicPr>
            <a:picLocks noChangeAspect="1"/>
          </p:cNvPicPr>
          <p:nvPr/>
        </p:nvPicPr>
        <p:blipFill>
          <a:blip r:embed="rId4"/>
          <a:stretch>
            <a:fillRect/>
          </a:stretch>
        </p:blipFill>
        <p:spPr>
          <a:xfrm>
            <a:off x="0" y="4877204"/>
            <a:ext cx="12192000" cy="1980796"/>
          </a:xfrm>
          <a:prstGeom prst="rect">
            <a:avLst/>
          </a:prstGeom>
          <a:effectLst>
            <a:outerShdw blurRad="50800" dist="38100" dir="16200000" rotWithShape="0">
              <a:prstClr val="black">
                <a:alpha val="40000"/>
              </a:prstClr>
            </a:outerShdw>
          </a:effectLst>
        </p:spPr>
      </p:pic>
      <p:pic>
        <p:nvPicPr>
          <p:cNvPr id="8" name="Picture 7">
            <a:extLst>
              <a:ext uri="{FF2B5EF4-FFF2-40B4-BE49-F238E27FC236}">
                <a16:creationId xmlns:a16="http://schemas.microsoft.com/office/drawing/2014/main" id="{E726DD56-4D13-4098-8A7E-93EB36FA4D03}"/>
              </a:ext>
            </a:extLst>
          </p:cNvPr>
          <p:cNvPicPr>
            <a:picLocks noChangeAspect="1"/>
          </p:cNvPicPr>
          <p:nvPr/>
        </p:nvPicPr>
        <p:blipFill>
          <a:blip r:embed="rId5"/>
          <a:stretch>
            <a:fillRect/>
          </a:stretch>
        </p:blipFill>
        <p:spPr>
          <a:xfrm>
            <a:off x="1254443" y="4139741"/>
            <a:ext cx="1514475" cy="438150"/>
          </a:xfrm>
          <a:prstGeom prst="rect">
            <a:avLst/>
          </a:prstGeom>
        </p:spPr>
      </p:pic>
    </p:spTree>
    <p:extLst>
      <p:ext uri="{BB962C8B-B14F-4D97-AF65-F5344CB8AC3E}">
        <p14:creationId xmlns:p14="http://schemas.microsoft.com/office/powerpoint/2010/main" val="264270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C8246C50-86D6-41C2-8E23-2DC5419AB4D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US Brewery Locations</a:t>
            </a:r>
          </a:p>
        </p:txBody>
      </p:sp>
      <p:cxnSp>
        <p:nvCxnSpPr>
          <p:cNvPr id="33" name="Straight Connector 3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2" name="Content Placeholder 25" descr="A screenshot of a cell phone&#10;&#10;Description automatically generated">
            <a:extLst>
              <a:ext uri="{FF2B5EF4-FFF2-40B4-BE49-F238E27FC236}">
                <a16:creationId xmlns:a16="http://schemas.microsoft.com/office/drawing/2014/main" id="{739A234E-1F8F-4202-8AEE-54CF9395E7F0}"/>
              </a:ext>
            </a:extLst>
          </p:cNvPr>
          <p:cNvPicPr>
            <a:picLocks noGrp="1" noChangeAspect="1"/>
          </p:cNvPicPr>
          <p:nvPr>
            <p:ph sz="half" idx="1"/>
          </p:nvPr>
        </p:nvPicPr>
        <p:blipFill rotWithShape="1">
          <a:blip r:embed="rId3"/>
          <a:srcRect r="12175"/>
          <a:stretch/>
        </p:blipFill>
        <p:spPr>
          <a:xfrm>
            <a:off x="917609" y="2283837"/>
            <a:ext cx="4386296" cy="4391420"/>
          </a:xfrm>
          <a:prstGeom prst="rect">
            <a:avLst/>
          </a:prstGeom>
        </p:spPr>
      </p:pic>
      <p:pic>
        <p:nvPicPr>
          <p:cNvPr id="43" name="Content Placeholder 18" descr="A picture containing screenshot&#10;&#10;Description automatically generated">
            <a:extLst>
              <a:ext uri="{FF2B5EF4-FFF2-40B4-BE49-F238E27FC236}">
                <a16:creationId xmlns:a16="http://schemas.microsoft.com/office/drawing/2014/main" id="{11C085B2-F685-4CD6-997A-A7BD32BCFE78}"/>
              </a:ext>
            </a:extLst>
          </p:cNvPr>
          <p:cNvPicPr>
            <a:picLocks noGrp="1" noChangeAspect="1"/>
          </p:cNvPicPr>
          <p:nvPr>
            <p:ph sz="half" idx="2"/>
          </p:nvPr>
        </p:nvPicPr>
        <p:blipFill rotWithShape="1">
          <a:blip r:embed="rId4"/>
          <a:srcRect r="19257"/>
          <a:stretch/>
        </p:blipFill>
        <p:spPr>
          <a:xfrm>
            <a:off x="6928652" y="2319870"/>
            <a:ext cx="4345735" cy="4391420"/>
          </a:xfrm>
          <a:prstGeom prst="rect">
            <a:avLst/>
          </a:prstGeom>
        </p:spPr>
      </p:pic>
    </p:spTree>
    <p:extLst>
      <p:ext uri="{BB962C8B-B14F-4D97-AF65-F5344CB8AC3E}">
        <p14:creationId xmlns:p14="http://schemas.microsoft.com/office/powerpoint/2010/main" val="8237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3E1F35CB-3C42-4DFE-B3F2-C30F225BA0B1}"/>
              </a:ext>
            </a:extLst>
          </p:cNvPr>
          <p:cNvPicPr>
            <a:picLocks noChangeAspect="1"/>
          </p:cNvPicPr>
          <p:nvPr/>
        </p:nvPicPr>
        <p:blipFill rotWithShape="1">
          <a:blip r:embed="rId3"/>
          <a:srcRect t="11124" r="9091" b="4353"/>
          <a:stretch/>
        </p:blipFill>
        <p:spPr>
          <a:xfrm>
            <a:off x="20" y="10"/>
            <a:ext cx="12191980" cy="6857990"/>
          </a:xfrm>
          <a:prstGeom prst="rect">
            <a:avLst/>
          </a:prstGeom>
        </p:spPr>
      </p:pic>
      <p:sp>
        <p:nvSpPr>
          <p:cNvPr id="92" name="Freeform: Shape 87">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89">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66CC78-9A80-426B-9132-CE057ABB0549}"/>
              </a:ext>
            </a:extLst>
          </p:cNvPr>
          <p:cNvSpPr>
            <a:spLocks noGrp="1"/>
          </p:cNvSpPr>
          <p:nvPr>
            <p:ph type="title"/>
          </p:nvPr>
        </p:nvSpPr>
        <p:spPr>
          <a:xfrm>
            <a:off x="625687" y="888365"/>
            <a:ext cx="4185817" cy="660116"/>
          </a:xfrm>
        </p:spPr>
        <p:txBody>
          <a:bodyPr>
            <a:normAutofit/>
          </a:bodyPr>
          <a:lstStyle/>
          <a:p>
            <a:r>
              <a:rPr lang="en-US" sz="3300" dirty="0"/>
              <a:t>US Brewery Locations</a:t>
            </a:r>
          </a:p>
        </p:txBody>
      </p:sp>
      <p:sp>
        <p:nvSpPr>
          <p:cNvPr id="65" name="Content Placeholder 24">
            <a:extLst>
              <a:ext uri="{FF2B5EF4-FFF2-40B4-BE49-F238E27FC236}">
                <a16:creationId xmlns:a16="http://schemas.microsoft.com/office/drawing/2014/main" id="{271770CC-DAB0-4D39-9640-3CD8F84806A1}"/>
              </a:ext>
            </a:extLst>
          </p:cNvPr>
          <p:cNvSpPr>
            <a:spLocks noGrp="1"/>
          </p:cNvSpPr>
          <p:nvPr>
            <p:ph idx="1"/>
          </p:nvPr>
        </p:nvSpPr>
        <p:spPr>
          <a:xfrm>
            <a:off x="747381" y="1591540"/>
            <a:ext cx="3942428" cy="558472"/>
          </a:xfrm>
        </p:spPr>
        <p:txBody>
          <a:bodyPr anchor="t">
            <a:normAutofit lnSpcReduction="10000"/>
          </a:bodyPr>
          <a:lstStyle/>
          <a:p>
            <a:pPr marL="0" indent="0" algn="ctr">
              <a:buNone/>
            </a:pPr>
            <a:r>
              <a:rPr lang="en-US" sz="1800" dirty="0"/>
              <a:t>51.6% of US Breweries are located in 10 States</a:t>
            </a:r>
          </a:p>
          <a:p>
            <a:endParaRPr lang="en-US" sz="1800" dirty="0"/>
          </a:p>
          <a:p>
            <a:endParaRPr lang="en-US" sz="1800" dirty="0"/>
          </a:p>
        </p:txBody>
      </p:sp>
      <p:pic>
        <p:nvPicPr>
          <p:cNvPr id="116" name="Picture 115">
            <a:extLst>
              <a:ext uri="{FF2B5EF4-FFF2-40B4-BE49-F238E27FC236}">
                <a16:creationId xmlns:a16="http://schemas.microsoft.com/office/drawing/2014/main" id="{FFF06FE1-DB92-49B4-8BB7-D0ED0252E49F}"/>
              </a:ext>
            </a:extLst>
          </p:cNvPr>
          <p:cNvPicPr>
            <a:picLocks noChangeAspect="1"/>
          </p:cNvPicPr>
          <p:nvPr/>
        </p:nvPicPr>
        <p:blipFill>
          <a:blip r:embed="rId4"/>
          <a:stretch>
            <a:fillRect/>
          </a:stretch>
        </p:blipFill>
        <p:spPr>
          <a:xfrm>
            <a:off x="452757" y="2304420"/>
            <a:ext cx="4462337" cy="3923625"/>
          </a:xfrm>
          <a:prstGeom prst="rect">
            <a:avLst/>
          </a:prstGeom>
        </p:spPr>
      </p:pic>
    </p:spTree>
    <p:extLst>
      <p:ext uri="{BB962C8B-B14F-4D97-AF65-F5344CB8AC3E}">
        <p14:creationId xmlns:p14="http://schemas.microsoft.com/office/powerpoint/2010/main" val="2715528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2974790-8852-4217-8EC5-00AD6F9A5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AE485DA-524A-4260-9FC8-98FAACAFF5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7" name="Freeform 5">
              <a:extLst>
                <a:ext uri="{FF2B5EF4-FFF2-40B4-BE49-F238E27FC236}">
                  <a16:creationId xmlns:a16="http://schemas.microsoft.com/office/drawing/2014/main" id="{6B58B403-6C75-44AB-AE71-97BF1EB567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F012B86A-CF90-40CF-8B77-C382530E39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77EB535E-0753-4F7A-8E6A-A6BB3A3A42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6EA7969D-0525-4972-A406-A3ECCFB906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111A00F7-1251-40DA-95AA-8EB5A776D5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3B034E9C-0B6D-4740-B839-339A3CFE91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79BDE6BB-D9F6-4547-A3D5-0410D56864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0B171098-0659-4752-BCA7-80539A02B9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19BB0F73-3E8F-4DB3-B047-5C5FAB474E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11EC89ED-7CE2-455E-9D3D-4F4F088469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A6116FC0-48C5-47DE-BEDD-5D395F7511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540BFDCD-3B77-492C-A402-463DDC8C77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a:extLst>
                <a:ext uri="{FF2B5EF4-FFF2-40B4-BE49-F238E27FC236}">
                  <a16:creationId xmlns:a16="http://schemas.microsoft.com/office/drawing/2014/main" id="{602FA0AD-30A8-4863-A785-0D72E7D6E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8">
              <a:extLst>
                <a:ext uri="{FF2B5EF4-FFF2-40B4-BE49-F238E27FC236}">
                  <a16:creationId xmlns:a16="http://schemas.microsoft.com/office/drawing/2014/main" id="{F99711A0-AA25-427D-B4CB-45817E61F4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9">
              <a:extLst>
                <a:ext uri="{FF2B5EF4-FFF2-40B4-BE49-F238E27FC236}">
                  <a16:creationId xmlns:a16="http://schemas.microsoft.com/office/drawing/2014/main" id="{E0D52CC1-593C-4216-A5D3-5839D9F72A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0">
              <a:extLst>
                <a:ext uri="{FF2B5EF4-FFF2-40B4-BE49-F238E27FC236}">
                  <a16:creationId xmlns:a16="http://schemas.microsoft.com/office/drawing/2014/main" id="{E782A25F-17DE-4DC0-A536-76DCD24A82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1">
              <a:extLst>
                <a:ext uri="{FF2B5EF4-FFF2-40B4-BE49-F238E27FC236}">
                  <a16:creationId xmlns:a16="http://schemas.microsoft.com/office/drawing/2014/main" id="{9367600B-A73C-4101-8DA7-C76EDDACF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2">
              <a:extLst>
                <a:ext uri="{FF2B5EF4-FFF2-40B4-BE49-F238E27FC236}">
                  <a16:creationId xmlns:a16="http://schemas.microsoft.com/office/drawing/2014/main" id="{F432540E-8D0F-4CC2-8F09-378A28D617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3">
              <a:extLst>
                <a:ext uri="{FF2B5EF4-FFF2-40B4-BE49-F238E27FC236}">
                  <a16:creationId xmlns:a16="http://schemas.microsoft.com/office/drawing/2014/main" id="{EAE46CBD-5B80-44B6-AA1C-75E3684D9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4">
              <a:extLst>
                <a:ext uri="{FF2B5EF4-FFF2-40B4-BE49-F238E27FC236}">
                  <a16:creationId xmlns:a16="http://schemas.microsoft.com/office/drawing/2014/main" id="{C4B1D7D7-5EFC-42D4-A6F3-49D60C396F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5">
              <a:extLst>
                <a:ext uri="{FF2B5EF4-FFF2-40B4-BE49-F238E27FC236}">
                  <a16:creationId xmlns:a16="http://schemas.microsoft.com/office/drawing/2014/main" id="{A43C462C-E5B7-4580-8853-16A0D4F340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9" name="Rectangle 38">
            <a:extLst>
              <a:ext uri="{FF2B5EF4-FFF2-40B4-BE49-F238E27FC236}">
                <a16:creationId xmlns:a16="http://schemas.microsoft.com/office/drawing/2014/main" id="{235421DC-A006-4825-B62F-7DE8D0DEA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894FD15-2E33-4234-8160-FF85F03A4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9557" y="0"/>
            <a:ext cx="4640799"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5">
            <a:extLst>
              <a:ext uri="{FF2B5EF4-FFF2-40B4-BE49-F238E27FC236}">
                <a16:creationId xmlns:a16="http://schemas.microsoft.com/office/drawing/2014/main" id="{74EBA0AA-8B8B-4F81-BC29-77D8FED2FBB6}"/>
              </a:ext>
            </a:extLst>
          </p:cNvPr>
          <p:cNvPicPr>
            <a:picLocks noGrp="1" noChangeAspect="1"/>
          </p:cNvPicPr>
          <p:nvPr>
            <p:ph sz="half" idx="2"/>
          </p:nvPr>
        </p:nvPicPr>
        <p:blipFill>
          <a:blip r:embed="rId2"/>
          <a:stretch>
            <a:fillRect/>
          </a:stretch>
        </p:blipFill>
        <p:spPr>
          <a:xfrm>
            <a:off x="8191507" y="320041"/>
            <a:ext cx="3355909" cy="2950770"/>
          </a:xfrm>
          <a:prstGeom prst="rect">
            <a:avLst/>
          </a:prstGeom>
          <a:ln>
            <a:solidFill>
              <a:schemeClr val="bg1"/>
            </a:solidFill>
          </a:ln>
        </p:spPr>
      </p:pic>
      <p:sp>
        <p:nvSpPr>
          <p:cNvPr id="43" name="Isosceles Triangle 22">
            <a:extLst>
              <a:ext uri="{FF2B5EF4-FFF2-40B4-BE49-F238E27FC236}">
                <a16:creationId xmlns:a16="http://schemas.microsoft.com/office/drawing/2014/main" id="{6F4A2966-7C28-405D-BB02-5E542A255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58D9839-C203-4964-B486-7C0FFFDE5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111FB-D0E4-4034-9062-E2392E0B4592}"/>
              </a:ext>
            </a:extLst>
          </p:cNvPr>
          <p:cNvSpPr>
            <a:spLocks noGrp="1"/>
          </p:cNvSpPr>
          <p:nvPr>
            <p:ph type="title"/>
          </p:nvPr>
        </p:nvSpPr>
        <p:spPr>
          <a:xfrm>
            <a:off x="873978" y="1718735"/>
            <a:ext cx="5767566" cy="1072378"/>
          </a:xfrm>
        </p:spPr>
        <p:txBody>
          <a:bodyPr vert="horz" lIns="91440" tIns="45720" rIns="91440" bIns="45720" rtlCol="0" anchor="ctr">
            <a:normAutofit/>
          </a:bodyPr>
          <a:lstStyle/>
          <a:p>
            <a:pPr algn="ctr"/>
            <a:endParaRPr lang="en-US" sz="3600">
              <a:solidFill>
                <a:srgbClr val="FFFFFF"/>
              </a:solidFill>
            </a:endParaRPr>
          </a:p>
        </p:txBody>
      </p:sp>
      <p:sp>
        <p:nvSpPr>
          <p:cNvPr id="11" name="Content Placeholder 10">
            <a:extLst>
              <a:ext uri="{FF2B5EF4-FFF2-40B4-BE49-F238E27FC236}">
                <a16:creationId xmlns:a16="http://schemas.microsoft.com/office/drawing/2014/main" id="{73E19F45-D7A2-40DC-B273-4BF355C4DDA7}"/>
              </a:ext>
            </a:extLst>
          </p:cNvPr>
          <p:cNvSpPr>
            <a:spLocks noGrp="1"/>
          </p:cNvSpPr>
          <p:nvPr>
            <p:ph sz="half" idx="1"/>
          </p:nvPr>
        </p:nvSpPr>
        <p:spPr>
          <a:xfrm>
            <a:off x="873102" y="2789239"/>
            <a:ext cx="5768442" cy="2683606"/>
          </a:xfrm>
        </p:spPr>
        <p:txBody>
          <a:bodyPr vert="horz" lIns="91440" tIns="45720" rIns="91440" bIns="45720" rtlCol="0" anchor="ctr">
            <a:normAutofit/>
          </a:bodyPr>
          <a:lstStyle/>
          <a:p>
            <a:endParaRPr lang="en-US" sz="1600">
              <a:solidFill>
                <a:srgbClr val="FFFFFE"/>
              </a:solidFill>
            </a:endParaRPr>
          </a:p>
        </p:txBody>
      </p:sp>
      <p:pic>
        <p:nvPicPr>
          <p:cNvPr id="9" name="Content Placeholder 4">
            <a:extLst>
              <a:ext uri="{FF2B5EF4-FFF2-40B4-BE49-F238E27FC236}">
                <a16:creationId xmlns:a16="http://schemas.microsoft.com/office/drawing/2014/main" id="{A1E69D99-A3EC-4138-8A0D-E06FB9092B0B}"/>
              </a:ext>
            </a:extLst>
          </p:cNvPr>
          <p:cNvPicPr>
            <a:picLocks noChangeAspect="1"/>
          </p:cNvPicPr>
          <p:nvPr/>
        </p:nvPicPr>
        <p:blipFill>
          <a:blip r:embed="rId3"/>
          <a:stretch>
            <a:fillRect/>
          </a:stretch>
        </p:blipFill>
        <p:spPr>
          <a:xfrm>
            <a:off x="8189017" y="3587191"/>
            <a:ext cx="3360582" cy="2954879"/>
          </a:xfrm>
          <a:prstGeom prst="rect">
            <a:avLst/>
          </a:prstGeom>
          <a:ln>
            <a:solidFill>
              <a:schemeClr val="bg1"/>
            </a:solidFill>
          </a:ln>
        </p:spPr>
      </p:pic>
    </p:spTree>
    <p:extLst>
      <p:ext uri="{BB962C8B-B14F-4D97-AF65-F5344CB8AC3E}">
        <p14:creationId xmlns:p14="http://schemas.microsoft.com/office/powerpoint/2010/main" val="786482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173</Words>
  <Application>Microsoft Office PowerPoint</Application>
  <PresentationFormat>Widescreen</PresentationFormat>
  <Paragraphs>24</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Aparajita</vt:lpstr>
      <vt:lpstr>Arial</vt:lpstr>
      <vt:lpstr>Brush Script MT</vt:lpstr>
      <vt:lpstr>Calibri</vt:lpstr>
      <vt:lpstr>Calibri Light</vt:lpstr>
      <vt:lpstr>Office Theme</vt:lpstr>
      <vt:lpstr>Competitive Intelligence  Presented by: Jasmine Coleman</vt:lpstr>
      <vt:lpstr>Data Overview</vt:lpstr>
      <vt:lpstr>US Brewery Locations</vt:lpstr>
      <vt:lpstr>US Brewery Locations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Intelligence  Presented by: Jasmine Coleman</dc:title>
  <dc:creator>Jasmine Coleman</dc:creator>
  <cp:lastModifiedBy>Jasmine Coleman</cp:lastModifiedBy>
  <cp:revision>1</cp:revision>
  <dcterms:created xsi:type="dcterms:W3CDTF">2019-02-28T06:29:36Z</dcterms:created>
  <dcterms:modified xsi:type="dcterms:W3CDTF">2019-02-28T12:08:04Z</dcterms:modified>
</cp:coreProperties>
</file>