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02" r:id="rId7"/>
    <p:sldId id="312" r:id="rId8"/>
    <p:sldId id="316" r:id="rId9"/>
    <p:sldId id="303" r:id="rId10"/>
    <p:sldId id="306" r:id="rId11"/>
    <p:sldId id="318" r:id="rId12"/>
    <p:sldId id="305" r:id="rId13"/>
    <p:sldId id="314" r:id="rId14"/>
    <p:sldId id="309" r:id="rId15"/>
    <p:sldId id="310" r:id="rId16"/>
    <p:sldId id="319" r:id="rId17"/>
    <p:sldId id="308" r:id="rId18"/>
    <p:sldId id="30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C03D25-0219-43EC-8B76-BFD50A085F20}" v="3" dt="2021-09-14T13:14:54.5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5"/>
  </p:normalViewPr>
  <p:slideViewPr>
    <p:cSldViewPr snapToGrid="0">
      <p:cViewPr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b Conard" userId="7f61120b-a627-4b55-9b5d-6b76c0279271" providerId="ADAL" clId="{9E407847-C86E-4875-81CA-29A9CA9870AD}"/>
    <pc:docChg chg="custSel modSld">
      <pc:chgData name="Jacob Conard" userId="7f61120b-a627-4b55-9b5d-6b76c0279271" providerId="ADAL" clId="{9E407847-C86E-4875-81CA-29A9CA9870AD}" dt="2021-09-15T00:06:32.875" v="4" actId="20577"/>
      <pc:docMkLst>
        <pc:docMk/>
      </pc:docMkLst>
      <pc:sldChg chg="delSp modSp mod">
        <pc:chgData name="Jacob Conard" userId="7f61120b-a627-4b55-9b5d-6b76c0279271" providerId="ADAL" clId="{9E407847-C86E-4875-81CA-29A9CA9870AD}" dt="2021-09-15T00:06:32.875" v="4" actId="20577"/>
        <pc:sldMkLst>
          <pc:docMk/>
          <pc:sldMk cId="1263016869" sldId="303"/>
        </pc:sldMkLst>
        <pc:spChg chg="mod">
          <ac:chgData name="Jacob Conard" userId="7f61120b-a627-4b55-9b5d-6b76c0279271" providerId="ADAL" clId="{9E407847-C86E-4875-81CA-29A9CA9870AD}" dt="2021-09-15T00:06:32.875" v="4" actId="20577"/>
          <ac:spMkLst>
            <pc:docMk/>
            <pc:sldMk cId="1263016869" sldId="303"/>
            <ac:spMk id="2" creationId="{A053880D-A0EF-4418-8139-1C3ACD59D057}"/>
          </ac:spMkLst>
        </pc:spChg>
        <pc:spChg chg="del">
          <ac:chgData name="Jacob Conard" userId="7f61120b-a627-4b55-9b5d-6b76c0279271" providerId="ADAL" clId="{9E407847-C86E-4875-81CA-29A9CA9870AD}" dt="2021-09-15T00:06:25.463" v="2" actId="478"/>
          <ac:spMkLst>
            <pc:docMk/>
            <pc:sldMk cId="1263016869" sldId="303"/>
            <ac:spMk id="15" creationId="{76D14179-475B-C540-960D-A3F12491E48C}"/>
          </ac:spMkLst>
        </pc:spChg>
      </pc:sldChg>
      <pc:sldChg chg="modSp mod">
        <pc:chgData name="Jacob Conard" userId="7f61120b-a627-4b55-9b5d-6b76c0279271" providerId="ADAL" clId="{9E407847-C86E-4875-81CA-29A9CA9870AD}" dt="2021-09-15T00:06:12.250" v="1" actId="20577"/>
        <pc:sldMkLst>
          <pc:docMk/>
          <pc:sldMk cId="1750198704" sldId="316"/>
        </pc:sldMkLst>
        <pc:spChg chg="mod">
          <ac:chgData name="Jacob Conard" userId="7f61120b-a627-4b55-9b5d-6b76c0279271" providerId="ADAL" clId="{9E407847-C86E-4875-81CA-29A9CA9870AD}" dt="2021-09-15T00:06:12.250" v="1" actId="20577"/>
          <ac:spMkLst>
            <pc:docMk/>
            <pc:sldMk cId="1750198704" sldId="316"/>
            <ac:spMk id="3" creationId="{A78B12E3-CB79-4AAC-B2A5-D31B249128AC}"/>
          </ac:spMkLst>
        </pc:spChg>
      </pc:sldChg>
    </pc:docChg>
  </pc:docChgLst>
  <pc:docChgLst>
    <pc:chgData name="Gregory Lee" userId="S::glee32@syr.edu::68ac32ad-46c1-49d8-907d-207f813e6eed" providerId="AD" clId="Web-{08C03D25-0219-43EC-8B76-BFD50A085F20}"/>
    <pc:docChg chg="sldOrd">
      <pc:chgData name="Gregory Lee" userId="S::glee32@syr.edu::68ac32ad-46c1-49d8-907d-207f813e6eed" providerId="AD" clId="Web-{08C03D25-0219-43EC-8B76-BFD50A085F20}" dt="2021-09-14T13:14:54.566" v="2"/>
      <pc:docMkLst>
        <pc:docMk/>
      </pc:docMkLst>
      <pc:sldChg chg="ord">
        <pc:chgData name="Gregory Lee" userId="S::glee32@syr.edu::68ac32ad-46c1-49d8-907d-207f813e6eed" providerId="AD" clId="Web-{08C03D25-0219-43EC-8B76-BFD50A085F20}" dt="2021-09-14T13:14:20.534" v="1"/>
        <pc:sldMkLst>
          <pc:docMk/>
          <pc:sldMk cId="1263016869" sldId="303"/>
        </pc:sldMkLst>
      </pc:sldChg>
      <pc:sldChg chg="ord">
        <pc:chgData name="Gregory Lee" userId="S::glee32@syr.edu::68ac32ad-46c1-49d8-907d-207f813e6eed" providerId="AD" clId="Web-{08C03D25-0219-43EC-8B76-BFD50A085F20}" dt="2021-09-14T13:14:54.566" v="2"/>
        <pc:sldMkLst>
          <pc:docMk/>
          <pc:sldMk cId="283652058" sldId="306"/>
        </pc:sldMkLst>
      </pc:sldChg>
      <pc:sldChg chg="ord">
        <pc:chgData name="Gregory Lee" userId="S::glee32@syr.edu::68ac32ad-46c1-49d8-907d-207f813e6eed" providerId="AD" clId="Web-{08C03D25-0219-43EC-8B76-BFD50A085F20}" dt="2021-09-14T13:14:10.737" v="0"/>
        <pc:sldMkLst>
          <pc:docMk/>
          <pc:sldMk cId="1750198704" sldId="31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9/14/2021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9/14/2021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9/14/2021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DFD57664-637D-40CA-83F2-B729A932B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4915076"/>
            <a:ext cx="12188952" cy="1942924"/>
          </a:xfrm>
          <a:prstGeom prst="rect">
            <a:avLst/>
          </a:prstGeom>
          <a:gradFill>
            <a:gsLst>
              <a:gs pos="4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r"/>
            <a:r>
              <a:rPr lang="en-US" sz="4100">
                <a:solidFill>
                  <a:srgbClr val="FFFFFF"/>
                </a:solidFill>
              </a:rPr>
              <a:t>Analysis of Telco Customer Churn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073745" cy="128016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300" dirty="0">
                <a:solidFill>
                  <a:srgbClr val="FFFFFF"/>
                </a:solidFill>
              </a:rPr>
              <a:t>Presented By:</a:t>
            </a:r>
          </a:p>
          <a:p>
            <a:pPr>
              <a:lnSpc>
                <a:spcPct val="100000"/>
              </a:lnSpc>
            </a:pPr>
            <a:r>
              <a:rPr lang="en-US" sz="1300" dirty="0">
                <a:solidFill>
                  <a:srgbClr val="FFFFFF"/>
                </a:solidFill>
              </a:rPr>
              <a:t>Jake Conard, Greg Lee,</a:t>
            </a:r>
          </a:p>
          <a:p>
            <a:pPr>
              <a:lnSpc>
                <a:spcPct val="100000"/>
              </a:lnSpc>
            </a:pPr>
            <a:r>
              <a:rPr lang="en-US" sz="1300" dirty="0">
                <a:solidFill>
                  <a:srgbClr val="FFFFFF"/>
                </a:solidFill>
              </a:rPr>
              <a:t>Andrews </a:t>
            </a:r>
            <a:r>
              <a:rPr lang="en-US" sz="1300" dirty="0" err="1">
                <a:solidFill>
                  <a:srgbClr val="FFFFFF"/>
                </a:solidFill>
              </a:rPr>
              <a:t>FrImpong</a:t>
            </a:r>
            <a:r>
              <a:rPr lang="en-US" sz="1300" dirty="0">
                <a:solidFill>
                  <a:srgbClr val="FFFFFF"/>
                </a:solidFill>
              </a:rPr>
              <a:t>, </a:t>
            </a:r>
            <a:r>
              <a:rPr lang="en-US" sz="1300" dirty="0" err="1">
                <a:solidFill>
                  <a:srgbClr val="FFFFFF"/>
                </a:solidFill>
              </a:rPr>
              <a:t>natali</a:t>
            </a:r>
            <a:r>
              <a:rPr lang="en-US" sz="1300" dirty="0">
                <a:solidFill>
                  <a:srgbClr val="FFFFFF"/>
                </a:solidFill>
              </a:rPr>
              <a:t> </a:t>
            </a:r>
            <a:r>
              <a:rPr lang="en-US" sz="1300" dirty="0" err="1">
                <a:solidFill>
                  <a:srgbClr val="FFFFFF"/>
                </a:solidFill>
              </a:rPr>
              <a:t>newman</a:t>
            </a:r>
            <a:endParaRPr lang="en-US" sz="1300" dirty="0">
              <a:solidFill>
                <a:srgbClr val="FFFFFF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43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8B4EA-16D5-A641-9D52-B3ABC2CD4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Probit regression</a:t>
            </a:r>
          </a:p>
        </p:txBody>
      </p:sp>
      <p:pic>
        <p:nvPicPr>
          <p:cNvPr id="5" name="Content Placeholder 4" descr="Text&#10;&#10;Description automatically generated with low confidence">
            <a:extLst>
              <a:ext uri="{FF2B5EF4-FFF2-40B4-BE49-F238E27FC236}">
                <a16:creationId xmlns:a16="http://schemas.microsoft.com/office/drawing/2014/main" id="{8ECF2650-B4F2-7D42-9C3D-FFF18FAB91D7}"/>
              </a:ext>
            </a:extLst>
          </p:cNvPr>
          <p:cNvPicPr>
            <a:picLocks noGrp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42" b="25093"/>
          <a:stretch/>
        </p:blipFill>
        <p:spPr bwMode="auto">
          <a:xfrm>
            <a:off x="1036637" y="1989051"/>
            <a:ext cx="4999037" cy="23938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292880F3-3EFF-BF48-9383-5D9CAEB5C671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688" y="2220564"/>
            <a:ext cx="4638675" cy="3548760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26E6303-4245-9A43-A0E1-EBFE346C82D0}"/>
              </a:ext>
            </a:extLst>
          </p:cNvPr>
          <p:cNvSpPr txBox="1">
            <a:spLocks/>
          </p:cNvSpPr>
          <p:nvPr/>
        </p:nvSpPr>
        <p:spPr>
          <a:xfrm>
            <a:off x="501041" y="4634630"/>
            <a:ext cx="5812077" cy="1565754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Probit</a:t>
            </a:r>
            <a:r>
              <a:rPr lang="en-US" dirty="0"/>
              <a:t> regression was used because we have non-linear data.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Gender, Partner and Total Charges do not appear to be significant predictors of Churn whereas all others appear to be significant.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Churn as predicted by tenure is plotted to the right. </a:t>
            </a:r>
          </a:p>
        </p:txBody>
      </p:sp>
    </p:spTree>
    <p:extLst>
      <p:ext uri="{BB962C8B-B14F-4D97-AF65-F5344CB8AC3E}">
        <p14:creationId xmlns:p14="http://schemas.microsoft.com/office/powerpoint/2010/main" val="571324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8C10-443C-41A8-9404-C1CE30A50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2B520-F6DA-4FBE-9679-36D3D4C46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97944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Based on our analysis we believe that the main contributing factors to customer churn at Telco is due to </a:t>
            </a:r>
            <a:r>
              <a:rPr lang="en-US" dirty="0">
                <a:solidFill>
                  <a:srgbClr val="0070C0"/>
                </a:solidFill>
              </a:rPr>
              <a:t>month-to-month contracts</a:t>
            </a:r>
            <a:r>
              <a:rPr lang="en-US" dirty="0"/>
              <a:t>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issues relating to the fiber optic internet service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high monthly charges</a:t>
            </a:r>
            <a:r>
              <a:rPr lang="en-US" dirty="0">
                <a:solidFill>
                  <a:schemeClr val="tx1"/>
                </a:solidFill>
              </a:rPr>
              <a:t>, and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single person households</a:t>
            </a:r>
            <a:r>
              <a:rPr lang="en-US" dirty="0"/>
              <a:t>. </a:t>
            </a:r>
          </a:p>
          <a:p>
            <a:r>
              <a:rPr lang="en-US" dirty="0"/>
              <a:t>We feel confident in making the following recommendations:</a:t>
            </a:r>
          </a:p>
          <a:p>
            <a:pPr lvl="1"/>
            <a:r>
              <a:rPr lang="en-US" dirty="0"/>
              <a:t>Either: 1) Incentivize month-to-month customers to commit to a longer contract (one year or two year). Or 2) since the average charge for the three-payment method is almost the same, the company could increase the price for the month-to-month contract to differentiate it from the other two contract types. The same approach should use for the payment method.  </a:t>
            </a:r>
          </a:p>
          <a:p>
            <a:pPr lvl="1"/>
            <a:r>
              <a:rPr lang="en-US" dirty="0"/>
              <a:t>Investigating the Fiber Optic internet service to see if the price is too expensive or if the service is under performing.</a:t>
            </a:r>
          </a:p>
          <a:p>
            <a:pPr lvl="1"/>
            <a:r>
              <a:rPr lang="en-US" dirty="0"/>
              <a:t>Give first-time customers a discount during the first year to reduce the churn during this time period. </a:t>
            </a:r>
          </a:p>
          <a:p>
            <a:pPr lvl="1"/>
            <a:r>
              <a:rPr lang="en-US" dirty="0" err="1"/>
              <a:t>NoDependent</a:t>
            </a:r>
            <a:r>
              <a:rPr lang="en-US" dirty="0"/>
              <a:t> and </a:t>
            </a:r>
            <a:r>
              <a:rPr lang="en-US" dirty="0" err="1"/>
              <a:t>NoPartner</a:t>
            </a:r>
            <a:r>
              <a:rPr lang="en-US" dirty="0"/>
              <a:t> demographic groups are more likely to churn and should be targeted with incentives or promotions that reward longer tenure.</a:t>
            </a:r>
          </a:p>
          <a:p>
            <a:pPr lvl="1"/>
            <a:r>
              <a:rPr lang="en-US" dirty="0"/>
              <a:t>Looking at the cost benefit analysis of adding online security and technical support to all accounts to alleviate churn based on the absence of these services. </a:t>
            </a:r>
          </a:p>
        </p:txBody>
      </p:sp>
    </p:spTree>
    <p:extLst>
      <p:ext uri="{BB962C8B-B14F-4D97-AF65-F5344CB8AC3E}">
        <p14:creationId xmlns:p14="http://schemas.microsoft.com/office/powerpoint/2010/main" val="300600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F5A9-E6C0-4ACE-B40F-DFE846E1B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8095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F5A9-E6C0-4ACE-B40F-DFE846E1B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1014533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ED7601-75B2-4271-98EA-8B558BDA5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000" y="4905300"/>
            <a:ext cx="4988879" cy="1554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Churn by Online Security Service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FF9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04D6B-36A2-46D5-925C-6BC1343E3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4301" y="4905300"/>
            <a:ext cx="5493699" cy="1554485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>
                <a:solidFill>
                  <a:srgbClr val="FFFFFF"/>
                </a:solidFill>
              </a:rPr>
              <a:t>During the analysis we determined that almost 42% of customers without Online Security support provided left the company in the last month. </a:t>
            </a:r>
          </a:p>
          <a:p>
            <a:pPr>
              <a:lnSpc>
                <a:spcPct val="90000"/>
              </a:lnSpc>
            </a:pPr>
            <a:r>
              <a:rPr lang="en-US" sz="1300">
                <a:solidFill>
                  <a:srgbClr val="FFFFFF"/>
                </a:solidFill>
              </a:rPr>
              <a:t>This above average churn for an additional service on an account. </a:t>
            </a:r>
          </a:p>
          <a:p>
            <a:pPr>
              <a:lnSpc>
                <a:spcPct val="90000"/>
              </a:lnSpc>
            </a:pPr>
            <a:r>
              <a:rPr lang="en-US" sz="1300">
                <a:solidFill>
                  <a:srgbClr val="FFFFFF"/>
                </a:solidFill>
              </a:rPr>
              <a:t>Recommend that we investigate the online security benefits and if that is something that we should offer to all customers regardless of service type. 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DDB87765-BEDB-4AE5-83D4-89D49C14D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206" y="683220"/>
            <a:ext cx="8545587" cy="358237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9037EC5-372F-412B-9410-BB6FFD786B0F}"/>
              </a:ext>
            </a:extLst>
          </p:cNvPr>
          <p:cNvSpPr/>
          <p:nvPr/>
        </p:nvSpPr>
        <p:spPr>
          <a:xfrm>
            <a:off x="3476625" y="1111142"/>
            <a:ext cx="914400" cy="1914141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45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ED7601-75B2-4271-98EA-8B558BDA5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Churn by Tech Support Service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FF9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04D6B-36A2-46D5-925C-6BC1343E3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4301" y="4905300"/>
            <a:ext cx="5493699" cy="1554485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>
                <a:solidFill>
                  <a:srgbClr val="FFFFFF"/>
                </a:solidFill>
              </a:rPr>
              <a:t>During the analysis we determined that almost 41% of customers without technical support provided left the company in the last month. </a:t>
            </a:r>
          </a:p>
          <a:p>
            <a:pPr>
              <a:lnSpc>
                <a:spcPct val="90000"/>
              </a:lnSpc>
            </a:pPr>
            <a:r>
              <a:rPr lang="en-US" sz="1300">
                <a:solidFill>
                  <a:srgbClr val="FFFFFF"/>
                </a:solidFill>
              </a:rPr>
              <a:t>This above average churn for an additional service on an account. </a:t>
            </a:r>
          </a:p>
          <a:p>
            <a:pPr>
              <a:lnSpc>
                <a:spcPct val="90000"/>
              </a:lnSpc>
            </a:pPr>
            <a:r>
              <a:rPr lang="en-US" sz="1300">
                <a:solidFill>
                  <a:srgbClr val="FFFFFF"/>
                </a:solidFill>
              </a:rPr>
              <a:t>Recommend that we investigate the technical support benefits and if that is something that we should offer to all customers regardless of service type. 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7C231BE4-4FFC-495B-B71D-4831A2366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644" y="516637"/>
            <a:ext cx="8486636" cy="364091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9037EC5-372F-412B-9410-BB6FFD786B0F}"/>
              </a:ext>
            </a:extLst>
          </p:cNvPr>
          <p:cNvSpPr/>
          <p:nvPr/>
        </p:nvSpPr>
        <p:spPr>
          <a:xfrm>
            <a:off x="3600448" y="1000125"/>
            <a:ext cx="876301" cy="2124075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61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4DABD1-DC4C-4CC1-9087-C18C469B5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>
            <a:normAutofit fontScale="90000"/>
          </a:bodyPr>
          <a:lstStyle/>
          <a:p>
            <a:r>
              <a:rPr lang="en-US" sz="4000">
                <a:solidFill>
                  <a:srgbClr val="FFFFFF"/>
                </a:solidFill>
              </a:rPr>
              <a:t>Telco Churn Problem Overview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8EC59-2DD3-4C7B-8650-D2E25C5D8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3448259" cy="33427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>
                <a:solidFill>
                  <a:srgbClr val="FFFFFF"/>
                </a:solidFill>
              </a:rPr>
              <a:t>Our company is recording data on all customers to allow for better customer retention. </a:t>
            </a:r>
          </a:p>
          <a:p>
            <a:pPr>
              <a:lnSpc>
                <a:spcPct val="100000"/>
              </a:lnSpc>
            </a:pPr>
            <a:r>
              <a:rPr lang="en-US" sz="1800">
                <a:solidFill>
                  <a:srgbClr val="FFFFFF"/>
                </a:solidFill>
              </a:rPr>
              <a:t>We have gathered 19 data points that help us analyze why a customer decides to leave our telecommunications company. </a:t>
            </a:r>
          </a:p>
          <a:p>
            <a:pPr>
              <a:lnSpc>
                <a:spcPct val="100000"/>
              </a:lnSpc>
            </a:pPr>
            <a:r>
              <a:rPr lang="en-US" sz="1800">
                <a:solidFill>
                  <a:srgbClr val="FFFFFF"/>
                </a:solidFill>
              </a:rPr>
              <a:t>We have utilized these data points to better analyze why a customer leaves our telecommunications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6C256A-4ACD-411F-A893-9BD751FCFE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88" r="-1" b="-1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211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BFAE7-A6B5-4E39-9265-E38B77F2D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Datapoints Analyzed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DCD24-3567-4A58-9FD9-A775D37F19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000"/>
              <a:t>Gender</a:t>
            </a:r>
          </a:p>
          <a:p>
            <a:r>
              <a:rPr lang="en-US" sz="2000"/>
              <a:t>Senior Citizen</a:t>
            </a:r>
          </a:p>
          <a:p>
            <a:r>
              <a:rPr lang="en-US" sz="2000"/>
              <a:t>Partner</a:t>
            </a:r>
          </a:p>
          <a:p>
            <a:r>
              <a:rPr lang="en-US" sz="2000"/>
              <a:t>Dependents</a:t>
            </a:r>
          </a:p>
          <a:p>
            <a:r>
              <a:rPr lang="en-US" sz="2000"/>
              <a:t>Tenure</a:t>
            </a:r>
          </a:p>
          <a:p>
            <a:r>
              <a:rPr lang="en-US" sz="2000"/>
              <a:t>Phone Service</a:t>
            </a:r>
          </a:p>
          <a:p>
            <a:r>
              <a:rPr lang="en-US" sz="2000"/>
              <a:t>Multiple Lines</a:t>
            </a:r>
          </a:p>
          <a:p>
            <a:r>
              <a:rPr lang="en-US" sz="2000"/>
              <a:t>Internet Service</a:t>
            </a:r>
          </a:p>
          <a:p>
            <a:r>
              <a:rPr lang="en-US" sz="2000"/>
              <a:t>Online Security</a:t>
            </a:r>
          </a:p>
          <a:p>
            <a:r>
              <a:rPr lang="en-US" sz="2000"/>
              <a:t>Online Backup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FEA42-4022-4113-8F17-219F034A0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96494" y="2120899"/>
            <a:ext cx="2018456" cy="3748194"/>
          </a:xfrm>
        </p:spPr>
        <p:txBody>
          <a:bodyPr>
            <a:noAutofit/>
          </a:bodyPr>
          <a:lstStyle/>
          <a:p>
            <a:r>
              <a:rPr lang="en-US" sz="1400"/>
              <a:t>Device Protection</a:t>
            </a:r>
          </a:p>
          <a:p>
            <a:r>
              <a:rPr lang="en-US" sz="1400"/>
              <a:t>Tech Support</a:t>
            </a:r>
          </a:p>
          <a:p>
            <a:r>
              <a:rPr lang="en-US" sz="1400"/>
              <a:t>Streaming TV</a:t>
            </a:r>
          </a:p>
          <a:p>
            <a:r>
              <a:rPr lang="en-US" sz="1400"/>
              <a:t>Streaming Movies</a:t>
            </a:r>
          </a:p>
          <a:p>
            <a:r>
              <a:rPr lang="en-US" sz="1400"/>
              <a:t>Contract Type</a:t>
            </a:r>
          </a:p>
          <a:p>
            <a:r>
              <a:rPr lang="en-US" sz="1400"/>
              <a:t>Paperless Billing</a:t>
            </a:r>
          </a:p>
          <a:p>
            <a:r>
              <a:rPr lang="en-US" sz="1400"/>
              <a:t>Payment Method</a:t>
            </a:r>
          </a:p>
          <a:p>
            <a:r>
              <a:rPr lang="en-US" sz="1400"/>
              <a:t>Monthly Charges</a:t>
            </a:r>
          </a:p>
          <a:p>
            <a:r>
              <a:rPr lang="en-US" sz="1400"/>
              <a:t>Total Charges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3634E9-955C-4626-9C15-E2CBF7FE8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542" y="2054223"/>
            <a:ext cx="6326925" cy="372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891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68476541-E5AE-DC4F-944A-29FFB86C2DEE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368" y="905933"/>
            <a:ext cx="7357267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784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263816-E000-4AFF-94AF-0970B0216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Customers Count by Contract type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55C962-C3AF-414E-A8F9-0AD1186FDC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32762" y="15867"/>
            <a:ext cx="7562322" cy="41030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8B12E3-CB79-4AAC-B2A5-D31B249128AC}"/>
              </a:ext>
            </a:extLst>
          </p:cNvPr>
          <p:cNvSpPr txBox="1"/>
          <p:nvPr/>
        </p:nvSpPr>
        <p:spPr>
          <a:xfrm>
            <a:off x="4711909" y="4474564"/>
            <a:ext cx="7477591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ea typeface="+mn-lt"/>
                <a:cs typeface="+mn-lt"/>
              </a:rPr>
              <a:t>The analysis shows that close to 4000 customers sign up for the month-to-month contract compared to around 1,500 each that opted for the one and two years contract. The analysis clearly indicates that customers prefer the month-to-month contract because of lack of trust, it can also be that the cost of one and two years contract compared to the month-to-month are the same in annual terms.</a:t>
            </a:r>
          </a:p>
        </p:txBody>
      </p:sp>
    </p:spTree>
    <p:extLst>
      <p:ext uri="{BB962C8B-B14F-4D97-AF65-F5344CB8AC3E}">
        <p14:creationId xmlns:p14="http://schemas.microsoft.com/office/powerpoint/2010/main" val="1750198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0861964-D86C-4A50-8F6D-B466384A6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53880D-A0EF-4418-8139-1C3ACD59D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dirty="0"/>
              <a:t>Churn by </a:t>
            </a:r>
            <a:r>
              <a:rPr lang="en-US" sz="3000"/>
              <a:t>Contract Type</a:t>
            </a:r>
            <a:endParaRPr lang="en-US" sz="3000" dirty="0"/>
          </a:p>
        </p:txBody>
      </p:sp>
      <p:pic>
        <p:nvPicPr>
          <p:cNvPr id="17" name="Content Placeholder 10" descr="Chart, bar chart&#10;&#10;Description automatically generated">
            <a:extLst>
              <a:ext uri="{FF2B5EF4-FFF2-40B4-BE49-F238E27FC236}">
                <a16:creationId xmlns:a16="http://schemas.microsoft.com/office/drawing/2014/main" id="{FB062CCB-6592-904C-9D94-4E9EC3A04102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71" y="640081"/>
            <a:ext cx="6461283" cy="5314406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54A678E-8F30-4E92-A5BF-F5D03D011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8967" y="2246569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2BDE551-930A-4FE1-8434-09824E324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63016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7D357991-9C04-40C0-837D-763665774A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41034" y="643538"/>
            <a:ext cx="8511032" cy="355704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ED7601-75B2-4271-98EA-8B558BDA5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Churn by Internet Service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FF9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04D6B-36A2-46D5-925C-6BC1343E3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4301" y="4905300"/>
            <a:ext cx="5493699" cy="1554485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>
                <a:solidFill>
                  <a:srgbClr val="FFFFFF"/>
                </a:solidFill>
              </a:rPr>
              <a:t>During the analysis we determined that almost 41% of customers with the Fiber Optic internet service left the company over the last month. </a:t>
            </a:r>
          </a:p>
          <a:p>
            <a:pPr>
              <a:lnSpc>
                <a:spcPct val="90000"/>
              </a:lnSpc>
            </a:pPr>
            <a:r>
              <a:rPr lang="en-US" sz="1300">
                <a:solidFill>
                  <a:srgbClr val="FFFFFF"/>
                </a:solidFill>
              </a:rPr>
              <a:t>This above average churn for one specific type of internet service and likely the most expensive is alarming. </a:t>
            </a:r>
          </a:p>
          <a:p>
            <a:pPr>
              <a:lnSpc>
                <a:spcPct val="90000"/>
              </a:lnSpc>
            </a:pPr>
            <a:r>
              <a:rPr lang="en-US" sz="1300">
                <a:solidFill>
                  <a:srgbClr val="FFFFFF"/>
                </a:solidFill>
              </a:rPr>
              <a:t>Recommend that we investigate the performance and the cost of the Fiber Optic internet service to determine if one of those factors is the likely culprit.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9037EC5-372F-412B-9410-BB6FFD786B0F}"/>
              </a:ext>
            </a:extLst>
          </p:cNvPr>
          <p:cNvSpPr/>
          <p:nvPr/>
        </p:nvSpPr>
        <p:spPr>
          <a:xfrm>
            <a:off x="4632960" y="2032000"/>
            <a:ext cx="2377440" cy="1180183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2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263816-E000-4AFF-94AF-0970B0216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5584874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Customer Demographics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5846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EBA4325E-C1A4-45FD-BEE7-B81FC29A7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7519" y="2083148"/>
            <a:ext cx="6437367" cy="3760891"/>
          </a:xfrm>
        </p:spPr>
        <p:txBody>
          <a:bodyPr vert="horz" lIns="0" tIns="45720" rIns="0" bIns="45720" rtlCol="0"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Analysis Findings: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noPartner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&amp;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noDependents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group have churn rates above the average rate for the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fullPopulation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Higher churn rate and low </a:t>
            </a:r>
            <a:r>
              <a:rPr lang="en-US" sz="18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tenure within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noPartner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&amp;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noDependents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groups that make up large segment of customer base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Senior group an outlier? Has above average tenure but also the highest churn rate, raises question of possible sampling error.</a:t>
            </a:r>
            <a:endParaRPr lang="en-US"/>
          </a:p>
        </p:txBody>
      </p:sp>
      <p:pic>
        <p:nvPicPr>
          <p:cNvPr id="11" name="Content Placeholder 10" descr="Chart, scatter chart&#10;&#10;Description automatically generated">
            <a:extLst>
              <a:ext uri="{FF2B5EF4-FFF2-40B4-BE49-F238E27FC236}">
                <a16:creationId xmlns:a16="http://schemas.microsoft.com/office/drawing/2014/main" id="{7CEC3BAB-8A10-4CE6-8306-DFE6549C99D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019822" y="845537"/>
            <a:ext cx="4883610" cy="5187338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CB06839E-D8C3-4A74-BA2B-3B97E7B2C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5723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B97BA-69AA-444C-B8D9-429EE6E18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Churn by Tenure</a:t>
            </a:r>
          </a:p>
        </p:txBody>
      </p:sp>
      <p:pic>
        <p:nvPicPr>
          <p:cNvPr id="22" name="Content Placeholder 21" descr="Chart, scatter chart&#10;&#10;Description automatically generated">
            <a:extLst>
              <a:ext uri="{FF2B5EF4-FFF2-40B4-BE49-F238E27FC236}">
                <a16:creationId xmlns:a16="http://schemas.microsoft.com/office/drawing/2014/main" id="{2523E697-7870-8B4E-B0D5-6B502FB28952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215888"/>
            <a:ext cx="4640262" cy="3558111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21EAD-636E-054F-A2EC-039071596E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Churn is represented in green.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Note highest churn among those with high monthly charges and low tenure.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Note the group in the $20-30 monthly charges range, in our analysis these individuals appear to have phone service only and no internet/ TV streaming.  </a:t>
            </a:r>
          </a:p>
        </p:txBody>
      </p:sp>
    </p:spTree>
    <p:extLst>
      <p:ext uri="{BB962C8B-B14F-4D97-AF65-F5344CB8AC3E}">
        <p14:creationId xmlns:p14="http://schemas.microsoft.com/office/powerpoint/2010/main" val="283603234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f00443eb-d461-44e3-8b2c-4461c06fd09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135A9E87DFB445BC5302C48AD96860" ma:contentTypeVersion="4" ma:contentTypeDescription="Create a new document." ma:contentTypeScope="" ma:versionID="7f62ee40d6156e198a9f2c52ed5bc1c6">
  <xsd:schema xmlns:xsd="http://www.w3.org/2001/XMLSchema" xmlns:xs="http://www.w3.org/2001/XMLSchema" xmlns:p="http://schemas.microsoft.com/office/2006/metadata/properties" xmlns:ns2="f00443eb-d461-44e3-8b2c-4461c06fd091" targetNamespace="http://schemas.microsoft.com/office/2006/metadata/properties" ma:root="true" ma:fieldsID="f0d09f669189b758887edacade0699cd" ns2:_="">
    <xsd:import namespace="f00443eb-d461-44e3-8b2c-4461c06fd0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0443eb-d461-44e3-8b2c-4461c06fd0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f00443eb-d461-44e3-8b2c-4461c06fd09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C872250-A631-44F7-A4E0-71CE557B82F5}">
  <ds:schemaRefs>
    <ds:schemaRef ds:uri="f00443eb-d461-44e3-8b2c-4461c06fd09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{FBC77F83-9F66-43F1-A8C2-BA150FD6A92F}tf22712842_win32</Template>
  <TotalTime>35</TotalTime>
  <Words>765</Words>
  <Application>Microsoft Office PowerPoint</Application>
  <PresentationFormat>Widescreen</PresentationFormat>
  <Paragraphs>66</Paragraphs>
  <Slides>15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Bookman Old Style</vt:lpstr>
      <vt:lpstr>Calibri</vt:lpstr>
      <vt:lpstr>Franklin Gothic Book</vt:lpstr>
      <vt:lpstr>Times New Roman</vt:lpstr>
      <vt:lpstr>1_RetrospectVTI</vt:lpstr>
      <vt:lpstr>Analysis of Telco Customer Churn Data</vt:lpstr>
      <vt:lpstr>Telco Churn Problem Overview</vt:lpstr>
      <vt:lpstr>Datapoints Analyzed</vt:lpstr>
      <vt:lpstr>PowerPoint Presentation</vt:lpstr>
      <vt:lpstr>Customers Count by Contract type</vt:lpstr>
      <vt:lpstr>Churn by Contract Type</vt:lpstr>
      <vt:lpstr>Churn by Internet Service</vt:lpstr>
      <vt:lpstr>Customer Demographics</vt:lpstr>
      <vt:lpstr>Churn by Tenure</vt:lpstr>
      <vt:lpstr>Probit regression</vt:lpstr>
      <vt:lpstr>Conclusion &amp; Recommendations</vt:lpstr>
      <vt:lpstr>Questions?</vt:lpstr>
      <vt:lpstr>Backup Slides</vt:lpstr>
      <vt:lpstr>Churn by Online Security Service</vt:lpstr>
      <vt:lpstr>Churn by Tech Support Service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Telco Customer Churn Data</dc:title>
  <dc:creator>Jacob Conard</dc:creator>
  <cp:lastModifiedBy>Jacob Conard</cp:lastModifiedBy>
  <cp:revision>46</cp:revision>
  <dcterms:created xsi:type="dcterms:W3CDTF">2021-09-10T13:31:13Z</dcterms:created>
  <dcterms:modified xsi:type="dcterms:W3CDTF">2021-09-15T00:06:38Z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0x0101003F135A9E87DFB445BC5302C48AD96860</vt:lpwstr>
  </property>
</Properties>
</file>